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09"/>
  </p:notesMasterIdLst>
  <p:handoutMasterIdLst>
    <p:handoutMasterId r:id="rId110"/>
  </p:handoutMasterIdLst>
  <p:sldIdLst>
    <p:sldId id="508" r:id="rId2"/>
    <p:sldId id="587" r:id="rId3"/>
    <p:sldId id="682" r:id="rId4"/>
    <p:sldId id="589" r:id="rId5"/>
    <p:sldId id="590" r:id="rId6"/>
    <p:sldId id="592" r:id="rId7"/>
    <p:sldId id="588" r:id="rId8"/>
    <p:sldId id="519" r:id="rId9"/>
    <p:sldId id="389" r:id="rId10"/>
    <p:sldId id="526" r:id="rId11"/>
    <p:sldId id="525" r:id="rId12"/>
    <p:sldId id="533" r:id="rId13"/>
    <p:sldId id="660" r:id="rId14"/>
    <p:sldId id="659" r:id="rId15"/>
    <p:sldId id="524" r:id="rId16"/>
    <p:sldId id="617" r:id="rId17"/>
    <p:sldId id="613" r:id="rId18"/>
    <p:sldId id="477" r:id="rId19"/>
    <p:sldId id="586" r:id="rId20"/>
    <p:sldId id="370" r:id="rId21"/>
    <p:sldId id="523" r:id="rId22"/>
    <p:sldId id="593" r:id="rId23"/>
    <p:sldId id="513" r:id="rId24"/>
    <p:sldId id="661" r:id="rId25"/>
    <p:sldId id="595" r:id="rId26"/>
    <p:sldId id="562" r:id="rId27"/>
    <p:sldId id="598" r:id="rId28"/>
    <p:sldId id="614" r:id="rId29"/>
    <p:sldId id="563" r:id="rId30"/>
    <p:sldId id="600" r:id="rId31"/>
    <p:sldId id="575" r:id="rId32"/>
    <p:sldId id="537" r:id="rId33"/>
    <p:sldId id="581" r:id="rId34"/>
    <p:sldId id="612" r:id="rId35"/>
    <p:sldId id="564" r:id="rId36"/>
    <p:sldId id="565" r:id="rId37"/>
    <p:sldId id="566" r:id="rId38"/>
    <p:sldId id="567" r:id="rId39"/>
    <p:sldId id="683" r:id="rId40"/>
    <p:sldId id="569" r:id="rId41"/>
    <p:sldId id="710" r:id="rId42"/>
    <p:sldId id="711" r:id="rId43"/>
    <p:sldId id="570" r:id="rId44"/>
    <p:sldId id="571" r:id="rId45"/>
    <p:sldId id="645" r:id="rId46"/>
    <p:sldId id="646" r:id="rId47"/>
    <p:sldId id="684" r:id="rId48"/>
    <p:sldId id="685" r:id="rId49"/>
    <p:sldId id="686" r:id="rId50"/>
    <p:sldId id="687" r:id="rId51"/>
    <p:sldId id="688" r:id="rId52"/>
    <p:sldId id="689" r:id="rId53"/>
    <p:sldId id="572" r:id="rId54"/>
    <p:sldId id="582" r:id="rId55"/>
    <p:sldId id="618" r:id="rId56"/>
    <p:sldId id="583" r:id="rId57"/>
    <p:sldId id="619" r:id="rId58"/>
    <p:sldId id="621" r:id="rId59"/>
    <p:sldId id="624" r:id="rId60"/>
    <p:sldId id="622" r:id="rId61"/>
    <p:sldId id="623" r:id="rId62"/>
    <p:sldId id="625" r:id="rId63"/>
    <p:sldId id="626" r:id="rId64"/>
    <p:sldId id="627" r:id="rId65"/>
    <p:sldId id="637" r:id="rId66"/>
    <p:sldId id="638" r:id="rId67"/>
    <p:sldId id="639" r:id="rId68"/>
    <p:sldId id="640" r:id="rId69"/>
    <p:sldId id="641" r:id="rId70"/>
    <p:sldId id="642" r:id="rId71"/>
    <p:sldId id="643" r:id="rId72"/>
    <p:sldId id="644" r:id="rId73"/>
    <p:sldId id="670" r:id="rId74"/>
    <p:sldId id="648" r:id="rId75"/>
    <p:sldId id="649" r:id="rId76"/>
    <p:sldId id="650" r:id="rId77"/>
    <p:sldId id="651" r:id="rId78"/>
    <p:sldId id="620" r:id="rId79"/>
    <p:sldId id="584" r:id="rId80"/>
    <p:sldId id="585" r:id="rId81"/>
    <p:sldId id="633" r:id="rId82"/>
    <p:sldId id="580" r:id="rId83"/>
    <p:sldId id="634" r:id="rId84"/>
    <p:sldId id="578" r:id="rId85"/>
    <p:sldId id="658" r:id="rId86"/>
    <p:sldId id="606" r:id="rId87"/>
    <p:sldId id="671" r:id="rId88"/>
    <p:sldId id="690" r:id="rId89"/>
    <p:sldId id="691" r:id="rId90"/>
    <p:sldId id="692" r:id="rId91"/>
    <p:sldId id="695" r:id="rId92"/>
    <p:sldId id="697" r:id="rId93"/>
    <p:sldId id="698" r:id="rId94"/>
    <p:sldId id="699" r:id="rId95"/>
    <p:sldId id="712" r:id="rId96"/>
    <p:sldId id="700" r:id="rId97"/>
    <p:sldId id="701" r:id="rId98"/>
    <p:sldId id="702" r:id="rId99"/>
    <p:sldId id="703" r:id="rId100"/>
    <p:sldId id="704" r:id="rId101"/>
    <p:sldId id="680" r:id="rId102"/>
    <p:sldId id="705" r:id="rId103"/>
    <p:sldId id="706" r:id="rId104"/>
    <p:sldId id="707" r:id="rId105"/>
    <p:sldId id="708" r:id="rId106"/>
    <p:sldId id="709" r:id="rId107"/>
    <p:sldId id="610"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98" autoAdjust="0"/>
    <p:restoredTop sz="91436" autoAdjust="0"/>
  </p:normalViewPr>
  <p:slideViewPr>
    <p:cSldViewPr snapToGrid="0">
      <p:cViewPr varScale="1">
        <p:scale>
          <a:sx n="97" d="100"/>
          <a:sy n="97" d="100"/>
        </p:scale>
        <p:origin x="35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5" Type="http://schemas.openxmlformats.org/officeDocument/2006/relationships/image" Target="../media/image63.emf"/><Relationship Id="rId4"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 Id="rId5" Type="http://schemas.openxmlformats.org/officeDocument/2006/relationships/image" Target="../media/image73.emf"/><Relationship Id="rId4" Type="http://schemas.openxmlformats.org/officeDocument/2006/relationships/image" Target="../media/image7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image" Target="../media/image80.emf"/><Relationship Id="rId5" Type="http://schemas.openxmlformats.org/officeDocument/2006/relationships/image" Target="../media/image84.emf"/><Relationship Id="rId4" Type="http://schemas.openxmlformats.org/officeDocument/2006/relationships/image" Target="../media/image8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media/image88.emf"/><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image" Target="../media/image97.emf"/><Relationship Id="rId5" Type="http://schemas.openxmlformats.org/officeDocument/2006/relationships/image" Target="../media/image101.emf"/><Relationship Id="rId4"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image" Target="../media/image26.emf"/><Relationship Id="rId1" Type="http://schemas.openxmlformats.org/officeDocument/2006/relationships/image" Target="../media/image102.emf"/><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image" Target="../media/image108.emf"/><Relationship Id="rId4" Type="http://schemas.openxmlformats.org/officeDocument/2006/relationships/image" Target="../media/image111.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image" Target="../media/image118.emf"/><Relationship Id="rId1" Type="http://schemas.openxmlformats.org/officeDocument/2006/relationships/image" Target="../media/image117.emf"/><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 Id="rId9" Type="http://schemas.openxmlformats.org/officeDocument/2006/relationships/image" Target="../media/image125.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image" Target="../media/image131.emf"/><Relationship Id="rId4" Type="http://schemas.openxmlformats.org/officeDocument/2006/relationships/image" Target="../media/image13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image" Target="../media/image138.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4.emf"/><Relationship Id="rId7" Type="http://schemas.openxmlformats.org/officeDocument/2006/relationships/image" Target="../media/image148.emf"/><Relationship Id="rId2" Type="http://schemas.openxmlformats.org/officeDocument/2006/relationships/image" Target="../media/image143.emf"/><Relationship Id="rId1" Type="http://schemas.openxmlformats.org/officeDocument/2006/relationships/image" Target="../media/image142.emf"/><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45.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image" Target="../media/image154.emf"/><Relationship Id="rId7" Type="http://schemas.openxmlformats.org/officeDocument/2006/relationships/image" Target="../media/image158.emf"/><Relationship Id="rId2" Type="http://schemas.openxmlformats.org/officeDocument/2006/relationships/image" Target="../media/image153.emf"/><Relationship Id="rId1" Type="http://schemas.openxmlformats.org/officeDocument/2006/relationships/image" Target="../media/image152.emf"/><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image" Target="../media/image155.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03.emf"/><Relationship Id="rId7" Type="http://schemas.openxmlformats.org/officeDocument/2006/relationships/image" Target="../media/image162.emf"/><Relationship Id="rId2" Type="http://schemas.openxmlformats.org/officeDocument/2006/relationships/image" Target="../media/image26.emf"/><Relationship Id="rId1" Type="http://schemas.openxmlformats.org/officeDocument/2006/relationships/image" Target="../media/image160.emf"/><Relationship Id="rId6" Type="http://schemas.openxmlformats.org/officeDocument/2006/relationships/image" Target="../media/image161.emf"/><Relationship Id="rId5" Type="http://schemas.openxmlformats.org/officeDocument/2006/relationships/image" Target="../media/image105.emf"/><Relationship Id="rId4" Type="http://schemas.openxmlformats.org/officeDocument/2006/relationships/image" Target="../media/image10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image" Target="../media/image164.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image" Target="../media/image17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47.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47.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47.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47.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image" Target="../media/image19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image" Target="../media/image204.emf"/><Relationship Id="rId6" Type="http://schemas.openxmlformats.org/officeDocument/2006/relationships/image" Target="../media/image209.emf"/><Relationship Id="rId5" Type="http://schemas.openxmlformats.org/officeDocument/2006/relationships/image" Target="../media/image208.emf"/><Relationship Id="rId4" Type="http://schemas.openxmlformats.org/officeDocument/2006/relationships/image" Target="../media/image207.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image" Target="../media/image210.emf"/><Relationship Id="rId5" Type="http://schemas.openxmlformats.org/officeDocument/2006/relationships/image" Target="../media/image214.emf"/><Relationship Id="rId4" Type="http://schemas.openxmlformats.org/officeDocument/2006/relationships/image" Target="../media/image21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5.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26.emf"/><Relationship Id="rId1" Type="http://schemas.openxmlformats.org/officeDocument/2006/relationships/image" Target="../media/image215.e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image" Target="../media/image229.e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image" Target="../media/image236.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47.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image" Target="../media/image247.emf"/></Relationships>
</file>

<file path=ppt/drawings/_rels/vmlDrawing48.vml.rels><?xml version="1.0" encoding="UTF-8" standalone="yes"?>
<Relationships xmlns="http://schemas.openxmlformats.org/package/2006/relationships"><Relationship Id="rId8" Type="http://schemas.openxmlformats.org/officeDocument/2006/relationships/image" Target="../media/image256.emf"/><Relationship Id="rId3" Type="http://schemas.openxmlformats.org/officeDocument/2006/relationships/image" Target="../media/image251.emf"/><Relationship Id="rId7" Type="http://schemas.openxmlformats.org/officeDocument/2006/relationships/image" Target="../media/image255.emf"/><Relationship Id="rId2" Type="http://schemas.openxmlformats.org/officeDocument/2006/relationships/image" Target="../media/image250.emf"/><Relationship Id="rId1" Type="http://schemas.openxmlformats.org/officeDocument/2006/relationships/image" Target="../media/image196.emf"/><Relationship Id="rId6" Type="http://schemas.openxmlformats.org/officeDocument/2006/relationships/image" Target="../media/image254.emf"/><Relationship Id="rId5" Type="http://schemas.openxmlformats.org/officeDocument/2006/relationships/image" Target="../media/image253.emf"/><Relationship Id="rId4" Type="http://schemas.openxmlformats.org/officeDocument/2006/relationships/image" Target="../media/image252.e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image" Target="../media/image14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5" Type="http://schemas.openxmlformats.org/officeDocument/2006/relationships/image" Target="../media/image28.emf"/><Relationship Id="rId4" Type="http://schemas.openxmlformats.org/officeDocument/2006/relationships/image" Target="../media/image2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image" Target="../media/image263.e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image" Target="../media/image26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emf"/><Relationship Id="rId1" Type="http://schemas.openxmlformats.org/officeDocument/2006/relationships/image" Target="../media/image267.emf"/><Relationship Id="rId4" Type="http://schemas.openxmlformats.org/officeDocument/2006/relationships/image" Target="../media/image270.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7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75.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279.emf"/><Relationship Id="rId7" Type="http://schemas.openxmlformats.org/officeDocument/2006/relationships/image" Target="../media/image283.emf"/><Relationship Id="rId2" Type="http://schemas.openxmlformats.org/officeDocument/2006/relationships/image" Target="../media/image278.emf"/><Relationship Id="rId1" Type="http://schemas.openxmlformats.org/officeDocument/2006/relationships/image" Target="../media/image277.emf"/><Relationship Id="rId6" Type="http://schemas.openxmlformats.org/officeDocument/2006/relationships/image" Target="../media/image282.emf"/><Relationship Id="rId5" Type="http://schemas.openxmlformats.org/officeDocument/2006/relationships/image" Target="../media/image281.emf"/><Relationship Id="rId4" Type="http://schemas.openxmlformats.org/officeDocument/2006/relationships/image" Target="../media/image280.e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image" Target="../media/image286.emf"/><Relationship Id="rId1" Type="http://schemas.openxmlformats.org/officeDocument/2006/relationships/image" Target="../media/image285.emf"/><Relationship Id="rId6" Type="http://schemas.openxmlformats.org/officeDocument/2006/relationships/image" Target="../media/image290.emf"/><Relationship Id="rId5" Type="http://schemas.openxmlformats.org/officeDocument/2006/relationships/image" Target="../media/image289.emf"/><Relationship Id="rId4" Type="http://schemas.openxmlformats.org/officeDocument/2006/relationships/image" Target="../media/image28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5" Type="http://schemas.openxmlformats.org/officeDocument/2006/relationships/image" Target="../media/image33.emf"/><Relationship Id="rId4" Type="http://schemas.openxmlformats.org/officeDocument/2006/relationships/image" Target="../media/image32.e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286.emf"/><Relationship Id="rId1" Type="http://schemas.openxmlformats.org/officeDocument/2006/relationships/image" Target="../media/image291.e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296.emf"/><Relationship Id="rId1" Type="http://schemas.openxmlformats.org/officeDocument/2006/relationships/image" Target="../media/image295.e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310.emf"/><Relationship Id="rId3" Type="http://schemas.openxmlformats.org/officeDocument/2006/relationships/image" Target="../media/image305.emf"/><Relationship Id="rId7" Type="http://schemas.openxmlformats.org/officeDocument/2006/relationships/image" Target="../media/image309.emf"/><Relationship Id="rId2" Type="http://schemas.openxmlformats.org/officeDocument/2006/relationships/image" Target="../media/image304.emf"/><Relationship Id="rId1" Type="http://schemas.openxmlformats.org/officeDocument/2006/relationships/image" Target="../media/image303.emf"/><Relationship Id="rId6" Type="http://schemas.openxmlformats.org/officeDocument/2006/relationships/image" Target="../media/image308.emf"/><Relationship Id="rId5" Type="http://schemas.openxmlformats.org/officeDocument/2006/relationships/image" Target="../media/image307.emf"/><Relationship Id="rId4" Type="http://schemas.openxmlformats.org/officeDocument/2006/relationships/image" Target="../media/image306.emf"/><Relationship Id="rId9" Type="http://schemas.openxmlformats.org/officeDocument/2006/relationships/image" Target="../media/image3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1B6137-08B8-6B44-825A-369A0A04651B}" type="datetime1">
              <a:rPr lang="en-US" smtClean="0"/>
              <a:t>9/2/2016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238738-CCAE-CB42-B9CE-7D4ADC737EF1}" type="slidenum">
              <a:rPr lang="en-US" smtClean="0"/>
              <a:t>‹#›</a:t>
            </a:fld>
            <a:endParaRPr lang="en-US"/>
          </a:p>
        </p:txBody>
      </p:sp>
    </p:spTree>
    <p:extLst>
      <p:ext uri="{BB962C8B-B14F-4D97-AF65-F5344CB8AC3E}">
        <p14:creationId xmlns:p14="http://schemas.microsoft.com/office/powerpoint/2010/main" val="3260616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04121-5EED-3242-B8A9-8960A72F0541}" type="datetime1">
              <a:rPr lang="en-US" smtClean="0"/>
              <a:t>9/2/2016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14A986-0BA2-2B46-A703-72A1F09AEA79}" type="slidenum">
              <a:rPr lang="en-US" smtClean="0"/>
              <a:t>‹#›</a:t>
            </a:fld>
            <a:endParaRPr lang="en-US"/>
          </a:p>
        </p:txBody>
      </p:sp>
    </p:spTree>
    <p:extLst>
      <p:ext uri="{BB962C8B-B14F-4D97-AF65-F5344CB8AC3E}">
        <p14:creationId xmlns:p14="http://schemas.microsoft.com/office/powerpoint/2010/main" val="10632451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a:t>
            </a:fld>
            <a:endParaRPr lang="en-US"/>
          </a:p>
        </p:txBody>
      </p:sp>
    </p:spTree>
    <p:extLst>
      <p:ext uri="{BB962C8B-B14F-4D97-AF65-F5344CB8AC3E}">
        <p14:creationId xmlns:p14="http://schemas.microsoft.com/office/powerpoint/2010/main" val="428990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specific process we study is called the nonlinear </a:t>
            </a:r>
            <a:r>
              <a:rPr lang="en-US" baseline="0" dirty="0" err="1"/>
              <a:t>compton</a:t>
            </a:r>
            <a:r>
              <a:rPr lang="en-US" baseline="0" dirty="0"/>
              <a:t> effect, in which an electron absorbs multiple photons from the background laser field and emits a single photon with a frequency which is usually different from the laser frequency.  The specific experimental setup in our test case is as follows: initially we put an electron rest in the lab frame and shoot a laser beam to it. At x^0=0 it starts interacting with the laser field, it is accelerated by the laser field as seen from the fact that its trajectory is deflected toward the </a:t>
            </a:r>
            <a:r>
              <a:rPr lang="en-US" baseline="0" dirty="0" err="1"/>
              <a:t>lightfront</a:t>
            </a:r>
            <a:r>
              <a:rPr lang="en-US" baseline="0" dirty="0"/>
              <a:t> surface, in the mean time the electron emits a photon due to </a:t>
            </a:r>
            <a:r>
              <a:rPr lang="en-US" baseline="0" dirty="0" err="1"/>
              <a:t>bremstrauhlung</a:t>
            </a:r>
            <a:r>
              <a:rPr lang="en-US" baseline="0" dirty="0"/>
              <a:t>, after the photon emission the electron continued to be accelerated until leaving the laser area. We also note that the propagating laser beam in the equal-time coordinates sweep out a trajectory between x^+=0 and x^+=</a:t>
            </a:r>
            <a:r>
              <a:rPr lang="en-US" baseline="0" dirty="0" err="1"/>
              <a:t>Deltax</a:t>
            </a:r>
            <a:r>
              <a:rPr lang="en-US" baseline="0" dirty="0"/>
              <a:t>^+ two lines, so propagating </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301861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 test case we calculate results with a simple form for the laser profile. With this laser profile the laser interaction </a:t>
            </a:r>
            <a:r>
              <a:rPr lang="en-US" baseline="0" dirty="0" err="1"/>
              <a:t>Hamiltnonian</a:t>
            </a:r>
            <a:r>
              <a:rPr lang="en-US" baseline="0" dirty="0"/>
              <a:t> term V is related to the laser field similar to the usual JA coupling, with the laser field A has only lower + component and it depends only on the longitudinal coordinate x^-. This laser profile can be interpreted as static electric field in the longitudinal direction. A_0 describes the intensity of the laser field and omega describes the laser field’s spatial frequency in x^-, which can also be interpreted as the longitudinal momentum carried by the laser field.</a:t>
            </a:r>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172336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come to the numerical results</a:t>
            </a:r>
            <a:r>
              <a:rPr lang="en-US" baseline="0" dirty="0"/>
              <a:t>. In this case the laser amplitude is on the same order of the electron mass, so it is expected to be in the </a:t>
            </a:r>
            <a:r>
              <a:rPr lang="en-US" baseline="0" dirty="0" err="1"/>
              <a:t>nonperturbative</a:t>
            </a:r>
            <a:r>
              <a:rPr lang="en-US" baseline="0" dirty="0"/>
              <a:t> regime. The basis  includes states with three different longitudinal momenta, 1,4,7 </a:t>
            </a:r>
            <a:r>
              <a:rPr lang="en-US" baseline="0" dirty="0" err="1"/>
              <a:t>MeVs</a:t>
            </a:r>
            <a:r>
              <a:rPr lang="en-US" baseline="0" dirty="0"/>
              <a:t>. The initial state is an electron with longitudinal momenta K=1 MeV. These figures are snapshots of the evolving electron system. In these figures each dot represents a basis state for the system. The y-axis represents its probability and the x-axis represents its invariant mass. The states with invariant mass=0.6 are single-electron states. And the states with invariant mass &gt;0.6 are the electron-photon pair states. Initially the only state in the system is the initial state K=1 ground state electron, no excited states. As time evolves,  the single electron states with K=4 eventually 7 emerge as the result of  the acceleration by the laser field. At the same time we see excited states populated as a result of the bremsstrahlung.</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217647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From this series of snapshots we can see that the two key effects in the nonlinear Compton scattering acceleration and radiation, are treated in a unified framework. We notice that at the end of evolution the initial state is almost gone.. So it is not a perturbation to the initial state, it is indeed a </a:t>
            </a:r>
            <a:r>
              <a:rPr lang="en-US" baseline="0" dirty="0" err="1"/>
              <a:t>nonperturbative</a:t>
            </a:r>
            <a:r>
              <a:rPr lang="en-US" baseline="0" dirty="0"/>
              <a:t> process.</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35058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Transition rate of an electron by the potential which is generated by nuclei with atomic number $Z=1,28,56,79$, the coupling between electron and background field $\alpha \</a:t>
            </a:r>
            <a:r>
              <a:rPr lang="en-US" dirty="0" err="1"/>
              <a:t>equiv</a:t>
            </a:r>
            <a:r>
              <a:rPr lang="en-US" dirty="0"/>
              <a:t> Z \alpha_\text{</a:t>
            </a:r>
            <a:r>
              <a:rPr lang="en-US" dirty="0" err="1"/>
              <a:t>em</a:t>
            </a:r>
            <a:r>
              <a:rPr lang="en-US" dirty="0"/>
              <a:t>}$ is $1/137,28/137,56/137,79/137$ respectively. The nucleus is moving along positive $z$-axis with $y=5.3$. The initial and final states are kinetic energy </a:t>
            </a:r>
            <a:r>
              <a:rPr lang="en-US" dirty="0" err="1"/>
              <a:t>eigenstates</a:t>
            </a:r>
            <a:r>
              <a:rPr lang="en-US" dirty="0"/>
              <a:t> with energies $P^\</a:t>
            </a:r>
            <a:r>
              <a:rPr lang="en-US" dirty="0" err="1"/>
              <a:t>LCm</a:t>
            </a:r>
            <a:r>
              <a:rPr lang="en-US" dirty="0"/>
              <a:t>_{\</a:t>
            </a:r>
            <a:r>
              <a:rPr lang="en-US" dirty="0" err="1"/>
              <a:t>beta,i</a:t>
            </a:r>
            <a:r>
              <a:rPr lang="en-US" dirty="0"/>
              <a:t>}=0.455$~</a:t>
            </a:r>
            <a:r>
              <a:rPr lang="en-US" dirty="0" err="1"/>
              <a:t>GeV</a:t>
            </a:r>
            <a:r>
              <a:rPr lang="en-US" dirty="0"/>
              <a:t> and $P^\</a:t>
            </a:r>
            <a:r>
              <a:rPr lang="en-US" dirty="0" err="1"/>
              <a:t>LCm</a:t>
            </a:r>
            <a:r>
              <a:rPr lang="en-US" dirty="0"/>
              <a:t>_{\</a:t>
            </a:r>
            <a:r>
              <a:rPr lang="en-US" dirty="0" err="1"/>
              <a:t>beta,f</a:t>
            </a:r>
            <a:r>
              <a:rPr lang="en-US" dirty="0"/>
              <a:t>}=2.211$~</a:t>
            </a:r>
            <a:r>
              <a:rPr lang="en-US" dirty="0" err="1"/>
              <a:t>GeV</a:t>
            </a:r>
            <a:r>
              <a:rPr lang="en-US" dirty="0"/>
              <a:t>. The calculation is performed using $N_\text{max}=32$, $K=32$, $L=10$~</a:t>
            </a:r>
            <a:r>
              <a:rPr lang="en-US" dirty="0" err="1"/>
              <a:t>GeV</a:t>
            </a:r>
            <a:r>
              <a:rPr lang="en-US" dirty="0"/>
              <a:t>$^{-1}$ and $b=1000 </a:t>
            </a:r>
            <a:r>
              <a:rPr lang="en-US" dirty="0" err="1"/>
              <a:t>m_e</a:t>
            </a:r>
            <a:r>
              <a:rPr lang="en-US" dirty="0"/>
              <a:t>$, see text for details.</a:t>
            </a:r>
          </a:p>
        </p:txBody>
      </p:sp>
      <p:sp>
        <p:nvSpPr>
          <p:cNvPr id="4" name="Slide Number Placeholder 3"/>
          <p:cNvSpPr>
            <a:spLocks noGrp="1"/>
          </p:cNvSpPr>
          <p:nvPr>
            <p:ph type="sldNum" sz="quarter" idx="10"/>
          </p:nvPr>
        </p:nvSpPr>
        <p:spPr/>
        <p:txBody>
          <a:bodyPr/>
          <a:lstStyle/>
          <a:p>
            <a:fld id="{2F80D4CC-FBC8-1743-8946-2E3128A6745D}" type="slidenum">
              <a:rPr lang="en-US" smtClean="0"/>
              <a:t>102</a:t>
            </a:fld>
            <a:endParaRPr lang="en-US"/>
          </a:p>
        </p:txBody>
      </p:sp>
    </p:spTree>
    <p:extLst>
      <p:ext uri="{BB962C8B-B14F-4D97-AF65-F5344CB8AC3E}">
        <p14:creationId xmlns:p14="http://schemas.microsoft.com/office/powerpoint/2010/main" val="239190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Snapshots of the transverse momentum distribution of an electron inside </a:t>
            </a:r>
            <a:r>
              <a:rPr lang="en-US" dirty="0" err="1"/>
              <a:t>e.m</a:t>
            </a:r>
            <a:r>
              <a:rPr lang="en-US" dirty="0"/>
              <a:t>. field generated by a gold nucleus along positive $z$-axis with rapidity $y=5.3$. The initial states of the electron is BLFQ basis state with $k=\</a:t>
            </a:r>
            <a:r>
              <a:rPr lang="en-US" dirty="0" err="1"/>
              <a:t>frac</a:t>
            </a:r>
            <a:r>
              <a:rPr lang="en-US" dirty="0"/>
              <a:t>{17}{2}$, $n=0$, $m=0$ and $\lambda=\</a:t>
            </a:r>
            <a:r>
              <a:rPr lang="en-US" dirty="0" err="1"/>
              <a:t>frac</a:t>
            </a:r>
            <a:r>
              <a:rPr lang="en-US" dirty="0"/>
              <a:t>{1}{2}$ at $x^\</a:t>
            </a:r>
            <a:r>
              <a:rPr lang="en-US" dirty="0" err="1"/>
              <a:t>LCp</a:t>
            </a:r>
            <a:r>
              <a:rPr lang="en-US" dirty="0"/>
              <a:t>=0$. The calculation is performed using $N_\text{max}=32$, $K=32$, $L=10$~</a:t>
            </a:r>
            <a:r>
              <a:rPr lang="en-US" dirty="0" err="1"/>
              <a:t>GeV</a:t>
            </a:r>
            <a:r>
              <a:rPr lang="en-US" dirty="0"/>
              <a:t>$^{-1}$ and $b=1000 </a:t>
            </a:r>
            <a:r>
              <a:rPr lang="en-US" dirty="0" err="1"/>
              <a:t>m_e</a:t>
            </a:r>
            <a:r>
              <a:rPr lang="en-US" dirty="0"/>
              <a:t>$.</a:t>
            </a:r>
          </a:p>
        </p:txBody>
      </p:sp>
      <p:sp>
        <p:nvSpPr>
          <p:cNvPr id="4" name="Slide Number Placeholder 3"/>
          <p:cNvSpPr>
            <a:spLocks noGrp="1"/>
          </p:cNvSpPr>
          <p:nvPr>
            <p:ph type="sldNum" sz="quarter" idx="10"/>
          </p:nvPr>
        </p:nvSpPr>
        <p:spPr/>
        <p:txBody>
          <a:bodyPr/>
          <a:lstStyle/>
          <a:p>
            <a:fld id="{2F80D4CC-FBC8-1743-8946-2E3128A6745D}" type="slidenum">
              <a:rPr lang="en-US" smtClean="0"/>
              <a:t>103</a:t>
            </a:fld>
            <a:endParaRPr lang="en-US"/>
          </a:p>
        </p:txBody>
      </p:sp>
    </p:spTree>
    <p:extLst>
      <p:ext uri="{BB962C8B-B14F-4D97-AF65-F5344CB8AC3E}">
        <p14:creationId xmlns:p14="http://schemas.microsoft.com/office/powerpoint/2010/main" val="1785354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Snapshots of longitudinal momentum distribution for the same process</a:t>
            </a:r>
            <a:r>
              <a:rPr lang="en-US" baseline="0" dirty="0"/>
              <a:t> previous slides</a:t>
            </a:r>
            <a:r>
              <a:rPr lang="en-US" dirty="0"/>
              <a:t>. Bars indicate the adoption of discretized plane waves in the longitudinal direction.</a:t>
            </a:r>
          </a:p>
        </p:txBody>
      </p:sp>
      <p:sp>
        <p:nvSpPr>
          <p:cNvPr id="4" name="Slide Number Placeholder 3"/>
          <p:cNvSpPr>
            <a:spLocks noGrp="1"/>
          </p:cNvSpPr>
          <p:nvPr>
            <p:ph type="sldNum" sz="quarter" idx="10"/>
          </p:nvPr>
        </p:nvSpPr>
        <p:spPr/>
        <p:txBody>
          <a:bodyPr/>
          <a:lstStyle/>
          <a:p>
            <a:fld id="{2F80D4CC-FBC8-1743-8946-2E3128A6745D}" type="slidenum">
              <a:rPr lang="en-US" smtClean="0"/>
              <a:t>104</a:t>
            </a:fld>
            <a:endParaRPr lang="en-US"/>
          </a:p>
        </p:txBody>
      </p:sp>
    </p:spTree>
    <p:extLst>
      <p:ext uri="{BB962C8B-B14F-4D97-AF65-F5344CB8AC3E}">
        <p14:creationId xmlns:p14="http://schemas.microsoft.com/office/powerpoint/2010/main" val="32163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Left figure: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Field from the heavy ion is solved from simulated charge density under the CGC framework. The transverse plane is discretized into a lattice with periodic boundary conditions. </a:t>
            </a:r>
            <a:endParaRPr lang="en-US" dirty="0">
              <a:effectLst/>
            </a:endParaRPr>
          </a:p>
          <a:p>
            <a:r>
              <a:rPr lang="en-US" sz="1200" kern="1200" dirty="0">
                <a:solidFill>
                  <a:schemeClr val="tx1"/>
                </a:solidFill>
                <a:effectLst/>
                <a:latin typeface="+mn-lt"/>
                <a:ea typeface="+mn-ea"/>
                <a:cs typeface="+mn-cs"/>
              </a:rPr>
              <a:t>Right figure: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a justification of the gluon field obtained, we calculate the saturation scale and study its convergence on lattice size, lattice spacing and gluon mass.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6098E58-2255-F64D-A76D-544BC7E1BC52}" type="slidenum">
              <a:rPr lang="en-US" smtClean="0"/>
              <a:t>105</a:t>
            </a:fld>
            <a:endParaRPr lang="en-US"/>
          </a:p>
        </p:txBody>
      </p:sp>
    </p:spTree>
    <p:extLst>
      <p:ext uri="{BB962C8B-B14F-4D97-AF65-F5344CB8AC3E}">
        <p14:creationId xmlns:p14="http://schemas.microsoft.com/office/powerpoint/2010/main" val="417432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I am introducing today is based on the Light-front</a:t>
            </a:r>
            <a:r>
              <a:rPr lang="en-US" baseline="0" dirty="0"/>
              <a:t> field theory. Its basic idea is to solve the Schrodinger equation numerically for the quantum field. The difference from the traditional equal time formalism is that we redefine our light-front time to be the linear combination of the regular time and one of the spatial direction, usually we choose z direction. In the traditional equal time formalism we specify the initial state on a equal time plane and the </a:t>
            </a:r>
            <a:r>
              <a:rPr lang="en-US" baseline="0" dirty="0" err="1"/>
              <a:t>Schroedinger</a:t>
            </a:r>
            <a:r>
              <a:rPr lang="en-US" baseline="0" dirty="0"/>
              <a:t> equation will tell us its evolution time on future times. In the light front theory we specify the initial state on the equal light front surface and the Schrodinger equation will evolve afterwards. The benefits of the </a:t>
            </a:r>
            <a:r>
              <a:rPr lang="en-US" baseline="0" dirty="0" err="1"/>
              <a:t>lightfront</a:t>
            </a:r>
            <a:r>
              <a:rPr lang="en-US" baseline="0" dirty="0"/>
              <a:t> theory includes the fact that the Hamiltonian operator does not have the square root in it. also its amplitude is boost invariant and has simpler vacuum structure.</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3141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11</a:t>
            </a:fld>
            <a:endParaRPr lang="en-US"/>
          </a:p>
        </p:txBody>
      </p:sp>
    </p:spTree>
    <p:extLst>
      <p:ext uri="{BB962C8B-B14F-4D97-AF65-F5344CB8AC3E}">
        <p14:creationId xmlns:p14="http://schemas.microsoft.com/office/powerpoint/2010/main" val="1697748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2EECE9-F8DE-2949-98A6-33EB0B378B03}" type="slidenum">
              <a:rPr lang="en-US" sz="1200"/>
              <a:pPr/>
              <a:t>14</a:t>
            </a:fld>
            <a:endParaRPr lang="en-US" sz="1200"/>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6988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ED115E4-C985-7548-83F3-8C0094662CE4}" type="slidenum">
              <a:rPr lang="en-US" sz="1200">
                <a:solidFill>
                  <a:prstClr val="black"/>
                </a:solidFill>
              </a:rPr>
              <a:pPr/>
              <a:t>17</a:t>
            </a:fld>
            <a:endParaRPr lang="en-US" sz="1200">
              <a:solidFill>
                <a:prstClr val="black"/>
              </a:solidFill>
            </a:endParaRPr>
          </a:p>
        </p:txBody>
      </p:sp>
      <p:sp>
        <p:nvSpPr>
          <p:cNvPr id="219139" name="Rectangle 2"/>
          <p:cNvSpPr>
            <a:spLocks noGrp="1" noRot="1" noChangeAspect="1" noChangeArrowheads="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95697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F216336-8B46-264D-8AD0-F5E8C3EAD48A}" type="slidenum">
              <a:rPr lang="en-US" sz="1200">
                <a:solidFill>
                  <a:prstClr val="black"/>
                </a:solidFill>
              </a:rPr>
              <a:pPr/>
              <a:t>19</a:t>
            </a:fld>
            <a:endParaRPr lang="en-US" sz="1200">
              <a:solidFill>
                <a:prstClr val="black"/>
              </a:solidFill>
            </a:endParaRPr>
          </a:p>
        </p:txBody>
      </p:sp>
      <p:sp>
        <p:nvSpPr>
          <p:cNvPr id="225283" name="Rectangle 2"/>
          <p:cNvSpPr>
            <a:spLocks noGrp="1" noRot="1" noChangeAspect="1" noChangeArrowheads="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0832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D1BE9C-F6B9-224B-9482-A3D3E68C58BB}" type="slidenum">
              <a:rPr lang="en-US" sz="1200">
                <a:solidFill>
                  <a:prstClr val="black"/>
                </a:solidFill>
              </a:rPr>
              <a:pPr/>
              <a:t>20</a:t>
            </a:fld>
            <a:endParaRPr lang="en-US" sz="1200">
              <a:solidFill>
                <a:prstClr val="black"/>
              </a:solidFill>
            </a:endParaRPr>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1485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22</a:t>
            </a:fld>
            <a:endParaRPr lang="en-US"/>
          </a:p>
        </p:txBody>
      </p:sp>
    </p:spTree>
    <p:extLst>
      <p:ext uri="{BB962C8B-B14F-4D97-AF65-F5344CB8AC3E}">
        <p14:creationId xmlns:p14="http://schemas.microsoft.com/office/powerpoint/2010/main" val="66057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specific process we study is called the nonlinear </a:t>
            </a:r>
            <a:r>
              <a:rPr lang="en-US" baseline="0" dirty="0" err="1"/>
              <a:t>compton</a:t>
            </a:r>
            <a:r>
              <a:rPr lang="en-US" baseline="0" dirty="0"/>
              <a:t> effect, in which an electron absorbs multiple photons from the background laser field and emits a single photon with a frequency which is usually different from the laser frequency.  The specific experimental setup in our test case is as follows: initially we put an electron rest in the lab frame and shoot a laser beam to it. At x^0=0 it starts interacting with the laser field, it is accelerated by the laser field as seen from the fact that its trajectory is deflected toward the </a:t>
            </a:r>
            <a:r>
              <a:rPr lang="en-US" baseline="0" dirty="0" err="1"/>
              <a:t>lightfront</a:t>
            </a:r>
            <a:r>
              <a:rPr lang="en-US" baseline="0" dirty="0"/>
              <a:t> surface, in the mean time the electron emits a photon due to </a:t>
            </a:r>
            <a:r>
              <a:rPr lang="en-US" baseline="0" dirty="0" err="1"/>
              <a:t>bremstrauhlung</a:t>
            </a:r>
            <a:r>
              <a:rPr lang="en-US" baseline="0" dirty="0"/>
              <a:t>, after the photon emission the electron continued to be accelerated until leaving the laser area. We also note that the propagating laser beam in the equal-time coordinates sweep out a trajectory between x^+=0 and x^+=</a:t>
            </a:r>
            <a:r>
              <a:rPr lang="en-US" baseline="0" dirty="0" err="1"/>
              <a:t>Deltax</a:t>
            </a:r>
            <a:r>
              <a:rPr lang="en-US" baseline="0" dirty="0"/>
              <a:t>^+ two lines, so propagating </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106977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52CD7D-0F7A-7E4D-9283-D7579FB257D2}"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196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D50B0-F535-6C4E-BFD9-A21FCFB9E808}"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00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1A062-0178-B940-AF20-9AC3541ED42E}"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397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B8383-2900-4D4F-8B02-5382013E6C0A}"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5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BC19AC-BEDA-914F-B510-C160DBC6CAA7}"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65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19B45B-9FD4-AD42-B5D5-D481B579D648}"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1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9D4A6F-BB60-9447-A882-69CD6E455DE5}"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73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E4772C-DC85-0541-93B5-039BC7885B7A}"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864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2334E-D82F-1044-AC2A-C05B7F3AAF15}"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72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23B06E-898D-CD44-B04F-5C1BADA6E318}"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8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6BD1A1-F713-E440-9AB3-B8B50FD93204}"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46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8A4A-D2D6-C347-9BB9-FF94CF8226A7}" type="datetime1">
              <a:rPr lang="en-US" smtClean="0">
                <a:solidFill>
                  <a:prstClr val="black">
                    <a:tint val="75000"/>
                  </a:prstClr>
                </a:solidFill>
                <a:latin typeface="Calibri"/>
              </a:rPr>
              <a:t>9/2/2016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5617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notesSlide" Target="../notesSlides/notesSlide1.xml"/><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 Id="rId9"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28.emf"/><Relationship Id="rId3" Type="http://schemas.openxmlformats.org/officeDocument/2006/relationships/image" Target="../media/image33.png"/><Relationship Id="rId7" Type="http://schemas.openxmlformats.org/officeDocument/2006/relationships/image" Target="../media/image25.emf"/><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image" Target="../media/image298.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253.bin"/><Relationship Id="rId13" Type="http://schemas.openxmlformats.org/officeDocument/2006/relationships/image" Target="../media/image306.emf"/><Relationship Id="rId18" Type="http://schemas.openxmlformats.org/officeDocument/2006/relationships/oleObject" Target="../embeddings/oleObject258.bin"/><Relationship Id="rId3" Type="http://schemas.openxmlformats.org/officeDocument/2006/relationships/notesSlide" Target="../notesSlides/notesSlide17.xml"/><Relationship Id="rId21" Type="http://schemas.openxmlformats.org/officeDocument/2006/relationships/image" Target="../media/image310.emf"/><Relationship Id="rId7" Type="http://schemas.openxmlformats.org/officeDocument/2006/relationships/image" Target="../media/image303.emf"/><Relationship Id="rId12" Type="http://schemas.openxmlformats.org/officeDocument/2006/relationships/oleObject" Target="../embeddings/oleObject255.bin"/><Relationship Id="rId17" Type="http://schemas.openxmlformats.org/officeDocument/2006/relationships/image" Target="../media/image308.emf"/><Relationship Id="rId2" Type="http://schemas.openxmlformats.org/officeDocument/2006/relationships/slideLayout" Target="../slideLayouts/slideLayout2.xml"/><Relationship Id="rId16" Type="http://schemas.openxmlformats.org/officeDocument/2006/relationships/oleObject" Target="../embeddings/oleObject257.bin"/><Relationship Id="rId20" Type="http://schemas.openxmlformats.org/officeDocument/2006/relationships/oleObject" Target="../embeddings/oleObject259.bin"/><Relationship Id="rId1" Type="http://schemas.openxmlformats.org/officeDocument/2006/relationships/vmlDrawing" Target="../drawings/vmlDrawing62.vml"/><Relationship Id="rId6" Type="http://schemas.openxmlformats.org/officeDocument/2006/relationships/oleObject" Target="../embeddings/oleObject252.bin"/><Relationship Id="rId11" Type="http://schemas.openxmlformats.org/officeDocument/2006/relationships/image" Target="../media/image305.emf"/><Relationship Id="rId5" Type="http://schemas.openxmlformats.org/officeDocument/2006/relationships/image" Target="../media/image313.png"/><Relationship Id="rId15" Type="http://schemas.openxmlformats.org/officeDocument/2006/relationships/image" Target="../media/image307.emf"/><Relationship Id="rId23" Type="http://schemas.openxmlformats.org/officeDocument/2006/relationships/image" Target="../media/image311.emf"/><Relationship Id="rId10" Type="http://schemas.openxmlformats.org/officeDocument/2006/relationships/oleObject" Target="../embeddings/oleObject254.bin"/><Relationship Id="rId19" Type="http://schemas.openxmlformats.org/officeDocument/2006/relationships/image" Target="../media/image309.emf"/><Relationship Id="rId4" Type="http://schemas.openxmlformats.org/officeDocument/2006/relationships/image" Target="../media/image312.png"/><Relationship Id="rId9" Type="http://schemas.openxmlformats.org/officeDocument/2006/relationships/image" Target="../media/image304.emf"/><Relationship Id="rId14" Type="http://schemas.openxmlformats.org/officeDocument/2006/relationships/oleObject" Target="../embeddings/oleObject256.bin"/><Relationship Id="rId22" Type="http://schemas.openxmlformats.org/officeDocument/2006/relationships/oleObject" Target="../embeddings/oleObject260.bin"/></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oleObject" Target="../embeddings/oleObject30.bin"/><Relationship Id="rId3" Type="http://schemas.openxmlformats.org/officeDocument/2006/relationships/notesSlide" Target="../notesSlides/notesSlide3.xml"/><Relationship Id="rId7" Type="http://schemas.openxmlformats.org/officeDocument/2006/relationships/oleObject" Target="../embeddings/oleObject27.bin"/><Relationship Id="rId12"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9.e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31.emf"/><Relationship Id="rId4" Type="http://schemas.openxmlformats.org/officeDocument/2006/relationships/image" Target="../media/image39.png"/><Relationship Id="rId9" Type="http://schemas.openxmlformats.org/officeDocument/2006/relationships/oleObject" Target="../embeddings/oleObject28.bin"/><Relationship Id="rId1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8.emf"/><Relationship Id="rId11" Type="http://schemas.openxmlformats.org/officeDocument/2006/relationships/image" Target="../media/image34.emf"/><Relationship Id="rId5" Type="http://schemas.openxmlformats.org/officeDocument/2006/relationships/image" Target="../media/image37.emf"/><Relationship Id="rId10" Type="http://schemas.openxmlformats.org/officeDocument/2006/relationships/oleObject" Target="../embeddings/oleObject31.bin"/><Relationship Id="rId4" Type="http://schemas.openxmlformats.org/officeDocument/2006/relationships/image" Target="../media/image36.emf"/><Relationship Id="rId9" Type="http://schemas.openxmlformats.org/officeDocument/2006/relationships/image" Target="../media/image41.emf"/></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2.e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35.bin"/></Relationships>
</file>

<file path=ppt/slides/_rels/slide1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2.emf"/><Relationship Id="rId11" Type="http://schemas.openxmlformats.org/officeDocument/2006/relationships/oleObject" Target="../embeddings/oleObject41.bin"/><Relationship Id="rId5" Type="http://schemas.openxmlformats.org/officeDocument/2006/relationships/oleObject" Target="../embeddings/oleObject38.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40.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5.xml"/><Relationship Id="rId7" Type="http://schemas.openxmlformats.org/officeDocument/2006/relationships/image" Target="../media/image57.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43.bin"/><Relationship Id="rId5" Type="http://schemas.openxmlformats.org/officeDocument/2006/relationships/image" Target="../media/image56.emf"/><Relationship Id="rId4" Type="http://schemas.openxmlformats.org/officeDocument/2006/relationships/oleObject" Target="../embeddings/oleObject42.bin"/><Relationship Id="rId9" Type="http://schemas.openxmlformats.org/officeDocument/2006/relationships/image" Target="../media/image58.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63.emf"/><Relationship Id="rId3" Type="http://schemas.openxmlformats.org/officeDocument/2006/relationships/image" Target="../media/image64.emf"/><Relationship Id="rId7" Type="http://schemas.openxmlformats.org/officeDocument/2006/relationships/image" Target="../media/image60.emf"/><Relationship Id="rId12"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6.bin"/><Relationship Id="rId11" Type="http://schemas.openxmlformats.org/officeDocument/2006/relationships/image" Target="../media/image62.emf"/><Relationship Id="rId5" Type="http://schemas.openxmlformats.org/officeDocument/2006/relationships/image" Target="../media/image59.e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7.xml"/><Relationship Id="rId7" Type="http://schemas.openxmlformats.org/officeDocument/2006/relationships/image" Target="../media/image67.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51.bin"/><Relationship Id="rId5" Type="http://schemas.openxmlformats.org/officeDocument/2006/relationships/image" Target="../media/image66.emf"/><Relationship Id="rId4" Type="http://schemas.openxmlformats.org/officeDocument/2006/relationships/oleObject" Target="../embeddings/oleObject50.bin"/><Relationship Id="rId9" Type="http://schemas.openxmlformats.org/officeDocument/2006/relationships/image" Target="../media/image68.emf"/></Relationships>
</file>

<file path=ppt/slides/_rels/slide21.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0.emf"/><Relationship Id="rId11" Type="http://schemas.openxmlformats.org/officeDocument/2006/relationships/oleObject" Target="../embeddings/oleObject57.bin"/><Relationship Id="rId5" Type="http://schemas.openxmlformats.org/officeDocument/2006/relationships/oleObject" Target="../embeddings/oleObject54.bin"/><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oleObject" Target="../embeddings/oleObject56.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39.emf"/><Relationship Id="rId3" Type="http://schemas.openxmlformats.org/officeDocument/2006/relationships/notesSlide" Target="../notesSlides/notesSlide8.xml"/><Relationship Id="rId7" Type="http://schemas.openxmlformats.org/officeDocument/2006/relationships/image" Target="../media/image75.emf"/><Relationship Id="rId12" Type="http://schemas.openxmlformats.org/officeDocument/2006/relationships/image" Target="../media/image77.emf"/><Relationship Id="rId17" Type="http://schemas.openxmlformats.org/officeDocument/2006/relationships/image" Target="../media/image79.emf"/><Relationship Id="rId2" Type="http://schemas.openxmlformats.org/officeDocument/2006/relationships/slideLayout" Target="../slideLayouts/slideLayout2.xml"/><Relationship Id="rId16" Type="http://schemas.openxmlformats.org/officeDocument/2006/relationships/oleObject" Target="../embeddings/oleObject64.bin"/><Relationship Id="rId1" Type="http://schemas.openxmlformats.org/officeDocument/2006/relationships/vmlDrawing" Target="../drawings/vmlDrawing14.vml"/><Relationship Id="rId6" Type="http://schemas.openxmlformats.org/officeDocument/2006/relationships/oleObject" Target="../embeddings/oleObject59.bin"/><Relationship Id="rId11" Type="http://schemas.openxmlformats.org/officeDocument/2006/relationships/oleObject" Target="../embeddings/oleObject62.bin"/><Relationship Id="rId5" Type="http://schemas.openxmlformats.org/officeDocument/2006/relationships/image" Target="../media/image74.emf"/><Relationship Id="rId15" Type="http://schemas.openxmlformats.org/officeDocument/2006/relationships/image" Target="../media/image78.e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76.emf"/><Relationship Id="rId14" Type="http://schemas.openxmlformats.org/officeDocument/2006/relationships/oleObject" Target="../embeddings/oleObject63.bin"/></Relationships>
</file>

<file path=ppt/slides/_rels/slide2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84.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1.e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oleObject" Target="../embeddings/oleObject68.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5.emf"/><Relationship Id="rId5" Type="http://schemas.openxmlformats.org/officeDocument/2006/relationships/oleObject" Target="../embeddings/oleObject70.bin"/><Relationship Id="rId4" Type="http://schemas.openxmlformats.org/officeDocument/2006/relationships/image" Target="../media/image87.emf"/></Relationships>
</file>

<file path=ppt/slides/_rels/slide26.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92.emf"/><Relationship Id="rId3" Type="http://schemas.openxmlformats.org/officeDocument/2006/relationships/oleObject" Target="../embeddings/oleObject71.bin"/><Relationship Id="rId7" Type="http://schemas.openxmlformats.org/officeDocument/2006/relationships/oleObject" Target="../embeddings/oleObject73.bin"/><Relationship Id="rId12"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89.emf"/><Relationship Id="rId11" Type="http://schemas.openxmlformats.org/officeDocument/2006/relationships/image" Target="../media/image91.emf"/><Relationship Id="rId5" Type="http://schemas.openxmlformats.org/officeDocument/2006/relationships/oleObject" Target="../embeddings/oleObject72.bin"/><Relationship Id="rId15" Type="http://schemas.openxmlformats.org/officeDocument/2006/relationships/image" Target="../media/image93.emf"/><Relationship Id="rId10" Type="http://schemas.openxmlformats.org/officeDocument/2006/relationships/oleObject" Target="../embeddings/oleObject74.bin"/><Relationship Id="rId4" Type="http://schemas.openxmlformats.org/officeDocument/2006/relationships/image" Target="../media/image88.emf"/><Relationship Id="rId9" Type="http://schemas.openxmlformats.org/officeDocument/2006/relationships/image" Target="../media/image94.emf"/><Relationship Id="rId14" Type="http://schemas.openxmlformats.org/officeDocument/2006/relationships/oleObject" Target="../embeddings/oleObject76.bin"/></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85.emf"/><Relationship Id="rId5" Type="http://schemas.openxmlformats.org/officeDocument/2006/relationships/oleObject" Target="../embeddings/oleObject77.bin"/><Relationship Id="rId4" Type="http://schemas.openxmlformats.org/officeDocument/2006/relationships/image" Target="../media/image96.emf"/></Relationships>
</file>

<file path=ppt/slides/_rels/slide28.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oleObject" Target="../embeddings/oleObject78.bin"/><Relationship Id="rId7" Type="http://schemas.openxmlformats.org/officeDocument/2006/relationships/oleObject" Target="../embeddings/oleObject80.bin"/><Relationship Id="rId12" Type="http://schemas.openxmlformats.org/officeDocument/2006/relationships/image" Target="../media/image101.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8.emf"/><Relationship Id="rId11" Type="http://schemas.openxmlformats.org/officeDocument/2006/relationships/oleObject" Target="../embeddings/oleObject82.bin"/><Relationship Id="rId5" Type="http://schemas.openxmlformats.org/officeDocument/2006/relationships/oleObject" Target="../embeddings/oleObject79.bin"/><Relationship Id="rId10" Type="http://schemas.openxmlformats.org/officeDocument/2006/relationships/image" Target="../media/image100.emf"/><Relationship Id="rId4" Type="http://schemas.openxmlformats.org/officeDocument/2006/relationships/image" Target="../media/image97.emf"/><Relationship Id="rId9" Type="http://schemas.openxmlformats.org/officeDocument/2006/relationships/oleObject" Target="../embeddings/oleObject81.bin"/></Relationships>
</file>

<file path=ppt/slides/_rels/slide29.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oleObject" Target="../embeddings/oleObject88.bin"/><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05.emf"/><Relationship Id="rId2" Type="http://schemas.openxmlformats.org/officeDocument/2006/relationships/slideLayout" Target="../slideLayouts/slideLayout2.xml"/><Relationship Id="rId16" Type="http://schemas.openxmlformats.org/officeDocument/2006/relationships/image" Target="../media/image107.emf"/><Relationship Id="rId1" Type="http://schemas.openxmlformats.org/officeDocument/2006/relationships/vmlDrawing" Target="../drawings/vmlDrawing20.vml"/><Relationship Id="rId6" Type="http://schemas.openxmlformats.org/officeDocument/2006/relationships/image" Target="../media/image26.emf"/><Relationship Id="rId11" Type="http://schemas.openxmlformats.org/officeDocument/2006/relationships/oleObject" Target="../embeddings/oleObject87.bin"/><Relationship Id="rId5" Type="http://schemas.openxmlformats.org/officeDocument/2006/relationships/oleObject" Target="../embeddings/oleObject84.bin"/><Relationship Id="rId15" Type="http://schemas.openxmlformats.org/officeDocument/2006/relationships/oleObject" Target="../embeddings/oleObject89.bin"/><Relationship Id="rId10" Type="http://schemas.openxmlformats.org/officeDocument/2006/relationships/image" Target="../media/image104.emf"/><Relationship Id="rId4" Type="http://schemas.openxmlformats.org/officeDocument/2006/relationships/image" Target="../media/image102.emf"/><Relationship Id="rId9" Type="http://schemas.openxmlformats.org/officeDocument/2006/relationships/oleObject" Target="../embeddings/oleObject86.bin"/><Relationship Id="rId14" Type="http://schemas.openxmlformats.org/officeDocument/2006/relationships/image" Target="../media/image10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oleObject" Target="../embeddings/oleObject90.bin"/><Relationship Id="rId7" Type="http://schemas.openxmlformats.org/officeDocument/2006/relationships/image" Target="../media/image109.e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91.bin"/><Relationship Id="rId11" Type="http://schemas.openxmlformats.org/officeDocument/2006/relationships/image" Target="../media/image111.emf"/><Relationship Id="rId5" Type="http://schemas.openxmlformats.org/officeDocument/2006/relationships/image" Target="../media/image112.png"/><Relationship Id="rId10" Type="http://schemas.openxmlformats.org/officeDocument/2006/relationships/oleObject" Target="../embeddings/oleObject93.bin"/><Relationship Id="rId4" Type="http://schemas.openxmlformats.org/officeDocument/2006/relationships/image" Target="../media/image108.emf"/><Relationship Id="rId9" Type="http://schemas.openxmlformats.org/officeDocument/2006/relationships/image" Target="../media/image110.emf"/></Relationships>
</file>

<file path=ppt/slides/_rels/slide3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128.emf"/><Relationship Id="rId18" Type="http://schemas.openxmlformats.org/officeDocument/2006/relationships/image" Target="../media/image121.emf"/><Relationship Id="rId26" Type="http://schemas.openxmlformats.org/officeDocument/2006/relationships/oleObject" Target="../embeddings/oleObject105.bin"/><Relationship Id="rId3" Type="http://schemas.openxmlformats.org/officeDocument/2006/relationships/oleObject" Target="../embeddings/oleObject94.bin"/><Relationship Id="rId21" Type="http://schemas.openxmlformats.org/officeDocument/2006/relationships/image" Target="../media/image130.emf"/><Relationship Id="rId7" Type="http://schemas.openxmlformats.org/officeDocument/2006/relationships/image" Target="../media/image126.emf"/><Relationship Id="rId12" Type="http://schemas.openxmlformats.org/officeDocument/2006/relationships/image" Target="../media/image120.emf"/><Relationship Id="rId17" Type="http://schemas.openxmlformats.org/officeDocument/2006/relationships/oleObject" Target="../embeddings/oleObject100.bin"/><Relationship Id="rId25" Type="http://schemas.openxmlformats.org/officeDocument/2006/relationships/oleObject" Target="../embeddings/oleObject104.bin"/><Relationship Id="rId2" Type="http://schemas.openxmlformats.org/officeDocument/2006/relationships/slideLayout" Target="../slideLayouts/slideLayout2.xml"/><Relationship Id="rId16" Type="http://schemas.openxmlformats.org/officeDocument/2006/relationships/oleObject" Target="../embeddings/oleObject99.bin"/><Relationship Id="rId20" Type="http://schemas.openxmlformats.org/officeDocument/2006/relationships/image" Target="../media/image122.emf"/><Relationship Id="rId29" Type="http://schemas.openxmlformats.org/officeDocument/2006/relationships/image" Target="../media/image124.emf"/><Relationship Id="rId1" Type="http://schemas.openxmlformats.org/officeDocument/2006/relationships/vmlDrawing" Target="../drawings/vmlDrawing22.vml"/><Relationship Id="rId6" Type="http://schemas.openxmlformats.org/officeDocument/2006/relationships/image" Target="../media/image118.emf"/><Relationship Id="rId11" Type="http://schemas.openxmlformats.org/officeDocument/2006/relationships/oleObject" Target="../embeddings/oleObject97.bin"/><Relationship Id="rId24" Type="http://schemas.openxmlformats.org/officeDocument/2006/relationships/oleObject" Target="../embeddings/oleObject103.bin"/><Relationship Id="rId5" Type="http://schemas.openxmlformats.org/officeDocument/2006/relationships/oleObject" Target="../embeddings/oleObject95.bin"/><Relationship Id="rId15" Type="http://schemas.openxmlformats.org/officeDocument/2006/relationships/image" Target="../media/image129.emf"/><Relationship Id="rId23" Type="http://schemas.openxmlformats.org/officeDocument/2006/relationships/oleObject" Target="../embeddings/oleObject102.bin"/><Relationship Id="rId28" Type="http://schemas.openxmlformats.org/officeDocument/2006/relationships/oleObject" Target="../embeddings/oleObject106.bin"/><Relationship Id="rId10" Type="http://schemas.openxmlformats.org/officeDocument/2006/relationships/image" Target="../media/image127.emf"/><Relationship Id="rId19" Type="http://schemas.openxmlformats.org/officeDocument/2006/relationships/oleObject" Target="../embeddings/oleObject101.bin"/><Relationship Id="rId31" Type="http://schemas.openxmlformats.org/officeDocument/2006/relationships/image" Target="../media/image125.emf"/><Relationship Id="rId4" Type="http://schemas.openxmlformats.org/officeDocument/2006/relationships/image" Target="../media/image117.emf"/><Relationship Id="rId9" Type="http://schemas.openxmlformats.org/officeDocument/2006/relationships/image" Target="../media/image119.emf"/><Relationship Id="rId14" Type="http://schemas.openxmlformats.org/officeDocument/2006/relationships/oleObject" Target="../embeddings/oleObject98.bin"/><Relationship Id="rId22" Type="http://schemas.openxmlformats.org/officeDocument/2006/relationships/image" Target="../media/image94.emf"/><Relationship Id="rId27" Type="http://schemas.openxmlformats.org/officeDocument/2006/relationships/image" Target="../media/image123.emf"/><Relationship Id="rId30" Type="http://schemas.openxmlformats.org/officeDocument/2006/relationships/oleObject" Target="../embeddings/oleObject107.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11.bin"/><Relationship Id="rId13" Type="http://schemas.openxmlformats.org/officeDocument/2006/relationships/oleObject" Target="../embeddings/oleObject114.bin"/><Relationship Id="rId3" Type="http://schemas.openxmlformats.org/officeDocument/2006/relationships/oleObject" Target="../embeddings/oleObject108.bin"/><Relationship Id="rId7" Type="http://schemas.openxmlformats.org/officeDocument/2006/relationships/image" Target="../media/image132.emf"/><Relationship Id="rId12" Type="http://schemas.openxmlformats.org/officeDocument/2006/relationships/image" Target="../media/image134.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110.bin"/><Relationship Id="rId11" Type="http://schemas.openxmlformats.org/officeDocument/2006/relationships/oleObject" Target="../embeddings/oleObject113.bin"/><Relationship Id="rId5" Type="http://schemas.openxmlformats.org/officeDocument/2006/relationships/oleObject" Target="../embeddings/oleObject109.bin"/><Relationship Id="rId10" Type="http://schemas.openxmlformats.org/officeDocument/2006/relationships/oleObject" Target="../embeddings/oleObject112.bin"/><Relationship Id="rId4" Type="http://schemas.openxmlformats.org/officeDocument/2006/relationships/image" Target="../media/image131.emf"/><Relationship Id="rId9" Type="http://schemas.openxmlformats.org/officeDocument/2006/relationships/image" Target="../media/image133.emf"/><Relationship Id="rId14" Type="http://schemas.openxmlformats.org/officeDocument/2006/relationships/oleObject" Target="../embeddings/oleObject115.bin"/></Relationships>
</file>

<file path=ppt/slides/_rels/slide34.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13.emf"/><Relationship Id="rId7" Type="http://schemas.openxmlformats.org/officeDocument/2006/relationships/image" Target="../media/image136.e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16.emf"/><Relationship Id="rId5" Type="http://schemas.openxmlformats.org/officeDocument/2006/relationships/image" Target="../media/image115.emf"/><Relationship Id="rId10" Type="http://schemas.openxmlformats.org/officeDocument/2006/relationships/image" Target="../media/image135.emf"/><Relationship Id="rId4" Type="http://schemas.openxmlformats.org/officeDocument/2006/relationships/image" Target="../media/image114.emf"/><Relationship Id="rId9" Type="http://schemas.openxmlformats.org/officeDocument/2006/relationships/oleObject" Target="../embeddings/oleObject116.bin"/></Relationships>
</file>

<file path=ppt/slides/_rels/slide35.x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30.emf"/><Relationship Id="rId7" Type="http://schemas.openxmlformats.org/officeDocument/2006/relationships/image" Target="../media/image139.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118.bin"/><Relationship Id="rId5" Type="http://schemas.openxmlformats.org/officeDocument/2006/relationships/image" Target="../media/image138.emf"/><Relationship Id="rId10" Type="http://schemas.openxmlformats.org/officeDocument/2006/relationships/oleObject" Target="../embeddings/oleObject119.bin"/><Relationship Id="rId4" Type="http://schemas.openxmlformats.org/officeDocument/2006/relationships/oleObject" Target="../embeddings/oleObject117.bin"/><Relationship Id="rId9" Type="http://schemas.openxmlformats.org/officeDocument/2006/relationships/image" Target="../media/image141.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22.bin"/><Relationship Id="rId13" Type="http://schemas.openxmlformats.org/officeDocument/2006/relationships/oleObject" Target="../embeddings/oleObject124.bin"/><Relationship Id="rId18" Type="http://schemas.openxmlformats.org/officeDocument/2006/relationships/image" Target="../media/image148.emf"/><Relationship Id="rId3" Type="http://schemas.openxmlformats.org/officeDocument/2006/relationships/image" Target="../media/image94.emf"/><Relationship Id="rId21" Type="http://schemas.openxmlformats.org/officeDocument/2006/relationships/image" Target="../media/image150.emf"/><Relationship Id="rId7" Type="http://schemas.openxmlformats.org/officeDocument/2006/relationships/image" Target="../media/image143.emf"/><Relationship Id="rId12" Type="http://schemas.openxmlformats.org/officeDocument/2006/relationships/image" Target="../media/image130.emf"/><Relationship Id="rId17" Type="http://schemas.openxmlformats.org/officeDocument/2006/relationships/oleObject" Target="../embeddings/oleObject126.bin"/><Relationship Id="rId2" Type="http://schemas.openxmlformats.org/officeDocument/2006/relationships/slideLayout" Target="../slideLayouts/slideLayout2.xml"/><Relationship Id="rId16" Type="http://schemas.openxmlformats.org/officeDocument/2006/relationships/image" Target="../media/image147.emf"/><Relationship Id="rId20" Type="http://schemas.openxmlformats.org/officeDocument/2006/relationships/image" Target="../media/image149.emf"/><Relationship Id="rId1" Type="http://schemas.openxmlformats.org/officeDocument/2006/relationships/vmlDrawing" Target="../drawings/vmlDrawing26.vml"/><Relationship Id="rId6" Type="http://schemas.openxmlformats.org/officeDocument/2006/relationships/oleObject" Target="../embeddings/oleObject121.bin"/><Relationship Id="rId11" Type="http://schemas.openxmlformats.org/officeDocument/2006/relationships/image" Target="../media/image145.emf"/><Relationship Id="rId5" Type="http://schemas.openxmlformats.org/officeDocument/2006/relationships/image" Target="../media/image142.emf"/><Relationship Id="rId15" Type="http://schemas.openxmlformats.org/officeDocument/2006/relationships/oleObject" Target="../embeddings/oleObject125.bin"/><Relationship Id="rId23" Type="http://schemas.openxmlformats.org/officeDocument/2006/relationships/image" Target="../media/image151.emf"/><Relationship Id="rId10" Type="http://schemas.openxmlformats.org/officeDocument/2006/relationships/oleObject" Target="../embeddings/oleObject123.bin"/><Relationship Id="rId19" Type="http://schemas.openxmlformats.org/officeDocument/2006/relationships/oleObject" Target="../embeddings/oleObject127.bin"/><Relationship Id="rId4" Type="http://schemas.openxmlformats.org/officeDocument/2006/relationships/oleObject" Target="../embeddings/oleObject120.bin"/><Relationship Id="rId9" Type="http://schemas.openxmlformats.org/officeDocument/2006/relationships/image" Target="../media/image144.emf"/><Relationship Id="rId14" Type="http://schemas.openxmlformats.org/officeDocument/2006/relationships/image" Target="../media/image146.emf"/><Relationship Id="rId22" Type="http://schemas.openxmlformats.org/officeDocument/2006/relationships/oleObject" Target="../embeddings/oleObject128.bin"/></Relationships>
</file>

<file path=ppt/slides/_rels/slide37.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oleObject" Target="../embeddings/oleObject134.bin"/><Relationship Id="rId18" Type="http://schemas.openxmlformats.org/officeDocument/2006/relationships/image" Target="../media/image159.emf"/><Relationship Id="rId3" Type="http://schemas.openxmlformats.org/officeDocument/2006/relationships/oleObject" Target="../embeddings/oleObject129.bin"/><Relationship Id="rId7" Type="http://schemas.openxmlformats.org/officeDocument/2006/relationships/oleObject" Target="../embeddings/oleObject131.bin"/><Relationship Id="rId12" Type="http://schemas.openxmlformats.org/officeDocument/2006/relationships/image" Target="../media/image156.emf"/><Relationship Id="rId17" Type="http://schemas.openxmlformats.org/officeDocument/2006/relationships/oleObject" Target="../embeddings/oleObject136.bin"/><Relationship Id="rId2" Type="http://schemas.openxmlformats.org/officeDocument/2006/relationships/slideLayout" Target="../slideLayouts/slideLayout2.xml"/><Relationship Id="rId16" Type="http://schemas.openxmlformats.org/officeDocument/2006/relationships/image" Target="../media/image158.emf"/><Relationship Id="rId1" Type="http://schemas.openxmlformats.org/officeDocument/2006/relationships/vmlDrawing" Target="../drawings/vmlDrawing27.vml"/><Relationship Id="rId6" Type="http://schemas.openxmlformats.org/officeDocument/2006/relationships/image" Target="../media/image153.emf"/><Relationship Id="rId11" Type="http://schemas.openxmlformats.org/officeDocument/2006/relationships/oleObject" Target="../embeddings/oleObject133.bin"/><Relationship Id="rId5" Type="http://schemas.openxmlformats.org/officeDocument/2006/relationships/oleObject" Target="../embeddings/oleObject130.bin"/><Relationship Id="rId15" Type="http://schemas.openxmlformats.org/officeDocument/2006/relationships/oleObject" Target="../embeddings/oleObject135.bin"/><Relationship Id="rId10" Type="http://schemas.openxmlformats.org/officeDocument/2006/relationships/image" Target="../media/image155.emf"/><Relationship Id="rId19" Type="http://schemas.openxmlformats.org/officeDocument/2006/relationships/oleObject" Target="../embeddings/oleObject137.bin"/><Relationship Id="rId4" Type="http://schemas.openxmlformats.org/officeDocument/2006/relationships/image" Target="../media/image152.emf"/><Relationship Id="rId9" Type="http://schemas.openxmlformats.org/officeDocument/2006/relationships/oleObject" Target="../embeddings/oleObject132.bin"/><Relationship Id="rId14" Type="http://schemas.openxmlformats.org/officeDocument/2006/relationships/image" Target="../media/image157.emf"/></Relationships>
</file>

<file path=ppt/slides/_rels/slide38.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oleObject" Target="../embeddings/oleObject143.bin"/><Relationship Id="rId3" Type="http://schemas.openxmlformats.org/officeDocument/2006/relationships/oleObject" Target="../embeddings/oleObject138.bin"/><Relationship Id="rId7" Type="http://schemas.openxmlformats.org/officeDocument/2006/relationships/oleObject" Target="../embeddings/oleObject140.bin"/><Relationship Id="rId12" Type="http://schemas.openxmlformats.org/officeDocument/2006/relationships/image" Target="../media/image105.emf"/><Relationship Id="rId2" Type="http://schemas.openxmlformats.org/officeDocument/2006/relationships/slideLayout" Target="../slideLayouts/slideLayout2.xml"/><Relationship Id="rId16" Type="http://schemas.openxmlformats.org/officeDocument/2006/relationships/image" Target="../media/image162.emf"/><Relationship Id="rId1" Type="http://schemas.openxmlformats.org/officeDocument/2006/relationships/vmlDrawing" Target="../drawings/vmlDrawing28.vml"/><Relationship Id="rId6" Type="http://schemas.openxmlformats.org/officeDocument/2006/relationships/image" Target="../media/image26.emf"/><Relationship Id="rId11" Type="http://schemas.openxmlformats.org/officeDocument/2006/relationships/oleObject" Target="../embeddings/oleObject142.bin"/><Relationship Id="rId5" Type="http://schemas.openxmlformats.org/officeDocument/2006/relationships/oleObject" Target="../embeddings/oleObject139.bin"/><Relationship Id="rId15" Type="http://schemas.openxmlformats.org/officeDocument/2006/relationships/oleObject" Target="../embeddings/oleObject144.bin"/><Relationship Id="rId10" Type="http://schemas.openxmlformats.org/officeDocument/2006/relationships/image" Target="../media/image104.emf"/><Relationship Id="rId4" Type="http://schemas.openxmlformats.org/officeDocument/2006/relationships/image" Target="../media/image160.emf"/><Relationship Id="rId9" Type="http://schemas.openxmlformats.org/officeDocument/2006/relationships/oleObject" Target="../embeddings/oleObject141.bin"/><Relationship Id="rId14" Type="http://schemas.openxmlformats.org/officeDocument/2006/relationships/image" Target="../media/image161.emf"/></Relationships>
</file>

<file path=ppt/slides/_rels/slide3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8.emf"/><Relationship Id="rId3" Type="http://schemas.openxmlformats.org/officeDocument/2006/relationships/notesSlide" Target="../notesSlides/notesSlide2.xml"/><Relationship Id="rId7" Type="http://schemas.openxmlformats.org/officeDocument/2006/relationships/image" Target="../media/image6.emf"/><Relationship Id="rId12" Type="http://schemas.openxmlformats.org/officeDocument/2006/relationships/oleObject" Target="../embeddings/oleObject6.bin"/><Relationship Id="rId17" Type="http://schemas.openxmlformats.org/officeDocument/2006/relationships/image" Target="../media/image10.e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7.emf"/><Relationship Id="rId5" Type="http://schemas.openxmlformats.org/officeDocument/2006/relationships/image" Target="../media/image5.emf"/><Relationship Id="rId15" Type="http://schemas.openxmlformats.org/officeDocument/2006/relationships/image" Target="../media/image9.emf"/><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12.emf"/><Relationship Id="rId1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image" Target="../media/image164.emf"/><Relationship Id="rId5" Type="http://schemas.openxmlformats.org/officeDocument/2006/relationships/oleObject" Target="../embeddings/oleObject145.bin"/><Relationship Id="rId4" Type="http://schemas.openxmlformats.org/officeDocument/2006/relationships/image" Target="../media/image166.emf"/></Relationships>
</file>

<file path=ppt/slides/_rels/slide42.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8.emf"/><Relationship Id="rId7" Type="http://schemas.openxmlformats.org/officeDocument/2006/relationships/oleObject" Target="../embeddings/oleObject146.bin"/><Relationship Id="rId2" Type="http://schemas.openxmlformats.org/officeDocument/2006/relationships/slideLayout" Target="../slideLayouts/slideLayout4.xml"/><Relationship Id="rId1" Type="http://schemas.openxmlformats.org/officeDocument/2006/relationships/vmlDrawing" Target="../drawings/vmlDrawing30.vml"/><Relationship Id="rId6" Type="http://schemas.openxmlformats.org/officeDocument/2006/relationships/image" Target="../media/image171.emf"/><Relationship Id="rId5" Type="http://schemas.openxmlformats.org/officeDocument/2006/relationships/image" Target="../media/image170.emf"/><Relationship Id="rId4" Type="http://schemas.openxmlformats.org/officeDocument/2006/relationships/image" Target="../media/image169.emf"/></Relationships>
</file>

<file path=ppt/slides/_rels/slide43.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oleObject" Target="../embeddings/oleObject145.bin"/><Relationship Id="rId7" Type="http://schemas.openxmlformats.org/officeDocument/2006/relationships/image" Target="../media/image172.emf"/><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67.emf"/><Relationship Id="rId5" Type="http://schemas.openxmlformats.org/officeDocument/2006/relationships/oleObject" Target="../embeddings/oleObject147.bin"/><Relationship Id="rId4" Type="http://schemas.openxmlformats.org/officeDocument/2006/relationships/image" Target="../media/image164.emf"/></Relationships>
</file>

<file path=ppt/slides/_rels/slide4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image" Target="../media/image183.emf"/><Relationship Id="rId3" Type="http://schemas.openxmlformats.org/officeDocument/2006/relationships/image" Target="../media/image179.emf"/><Relationship Id="rId7" Type="http://schemas.openxmlformats.org/officeDocument/2006/relationships/image" Target="../media/image177.emf"/><Relationship Id="rId12" Type="http://schemas.openxmlformats.org/officeDocument/2006/relationships/image" Target="../media/image182.e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149.bin"/><Relationship Id="rId11" Type="http://schemas.openxmlformats.org/officeDocument/2006/relationships/image" Target="../media/image181.emf"/><Relationship Id="rId5" Type="http://schemas.openxmlformats.org/officeDocument/2006/relationships/image" Target="../media/image176.emf"/><Relationship Id="rId10" Type="http://schemas.openxmlformats.org/officeDocument/2006/relationships/image" Target="../media/image180.emf"/><Relationship Id="rId4" Type="http://schemas.openxmlformats.org/officeDocument/2006/relationships/oleObject" Target="../embeddings/oleObject148.bin"/><Relationship Id="rId9" Type="http://schemas.openxmlformats.org/officeDocument/2006/relationships/image" Target="../media/image178.emf"/><Relationship Id="rId14" Type="http://schemas.openxmlformats.org/officeDocument/2006/relationships/image" Target="../media/image184.emf"/></Relationships>
</file>

<file path=ppt/slides/_rels/slide46.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86.emf"/><Relationship Id="rId7" Type="http://schemas.openxmlformats.org/officeDocument/2006/relationships/image" Target="../media/image188.e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87.emf"/><Relationship Id="rId5" Type="http://schemas.openxmlformats.org/officeDocument/2006/relationships/image" Target="../media/image185.emf"/><Relationship Id="rId4" Type="http://schemas.openxmlformats.org/officeDocument/2006/relationships/oleObject" Target="../embeddings/oleObject151.bin"/><Relationship Id="rId9" Type="http://schemas.openxmlformats.org/officeDocument/2006/relationships/image" Target="../media/image184.emf"/></Relationships>
</file>

<file path=ppt/slides/_rels/slide4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oleObject" Target="../embeddings/oleObject14.bin"/><Relationship Id="rId18" Type="http://schemas.openxmlformats.org/officeDocument/2006/relationships/image" Target="../media/image20.e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7.emf"/><Relationship Id="rId17"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image" Target="../media/image19.emf"/><Relationship Id="rId1" Type="http://schemas.openxmlformats.org/officeDocument/2006/relationships/vmlDrawing" Target="../drawings/vmlDrawing3.vml"/><Relationship Id="rId6" Type="http://schemas.openxmlformats.org/officeDocument/2006/relationships/image" Target="../media/image14.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16.emf"/><Relationship Id="rId4" Type="http://schemas.openxmlformats.org/officeDocument/2006/relationships/image" Target="../media/image13.emf"/><Relationship Id="rId9" Type="http://schemas.openxmlformats.org/officeDocument/2006/relationships/oleObject" Target="../embeddings/oleObject12.bin"/><Relationship Id="rId14"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53.bin"/><Relationship Id="rId13" Type="http://schemas.openxmlformats.org/officeDocument/2006/relationships/oleObject" Target="../embeddings/oleObject156.bin"/><Relationship Id="rId3" Type="http://schemas.openxmlformats.org/officeDocument/2006/relationships/image" Target="../media/image198.emf"/><Relationship Id="rId7" Type="http://schemas.openxmlformats.org/officeDocument/2006/relationships/image" Target="../media/image147.emf"/><Relationship Id="rId12" Type="http://schemas.openxmlformats.org/officeDocument/2006/relationships/image" Target="../media/image197.e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152.bin"/><Relationship Id="rId11" Type="http://schemas.openxmlformats.org/officeDocument/2006/relationships/oleObject" Target="../embeddings/oleObject155.bin"/><Relationship Id="rId5" Type="http://schemas.openxmlformats.org/officeDocument/2006/relationships/image" Target="../media/image200.emf"/><Relationship Id="rId10" Type="http://schemas.openxmlformats.org/officeDocument/2006/relationships/image" Target="../media/image196.emf"/><Relationship Id="rId4" Type="http://schemas.openxmlformats.org/officeDocument/2006/relationships/image" Target="../media/image199.emf"/><Relationship Id="rId9" Type="http://schemas.openxmlformats.org/officeDocument/2006/relationships/oleObject" Target="../embeddings/oleObject154.bin"/></Relationships>
</file>

<file path=ppt/slides/_rels/slide55.xml.rels><?xml version="1.0" encoding="UTF-8" standalone="yes"?>
<Relationships xmlns="http://schemas.openxmlformats.org/package/2006/relationships"><Relationship Id="rId8" Type="http://schemas.openxmlformats.org/officeDocument/2006/relationships/image" Target="../media/image196.emf"/><Relationship Id="rId13" Type="http://schemas.openxmlformats.org/officeDocument/2006/relationships/image" Target="../media/image203.emf"/><Relationship Id="rId3" Type="http://schemas.openxmlformats.org/officeDocument/2006/relationships/image" Target="../media/image201.emf"/><Relationship Id="rId7" Type="http://schemas.openxmlformats.org/officeDocument/2006/relationships/oleObject" Target="../embeddings/oleObject159.bin"/><Relationship Id="rId12" Type="http://schemas.openxmlformats.org/officeDocument/2006/relationships/image" Target="../media/image202.e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58.bin"/><Relationship Id="rId11" Type="http://schemas.openxmlformats.org/officeDocument/2006/relationships/oleObject" Target="../embeddings/oleObject161.bin"/><Relationship Id="rId5" Type="http://schemas.openxmlformats.org/officeDocument/2006/relationships/image" Target="../media/image147.emf"/><Relationship Id="rId10" Type="http://schemas.openxmlformats.org/officeDocument/2006/relationships/image" Target="../media/image197.emf"/><Relationship Id="rId4" Type="http://schemas.openxmlformats.org/officeDocument/2006/relationships/oleObject" Target="../embeddings/oleObject157.bin"/><Relationship Id="rId9" Type="http://schemas.openxmlformats.org/officeDocument/2006/relationships/oleObject" Target="../embeddings/oleObject160.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65.bin"/><Relationship Id="rId13" Type="http://schemas.openxmlformats.org/officeDocument/2006/relationships/image" Target="../media/image203.emf"/><Relationship Id="rId3" Type="http://schemas.openxmlformats.org/officeDocument/2006/relationships/oleObject" Target="../embeddings/oleObject162.bin"/><Relationship Id="rId7" Type="http://schemas.openxmlformats.org/officeDocument/2006/relationships/image" Target="../media/image196.emf"/><Relationship Id="rId12" Type="http://schemas.openxmlformats.org/officeDocument/2006/relationships/image" Target="../media/image202.e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oleObject" Target="../embeddings/oleObject164.bin"/><Relationship Id="rId11" Type="http://schemas.openxmlformats.org/officeDocument/2006/relationships/image" Target="../media/image201.emf"/><Relationship Id="rId5" Type="http://schemas.openxmlformats.org/officeDocument/2006/relationships/oleObject" Target="../embeddings/oleObject163.bin"/><Relationship Id="rId10" Type="http://schemas.openxmlformats.org/officeDocument/2006/relationships/oleObject" Target="../embeddings/oleObject166.bin"/><Relationship Id="rId4" Type="http://schemas.openxmlformats.org/officeDocument/2006/relationships/image" Target="../media/image147.emf"/><Relationship Id="rId9" Type="http://schemas.openxmlformats.org/officeDocument/2006/relationships/image" Target="../media/image197.emf"/></Relationships>
</file>

<file path=ppt/slides/_rels/slide57.xml.rels><?xml version="1.0" encoding="UTF-8" standalone="yes"?>
<Relationships xmlns="http://schemas.openxmlformats.org/package/2006/relationships"><Relationship Id="rId8" Type="http://schemas.openxmlformats.org/officeDocument/2006/relationships/image" Target="../media/image196.emf"/><Relationship Id="rId13" Type="http://schemas.openxmlformats.org/officeDocument/2006/relationships/image" Target="../media/image203.emf"/><Relationship Id="rId3" Type="http://schemas.openxmlformats.org/officeDocument/2006/relationships/image" Target="../media/image201.emf"/><Relationship Id="rId7" Type="http://schemas.openxmlformats.org/officeDocument/2006/relationships/oleObject" Target="../embeddings/oleObject169.bin"/><Relationship Id="rId12" Type="http://schemas.openxmlformats.org/officeDocument/2006/relationships/image" Target="../media/image202.emf"/><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168.bin"/><Relationship Id="rId11" Type="http://schemas.openxmlformats.org/officeDocument/2006/relationships/oleObject" Target="../embeddings/oleObject171.bin"/><Relationship Id="rId5" Type="http://schemas.openxmlformats.org/officeDocument/2006/relationships/image" Target="../media/image147.emf"/><Relationship Id="rId10" Type="http://schemas.openxmlformats.org/officeDocument/2006/relationships/image" Target="../media/image197.emf"/><Relationship Id="rId4" Type="http://schemas.openxmlformats.org/officeDocument/2006/relationships/oleObject" Target="../embeddings/oleObject167.bin"/><Relationship Id="rId9" Type="http://schemas.openxmlformats.org/officeDocument/2006/relationships/oleObject" Target="../embeddings/oleObject170.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197.emf"/><Relationship Id="rId5" Type="http://schemas.openxmlformats.org/officeDocument/2006/relationships/oleObject" Target="../embeddings/oleObject173.bin"/><Relationship Id="rId4" Type="http://schemas.openxmlformats.org/officeDocument/2006/relationships/image" Target="../media/image196.emf"/></Relationships>
</file>

<file path=ppt/slides/_rels/slide5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38.emf"/><Relationship Id="rId11" Type="http://schemas.openxmlformats.org/officeDocument/2006/relationships/image" Target="../media/image34.emf"/><Relationship Id="rId5" Type="http://schemas.openxmlformats.org/officeDocument/2006/relationships/image" Target="../media/image37.emf"/><Relationship Id="rId10" Type="http://schemas.openxmlformats.org/officeDocument/2006/relationships/oleObject" Target="../embeddings/oleObject174.bin"/><Relationship Id="rId4" Type="http://schemas.openxmlformats.org/officeDocument/2006/relationships/image" Target="../media/image36.emf"/><Relationship Id="rId9"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06.emf"/><Relationship Id="rId13" Type="http://schemas.openxmlformats.org/officeDocument/2006/relationships/oleObject" Target="../embeddings/oleObject180.bin"/><Relationship Id="rId3" Type="http://schemas.openxmlformats.org/officeDocument/2006/relationships/oleObject" Target="../embeddings/oleObject175.bin"/><Relationship Id="rId7" Type="http://schemas.openxmlformats.org/officeDocument/2006/relationships/oleObject" Target="../embeddings/oleObject177.bin"/><Relationship Id="rId12" Type="http://schemas.openxmlformats.org/officeDocument/2006/relationships/image" Target="../media/image208.emf"/><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205.emf"/><Relationship Id="rId11" Type="http://schemas.openxmlformats.org/officeDocument/2006/relationships/oleObject" Target="../embeddings/oleObject179.bin"/><Relationship Id="rId5" Type="http://schemas.openxmlformats.org/officeDocument/2006/relationships/oleObject" Target="../embeddings/oleObject176.bin"/><Relationship Id="rId10" Type="http://schemas.openxmlformats.org/officeDocument/2006/relationships/image" Target="../media/image207.emf"/><Relationship Id="rId4" Type="http://schemas.openxmlformats.org/officeDocument/2006/relationships/image" Target="../media/image204.emf"/><Relationship Id="rId9" Type="http://schemas.openxmlformats.org/officeDocument/2006/relationships/oleObject" Target="../embeddings/oleObject178.bin"/><Relationship Id="rId14" Type="http://schemas.openxmlformats.org/officeDocument/2006/relationships/image" Target="../media/image209.emf"/></Relationships>
</file>

<file path=ppt/slides/_rels/slide61.xml.rels><?xml version="1.0" encoding="UTF-8" standalone="yes"?>
<Relationships xmlns="http://schemas.openxmlformats.org/package/2006/relationships"><Relationship Id="rId8" Type="http://schemas.openxmlformats.org/officeDocument/2006/relationships/image" Target="../media/image212.emf"/><Relationship Id="rId13" Type="http://schemas.openxmlformats.org/officeDocument/2006/relationships/image" Target="../media/image214.emf"/><Relationship Id="rId3" Type="http://schemas.openxmlformats.org/officeDocument/2006/relationships/oleObject" Target="../embeddings/oleObject181.bin"/><Relationship Id="rId7" Type="http://schemas.openxmlformats.org/officeDocument/2006/relationships/oleObject" Target="../embeddings/oleObject183.bin"/><Relationship Id="rId12" Type="http://schemas.openxmlformats.org/officeDocument/2006/relationships/oleObject" Target="../embeddings/oleObject185.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211.emf"/><Relationship Id="rId11" Type="http://schemas.openxmlformats.org/officeDocument/2006/relationships/image" Target="../media/image213.emf"/><Relationship Id="rId5" Type="http://schemas.openxmlformats.org/officeDocument/2006/relationships/oleObject" Target="../embeddings/oleObject182.bin"/><Relationship Id="rId10" Type="http://schemas.openxmlformats.org/officeDocument/2006/relationships/oleObject" Target="../embeddings/oleObject184.bin"/><Relationship Id="rId4" Type="http://schemas.openxmlformats.org/officeDocument/2006/relationships/image" Target="../media/image210.emf"/><Relationship Id="rId9" Type="http://schemas.openxmlformats.org/officeDocument/2006/relationships/image" Target="../media/image40.emf"/></Relationships>
</file>

<file path=ppt/slides/_rels/slide62.xml.rels><?xml version="1.0" encoding="UTF-8" standalone="yes"?>
<Relationships xmlns="http://schemas.openxmlformats.org/package/2006/relationships"><Relationship Id="rId8" Type="http://schemas.openxmlformats.org/officeDocument/2006/relationships/image" Target="../media/image221.emf"/><Relationship Id="rId13" Type="http://schemas.openxmlformats.org/officeDocument/2006/relationships/oleObject" Target="../embeddings/oleObject186.bin"/><Relationship Id="rId3" Type="http://schemas.openxmlformats.org/officeDocument/2006/relationships/image" Target="../media/image216.emf"/><Relationship Id="rId7" Type="http://schemas.openxmlformats.org/officeDocument/2006/relationships/image" Target="../media/image220.emf"/><Relationship Id="rId12" Type="http://schemas.openxmlformats.org/officeDocument/2006/relationships/image" Target="../media/image225.e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219.emf"/><Relationship Id="rId11" Type="http://schemas.openxmlformats.org/officeDocument/2006/relationships/image" Target="../media/image224.emf"/><Relationship Id="rId5" Type="http://schemas.openxmlformats.org/officeDocument/2006/relationships/image" Target="../media/image218.emf"/><Relationship Id="rId10" Type="http://schemas.openxmlformats.org/officeDocument/2006/relationships/image" Target="../media/image223.emf"/><Relationship Id="rId4" Type="http://schemas.openxmlformats.org/officeDocument/2006/relationships/image" Target="../media/image217.emf"/><Relationship Id="rId9" Type="http://schemas.openxmlformats.org/officeDocument/2006/relationships/image" Target="../media/image222.emf"/><Relationship Id="rId14" Type="http://schemas.openxmlformats.org/officeDocument/2006/relationships/image" Target="../media/image215.e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89.bin"/><Relationship Id="rId3" Type="http://schemas.openxmlformats.org/officeDocument/2006/relationships/image" Target="../media/image228.emf"/><Relationship Id="rId7" Type="http://schemas.openxmlformats.org/officeDocument/2006/relationships/image" Target="../media/image226.emf"/><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oleObject" Target="../embeddings/oleObject188.bin"/><Relationship Id="rId5" Type="http://schemas.openxmlformats.org/officeDocument/2006/relationships/image" Target="../media/image215.emf"/><Relationship Id="rId4" Type="http://schemas.openxmlformats.org/officeDocument/2006/relationships/oleObject" Target="../embeddings/oleObject187.bin"/><Relationship Id="rId9" Type="http://schemas.openxmlformats.org/officeDocument/2006/relationships/image" Target="../media/image227.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90.bin"/><Relationship Id="rId7" Type="http://schemas.openxmlformats.org/officeDocument/2006/relationships/image" Target="../media/image230.emf"/><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91.bin"/><Relationship Id="rId5" Type="http://schemas.openxmlformats.org/officeDocument/2006/relationships/image" Target="../media/image231.emf"/><Relationship Id="rId4" Type="http://schemas.openxmlformats.org/officeDocument/2006/relationships/image" Target="../media/image229.emf"/></Relationships>
</file>

<file path=ppt/slides/_rels/slide6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8.emf"/><Relationship Id="rId7" Type="http://schemas.openxmlformats.org/officeDocument/2006/relationships/image" Target="../media/image237.emf"/><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193.bin"/><Relationship Id="rId5" Type="http://schemas.openxmlformats.org/officeDocument/2006/relationships/image" Target="../media/image236.emf"/><Relationship Id="rId4" Type="http://schemas.openxmlformats.org/officeDocument/2006/relationships/oleObject" Target="../embeddings/oleObject19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96.emf"/><Relationship Id="rId13" Type="http://schemas.openxmlformats.org/officeDocument/2006/relationships/image" Target="../media/image203.emf"/><Relationship Id="rId3" Type="http://schemas.openxmlformats.org/officeDocument/2006/relationships/image" Target="../media/image201.emf"/><Relationship Id="rId7" Type="http://schemas.openxmlformats.org/officeDocument/2006/relationships/oleObject" Target="../embeddings/oleObject196.bin"/><Relationship Id="rId12" Type="http://schemas.openxmlformats.org/officeDocument/2006/relationships/image" Target="../media/image202.e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195.bin"/><Relationship Id="rId11" Type="http://schemas.openxmlformats.org/officeDocument/2006/relationships/oleObject" Target="../embeddings/oleObject198.bin"/><Relationship Id="rId5" Type="http://schemas.openxmlformats.org/officeDocument/2006/relationships/image" Target="../media/image147.emf"/><Relationship Id="rId10" Type="http://schemas.openxmlformats.org/officeDocument/2006/relationships/image" Target="../media/image197.emf"/><Relationship Id="rId4" Type="http://schemas.openxmlformats.org/officeDocument/2006/relationships/oleObject" Target="../embeddings/oleObject194.bin"/><Relationship Id="rId9" Type="http://schemas.openxmlformats.org/officeDocument/2006/relationships/oleObject" Target="../embeddings/oleObject197.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201.bin"/><Relationship Id="rId3" Type="http://schemas.openxmlformats.org/officeDocument/2006/relationships/image" Target="../media/image249.emf"/><Relationship Id="rId7" Type="http://schemas.openxmlformats.org/officeDocument/2006/relationships/image" Target="../media/image248.e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200.bin"/><Relationship Id="rId11" Type="http://schemas.openxmlformats.org/officeDocument/2006/relationships/oleObject" Target="../embeddings/oleObject204.bin"/><Relationship Id="rId5" Type="http://schemas.openxmlformats.org/officeDocument/2006/relationships/image" Target="../media/image247.emf"/><Relationship Id="rId10" Type="http://schemas.openxmlformats.org/officeDocument/2006/relationships/oleObject" Target="../embeddings/oleObject203.bin"/><Relationship Id="rId4" Type="http://schemas.openxmlformats.org/officeDocument/2006/relationships/oleObject" Target="../embeddings/oleObject199.bin"/><Relationship Id="rId9" Type="http://schemas.openxmlformats.org/officeDocument/2006/relationships/oleObject" Target="../embeddings/oleObject202.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08.bin"/><Relationship Id="rId13" Type="http://schemas.openxmlformats.org/officeDocument/2006/relationships/image" Target="../media/image253.emf"/><Relationship Id="rId18" Type="http://schemas.openxmlformats.org/officeDocument/2006/relationships/image" Target="../media/image255.emf"/><Relationship Id="rId3" Type="http://schemas.openxmlformats.org/officeDocument/2006/relationships/oleObject" Target="../embeddings/oleObject205.bin"/><Relationship Id="rId7" Type="http://schemas.openxmlformats.org/officeDocument/2006/relationships/oleObject" Target="../embeddings/oleObject207.bin"/><Relationship Id="rId12" Type="http://schemas.openxmlformats.org/officeDocument/2006/relationships/oleObject" Target="../embeddings/oleObject210.bin"/><Relationship Id="rId17" Type="http://schemas.openxmlformats.org/officeDocument/2006/relationships/oleObject" Target="../embeddings/oleObject213.bin"/><Relationship Id="rId2" Type="http://schemas.openxmlformats.org/officeDocument/2006/relationships/slideLayout" Target="../slideLayouts/slideLayout2.xml"/><Relationship Id="rId16" Type="http://schemas.openxmlformats.org/officeDocument/2006/relationships/image" Target="../media/image254.emf"/><Relationship Id="rId20" Type="http://schemas.openxmlformats.org/officeDocument/2006/relationships/image" Target="../media/image256.emf"/><Relationship Id="rId1" Type="http://schemas.openxmlformats.org/officeDocument/2006/relationships/vmlDrawing" Target="../drawings/vmlDrawing48.vml"/><Relationship Id="rId6" Type="http://schemas.openxmlformats.org/officeDocument/2006/relationships/image" Target="../media/image250.emf"/><Relationship Id="rId11" Type="http://schemas.openxmlformats.org/officeDocument/2006/relationships/image" Target="../media/image252.emf"/><Relationship Id="rId5" Type="http://schemas.openxmlformats.org/officeDocument/2006/relationships/oleObject" Target="../embeddings/oleObject206.bin"/><Relationship Id="rId15" Type="http://schemas.openxmlformats.org/officeDocument/2006/relationships/oleObject" Target="../embeddings/oleObject212.bin"/><Relationship Id="rId10" Type="http://schemas.openxmlformats.org/officeDocument/2006/relationships/oleObject" Target="../embeddings/oleObject209.bin"/><Relationship Id="rId19" Type="http://schemas.openxmlformats.org/officeDocument/2006/relationships/oleObject" Target="../embeddings/oleObject214.bin"/><Relationship Id="rId4" Type="http://schemas.openxmlformats.org/officeDocument/2006/relationships/image" Target="../media/image196.emf"/><Relationship Id="rId9" Type="http://schemas.openxmlformats.org/officeDocument/2006/relationships/image" Target="../media/image251.emf"/><Relationship Id="rId14" Type="http://schemas.openxmlformats.org/officeDocument/2006/relationships/oleObject" Target="../embeddings/oleObject211.bin"/></Relationships>
</file>

<file path=ppt/slides/_rels/slide8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257.emf"/><Relationship Id="rId7" Type="http://schemas.openxmlformats.org/officeDocument/2006/relationships/oleObject" Target="../embeddings/oleObject216.bin"/><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147.emf"/><Relationship Id="rId5" Type="http://schemas.openxmlformats.org/officeDocument/2006/relationships/oleObject" Target="../embeddings/oleObject215.bin"/><Relationship Id="rId4" Type="http://schemas.openxmlformats.org/officeDocument/2006/relationships/image" Target="../media/image258.emf"/></Relationships>
</file>

<file path=ppt/slides/_rels/slide83.xml.rels><?xml version="1.0" encoding="UTF-8" standalone="yes"?>
<Relationships xmlns="http://schemas.openxmlformats.org/package/2006/relationships"><Relationship Id="rId3" Type="http://schemas.openxmlformats.org/officeDocument/2006/relationships/image" Target="../media/image260.emf"/><Relationship Id="rId2" Type="http://schemas.openxmlformats.org/officeDocument/2006/relationships/image" Target="../media/image259.emf"/><Relationship Id="rId1" Type="http://schemas.openxmlformats.org/officeDocument/2006/relationships/slideLayout" Target="../slideLayouts/slideLayout2.xml"/><Relationship Id="rId5" Type="http://schemas.openxmlformats.org/officeDocument/2006/relationships/image" Target="../media/image261.emf"/><Relationship Id="rId4" Type="http://schemas.openxmlformats.org/officeDocument/2006/relationships/image" Target="../media/image2330.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17.bin"/><Relationship Id="rId7" Type="http://schemas.openxmlformats.org/officeDocument/2006/relationships/image" Target="../media/image261.emf"/><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260.emf"/><Relationship Id="rId5" Type="http://schemas.openxmlformats.org/officeDocument/2006/relationships/image" Target="../media/image259.emf"/><Relationship Id="rId4" Type="http://schemas.openxmlformats.org/officeDocument/2006/relationships/image" Target="../media/image26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264.emf"/><Relationship Id="rId5" Type="http://schemas.openxmlformats.org/officeDocument/2006/relationships/oleObject" Target="../embeddings/oleObject219.bin"/><Relationship Id="rId4" Type="http://schemas.openxmlformats.org/officeDocument/2006/relationships/image" Target="../media/image263.emf"/></Relationships>
</file>

<file path=ppt/slides/_rels/slide8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20.bin"/><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image" Target="../media/image264.emf"/><Relationship Id="rId5" Type="http://schemas.openxmlformats.org/officeDocument/2006/relationships/oleObject" Target="../embeddings/oleObject221.bin"/><Relationship Id="rId4" Type="http://schemas.openxmlformats.org/officeDocument/2006/relationships/image" Target="../media/image263.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22.bin"/><Relationship Id="rId2" Type="http://schemas.openxmlformats.org/officeDocument/2006/relationships/slideLayout" Target="../slideLayouts/slideLayout2.xml"/><Relationship Id="rId1" Type="http://schemas.openxmlformats.org/officeDocument/2006/relationships/vmlDrawing" Target="../drawings/vmlDrawing53.vml"/><Relationship Id="rId4" Type="http://schemas.openxmlformats.org/officeDocument/2006/relationships/image" Target="../media/image265.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42.png"/><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8.bin"/><Relationship Id="rId5" Type="http://schemas.openxmlformats.org/officeDocument/2006/relationships/image" Target="../media/image21.emf"/><Relationship Id="rId10" Type="http://schemas.openxmlformats.org/officeDocument/2006/relationships/image" Target="../media/image23.emf"/><Relationship Id="rId4" Type="http://schemas.openxmlformats.org/officeDocument/2006/relationships/oleObject" Target="../embeddings/oleObject17.bin"/><Relationship Id="rId9" Type="http://schemas.openxmlformats.org/officeDocument/2006/relationships/oleObject" Target="../embeddings/oleObject20.bin"/></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image" Target="../media/image265.emf"/></Relationships>
</file>

<file path=ppt/slides/_rels/slide91.xml.rels><?xml version="1.0" encoding="UTF-8" standalone="yes"?>
<Relationships xmlns="http://schemas.openxmlformats.org/package/2006/relationships"><Relationship Id="rId2" Type="http://schemas.openxmlformats.org/officeDocument/2006/relationships/image" Target="../media/image266.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272.emf"/><Relationship Id="rId13" Type="http://schemas.openxmlformats.org/officeDocument/2006/relationships/image" Target="../media/image274.emf"/><Relationship Id="rId3" Type="http://schemas.openxmlformats.org/officeDocument/2006/relationships/oleObject" Target="../embeddings/oleObject224.bin"/><Relationship Id="rId7" Type="http://schemas.openxmlformats.org/officeDocument/2006/relationships/image" Target="../media/image268.emf"/><Relationship Id="rId12" Type="http://schemas.openxmlformats.org/officeDocument/2006/relationships/oleObject" Target="../embeddings/oleObject227.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oleObject" Target="../embeddings/oleObject225.bin"/><Relationship Id="rId11" Type="http://schemas.openxmlformats.org/officeDocument/2006/relationships/image" Target="../media/image273.emf"/><Relationship Id="rId5" Type="http://schemas.openxmlformats.org/officeDocument/2006/relationships/image" Target="../media/image271.png"/><Relationship Id="rId15" Type="http://schemas.openxmlformats.org/officeDocument/2006/relationships/image" Target="../media/image270.emf"/><Relationship Id="rId10" Type="http://schemas.openxmlformats.org/officeDocument/2006/relationships/image" Target="../media/image269.emf"/><Relationship Id="rId4" Type="http://schemas.openxmlformats.org/officeDocument/2006/relationships/image" Target="../media/image267.emf"/><Relationship Id="rId9" Type="http://schemas.openxmlformats.org/officeDocument/2006/relationships/oleObject" Target="../embeddings/oleObject226.bin"/><Relationship Id="rId14" Type="http://schemas.openxmlformats.org/officeDocument/2006/relationships/oleObject" Target="../embeddings/oleObject228.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image" Target="../media/image275.emf"/><Relationship Id="rId5" Type="http://schemas.openxmlformats.org/officeDocument/2006/relationships/oleObject" Target="../embeddings/oleObject229.bin"/><Relationship Id="rId4" Type="http://schemas.openxmlformats.org/officeDocument/2006/relationships/image" Target="../media/image27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275.emf"/><Relationship Id="rId5" Type="http://schemas.openxmlformats.org/officeDocument/2006/relationships/oleObject" Target="../embeddings/oleObject230.bin"/><Relationship Id="rId4" Type="http://schemas.openxmlformats.org/officeDocument/2006/relationships/image" Target="../media/image276.png"/></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233.bin"/><Relationship Id="rId13" Type="http://schemas.openxmlformats.org/officeDocument/2006/relationships/image" Target="../media/image281.emf"/><Relationship Id="rId3" Type="http://schemas.openxmlformats.org/officeDocument/2006/relationships/oleObject" Target="../embeddings/oleObject231.bin"/><Relationship Id="rId7" Type="http://schemas.openxmlformats.org/officeDocument/2006/relationships/image" Target="../media/image278.emf"/><Relationship Id="rId12" Type="http://schemas.openxmlformats.org/officeDocument/2006/relationships/oleObject" Target="../embeddings/oleObject235.bin"/><Relationship Id="rId17" Type="http://schemas.openxmlformats.org/officeDocument/2006/relationships/image" Target="../media/image283.emf"/><Relationship Id="rId2" Type="http://schemas.openxmlformats.org/officeDocument/2006/relationships/slideLayout" Target="../slideLayouts/slideLayout2.xml"/><Relationship Id="rId16" Type="http://schemas.openxmlformats.org/officeDocument/2006/relationships/oleObject" Target="../embeddings/oleObject237.bin"/><Relationship Id="rId1" Type="http://schemas.openxmlformats.org/officeDocument/2006/relationships/vmlDrawing" Target="../drawings/vmlDrawing58.vml"/><Relationship Id="rId6" Type="http://schemas.openxmlformats.org/officeDocument/2006/relationships/oleObject" Target="../embeddings/oleObject232.bin"/><Relationship Id="rId11" Type="http://schemas.openxmlformats.org/officeDocument/2006/relationships/image" Target="../media/image280.emf"/><Relationship Id="rId5" Type="http://schemas.openxmlformats.org/officeDocument/2006/relationships/image" Target="../media/image284.emf"/><Relationship Id="rId15" Type="http://schemas.openxmlformats.org/officeDocument/2006/relationships/image" Target="../media/image282.emf"/><Relationship Id="rId10" Type="http://schemas.openxmlformats.org/officeDocument/2006/relationships/oleObject" Target="../embeddings/oleObject234.bin"/><Relationship Id="rId4" Type="http://schemas.openxmlformats.org/officeDocument/2006/relationships/image" Target="../media/image277.emf"/><Relationship Id="rId9" Type="http://schemas.openxmlformats.org/officeDocument/2006/relationships/image" Target="../media/image279.emf"/><Relationship Id="rId14" Type="http://schemas.openxmlformats.org/officeDocument/2006/relationships/oleObject" Target="../embeddings/oleObject236.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240.bin"/><Relationship Id="rId13" Type="http://schemas.openxmlformats.org/officeDocument/2006/relationships/image" Target="../media/image289.emf"/><Relationship Id="rId18" Type="http://schemas.openxmlformats.org/officeDocument/2006/relationships/image" Target="../media/image290.emf"/><Relationship Id="rId3" Type="http://schemas.openxmlformats.org/officeDocument/2006/relationships/notesSlide" Target="../notesSlides/notesSlide11.xml"/><Relationship Id="rId7" Type="http://schemas.openxmlformats.org/officeDocument/2006/relationships/image" Target="../media/image286.emf"/><Relationship Id="rId12" Type="http://schemas.openxmlformats.org/officeDocument/2006/relationships/oleObject" Target="../embeddings/oleObject242.bin"/><Relationship Id="rId17" Type="http://schemas.openxmlformats.org/officeDocument/2006/relationships/oleObject" Target="../embeddings/oleObject246.bin"/><Relationship Id="rId2" Type="http://schemas.openxmlformats.org/officeDocument/2006/relationships/slideLayout" Target="../slideLayouts/slideLayout2.xml"/><Relationship Id="rId16" Type="http://schemas.openxmlformats.org/officeDocument/2006/relationships/oleObject" Target="../embeddings/oleObject245.bin"/><Relationship Id="rId1" Type="http://schemas.openxmlformats.org/officeDocument/2006/relationships/vmlDrawing" Target="../drawings/vmlDrawing59.vml"/><Relationship Id="rId6" Type="http://schemas.openxmlformats.org/officeDocument/2006/relationships/oleObject" Target="../embeddings/oleObject239.bin"/><Relationship Id="rId11" Type="http://schemas.openxmlformats.org/officeDocument/2006/relationships/image" Target="../media/image288.emf"/><Relationship Id="rId5" Type="http://schemas.openxmlformats.org/officeDocument/2006/relationships/image" Target="../media/image285.emf"/><Relationship Id="rId15" Type="http://schemas.openxmlformats.org/officeDocument/2006/relationships/oleObject" Target="../embeddings/oleObject244.bin"/><Relationship Id="rId10" Type="http://schemas.openxmlformats.org/officeDocument/2006/relationships/oleObject" Target="../embeddings/oleObject241.bin"/><Relationship Id="rId4" Type="http://schemas.openxmlformats.org/officeDocument/2006/relationships/oleObject" Target="../embeddings/oleObject238.bin"/><Relationship Id="rId9" Type="http://schemas.openxmlformats.org/officeDocument/2006/relationships/image" Target="../media/image287.emf"/><Relationship Id="rId14" Type="http://schemas.openxmlformats.org/officeDocument/2006/relationships/oleObject" Target="../embeddings/oleObject243.bin"/></Relationships>
</file>

<file path=ppt/slides/_rels/slide97.xml.rels><?xml version="1.0" encoding="UTF-8" standalone="yes"?>
<Relationships xmlns="http://schemas.openxmlformats.org/package/2006/relationships"><Relationship Id="rId8" Type="http://schemas.openxmlformats.org/officeDocument/2006/relationships/image" Target="../media/image286.emf"/><Relationship Id="rId3" Type="http://schemas.openxmlformats.org/officeDocument/2006/relationships/notesSlide" Target="../notesSlides/notesSlide12.xml"/><Relationship Id="rId7" Type="http://schemas.openxmlformats.org/officeDocument/2006/relationships/oleObject" Target="../embeddings/oleObject248.bin"/><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image" Target="../media/image291.emf"/><Relationship Id="rId11" Type="http://schemas.openxmlformats.org/officeDocument/2006/relationships/image" Target="../media/image85.emf"/><Relationship Id="rId5" Type="http://schemas.openxmlformats.org/officeDocument/2006/relationships/oleObject" Target="../embeddings/oleObject247.bin"/><Relationship Id="rId10" Type="http://schemas.openxmlformats.org/officeDocument/2006/relationships/oleObject" Target="../embeddings/oleObject249.bin"/><Relationship Id="rId4" Type="http://schemas.openxmlformats.org/officeDocument/2006/relationships/image" Target="../media/image292.emf"/><Relationship Id="rId9" Type="http://schemas.openxmlformats.org/officeDocument/2006/relationships/image" Target="../media/image293.emf"/></Relationships>
</file>

<file path=ppt/slides/_rels/slide98.xml.rels><?xml version="1.0" encoding="UTF-8" standalone="yes"?>
<Relationships xmlns="http://schemas.openxmlformats.org/package/2006/relationships"><Relationship Id="rId3" Type="http://schemas.openxmlformats.org/officeDocument/2006/relationships/image" Target="../media/image29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3.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50.bin"/><Relationship Id="rId7" Type="http://schemas.openxmlformats.org/officeDocument/2006/relationships/image" Target="../media/image297.tmp"/><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image" Target="../media/image296.emf"/><Relationship Id="rId5" Type="http://schemas.openxmlformats.org/officeDocument/2006/relationships/oleObject" Target="../embeddings/oleObject251.bin"/><Relationship Id="rId4" Type="http://schemas.openxmlformats.org/officeDocument/2006/relationships/image" Target="../media/image29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377405"/>
            <a:ext cx="9144000" cy="1470025"/>
          </a:xfrm>
        </p:spPr>
        <p:txBody>
          <a:bodyPr>
            <a:normAutofit fontScale="90000"/>
          </a:bodyPr>
          <a:lstStyle/>
          <a:p>
            <a:r>
              <a:rPr lang="en-US" sz="3600" dirty="0"/>
              <a:t>Light-front </a:t>
            </a:r>
            <a:r>
              <a:rPr lang="en-US" sz="3600" i="1" dirty="0"/>
              <a:t>ab initio </a:t>
            </a:r>
            <a:r>
              <a:rPr lang="en-US" sz="3600" dirty="0"/>
              <a:t>Approach</a:t>
            </a:r>
            <a:br>
              <a:rPr lang="en-US" sz="3600" dirty="0"/>
            </a:br>
            <a:r>
              <a:rPr lang="en-US" sz="3600" dirty="0"/>
              <a:t>to </a:t>
            </a:r>
            <a:br>
              <a:rPr lang="en-US" sz="3600" dirty="0"/>
            </a:br>
            <a:r>
              <a:rPr lang="en-US" sz="3600" dirty="0"/>
              <a:t>QED and </a:t>
            </a:r>
            <a:r>
              <a:rPr lang="en-US" sz="3600" dirty="0">
                <a:solidFill>
                  <a:srgbClr val="FF0000"/>
                </a:solidFill>
              </a:rPr>
              <a:t>Q</a:t>
            </a:r>
            <a:r>
              <a:rPr lang="en-US" sz="3600" dirty="0">
                <a:solidFill>
                  <a:srgbClr val="00B050"/>
                </a:solidFill>
              </a:rPr>
              <a:t>C</a:t>
            </a:r>
            <a:r>
              <a:rPr lang="en-US" sz="3600" dirty="0">
                <a:solidFill>
                  <a:srgbClr val="0000FF"/>
                </a:solidFill>
              </a:rPr>
              <a:t>D</a:t>
            </a:r>
            <a:endParaRPr lang="el-GR" altLang="zh-CN" sz="4000" dirty="0">
              <a:solidFill>
                <a:srgbClr val="0000FF"/>
              </a:solidFill>
            </a:endParaRPr>
          </a:p>
        </p:txBody>
      </p:sp>
      <p:sp>
        <p:nvSpPr>
          <p:cNvPr id="1028" name="Rectangle 3"/>
          <p:cNvSpPr>
            <a:spLocks noGrp="1" noChangeArrowheads="1"/>
          </p:cNvSpPr>
          <p:nvPr>
            <p:ph type="subTitle" idx="1"/>
          </p:nvPr>
        </p:nvSpPr>
        <p:spPr>
          <a:xfrm>
            <a:off x="1758514" y="2201929"/>
            <a:ext cx="5764017" cy="3595411"/>
          </a:xfrm>
          <a:ln>
            <a:noFill/>
          </a:ln>
        </p:spPr>
        <p:txBody>
          <a:bodyPr>
            <a:normAutofit fontScale="92500" lnSpcReduction="20000"/>
          </a:bodyPr>
          <a:lstStyle/>
          <a:p>
            <a:pPr eaLnBrk="1" hangingPunct="1">
              <a:lnSpc>
                <a:spcPct val="80000"/>
              </a:lnSpc>
            </a:pPr>
            <a:r>
              <a:rPr lang="en-US" altLang="zh-CN" sz="2800" dirty="0">
                <a:solidFill>
                  <a:srgbClr val="008000"/>
                </a:solidFill>
              </a:rPr>
              <a:t>Xingbo Zhao (</a:t>
            </a:r>
            <a:r>
              <a:rPr lang="zh-CN" altLang="en-US" sz="2800" dirty="0">
                <a:solidFill>
                  <a:srgbClr val="008000"/>
                </a:solidFill>
              </a:rPr>
              <a:t>赵行波</a:t>
            </a:r>
            <a:r>
              <a:rPr lang="en-US" altLang="zh-CN" sz="2800" dirty="0">
                <a:solidFill>
                  <a:srgbClr val="008000"/>
                </a:solidFill>
              </a:rPr>
              <a:t>)</a:t>
            </a:r>
          </a:p>
          <a:p>
            <a:pPr>
              <a:lnSpc>
                <a:spcPct val="80000"/>
              </a:lnSpc>
            </a:pPr>
            <a:r>
              <a:rPr lang="en-US" altLang="zh-CN" sz="2800" dirty="0">
                <a:solidFill>
                  <a:srgbClr val="008000"/>
                </a:solidFill>
              </a:rPr>
              <a:t>With Yang Li, </a:t>
            </a:r>
            <a:r>
              <a:rPr lang="en-US" altLang="zh-CN" sz="2800" dirty="0" err="1">
                <a:solidFill>
                  <a:srgbClr val="008000"/>
                </a:solidFill>
              </a:rPr>
              <a:t>Guangyao</a:t>
            </a:r>
            <a:r>
              <a:rPr lang="en-US" altLang="zh-CN" sz="2800" dirty="0">
                <a:solidFill>
                  <a:srgbClr val="008000"/>
                </a:solidFill>
              </a:rPr>
              <a:t> Chen, </a:t>
            </a:r>
          </a:p>
          <a:p>
            <a:pPr>
              <a:lnSpc>
                <a:spcPct val="80000"/>
              </a:lnSpc>
            </a:pPr>
            <a:r>
              <a:rPr lang="en-US" altLang="zh-CN" sz="2800" dirty="0">
                <a:solidFill>
                  <a:srgbClr val="008000"/>
                </a:solidFill>
              </a:rPr>
              <a:t>Paul </a:t>
            </a:r>
            <a:r>
              <a:rPr lang="en-US" altLang="zh-CN" sz="2800" dirty="0" err="1">
                <a:solidFill>
                  <a:srgbClr val="008000"/>
                </a:solidFill>
              </a:rPr>
              <a:t>Wiecki</a:t>
            </a:r>
            <a:r>
              <a:rPr lang="en-US" altLang="zh-CN" sz="2800" dirty="0">
                <a:solidFill>
                  <a:srgbClr val="008000"/>
                </a:solidFill>
              </a:rPr>
              <a:t>, </a:t>
            </a:r>
            <a:r>
              <a:rPr lang="en-US" altLang="zh-CN" sz="2800" dirty="0" err="1">
                <a:solidFill>
                  <a:srgbClr val="008000"/>
                </a:solidFill>
              </a:rPr>
              <a:t>Lekha</a:t>
            </a:r>
            <a:r>
              <a:rPr lang="en-US" altLang="zh-CN" sz="2800" dirty="0">
                <a:solidFill>
                  <a:srgbClr val="008000"/>
                </a:solidFill>
              </a:rPr>
              <a:t> </a:t>
            </a:r>
            <a:r>
              <a:rPr lang="en-US" altLang="zh-CN" sz="2800" dirty="0" err="1">
                <a:solidFill>
                  <a:srgbClr val="008000"/>
                </a:solidFill>
              </a:rPr>
              <a:t>Adhikari</a:t>
            </a:r>
            <a:r>
              <a:rPr lang="en-US" altLang="zh-CN" sz="2800" dirty="0">
                <a:solidFill>
                  <a:srgbClr val="008000"/>
                </a:solidFill>
              </a:rPr>
              <a:t>,</a:t>
            </a:r>
          </a:p>
          <a:p>
            <a:pPr eaLnBrk="1" hangingPunct="1">
              <a:lnSpc>
                <a:spcPct val="80000"/>
              </a:lnSpc>
            </a:pPr>
            <a:r>
              <a:rPr lang="en-US" altLang="zh-CN" sz="2800" dirty="0" err="1">
                <a:solidFill>
                  <a:srgbClr val="008000"/>
                </a:solidFill>
              </a:rPr>
              <a:t>Dipankar</a:t>
            </a:r>
            <a:r>
              <a:rPr lang="en-US" altLang="zh-CN" sz="2800" dirty="0">
                <a:solidFill>
                  <a:srgbClr val="008000"/>
                </a:solidFill>
              </a:rPr>
              <a:t> </a:t>
            </a:r>
            <a:r>
              <a:rPr lang="en-US" altLang="zh-CN" sz="2800" dirty="0" err="1">
                <a:solidFill>
                  <a:srgbClr val="008000"/>
                </a:solidFill>
              </a:rPr>
              <a:t>Chakrabarti</a:t>
            </a:r>
            <a:r>
              <a:rPr lang="en-US" altLang="zh-CN" sz="2800" dirty="0">
                <a:solidFill>
                  <a:srgbClr val="008000"/>
                </a:solidFill>
              </a:rPr>
              <a:t>, </a:t>
            </a:r>
          </a:p>
          <a:p>
            <a:pPr eaLnBrk="1" hangingPunct="1">
              <a:lnSpc>
                <a:spcPct val="80000"/>
              </a:lnSpc>
            </a:pPr>
            <a:r>
              <a:rPr lang="en-US" altLang="zh-CN" sz="2800" dirty="0">
                <a:solidFill>
                  <a:srgbClr val="008000"/>
                </a:solidFill>
              </a:rPr>
              <a:t>Anton </a:t>
            </a:r>
            <a:r>
              <a:rPr lang="en-US" altLang="zh-CN" sz="2800" dirty="0" err="1">
                <a:solidFill>
                  <a:srgbClr val="008000"/>
                </a:solidFill>
              </a:rPr>
              <a:t>Ilderton</a:t>
            </a:r>
            <a:r>
              <a:rPr lang="en-US" altLang="zh-CN" sz="2800" dirty="0">
                <a:solidFill>
                  <a:srgbClr val="008000"/>
                </a:solidFill>
              </a:rPr>
              <a:t>, </a:t>
            </a:r>
            <a:r>
              <a:rPr lang="en-US" altLang="zh-CN" sz="2800" dirty="0" err="1">
                <a:solidFill>
                  <a:srgbClr val="008000"/>
                </a:solidFill>
              </a:rPr>
              <a:t>Heli</a:t>
            </a:r>
            <a:r>
              <a:rPr lang="en-US" altLang="zh-CN" sz="2800" dirty="0">
                <a:solidFill>
                  <a:srgbClr val="008000"/>
                </a:solidFill>
              </a:rPr>
              <a:t> </a:t>
            </a:r>
            <a:r>
              <a:rPr lang="en-US" altLang="zh-CN" sz="2800" dirty="0" err="1">
                <a:solidFill>
                  <a:srgbClr val="008000"/>
                </a:solidFill>
              </a:rPr>
              <a:t>Honkanen</a:t>
            </a:r>
            <a:r>
              <a:rPr lang="en-US" altLang="zh-CN" sz="2800" dirty="0">
                <a:solidFill>
                  <a:srgbClr val="008000"/>
                </a:solidFill>
              </a:rPr>
              <a:t>, </a:t>
            </a:r>
          </a:p>
          <a:p>
            <a:pPr eaLnBrk="1" hangingPunct="1">
              <a:lnSpc>
                <a:spcPct val="80000"/>
              </a:lnSpc>
            </a:pPr>
            <a:r>
              <a:rPr lang="en-US" altLang="zh-CN" sz="2800" dirty="0">
                <a:solidFill>
                  <a:srgbClr val="008000"/>
                </a:solidFill>
              </a:rPr>
              <a:t>Pieter Maris, James Vary, </a:t>
            </a:r>
          </a:p>
          <a:p>
            <a:pPr eaLnBrk="1" hangingPunct="1">
              <a:lnSpc>
                <a:spcPct val="80000"/>
              </a:lnSpc>
            </a:pPr>
            <a:r>
              <a:rPr lang="en-US" altLang="zh-CN" sz="2800" dirty="0">
                <a:solidFill>
                  <a:srgbClr val="008000"/>
                </a:solidFill>
              </a:rPr>
              <a:t>Stan Brodsky</a:t>
            </a:r>
          </a:p>
          <a:p>
            <a:pPr eaLnBrk="1" hangingPunct="1">
              <a:lnSpc>
                <a:spcPct val="80000"/>
              </a:lnSpc>
            </a:pPr>
            <a:endParaRPr lang="en-US" altLang="zh-CN" sz="2800" dirty="0">
              <a:solidFill>
                <a:srgbClr val="008000"/>
              </a:solidFill>
            </a:endParaRPr>
          </a:p>
          <a:p>
            <a:pPr eaLnBrk="1" hangingPunct="1">
              <a:lnSpc>
                <a:spcPct val="80000"/>
              </a:lnSpc>
            </a:pPr>
            <a:r>
              <a:rPr kumimoji="1" lang="en-US" sz="2800" b="1" dirty="0">
                <a:solidFill>
                  <a:srgbClr val="008000"/>
                </a:solidFill>
              </a:rPr>
              <a:t>Institute of Modern Physics</a:t>
            </a:r>
          </a:p>
          <a:p>
            <a:pPr eaLnBrk="1" hangingPunct="1">
              <a:lnSpc>
                <a:spcPct val="80000"/>
              </a:lnSpc>
            </a:pPr>
            <a:r>
              <a:rPr kumimoji="1" lang="en-US" sz="2800" b="1" dirty="0">
                <a:solidFill>
                  <a:srgbClr val="008000"/>
                </a:solidFill>
              </a:rPr>
              <a:t>Chinese Academy of Sciences</a:t>
            </a:r>
          </a:p>
          <a:p>
            <a:pPr eaLnBrk="1" hangingPunct="1">
              <a:lnSpc>
                <a:spcPct val="80000"/>
              </a:lnSpc>
            </a:pPr>
            <a:r>
              <a:rPr kumimoji="1" lang="en-US" sz="2800" b="1" dirty="0">
                <a:solidFill>
                  <a:srgbClr val="008000"/>
                </a:solidFill>
              </a:rPr>
              <a:t>  Lanzhou, China</a:t>
            </a:r>
          </a:p>
          <a:p>
            <a:pPr>
              <a:lnSpc>
                <a:spcPct val="80000"/>
              </a:lnSpc>
            </a:pPr>
            <a:endParaRPr lang="en-US" sz="2800" b="1" dirty="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a:solidFill>
                <a:srgbClr val="008000"/>
              </a:solidFill>
            </a:endParaRPr>
          </a:p>
          <a:p>
            <a:pPr eaLnBrk="1" hangingPunct="1">
              <a:lnSpc>
                <a:spcPct val="80000"/>
              </a:lnSpc>
            </a:pPr>
            <a:endParaRPr kumimoji="1" lang="en-US" sz="2800" b="1" dirty="0">
              <a:solidFill>
                <a:srgbClr val="008000"/>
              </a:solidFill>
            </a:endParaRPr>
          </a:p>
        </p:txBody>
      </p:sp>
      <p:graphicFrame>
        <p:nvGraphicFramePr>
          <p:cNvPr id="1026" name="Object 4"/>
          <p:cNvGraphicFramePr>
            <a:graphicFrameLocks noChangeAspect="1"/>
          </p:cNvGraphicFramePr>
          <p:nvPr/>
        </p:nvGraphicFramePr>
        <p:xfrm>
          <a:off x="3429000" y="2159000"/>
          <a:ext cx="914400" cy="198438"/>
        </p:xfrm>
        <a:graphic>
          <a:graphicData uri="http://schemas.openxmlformats.org/presentationml/2006/ole">
            <mc:AlternateContent xmlns:mc="http://schemas.openxmlformats.org/markup-compatibility/2006">
              <mc:Choice xmlns:v="urn:schemas-microsoft-com:vml" Requires="v">
                <p:oleObj spid="_x0000_s1127555"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159000"/>
                        <a:ext cx="914400" cy="198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88236998"/>
              </p:ext>
            </p:extLst>
          </p:nvPr>
        </p:nvGraphicFramePr>
        <p:xfrm>
          <a:off x="6096000" y="3810000"/>
          <a:ext cx="114300" cy="165100"/>
        </p:xfrm>
        <a:graphic>
          <a:graphicData uri="http://schemas.openxmlformats.org/presentationml/2006/ole">
            <mc:AlternateContent xmlns:mc="http://schemas.openxmlformats.org/markup-compatibility/2006">
              <mc:Choice xmlns:v="urn:schemas-microsoft-com:vml" Requires="v">
                <p:oleObj spid="_x0000_s1127556"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6096000" y="3810000"/>
                        <a:ext cx="114300" cy="165100"/>
                      </a:xfrm>
                      <a:prstGeom prst="rect">
                        <a:avLst/>
                      </a:prstGeom>
                    </p:spPr>
                  </p:pic>
                </p:oleObj>
              </mc:Fallback>
            </mc:AlternateContent>
          </a:graphicData>
        </a:graphic>
      </p:graphicFrame>
      <p:sp>
        <p:nvSpPr>
          <p:cNvPr id="9" name="Text Box 7"/>
          <p:cNvSpPr txBox="1">
            <a:spLocks noChangeArrowheads="1"/>
          </p:cNvSpPr>
          <p:nvPr/>
        </p:nvSpPr>
        <p:spPr bwMode="auto">
          <a:xfrm>
            <a:off x="691375" y="6092782"/>
            <a:ext cx="7770585" cy="461665"/>
          </a:xfrm>
          <a:prstGeom prst="rect">
            <a:avLst/>
          </a:prstGeom>
          <a:noFill/>
          <a:ln w="9525">
            <a:noFill/>
            <a:miter lim="800000"/>
            <a:headEnd/>
            <a:tailEnd/>
          </a:ln>
        </p:spPr>
        <p:txBody>
          <a:bodyPr wrap="square">
            <a:prstTxWarp prst="textNoShape">
              <a:avLst/>
            </a:prstTxWarp>
            <a:spAutoFit/>
          </a:bodyPr>
          <a:lstStyle/>
          <a:p>
            <a:pPr algn="ctr"/>
            <a:r>
              <a:rPr lang="en-US" altLang="zh-CN" sz="2400" b="1" dirty="0">
                <a:solidFill>
                  <a:srgbClr val="0000FF"/>
                </a:solidFill>
                <a:latin typeface="Calibri"/>
                <a:ea typeface="宋体"/>
              </a:rPr>
              <a:t>ISMD2016</a:t>
            </a:r>
            <a:r>
              <a:rPr lang="en-US" altLang="zh-CN" sz="2400" b="1" dirty="0">
                <a:solidFill>
                  <a:srgbClr val="0000FF"/>
                </a:solidFill>
                <a:ea typeface="宋体"/>
              </a:rPr>
              <a:t>, </a:t>
            </a:r>
            <a:r>
              <a:rPr lang="en-US" altLang="zh-CN" sz="2400" b="1" dirty="0" err="1">
                <a:solidFill>
                  <a:srgbClr val="0000FF"/>
                </a:solidFill>
                <a:ea typeface="宋体"/>
              </a:rPr>
              <a:t>Jeju</a:t>
            </a:r>
            <a:r>
              <a:rPr lang="en-US" altLang="zh-CN" sz="2400" b="1" dirty="0">
                <a:solidFill>
                  <a:srgbClr val="0000FF"/>
                </a:solidFill>
                <a:ea typeface="宋体"/>
              </a:rPr>
              <a:t> Island, South Korea, </a:t>
            </a:r>
            <a:r>
              <a:rPr lang="en-US" altLang="zh-CN" sz="2400" b="1" dirty="0">
                <a:solidFill>
                  <a:srgbClr val="0000FF"/>
                </a:solidFill>
                <a:latin typeface="Calibri"/>
                <a:ea typeface="宋体"/>
              </a:rPr>
              <a:t>Sept. 2, 2016</a:t>
            </a:r>
          </a:p>
        </p:txBody>
      </p:sp>
      <p:pic>
        <p:nvPicPr>
          <p:cNvPr id="10" name="Picture 9" descr="W02009072031597193042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6222" y="3942939"/>
            <a:ext cx="1670802" cy="1786339"/>
          </a:xfrm>
          <a:prstGeom prst="rect">
            <a:avLst/>
          </a:prstGeom>
        </p:spPr>
      </p:pic>
      <p:pic>
        <p:nvPicPr>
          <p:cNvPr id="2" name="Picture 1"/>
          <p:cNvPicPr>
            <a:picLocks noChangeAspect="1"/>
          </p:cNvPicPr>
          <p:nvPr/>
        </p:nvPicPr>
        <p:blipFill>
          <a:blip r:embed="rId9"/>
          <a:stretch>
            <a:fillRect/>
          </a:stretch>
        </p:blipFill>
        <p:spPr>
          <a:xfrm>
            <a:off x="0" y="3810830"/>
            <a:ext cx="2118732" cy="1997662"/>
          </a:xfrm>
          <a:prstGeom prst="rect">
            <a:avLst/>
          </a:prstGeom>
        </p:spPr>
      </p:pic>
    </p:spTree>
    <p:extLst>
      <p:ext uri="{BB962C8B-B14F-4D97-AF65-F5344CB8AC3E}">
        <p14:creationId xmlns:p14="http://schemas.microsoft.com/office/powerpoint/2010/main" val="833771375"/>
      </p:ext>
    </p:extLst>
  </p:cSld>
  <p:clrMapOvr>
    <a:masterClrMapping/>
  </p:clrMapOvr>
  <mc:AlternateContent xmlns:mc="http://schemas.openxmlformats.org/markup-compatibility/2006" xmlns:p14="http://schemas.microsoft.com/office/powerpoint/2010/main">
    <mc:Choice Requires="p14">
      <p:transition spd="slow" p14:dur="2000" advTm="159704"/>
    </mc:Choice>
    <mc:Fallback xmlns="">
      <p:transition xmlns:p14="http://schemas.microsoft.com/office/powerpoint/2010/main" spd="slow" advTm="1597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t>Derive </a:t>
                </a:r>
                <a:r>
                  <a:rPr lang="en-US" dirty="0">
                    <a:solidFill>
                      <a:srgbClr val="0000FF"/>
                    </a:solidFill>
                  </a:rPr>
                  <a:t>LF-Hamiltonian </a:t>
                </a:r>
                <a14:m>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𝑃</m:t>
                        </m:r>
                      </m:e>
                      <m:sup>
                        <m:r>
                          <a:rPr lang="en-US" b="0" i="1" smtClean="0">
                            <a:solidFill>
                              <a:srgbClr val="0000FF"/>
                            </a:solidFill>
                            <a:latin typeface="Cambria Math" panose="02040503050406030204" pitchFamily="18" charset="0"/>
                          </a:rPr>
                          <m:t>−</m:t>
                        </m:r>
                      </m:sup>
                    </m:sSup>
                  </m:oMath>
                </a14:m>
                <a:r>
                  <a:rPr lang="en-US" dirty="0">
                    <a:solidFill>
                      <a:srgbClr val="0000FF"/>
                    </a:solidFill>
                  </a:rPr>
                  <a:t> </a:t>
                </a:r>
                <a:r>
                  <a:rPr lang="en-US" dirty="0"/>
                  <a:t>from </a:t>
                </a:r>
                <a:r>
                  <a:rPr lang="en-US" dirty="0" err="1"/>
                  <a:t>Lagrangian</a:t>
                </a:r>
                <a:r>
                  <a:rPr lang="en-US" dirty="0"/>
                  <a:t> </a:t>
                </a:r>
              </a:p>
              <a:p>
                <a:pPr marL="514350" indent="-514350">
                  <a:buFont typeface="+mj-lt"/>
                  <a:buAutoNum type="arabicPeriod"/>
                </a:pPr>
                <a:r>
                  <a:rPr lang="en-US" dirty="0"/>
                  <a:t>Construct basis states </a:t>
                </a:r>
              </a:p>
              <a:p>
                <a:pPr marL="514350" indent="-514350">
                  <a:buFont typeface="+mj-lt"/>
                  <a:buAutoNum type="arabicPeriod"/>
                </a:pPr>
                <a:r>
                  <a:rPr lang="en-US" dirty="0"/>
                  <a:t>Calculate Hamiltonian matrix elements</a:t>
                </a:r>
              </a:p>
              <a:p>
                <a:pPr marL="514350" indent="-514350">
                  <a:buFont typeface="+mj-lt"/>
                  <a:buAutoNum type="arabicPeriod"/>
                </a:pPr>
                <a:r>
                  <a:rPr lang="en-US" dirty="0" err="1"/>
                  <a:t>Diagonalize</a:t>
                </a:r>
                <a:r>
                  <a:rPr lang="en-US" dirty="0"/>
                  <a:t>       (solve                       ) and obtain its </a:t>
                </a:r>
                <a:r>
                  <a:rPr lang="en-US" dirty="0" err="1"/>
                  <a:t>eigenspectrum</a:t>
                </a:r>
                <a:endParaRPr lang="en-US" dirty="0"/>
              </a:p>
              <a:p>
                <a:pPr marL="514350" indent="-514350">
                  <a:buFont typeface="+mj-lt"/>
                  <a:buAutoNum type="arabicPeriod"/>
                </a:pPr>
                <a:r>
                  <a:rPr lang="en-US" altLang="zh-CN" dirty="0"/>
                  <a:t>Evaluate o</a:t>
                </a:r>
                <a:r>
                  <a:rPr lang="en-US" dirty="0"/>
                  <a:t>bservables</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5077936"/>
              </a:xfrm>
              <a:blipFill>
                <a:blip r:embed="rId3"/>
                <a:stretch>
                  <a:fillRect l="-1926" t="-1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193375737"/>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1965" name="Equation" r:id="rId4" imgW="939800" imgH="254000" progId="Equation.DSMT4">
                  <p:embed/>
                </p:oleObj>
              </mc:Choice>
              <mc:Fallback>
                <p:oleObj name="Equation" r:id="rId4" imgW="939800" imgH="254000" progId="Equation.DSMT4">
                  <p:embed/>
                  <p:pic>
                    <p:nvPicPr>
                      <p:cNvPr id="0" name=""/>
                      <p:cNvPicPr/>
                      <p:nvPr/>
                    </p:nvPicPr>
                    <p:blipFill>
                      <a:blip r:embed="rId5"/>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46595553"/>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1966" name="Equation" r:id="rId6" imgW="812800" imgH="254000" progId="Equation.DSMT4">
                  <p:embed/>
                </p:oleObj>
              </mc:Choice>
              <mc:Fallback>
                <p:oleObj name="Equation" r:id="rId6" imgW="812800" imgH="254000" progId="Equation.DSMT4">
                  <p:embed/>
                  <p:pic>
                    <p:nvPicPr>
                      <p:cNvPr id="0" name=""/>
                      <p:cNvPicPr/>
                      <p:nvPr/>
                    </p:nvPicPr>
                    <p:blipFill>
                      <a:blip r:embed="rId7"/>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45375586"/>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1967" name="Equation" r:id="rId8" imgW="660400" imgH="241300" progId="Equation.DSMT4">
                  <p:embed/>
                </p:oleObj>
              </mc:Choice>
              <mc:Fallback>
                <p:oleObj name="Equation" r:id="rId8" imgW="660400" imgH="241300" progId="Equation.DSMT4">
                  <p:embed/>
                  <p:pic>
                    <p:nvPicPr>
                      <p:cNvPr id="0" name=""/>
                      <p:cNvPicPr/>
                      <p:nvPr/>
                    </p:nvPicPr>
                    <p:blipFill>
                      <a:blip r:embed="rId9"/>
                      <a:stretch>
                        <a:fillRect/>
                      </a:stretch>
                    </p:blipFill>
                    <p:spPr>
                      <a:xfrm>
                        <a:off x="7581201" y="2640934"/>
                        <a:ext cx="1415647" cy="5184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27572238"/>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1968" name="Equation" r:id="rId10" imgW="203200" imgH="190500" progId="Equation.3">
                  <p:embed/>
                </p:oleObj>
              </mc:Choice>
              <mc:Fallback>
                <p:oleObj name="Equation" r:id="rId10" imgW="203200" imgH="190500" progId="Equation.3">
                  <p:embed/>
                  <p:pic>
                    <p:nvPicPr>
                      <p:cNvPr id="0" name=""/>
                      <p:cNvPicPr/>
                      <p:nvPr/>
                    </p:nvPicPr>
                    <p:blipFill>
                      <a:blip r:embed="rId11"/>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2385009"/>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1969" name="Equation" r:id="rId12" imgW="241300" imgH="228600" progId="Equation.3">
                  <p:embed/>
                </p:oleObj>
              </mc:Choice>
              <mc:Fallback>
                <p:oleObj name="Equation" r:id="rId12" imgW="241300" imgH="228600" progId="Equation.3">
                  <p:embed/>
                  <p:pic>
                    <p:nvPicPr>
                      <p:cNvPr id="0" name=""/>
                      <p:cNvPicPr/>
                      <p:nvPr/>
                    </p:nvPicPr>
                    <p:blipFill>
                      <a:blip r:embed="rId13"/>
                      <a:stretch>
                        <a:fillRect/>
                      </a:stretch>
                    </p:blipFill>
                    <p:spPr>
                      <a:xfrm>
                        <a:off x="4742626" y="2100119"/>
                        <a:ext cx="504825" cy="479425"/>
                      </a:xfrm>
                      <a:prstGeom prst="rect">
                        <a:avLst/>
                      </a:prstGeom>
                    </p:spPr>
                  </p:pic>
                </p:oleObj>
              </mc:Fallback>
            </mc:AlternateContent>
          </a:graphicData>
        </a:graphic>
      </p:graphicFrame>
    </p:spTree>
    <p:extLst>
      <p:ext uri="{BB962C8B-B14F-4D97-AF65-F5344CB8AC3E}">
        <p14:creationId xmlns:p14="http://schemas.microsoft.com/office/powerpoint/2010/main" val="40064118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altLang="zh-CN" sz="3600" u="sng" dirty="0"/>
              <a:t>Application to Relativistic Heavy-ion Physics</a:t>
            </a:r>
            <a:endParaRPr lang="en-US" sz="3600" u="sng" dirty="0"/>
          </a:p>
        </p:txBody>
      </p:sp>
      <p:sp>
        <p:nvSpPr>
          <p:cNvPr id="3" name="Content Placeholder 2"/>
          <p:cNvSpPr>
            <a:spLocks noGrp="1"/>
          </p:cNvSpPr>
          <p:nvPr>
            <p:ph idx="1"/>
          </p:nvPr>
        </p:nvSpPr>
        <p:spPr/>
        <p:txBody>
          <a:bodyPr>
            <a:normAutofit/>
          </a:bodyPr>
          <a:lstStyle/>
          <a:p>
            <a:r>
              <a:rPr lang="en-US" sz="2400" dirty="0">
                <a:solidFill>
                  <a:srgbClr val="FF0000"/>
                </a:solidFill>
              </a:rPr>
              <a:t>Classical fields </a:t>
            </a:r>
            <a:r>
              <a:rPr lang="en-US" sz="2400" dirty="0"/>
              <a:t>generated by a moving heavy-ion from Maxwell equations</a:t>
            </a:r>
          </a:p>
          <a:p>
            <a:endParaRPr lang="en-US" dirty="0"/>
          </a:p>
          <a:p>
            <a:endParaRPr lang="en-US" dirty="0"/>
          </a:p>
          <a:p>
            <a:endParaRPr lang="en-US" dirty="0"/>
          </a:p>
          <a:p>
            <a:endParaRPr lang="en-US" dirty="0"/>
          </a:p>
          <a:p>
            <a:endParaRPr lang="en-US" dirty="0"/>
          </a:p>
          <a:p>
            <a:r>
              <a:rPr lang="en-US" sz="2400" dirty="0"/>
              <a:t>Electron treated as a </a:t>
            </a:r>
            <a:r>
              <a:rPr lang="en-US" sz="2400" dirty="0">
                <a:solidFill>
                  <a:srgbClr val="FF0000"/>
                </a:solidFill>
              </a:rPr>
              <a:t>quantum object </a:t>
            </a:r>
            <a:r>
              <a:rPr lang="en-US" sz="2400" dirty="0"/>
              <a:t>moving in classical fields</a:t>
            </a:r>
          </a:p>
        </p:txBody>
      </p:sp>
      <p:sp>
        <p:nvSpPr>
          <p:cNvPr id="4" name="TextBox 3"/>
          <p:cNvSpPr txBox="1"/>
          <p:nvPr/>
        </p:nvSpPr>
        <p:spPr>
          <a:xfrm>
            <a:off x="807700" y="6084184"/>
            <a:ext cx="3764300" cy="369332"/>
          </a:xfrm>
          <a:prstGeom prst="rect">
            <a:avLst/>
          </a:prstGeom>
          <a:noFill/>
        </p:spPr>
        <p:txBody>
          <a:bodyPr wrap="none" rtlCol="0">
            <a:spAutoFit/>
          </a:bodyPr>
          <a:lstStyle/>
          <a:p>
            <a:r>
              <a:rPr lang="en-US" dirty="0">
                <a:solidFill>
                  <a:srgbClr val="0000FF"/>
                </a:solidFill>
              </a:rPr>
              <a:t>[</a:t>
            </a:r>
            <a:r>
              <a:rPr lang="en-US" dirty="0" err="1">
                <a:solidFill>
                  <a:srgbClr val="0000FF"/>
                </a:solidFill>
              </a:rPr>
              <a:t>Guangyao</a:t>
            </a:r>
            <a:r>
              <a:rPr lang="en-US" dirty="0">
                <a:solidFill>
                  <a:srgbClr val="0000FF"/>
                </a:solidFill>
              </a:rPr>
              <a:t> Chen, et al, in preparation]</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239" y="3698797"/>
            <a:ext cx="5800493" cy="1408380"/>
          </a:xfrm>
          <a:prstGeom prst="rect">
            <a:avLst/>
          </a:prstGeom>
        </p:spPr>
      </p:pic>
      <p:pic>
        <p:nvPicPr>
          <p:cNvPr id="6" name="Picture 5"/>
          <p:cNvPicPr>
            <a:picLocks noChangeAspect="1"/>
          </p:cNvPicPr>
          <p:nvPr/>
        </p:nvPicPr>
        <p:blipFill rotWithShape="1">
          <a:blip r:embed="rId3"/>
          <a:srcRect b="46860"/>
          <a:stretch/>
        </p:blipFill>
        <p:spPr>
          <a:xfrm>
            <a:off x="394140" y="2402664"/>
            <a:ext cx="4585965" cy="465664"/>
          </a:xfrm>
          <a:prstGeom prst="rect">
            <a:avLst/>
          </a:prstGeom>
        </p:spPr>
      </p:pic>
      <p:sp>
        <p:nvSpPr>
          <p:cNvPr id="7" name="Right Arrow 6"/>
          <p:cNvSpPr/>
          <p:nvPr/>
        </p:nvSpPr>
        <p:spPr>
          <a:xfrm>
            <a:off x="1253516" y="4293219"/>
            <a:ext cx="446048" cy="2564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98907" y="2772077"/>
            <a:ext cx="1388445" cy="437124"/>
            <a:chOff x="6398393" y="2772077"/>
            <a:chExt cx="1388445" cy="437124"/>
          </a:xfrm>
        </p:grpSpPr>
        <p:sp>
          <p:nvSpPr>
            <p:cNvPr id="8" name="Oval 7"/>
            <p:cNvSpPr/>
            <p:nvPr/>
          </p:nvSpPr>
          <p:spPr>
            <a:xfrm>
              <a:off x="6516303" y="2868328"/>
              <a:ext cx="45719" cy="45719"/>
            </a:xfrm>
            <a:prstGeom prst="ellipse">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7488453" y="2772077"/>
              <a:ext cx="240632" cy="2406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398393" y="3209201"/>
              <a:ext cx="3272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430703" y="3209201"/>
              <a:ext cx="35613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902031" y="2489739"/>
            <a:ext cx="300082" cy="369332"/>
          </a:xfrm>
          <a:prstGeom prst="rect">
            <a:avLst/>
          </a:prstGeom>
          <a:noFill/>
        </p:spPr>
        <p:txBody>
          <a:bodyPr wrap="none" rtlCol="0">
            <a:spAutoFit/>
          </a:bodyPr>
          <a:lstStyle/>
          <a:p>
            <a:r>
              <a:rPr lang="en-US"/>
              <a:t>e</a:t>
            </a:r>
          </a:p>
        </p:txBody>
      </p:sp>
      <p:sp>
        <p:nvSpPr>
          <p:cNvPr id="16" name="TextBox 15"/>
          <p:cNvSpPr txBox="1"/>
          <p:nvPr/>
        </p:nvSpPr>
        <p:spPr>
          <a:xfrm>
            <a:off x="7885518" y="2466715"/>
            <a:ext cx="486030" cy="369332"/>
          </a:xfrm>
          <a:prstGeom prst="rect">
            <a:avLst/>
          </a:prstGeom>
          <a:noFill/>
        </p:spPr>
        <p:txBody>
          <a:bodyPr wrap="none" rtlCol="0">
            <a:spAutoFit/>
          </a:bodyPr>
          <a:lstStyle/>
          <a:p>
            <a:r>
              <a:rPr lang="en-US"/>
              <a:t>Ion</a:t>
            </a:r>
            <a:endParaRPr lang="en-US" dirty="0"/>
          </a:p>
        </p:txBody>
      </p:sp>
      <p:pic>
        <p:nvPicPr>
          <p:cNvPr id="17" name="Picture 16"/>
          <p:cNvPicPr>
            <a:picLocks noChangeAspect="1"/>
          </p:cNvPicPr>
          <p:nvPr/>
        </p:nvPicPr>
        <p:blipFill rotWithShape="1">
          <a:blip r:embed="rId3"/>
          <a:srcRect t="55232"/>
          <a:stretch/>
        </p:blipFill>
        <p:spPr>
          <a:xfrm>
            <a:off x="666328" y="2891187"/>
            <a:ext cx="4585965" cy="392298"/>
          </a:xfrm>
          <a:prstGeom prst="rect">
            <a:avLst/>
          </a:prstGeom>
        </p:spPr>
      </p:pic>
    </p:spTree>
    <p:extLst>
      <p:ext uri="{BB962C8B-B14F-4D97-AF65-F5344CB8AC3E}">
        <p14:creationId xmlns:p14="http://schemas.microsoft.com/office/powerpoint/2010/main" val="37027763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a:t>Goal</a:t>
            </a:r>
            <a:endParaRPr lang="en-US" u="sng" dirty="0"/>
          </a:p>
        </p:txBody>
      </p:sp>
      <p:sp>
        <p:nvSpPr>
          <p:cNvPr id="3" name="Content Placeholder 2"/>
          <p:cNvSpPr>
            <a:spLocks noGrp="1"/>
          </p:cNvSpPr>
          <p:nvPr>
            <p:ph idx="1"/>
          </p:nvPr>
        </p:nvSpPr>
        <p:spPr/>
        <p:txBody>
          <a:bodyPr/>
          <a:lstStyle/>
          <a:p>
            <a:r>
              <a:rPr lang="en-US" dirty="0"/>
              <a:t>Full quantum time-dependent treatment for nuclear scattering process</a:t>
            </a:r>
          </a:p>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101</a:t>
            </a:fld>
            <a:endParaRPr lang="en-US">
              <a:solidFill>
                <a:prstClr val="black">
                  <a:tint val="75000"/>
                </a:prstClr>
              </a:solidFill>
              <a:latin typeface="Calibri"/>
            </a:endParaRPr>
          </a:p>
        </p:txBody>
      </p:sp>
    </p:spTree>
    <p:extLst>
      <p:ext uri="{BB962C8B-B14F-4D97-AF65-F5344CB8AC3E}">
        <p14:creationId xmlns:p14="http://schemas.microsoft.com/office/powerpoint/2010/main" val="19856352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Effects of relativistic ion on electron</a:t>
            </a:r>
          </a:p>
        </p:txBody>
      </p:sp>
      <p:sp>
        <p:nvSpPr>
          <p:cNvPr id="3" name="Content Placeholder 2"/>
          <p:cNvSpPr>
            <a:spLocks noGrp="1"/>
          </p:cNvSpPr>
          <p:nvPr>
            <p:ph idx="1"/>
          </p:nvPr>
        </p:nvSpPr>
        <p:spPr>
          <a:xfrm>
            <a:off x="457200" y="1227128"/>
            <a:ext cx="8229600" cy="4899036"/>
          </a:xfrm>
        </p:spPr>
        <p:txBody>
          <a:bodyPr/>
          <a:lstStyle/>
          <a:p>
            <a:r>
              <a:rPr lang="en-US" dirty="0">
                <a:solidFill>
                  <a:srgbClr val="000090"/>
                </a:solidFill>
              </a:rPr>
              <a:t>Transition Rate – Non-</a:t>
            </a:r>
            <a:r>
              <a:rPr lang="en-US" dirty="0" err="1">
                <a:solidFill>
                  <a:srgbClr val="000090"/>
                </a:solidFill>
              </a:rPr>
              <a:t>perturbative</a:t>
            </a:r>
            <a:r>
              <a:rPr lang="en-US" dirty="0">
                <a:solidFill>
                  <a:srgbClr val="000090"/>
                </a:solidFill>
              </a:rPr>
              <a:t> effects</a:t>
            </a:r>
          </a:p>
        </p:txBody>
      </p:sp>
      <p:pic>
        <p:nvPicPr>
          <p:cNvPr id="4" name="Picture 3" descr="ratepane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82" y="1983380"/>
            <a:ext cx="7357786" cy="4560704"/>
          </a:xfrm>
          <a:prstGeom prst="rect">
            <a:avLst/>
          </a:prstGeom>
        </p:spPr>
      </p:pic>
    </p:spTree>
    <p:extLst>
      <p:ext uri="{BB962C8B-B14F-4D97-AF65-F5344CB8AC3E}">
        <p14:creationId xmlns:p14="http://schemas.microsoft.com/office/powerpoint/2010/main" val="21064266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Effects of relativistic ion on electron</a:t>
            </a:r>
          </a:p>
        </p:txBody>
      </p:sp>
      <p:sp>
        <p:nvSpPr>
          <p:cNvPr id="3" name="Content Placeholder 2"/>
          <p:cNvSpPr>
            <a:spLocks noGrp="1"/>
          </p:cNvSpPr>
          <p:nvPr>
            <p:ph idx="1"/>
          </p:nvPr>
        </p:nvSpPr>
        <p:spPr>
          <a:xfrm>
            <a:off x="457200" y="1227128"/>
            <a:ext cx="8229600" cy="4899036"/>
          </a:xfrm>
        </p:spPr>
        <p:txBody>
          <a:bodyPr/>
          <a:lstStyle/>
          <a:p>
            <a:r>
              <a:rPr lang="en-US" altLang="zh-CN" dirty="0">
                <a:solidFill>
                  <a:srgbClr val="000090"/>
                </a:solidFill>
              </a:rPr>
              <a:t>Transverse momentum distribution</a:t>
            </a:r>
            <a:endParaRPr lang="en-US" dirty="0">
              <a:solidFill>
                <a:srgbClr val="000090"/>
              </a:solidFill>
            </a:endParaRPr>
          </a:p>
        </p:txBody>
      </p:sp>
      <p:pic>
        <p:nvPicPr>
          <p:cNvPr id="5" name="Picture 4" descr="momentumpanel_L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0" y="1877966"/>
            <a:ext cx="7592052" cy="4682732"/>
          </a:xfrm>
          <a:prstGeom prst="rect">
            <a:avLst/>
          </a:prstGeom>
        </p:spPr>
      </p:pic>
    </p:spTree>
    <p:extLst>
      <p:ext uri="{BB962C8B-B14F-4D97-AF65-F5344CB8AC3E}">
        <p14:creationId xmlns:p14="http://schemas.microsoft.com/office/powerpoint/2010/main" val="11968406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Effects of relativistic ion on electron</a:t>
            </a:r>
          </a:p>
        </p:txBody>
      </p:sp>
      <p:sp>
        <p:nvSpPr>
          <p:cNvPr id="3" name="Content Placeholder 2"/>
          <p:cNvSpPr>
            <a:spLocks noGrp="1"/>
          </p:cNvSpPr>
          <p:nvPr>
            <p:ph idx="1"/>
          </p:nvPr>
        </p:nvSpPr>
        <p:spPr>
          <a:xfrm>
            <a:off x="457200" y="1227128"/>
            <a:ext cx="8229600" cy="4899036"/>
          </a:xfrm>
        </p:spPr>
        <p:txBody>
          <a:bodyPr/>
          <a:lstStyle/>
          <a:p>
            <a:r>
              <a:rPr lang="en-US" altLang="zh-CN" dirty="0">
                <a:solidFill>
                  <a:srgbClr val="000090"/>
                </a:solidFill>
              </a:rPr>
              <a:t>Longitudinal momentum distribution</a:t>
            </a:r>
            <a:endParaRPr lang="en-US" dirty="0">
              <a:solidFill>
                <a:srgbClr val="000090"/>
              </a:solidFill>
            </a:endParaRPr>
          </a:p>
        </p:txBody>
      </p:sp>
      <p:pic>
        <p:nvPicPr>
          <p:cNvPr id="7" name="Picture 6" descr="longpanellog_L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46" y="1801875"/>
            <a:ext cx="8177155" cy="5013318"/>
          </a:xfrm>
          <a:prstGeom prst="rect">
            <a:avLst/>
          </a:prstGeom>
        </p:spPr>
      </p:pic>
    </p:spTree>
    <p:extLst>
      <p:ext uri="{BB962C8B-B14F-4D97-AF65-F5344CB8AC3E}">
        <p14:creationId xmlns:p14="http://schemas.microsoft.com/office/powerpoint/2010/main" val="26161334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06454" y="4212421"/>
            <a:ext cx="4837546" cy="2308324"/>
          </a:xfrm>
          <a:prstGeom prst="rect">
            <a:avLst/>
          </a:prstGeom>
          <a:noFill/>
        </p:spPr>
        <p:txBody>
          <a:bodyPr wrap="square" rtlCol="0">
            <a:spAutoFit/>
          </a:bodyPr>
          <a:lstStyle/>
          <a:p>
            <a:r>
              <a:rPr lang="en-US" dirty="0"/>
              <a:t>Saturation scale is identified as the lattice momentum       corresponding the maximum              .              is the Fourier transform of Wilson line correlator    </a:t>
            </a:r>
          </a:p>
          <a:p>
            <a:r>
              <a:rPr lang="en-US" dirty="0"/>
              <a:t>Each curve on the plot is a result averaging over 500 color configurations. Lattice spacing                  , lattice size L=Na. Saturation scale    </a:t>
            </a:r>
          </a:p>
          <a:p>
            <a:r>
              <a:rPr lang="en-US" dirty="0"/>
              <a:t>for different N values.</a:t>
            </a:r>
          </a:p>
        </p:txBody>
      </p:sp>
      <p:sp>
        <p:nvSpPr>
          <p:cNvPr id="2" name="Title 1"/>
          <p:cNvSpPr>
            <a:spLocks noGrp="1"/>
          </p:cNvSpPr>
          <p:nvPr>
            <p:ph type="title"/>
          </p:nvPr>
        </p:nvSpPr>
        <p:spPr>
          <a:xfrm>
            <a:off x="131568" y="168867"/>
            <a:ext cx="8953226" cy="646879"/>
          </a:xfrm>
        </p:spPr>
        <p:txBody>
          <a:bodyPr>
            <a:normAutofit fontScale="90000"/>
          </a:bodyPr>
          <a:lstStyle/>
          <a:p>
            <a:r>
              <a:rPr lang="en-US" u="sng" dirty="0"/>
              <a:t>Particles Travel through Color E&amp;M Fields</a:t>
            </a:r>
            <a:endParaRPr lang="en-US" sz="4000" u="sng" dirty="0"/>
          </a:p>
        </p:txBody>
      </p:sp>
      <p:pic>
        <p:nvPicPr>
          <p:cNvPr id="10" name="Picture 9" descr="g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86" y="1036442"/>
            <a:ext cx="3977369" cy="3154028"/>
          </a:xfrm>
          <a:prstGeom prst="rect">
            <a:avLst/>
          </a:prstGeom>
        </p:spPr>
      </p:pic>
      <p:pic>
        <p:nvPicPr>
          <p:cNvPr id="11" name="Picture 10" descr="lq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6012" y="921517"/>
            <a:ext cx="3554477" cy="3290904"/>
          </a:xfrm>
          <a:prstGeom prst="rect">
            <a:avLst/>
          </a:prstGeom>
        </p:spPr>
      </p:pic>
      <p:graphicFrame>
        <p:nvGraphicFramePr>
          <p:cNvPr id="3" name="Object 2"/>
          <p:cNvGraphicFramePr>
            <a:graphicFrameLocks noChangeAspect="1"/>
          </p:cNvGraphicFramePr>
          <p:nvPr>
            <p:extLst/>
          </p:nvPr>
        </p:nvGraphicFramePr>
        <p:xfrm>
          <a:off x="1079540" y="4271753"/>
          <a:ext cx="652313" cy="326157"/>
        </p:xfrm>
        <a:graphic>
          <a:graphicData uri="http://schemas.openxmlformats.org/presentationml/2006/ole">
            <mc:AlternateContent xmlns:mc="http://schemas.openxmlformats.org/markup-compatibility/2006">
              <mc:Choice xmlns:v="urn:schemas-microsoft-com:vml" Requires="v">
                <p:oleObj spid="_x0000_s1161493" name="Equation" r:id="rId6" imgW="457200" imgH="228600" progId="Equation.3">
                  <p:embed/>
                </p:oleObj>
              </mc:Choice>
              <mc:Fallback>
                <p:oleObj name="Equation" r:id="rId6" imgW="457200" imgH="228600" progId="Equation.3">
                  <p:embed/>
                  <p:pic>
                    <p:nvPicPr>
                      <p:cNvPr id="3" name="Object 2"/>
                      <p:cNvPicPr/>
                      <p:nvPr/>
                    </p:nvPicPr>
                    <p:blipFill>
                      <a:blip r:embed="rId7"/>
                      <a:stretch>
                        <a:fillRect/>
                      </a:stretch>
                    </p:blipFill>
                    <p:spPr>
                      <a:xfrm>
                        <a:off x="1079540" y="4271753"/>
                        <a:ext cx="652313" cy="326157"/>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1079540" y="5392076"/>
          <a:ext cx="366579" cy="299928"/>
        </p:xfrm>
        <a:graphic>
          <a:graphicData uri="http://schemas.openxmlformats.org/presentationml/2006/ole">
            <mc:AlternateContent xmlns:mc="http://schemas.openxmlformats.org/markup-compatibility/2006">
              <mc:Choice xmlns:v="urn:schemas-microsoft-com:vml" Requires="v">
                <p:oleObj spid="_x0000_s1161494" name="Equation" r:id="rId8" imgW="279400" imgH="228600" progId="Equation.3">
                  <p:embed/>
                </p:oleObj>
              </mc:Choice>
              <mc:Fallback>
                <p:oleObj name="Equation" r:id="rId8" imgW="279400" imgH="228600" progId="Equation.3">
                  <p:embed/>
                  <p:pic>
                    <p:nvPicPr>
                      <p:cNvPr id="4" name="Object 3"/>
                      <p:cNvPicPr/>
                      <p:nvPr/>
                    </p:nvPicPr>
                    <p:blipFill>
                      <a:blip r:embed="rId9"/>
                      <a:stretch>
                        <a:fillRect/>
                      </a:stretch>
                    </p:blipFill>
                    <p:spPr>
                      <a:xfrm>
                        <a:off x="1079540" y="5392076"/>
                        <a:ext cx="366579" cy="29992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87717365"/>
              </p:ext>
            </p:extLst>
          </p:nvPr>
        </p:nvGraphicFramePr>
        <p:xfrm>
          <a:off x="7616778" y="5893365"/>
          <a:ext cx="1362201" cy="344008"/>
        </p:xfrm>
        <a:graphic>
          <a:graphicData uri="http://schemas.openxmlformats.org/presentationml/2006/ole">
            <mc:AlternateContent xmlns:mc="http://schemas.openxmlformats.org/markup-compatibility/2006">
              <mc:Choice xmlns:v="urn:schemas-microsoft-com:vml" Requires="v">
                <p:oleObj spid="_x0000_s1161495" name="Equation" r:id="rId10" imgW="952500" imgH="241300" progId="Equation.3">
                  <p:embed/>
                </p:oleObj>
              </mc:Choice>
              <mc:Fallback>
                <p:oleObj name="Equation" r:id="rId10" imgW="952500" imgH="241300" progId="Equation.3">
                  <p:embed/>
                  <p:pic>
                    <p:nvPicPr>
                      <p:cNvPr id="7" name="Object 6"/>
                      <p:cNvPicPr/>
                      <p:nvPr/>
                    </p:nvPicPr>
                    <p:blipFill>
                      <a:blip r:embed="rId11"/>
                      <a:stretch>
                        <a:fillRect/>
                      </a:stretch>
                    </p:blipFill>
                    <p:spPr>
                      <a:xfrm>
                        <a:off x="7616778" y="5893365"/>
                        <a:ext cx="1362201" cy="34400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48478398"/>
              </p:ext>
            </p:extLst>
          </p:nvPr>
        </p:nvGraphicFramePr>
        <p:xfrm>
          <a:off x="8168807" y="5593328"/>
          <a:ext cx="915987" cy="300037"/>
        </p:xfrm>
        <a:graphic>
          <a:graphicData uri="http://schemas.openxmlformats.org/presentationml/2006/ole">
            <mc:AlternateContent xmlns:mc="http://schemas.openxmlformats.org/markup-compatibility/2006">
              <mc:Choice xmlns:v="urn:schemas-microsoft-com:vml" Requires="v">
                <p:oleObj spid="_x0000_s1161496" name="Equation" r:id="rId12" imgW="698500" imgH="228600" progId="Equation.3">
                  <p:embed/>
                </p:oleObj>
              </mc:Choice>
              <mc:Fallback>
                <p:oleObj name="Equation" r:id="rId12" imgW="698500" imgH="228600" progId="Equation.3">
                  <p:embed/>
                  <p:pic>
                    <p:nvPicPr>
                      <p:cNvPr id="8" name="Object 7"/>
                      <p:cNvPicPr/>
                      <p:nvPr/>
                    </p:nvPicPr>
                    <p:blipFill>
                      <a:blip r:embed="rId13"/>
                      <a:stretch>
                        <a:fillRect/>
                      </a:stretch>
                    </p:blipFill>
                    <p:spPr>
                      <a:xfrm>
                        <a:off x="8168807" y="5593328"/>
                        <a:ext cx="915987" cy="300037"/>
                      </a:xfrm>
                      <a:prstGeom prst="rect">
                        <a:avLst/>
                      </a:prstGeom>
                    </p:spPr>
                  </p:pic>
                </p:oleObj>
              </mc:Fallback>
            </mc:AlternateContent>
          </a:graphicData>
        </a:graphic>
      </p:graphicFrame>
      <p:sp>
        <p:nvSpPr>
          <p:cNvPr id="5" name="TextBox 4"/>
          <p:cNvSpPr txBox="1"/>
          <p:nvPr/>
        </p:nvSpPr>
        <p:spPr>
          <a:xfrm>
            <a:off x="848449" y="4259980"/>
            <a:ext cx="2984642" cy="2308324"/>
          </a:xfrm>
          <a:prstGeom prst="rect">
            <a:avLst/>
          </a:prstGeom>
          <a:noFill/>
        </p:spPr>
        <p:txBody>
          <a:bodyPr wrap="square" rtlCol="0">
            <a:spAutoFit/>
          </a:bodyPr>
          <a:lstStyle/>
          <a:p>
            <a:r>
              <a:rPr lang="en-US" dirty="0"/>
              <a:t>               , one color component of gluon field in covariant gauge is plot above. The scale parameter</a:t>
            </a:r>
          </a:p>
          <a:p>
            <a:r>
              <a:rPr lang="en-US" dirty="0"/>
              <a:t>             =1.0 </a:t>
            </a:r>
            <a:r>
              <a:rPr lang="en-US" dirty="0" err="1"/>
              <a:t>GeV</a:t>
            </a:r>
            <a:r>
              <a:rPr lang="en-US" dirty="0"/>
              <a:t>. Lattice size </a:t>
            </a:r>
          </a:p>
          <a:p>
            <a:r>
              <a:rPr lang="en-US" dirty="0"/>
              <a:t>            =100. Grid Number N=128. The Wilson line </a:t>
            </a:r>
            <a:r>
              <a:rPr lang="en-US" dirty="0" err="1"/>
              <a:t>correlator</a:t>
            </a:r>
            <a:r>
              <a:rPr lang="en-US" dirty="0"/>
              <a:t> is                           .</a:t>
            </a:r>
          </a:p>
        </p:txBody>
      </p:sp>
      <p:graphicFrame>
        <p:nvGraphicFramePr>
          <p:cNvPr id="12" name="Object 11"/>
          <p:cNvGraphicFramePr>
            <a:graphicFrameLocks noChangeAspect="1"/>
          </p:cNvGraphicFramePr>
          <p:nvPr>
            <p:extLst/>
          </p:nvPr>
        </p:nvGraphicFramePr>
        <p:xfrm>
          <a:off x="1079540" y="5692004"/>
          <a:ext cx="500062" cy="300038"/>
        </p:xfrm>
        <a:graphic>
          <a:graphicData uri="http://schemas.openxmlformats.org/presentationml/2006/ole">
            <mc:AlternateContent xmlns:mc="http://schemas.openxmlformats.org/markup-compatibility/2006">
              <mc:Choice xmlns:v="urn:schemas-microsoft-com:vml" Requires="v">
                <p:oleObj spid="_x0000_s1161497" name="Equation" r:id="rId14" imgW="381000" imgH="228600" progId="Equation.3">
                  <p:embed/>
                </p:oleObj>
              </mc:Choice>
              <mc:Fallback>
                <p:oleObj name="Equation" r:id="rId14" imgW="381000" imgH="228600" progId="Equation.3">
                  <p:embed/>
                  <p:pic>
                    <p:nvPicPr>
                      <p:cNvPr id="12" name="Object 11"/>
                      <p:cNvPicPr/>
                      <p:nvPr/>
                    </p:nvPicPr>
                    <p:blipFill>
                      <a:blip r:embed="rId15"/>
                      <a:stretch>
                        <a:fillRect/>
                      </a:stretch>
                    </p:blipFill>
                    <p:spPr>
                      <a:xfrm>
                        <a:off x="1079540" y="5692004"/>
                        <a:ext cx="500062" cy="300038"/>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626613" y="4553477"/>
          <a:ext cx="166614" cy="266581"/>
        </p:xfrm>
        <a:graphic>
          <a:graphicData uri="http://schemas.openxmlformats.org/presentationml/2006/ole">
            <mc:AlternateContent xmlns:mc="http://schemas.openxmlformats.org/markup-compatibility/2006">
              <mc:Choice xmlns:v="urn:schemas-microsoft-com:vml" Requires="v">
                <p:oleObj spid="_x0000_s1161498" name="Equation" r:id="rId16" imgW="127000" imgH="203200" progId="Equation.3">
                  <p:embed/>
                </p:oleObj>
              </mc:Choice>
              <mc:Fallback>
                <p:oleObj name="Equation" r:id="rId16" imgW="127000" imgH="203200" progId="Equation.3">
                  <p:embed/>
                  <p:pic>
                    <p:nvPicPr>
                      <p:cNvPr id="13" name="Object 12"/>
                      <p:cNvPicPr/>
                      <p:nvPr/>
                    </p:nvPicPr>
                    <p:blipFill>
                      <a:blip r:embed="rId17"/>
                      <a:stretch>
                        <a:fillRect/>
                      </a:stretch>
                    </p:blipFill>
                    <p:spPr>
                      <a:xfrm>
                        <a:off x="5626613" y="4553477"/>
                        <a:ext cx="166614" cy="26658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25597692"/>
              </p:ext>
            </p:extLst>
          </p:nvPr>
        </p:nvGraphicFramePr>
        <p:xfrm>
          <a:off x="4571279" y="4820162"/>
          <a:ext cx="555175" cy="270085"/>
        </p:xfrm>
        <a:graphic>
          <a:graphicData uri="http://schemas.openxmlformats.org/presentationml/2006/ole">
            <mc:AlternateContent xmlns:mc="http://schemas.openxmlformats.org/markup-compatibility/2006">
              <mc:Choice xmlns:v="urn:schemas-microsoft-com:vml" Requires="v">
                <p:oleObj spid="_x0000_s1161499" name="Equation" r:id="rId18" imgW="469900" imgH="228600" progId="Equation.3">
                  <p:embed/>
                </p:oleObj>
              </mc:Choice>
              <mc:Fallback>
                <p:oleObj name="Equation" r:id="rId18" imgW="469900" imgH="228600" progId="Equation.3">
                  <p:embed/>
                  <p:pic>
                    <p:nvPicPr>
                      <p:cNvPr id="15" name="Object 14"/>
                      <p:cNvPicPr/>
                      <p:nvPr/>
                    </p:nvPicPr>
                    <p:blipFill>
                      <a:blip r:embed="rId19"/>
                      <a:stretch>
                        <a:fillRect/>
                      </a:stretch>
                    </p:blipFill>
                    <p:spPr>
                      <a:xfrm>
                        <a:off x="4571279" y="4820162"/>
                        <a:ext cx="555175" cy="27008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34435298"/>
              </p:ext>
            </p:extLst>
          </p:nvPr>
        </p:nvGraphicFramePr>
        <p:xfrm>
          <a:off x="5825764" y="5083942"/>
          <a:ext cx="2244725" cy="330200"/>
        </p:xfrm>
        <a:graphic>
          <a:graphicData uri="http://schemas.openxmlformats.org/presentationml/2006/ole">
            <mc:AlternateContent xmlns:mc="http://schemas.openxmlformats.org/markup-compatibility/2006">
              <mc:Choice xmlns:v="urn:schemas-microsoft-com:vml" Requires="v">
                <p:oleObj spid="_x0000_s1161500" name="Equation" r:id="rId20" imgW="1905000" imgH="279400" progId="Equation.3">
                  <p:embed/>
                </p:oleObj>
              </mc:Choice>
              <mc:Fallback>
                <p:oleObj name="Equation" r:id="rId20" imgW="1905000" imgH="279400" progId="Equation.3">
                  <p:embed/>
                  <p:pic>
                    <p:nvPicPr>
                      <p:cNvPr id="16" name="Object 15"/>
                      <p:cNvPicPr/>
                      <p:nvPr/>
                    </p:nvPicPr>
                    <p:blipFill>
                      <a:blip r:embed="rId21"/>
                      <a:stretch>
                        <a:fillRect/>
                      </a:stretch>
                    </p:blipFill>
                    <p:spPr>
                      <a:xfrm>
                        <a:off x="5825764" y="5083942"/>
                        <a:ext cx="2244725" cy="330200"/>
                      </a:xfrm>
                      <a:prstGeom prst="rect">
                        <a:avLst/>
                      </a:prstGeom>
                    </p:spPr>
                  </p:pic>
                </p:oleObj>
              </mc:Fallback>
            </mc:AlternateContent>
          </a:graphicData>
        </a:graphic>
      </p:graphicFrame>
      <p:graphicFrame>
        <p:nvGraphicFramePr>
          <p:cNvPr id="19" name="Object 18"/>
          <p:cNvGraphicFramePr>
            <a:graphicFrameLocks noChangeAspect="1"/>
          </p:cNvGraphicFramePr>
          <p:nvPr>
            <p:extLst/>
          </p:nvPr>
        </p:nvGraphicFramePr>
        <p:xfrm>
          <a:off x="2124798" y="6206786"/>
          <a:ext cx="1285875" cy="344488"/>
        </p:xfrm>
        <a:graphic>
          <a:graphicData uri="http://schemas.openxmlformats.org/presentationml/2006/ole">
            <mc:AlternateContent xmlns:mc="http://schemas.openxmlformats.org/markup-compatibility/2006">
              <mc:Choice xmlns:v="urn:schemas-microsoft-com:vml" Requires="v">
                <p:oleObj spid="_x0000_s1161501" name="Equation" r:id="rId22" imgW="1092200" imgH="292100" progId="Equation.3">
                  <p:embed/>
                </p:oleObj>
              </mc:Choice>
              <mc:Fallback>
                <p:oleObj name="Equation" r:id="rId22" imgW="1092200" imgH="292100" progId="Equation.3">
                  <p:embed/>
                  <p:pic>
                    <p:nvPicPr>
                      <p:cNvPr id="19" name="Object 18"/>
                      <p:cNvPicPr/>
                      <p:nvPr/>
                    </p:nvPicPr>
                    <p:blipFill>
                      <a:blip r:embed="rId23"/>
                      <a:stretch>
                        <a:fillRect/>
                      </a:stretch>
                    </p:blipFill>
                    <p:spPr>
                      <a:xfrm>
                        <a:off x="2124798" y="6206786"/>
                        <a:ext cx="1285875" cy="344488"/>
                      </a:xfrm>
                      <a:prstGeom prst="rect">
                        <a:avLst/>
                      </a:prstGeom>
                    </p:spPr>
                  </p:pic>
                </p:oleObj>
              </mc:Fallback>
            </mc:AlternateContent>
          </a:graphicData>
        </a:graphic>
      </p:graphicFrame>
    </p:spTree>
    <p:extLst>
      <p:ext uri="{BB962C8B-B14F-4D97-AF65-F5344CB8AC3E}">
        <p14:creationId xmlns:p14="http://schemas.microsoft.com/office/powerpoint/2010/main" val="2977447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89119"/>
            <a:ext cx="8229600" cy="1143000"/>
          </a:xfrm>
        </p:spPr>
        <p:txBody>
          <a:bodyPr/>
          <a:lstStyle/>
          <a:p>
            <a:r>
              <a:rPr lang="en-US" u="sng" dirty="0"/>
              <a:t>Summary</a:t>
            </a:r>
          </a:p>
        </p:txBody>
      </p:sp>
      <p:sp>
        <p:nvSpPr>
          <p:cNvPr id="3" name="Content Placeholder 2"/>
          <p:cNvSpPr>
            <a:spLocks noGrp="1"/>
          </p:cNvSpPr>
          <p:nvPr>
            <p:ph idx="1"/>
          </p:nvPr>
        </p:nvSpPr>
        <p:spPr>
          <a:xfrm>
            <a:off x="457199" y="1371553"/>
            <a:ext cx="8542075" cy="5259491"/>
          </a:xfrm>
        </p:spPr>
        <p:txBody>
          <a:bodyPr>
            <a:normAutofit fontScale="85000" lnSpcReduction="20000"/>
          </a:bodyPr>
          <a:lstStyle/>
          <a:p>
            <a:r>
              <a:rPr lang="en-US" sz="3000" dirty="0"/>
              <a:t>BLFQ is an </a:t>
            </a:r>
            <a:r>
              <a:rPr lang="en-US" sz="3000" i="1" dirty="0">
                <a:solidFill>
                  <a:srgbClr val="0000FF"/>
                </a:solidFill>
              </a:rPr>
              <a:t>ab init</a:t>
            </a:r>
            <a:r>
              <a:rPr lang="en-US" altLang="zh-CN" sz="3000" i="1" dirty="0">
                <a:solidFill>
                  <a:srgbClr val="0000FF"/>
                </a:solidFill>
              </a:rPr>
              <a:t>i</a:t>
            </a:r>
            <a:r>
              <a:rPr lang="en-US" sz="3000" i="1" dirty="0">
                <a:solidFill>
                  <a:srgbClr val="0000FF"/>
                </a:solidFill>
              </a:rPr>
              <a:t>o </a:t>
            </a:r>
            <a:r>
              <a:rPr lang="en-US" sz="3000" i="1" dirty="0" err="1">
                <a:solidFill>
                  <a:srgbClr val="0000FF"/>
                </a:solidFill>
              </a:rPr>
              <a:t>nonperturbative</a:t>
            </a:r>
            <a:r>
              <a:rPr lang="en-US" sz="3000" i="1" dirty="0">
                <a:solidFill>
                  <a:srgbClr val="0000FF"/>
                </a:solidFill>
              </a:rPr>
              <a:t> </a:t>
            </a:r>
            <a:r>
              <a:rPr lang="en-US" sz="3000" dirty="0"/>
              <a:t>approach for QFT</a:t>
            </a:r>
          </a:p>
          <a:p>
            <a:r>
              <a:rPr lang="en-US" sz="3000" dirty="0"/>
              <a:t>BLFQ calculates the light-front </a:t>
            </a:r>
            <a:r>
              <a:rPr lang="en-US" sz="3000" dirty="0" err="1">
                <a:solidFill>
                  <a:srgbClr val="0000FF"/>
                </a:solidFill>
              </a:rPr>
              <a:t>wavefunction</a:t>
            </a:r>
            <a:r>
              <a:rPr lang="en-US" sz="3000" dirty="0"/>
              <a:t> of bound states </a:t>
            </a:r>
            <a:r>
              <a:rPr lang="en-US" sz="3000" dirty="0">
                <a:solidFill>
                  <a:srgbClr val="0000FF"/>
                </a:solidFill>
              </a:rPr>
              <a:t>beyond valence sector</a:t>
            </a:r>
          </a:p>
          <a:p>
            <a:r>
              <a:rPr lang="en-US" sz="3000" dirty="0"/>
              <a:t>Connect various observables on hadron structure: form factors, </a:t>
            </a:r>
            <a:r>
              <a:rPr lang="en-US" sz="3000" dirty="0">
                <a:solidFill>
                  <a:srgbClr val="0000FF"/>
                </a:solidFill>
              </a:rPr>
              <a:t>GPDs, TMDs, GTMDs</a:t>
            </a:r>
            <a:r>
              <a:rPr lang="en-US" sz="3000" dirty="0"/>
              <a:t>…</a:t>
            </a:r>
          </a:p>
          <a:p>
            <a:r>
              <a:rPr lang="en-US" sz="3000" dirty="0">
                <a:solidFill>
                  <a:srgbClr val="0000FF"/>
                </a:solidFill>
              </a:rPr>
              <a:t>Exotic</a:t>
            </a:r>
            <a:r>
              <a:rPr lang="en-US" sz="3000" dirty="0"/>
              <a:t> hadrons</a:t>
            </a:r>
          </a:p>
          <a:p>
            <a:endParaRPr lang="en-US" sz="3000" dirty="0"/>
          </a:p>
          <a:p>
            <a:r>
              <a:rPr lang="en-US" sz="3000" dirty="0" err="1"/>
              <a:t>tBLFQ</a:t>
            </a:r>
            <a:r>
              <a:rPr lang="en-US" sz="3000" dirty="0"/>
              <a:t> is for </a:t>
            </a:r>
            <a:r>
              <a:rPr lang="en-US" sz="3000" dirty="0">
                <a:solidFill>
                  <a:srgbClr val="0000FF"/>
                </a:solidFill>
              </a:rPr>
              <a:t>time-evolution</a:t>
            </a:r>
            <a:r>
              <a:rPr lang="en-US" sz="3000" dirty="0"/>
              <a:t> of QFT</a:t>
            </a:r>
          </a:p>
          <a:p>
            <a:r>
              <a:rPr lang="en-US" sz="3000" dirty="0" err="1"/>
              <a:t>tBLFQ</a:t>
            </a:r>
            <a:r>
              <a:rPr lang="en-US" sz="3000" dirty="0"/>
              <a:t> is ideal for systems in strong/time-dependent background field</a:t>
            </a:r>
          </a:p>
          <a:p>
            <a:r>
              <a:rPr lang="en-US" sz="3000" dirty="0" err="1"/>
              <a:t>tBLFQ’s</a:t>
            </a:r>
            <a:r>
              <a:rPr lang="en-US" sz="3000" dirty="0"/>
              <a:t> applications: laser physics, heavy-ion physics, electron-ion collider physic esp. w/particle production</a:t>
            </a:r>
          </a:p>
          <a:p>
            <a:endParaRPr lang="en-US" sz="3000" dirty="0"/>
          </a:p>
          <a:p>
            <a:r>
              <a:rPr lang="en-US" sz="3000" dirty="0"/>
              <a:t>BLFQ and </a:t>
            </a:r>
            <a:r>
              <a:rPr lang="en-US" sz="3000" dirty="0" err="1"/>
              <a:t>tBLFQ</a:t>
            </a:r>
            <a:r>
              <a:rPr lang="en-US" sz="3000" dirty="0"/>
              <a:t> are developed for the </a:t>
            </a:r>
            <a:r>
              <a:rPr lang="en-US" sz="3000" dirty="0">
                <a:solidFill>
                  <a:srgbClr val="FF0000"/>
                </a:solidFill>
              </a:rPr>
              <a:t>supercomputing</a:t>
            </a:r>
            <a:r>
              <a:rPr lang="en-US" sz="3000" dirty="0"/>
              <a:t> era!</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106</a:t>
            </a:fld>
            <a:endParaRPr lang="en-US">
              <a:solidFill>
                <a:prstClr val="black">
                  <a:tint val="75000"/>
                </a:prstClr>
              </a:solidFill>
              <a:latin typeface="Calibri"/>
            </a:endParaRPr>
          </a:p>
        </p:txBody>
      </p:sp>
    </p:spTree>
    <p:extLst>
      <p:ext uri="{BB962C8B-B14F-4D97-AF65-F5344CB8AC3E}">
        <p14:creationId xmlns:p14="http://schemas.microsoft.com/office/powerpoint/2010/main" val="2663482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107</a:t>
            </a:fld>
            <a:endParaRPr lang="en-US">
              <a:solidFill>
                <a:prstClr val="black">
                  <a:tint val="75000"/>
                </a:prstClr>
              </a:solidFill>
              <a:latin typeface="Calibri"/>
            </a:endParaRPr>
          </a:p>
        </p:txBody>
      </p:sp>
      <p:sp>
        <p:nvSpPr>
          <p:cNvPr id="5" name="Rectangle 4"/>
          <p:cNvSpPr/>
          <p:nvPr/>
        </p:nvSpPr>
        <p:spPr>
          <a:xfrm>
            <a:off x="3119632" y="1665985"/>
            <a:ext cx="2799484"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Thank you!</a:t>
            </a:r>
          </a:p>
        </p:txBody>
      </p:sp>
    </p:spTree>
    <p:extLst>
      <p:ext uri="{BB962C8B-B14F-4D97-AF65-F5344CB8AC3E}">
        <p14:creationId xmlns:p14="http://schemas.microsoft.com/office/powerpoint/2010/main" val="177013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FF0000"/>
                    </a:solidFill>
                  </a:rPr>
                  <a:t>Derive LF-Hamiltonian </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𝑃</m:t>
                        </m:r>
                      </m:e>
                      <m:sup>
                        <m:r>
                          <a:rPr lang="en-US" i="1">
                            <a:solidFill>
                              <a:srgbClr val="FF0000"/>
                            </a:solidFill>
                            <a:latin typeface="Cambria Math" panose="02040503050406030204" pitchFamily="18" charset="0"/>
                          </a:rPr>
                          <m:t>−</m:t>
                        </m:r>
                      </m:sup>
                    </m:sSup>
                  </m:oMath>
                </a14:m>
                <a:r>
                  <a:rPr lang="en-US" dirty="0">
                    <a:solidFill>
                      <a:srgbClr val="FF0000"/>
                    </a:solidFill>
                  </a:rPr>
                  <a:t> from </a:t>
                </a:r>
                <a:r>
                  <a:rPr lang="en-US" dirty="0" err="1">
                    <a:solidFill>
                      <a:srgbClr val="FF0000"/>
                    </a:solidFill>
                  </a:rPr>
                  <a:t>Lagrangian</a:t>
                </a:r>
                <a:r>
                  <a:rPr lang="en-US" dirty="0">
                    <a:solidFill>
                      <a:srgbClr val="FF0000"/>
                    </a:solidFill>
                  </a:rPr>
                  <a:t> </a:t>
                </a:r>
              </a:p>
              <a:p>
                <a:pPr marL="514350" indent="-514350">
                  <a:buFont typeface="+mj-lt"/>
                  <a:buAutoNum type="arabicPeriod"/>
                </a:pPr>
                <a:r>
                  <a:rPr lang="en-US" dirty="0">
                    <a:solidFill>
                      <a:schemeClr val="bg2"/>
                    </a:solidFill>
                  </a:rPr>
                  <a:t>Construct basis states </a:t>
                </a:r>
              </a:p>
              <a:p>
                <a:pPr marL="514350" indent="-514350">
                  <a:buFont typeface="+mj-lt"/>
                  <a:buAutoNum type="arabicPeriod"/>
                </a:pPr>
                <a:r>
                  <a:rPr lang="en-US" dirty="0">
                    <a:solidFill>
                      <a:schemeClr val="bg2"/>
                    </a:solidFill>
                  </a:rPr>
                  <a:t>Calculate Hamiltonian matrix elements</a:t>
                </a:r>
              </a:p>
              <a:p>
                <a:pPr marL="514350" indent="-514350">
                  <a:buFont typeface="+mj-lt"/>
                  <a:buAutoNum type="arabicPeriod"/>
                </a:pPr>
                <a:r>
                  <a:rPr lang="en-US" dirty="0" err="1">
                    <a:solidFill>
                      <a:schemeClr val="bg2"/>
                    </a:solidFill>
                  </a:rPr>
                  <a:t>Diagonalize</a:t>
                </a:r>
                <a:r>
                  <a:rPr lang="en-US" dirty="0">
                    <a:solidFill>
                      <a:schemeClr val="bg2"/>
                    </a:solidFill>
                  </a:rPr>
                  <a:t>       (solve                       ) and obtain its </a:t>
                </a:r>
                <a:r>
                  <a:rPr lang="en-US" dirty="0" err="1">
                    <a:solidFill>
                      <a:schemeClr val="bg2"/>
                    </a:solidFill>
                  </a:rPr>
                  <a:t>eigenspectrum</a:t>
                </a:r>
                <a:endParaRPr lang="en-US" dirty="0">
                  <a:solidFill>
                    <a:schemeClr val="bg2"/>
                  </a:solidFill>
                </a:endParaRPr>
              </a:p>
              <a:p>
                <a:pPr marL="514350" indent="-514350">
                  <a:buFont typeface="+mj-lt"/>
                  <a:buAutoNum type="arabicPeriod"/>
                </a:pPr>
                <a:r>
                  <a:rPr lang="en-US" altLang="zh-CN" dirty="0">
                    <a:solidFill>
                      <a:schemeClr val="bg2"/>
                    </a:solidFill>
                  </a:rPr>
                  <a:t>Evaluate o</a:t>
                </a:r>
                <a:r>
                  <a:rPr lang="en-US" dirty="0">
                    <a:solidFill>
                      <a:schemeClr val="bg2"/>
                    </a:solidFill>
                  </a:rPr>
                  <a:t>bservables</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5077936"/>
              </a:xfrm>
              <a:blipFill>
                <a:blip r:embed="rId4"/>
                <a:stretch>
                  <a:fillRect l="-1926" t="-1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254251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4003" name="Equation" r:id="rId5" imgW="939800" imgH="254000" progId="Equation.DSMT4">
                  <p:embed/>
                </p:oleObj>
              </mc:Choice>
              <mc:Fallback>
                <p:oleObj name="Equation" r:id="rId5" imgW="939800" imgH="254000" progId="Equation.DSMT4">
                  <p:embed/>
                  <p:pic>
                    <p:nvPicPr>
                      <p:cNvPr id="0" name=""/>
                      <p:cNvPicPr/>
                      <p:nvPr/>
                    </p:nvPicPr>
                    <p:blipFill>
                      <a:blip r:embed="rId6"/>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74036897"/>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4004" name="Equation" r:id="rId7" imgW="812800" imgH="254000" progId="Equation.DSMT4">
                  <p:embed/>
                </p:oleObj>
              </mc:Choice>
              <mc:Fallback>
                <p:oleObj name="Equation" r:id="rId7" imgW="812800" imgH="254000" progId="Equation.DSMT4">
                  <p:embed/>
                  <p:pic>
                    <p:nvPicPr>
                      <p:cNvPr id="0" name=""/>
                      <p:cNvPicPr/>
                      <p:nvPr/>
                    </p:nvPicPr>
                    <p:blipFill>
                      <a:blip r:embed="rId8"/>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62678877"/>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4005" name="Equation" r:id="rId9" imgW="660400" imgH="241300" progId="Equation.DSMT4">
                  <p:embed/>
                </p:oleObj>
              </mc:Choice>
              <mc:Fallback>
                <p:oleObj name="Equation" r:id="rId9" imgW="660400" imgH="241300" progId="Equation.DSMT4">
                  <p:embed/>
                  <p:pic>
                    <p:nvPicPr>
                      <p:cNvPr id="0" name=""/>
                      <p:cNvPicPr/>
                      <p:nvPr/>
                    </p:nvPicPr>
                    <p:blipFill>
                      <a:blip r:embed="rId10"/>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724011"/>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4006" name="Equation" r:id="rId11" imgW="241300" imgH="228600" progId="Equation.DSMT4">
                  <p:embed/>
                </p:oleObj>
              </mc:Choice>
              <mc:Fallback>
                <p:oleObj name="Equation" r:id="rId11" imgW="241300" imgH="228600" progId="Equation.DSMT4">
                  <p:embed/>
                  <p:pic>
                    <p:nvPicPr>
                      <p:cNvPr id="0" name=""/>
                      <p:cNvPicPr/>
                      <p:nvPr/>
                    </p:nvPicPr>
                    <p:blipFill>
                      <a:blip r:embed="rId12"/>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8184036"/>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4007" name="Equation" r:id="rId13" imgW="203200" imgH="190500" progId="Equation.DSMT4">
                  <p:embed/>
                </p:oleObj>
              </mc:Choice>
              <mc:Fallback>
                <p:oleObj name="Equation" r:id="rId13" imgW="203200" imgH="190500" progId="Equation.DSMT4">
                  <p:embed/>
                  <p:pic>
                    <p:nvPicPr>
                      <p:cNvPr id="0" name=""/>
                      <p:cNvPicPr/>
                      <p:nvPr/>
                    </p:nvPicPr>
                    <p:blipFill>
                      <a:blip r:embed="rId14"/>
                      <a:stretch>
                        <a:fillRect/>
                      </a:stretch>
                    </p:blipFill>
                    <p:spPr>
                      <a:xfrm>
                        <a:off x="3031860" y="3202834"/>
                        <a:ext cx="519536" cy="487066"/>
                      </a:xfrm>
                      <a:prstGeom prst="rect">
                        <a:avLst/>
                      </a:prstGeom>
                    </p:spPr>
                  </p:pic>
                </p:oleObj>
              </mc:Fallback>
            </mc:AlternateContent>
          </a:graphicData>
        </a:graphic>
      </p:graphicFrame>
    </p:spTree>
    <p:extLst>
      <p:ext uri="{BB962C8B-B14F-4D97-AF65-F5344CB8AC3E}">
        <p14:creationId xmlns:p14="http://schemas.microsoft.com/office/powerpoint/2010/main" val="370841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70" y="274638"/>
            <a:ext cx="8979636" cy="1143000"/>
          </a:xfrm>
        </p:spPr>
        <p:txBody>
          <a:bodyPr>
            <a:normAutofit/>
          </a:bodyPr>
          <a:lstStyle/>
          <a:p>
            <a:r>
              <a:rPr lang="en-US" u="sng" dirty="0"/>
              <a:t>Example: Obtain LF QED Hamiltonian</a:t>
            </a:r>
          </a:p>
        </p:txBody>
      </p:sp>
      <p:sp>
        <p:nvSpPr>
          <p:cNvPr id="3" name="Content Placeholder 2"/>
          <p:cNvSpPr>
            <a:spLocks noGrp="1"/>
          </p:cNvSpPr>
          <p:nvPr>
            <p:ph idx="1"/>
          </p:nvPr>
        </p:nvSpPr>
        <p:spPr/>
        <p:txBody>
          <a:bodyPr/>
          <a:lstStyle/>
          <a:p>
            <a:r>
              <a:rPr lang="en-US" dirty="0"/>
              <a:t>QED </a:t>
            </a:r>
            <a:r>
              <a:rPr lang="en-US" dirty="0" err="1"/>
              <a:t>Lagrangian</a:t>
            </a:r>
            <a:endParaRPr lang="en-US" dirty="0"/>
          </a:p>
          <a:p>
            <a:r>
              <a:rPr lang="en-US" dirty="0"/>
              <a:t>Derived Light-front Hamiltonian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pic>
        <p:nvPicPr>
          <p:cNvPr id="8" name="Picture 7"/>
          <p:cNvPicPr>
            <a:picLocks noChangeAspect="1"/>
          </p:cNvPicPr>
          <p:nvPr/>
        </p:nvPicPr>
        <p:blipFill>
          <a:blip r:embed="rId3"/>
          <a:stretch>
            <a:fillRect/>
          </a:stretch>
        </p:blipFill>
        <p:spPr>
          <a:xfrm>
            <a:off x="3814487" y="1600201"/>
            <a:ext cx="3711834" cy="579974"/>
          </a:xfrm>
          <a:prstGeom prst="rect">
            <a:avLst/>
          </a:prstGeom>
        </p:spPr>
      </p:pic>
      <p:pic>
        <p:nvPicPr>
          <p:cNvPr id="9" name="Picture 8"/>
          <p:cNvPicPr>
            <a:picLocks noChangeAspect="1"/>
          </p:cNvPicPr>
          <p:nvPr/>
        </p:nvPicPr>
        <p:blipFill>
          <a:blip r:embed="rId4"/>
          <a:stretch>
            <a:fillRect/>
          </a:stretch>
        </p:blipFill>
        <p:spPr>
          <a:xfrm>
            <a:off x="894018" y="2774301"/>
            <a:ext cx="4757234" cy="585866"/>
          </a:xfrm>
          <a:prstGeom prst="rect">
            <a:avLst/>
          </a:prstGeom>
        </p:spPr>
      </p:pic>
      <p:pic>
        <p:nvPicPr>
          <p:cNvPr id="11" name="Picture 10"/>
          <p:cNvPicPr>
            <a:picLocks noChangeAspect="1"/>
          </p:cNvPicPr>
          <p:nvPr/>
        </p:nvPicPr>
        <p:blipFill>
          <a:blip r:embed="rId5"/>
          <a:stretch>
            <a:fillRect/>
          </a:stretch>
        </p:blipFill>
        <p:spPr>
          <a:xfrm>
            <a:off x="1296304" y="3360167"/>
            <a:ext cx="5256896" cy="697818"/>
          </a:xfrm>
          <a:prstGeom prst="rect">
            <a:avLst/>
          </a:prstGeom>
        </p:spPr>
      </p:pic>
      <p:pic>
        <p:nvPicPr>
          <p:cNvPr id="12" name="Picture 11"/>
          <p:cNvPicPr>
            <a:picLocks noChangeAspect="1"/>
          </p:cNvPicPr>
          <p:nvPr/>
        </p:nvPicPr>
        <p:blipFill>
          <a:blip r:embed="rId6"/>
          <a:stretch>
            <a:fillRect/>
          </a:stretch>
        </p:blipFill>
        <p:spPr>
          <a:xfrm>
            <a:off x="2843053" y="4163970"/>
            <a:ext cx="4956532" cy="625148"/>
          </a:xfrm>
          <a:prstGeom prst="rect">
            <a:avLst/>
          </a:prstGeom>
        </p:spPr>
      </p:pic>
      <p:cxnSp>
        <p:nvCxnSpPr>
          <p:cNvPr id="14" name="Straight Connector 13"/>
          <p:cNvCxnSpPr/>
          <p:nvPr/>
        </p:nvCxnSpPr>
        <p:spPr>
          <a:xfrm>
            <a:off x="2809337" y="4057985"/>
            <a:ext cx="3956296" cy="0"/>
          </a:xfrm>
          <a:prstGeom prst="line">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4212" y="3873319"/>
            <a:ext cx="2124094" cy="369332"/>
          </a:xfrm>
          <a:prstGeom prst="rect">
            <a:avLst/>
          </a:prstGeom>
          <a:noFill/>
        </p:spPr>
        <p:txBody>
          <a:bodyPr wrap="square" rtlCol="0">
            <a:spAutoFit/>
          </a:bodyPr>
          <a:lstStyle/>
          <a:p>
            <a:r>
              <a:rPr lang="en-US" altLang="zh-CN" dirty="0"/>
              <a:t>kinetic energy terms</a:t>
            </a:r>
            <a:endParaRPr lang="en-US" dirty="0"/>
          </a:p>
        </p:txBody>
      </p:sp>
      <p:grpSp>
        <p:nvGrpSpPr>
          <p:cNvPr id="24" name="Group 23"/>
          <p:cNvGrpSpPr/>
          <p:nvPr/>
        </p:nvGrpSpPr>
        <p:grpSpPr>
          <a:xfrm>
            <a:off x="2666695" y="4789118"/>
            <a:ext cx="1229945" cy="646331"/>
            <a:chOff x="2666695" y="5018461"/>
            <a:chExt cx="1229945" cy="646331"/>
          </a:xfrm>
        </p:grpSpPr>
        <p:sp>
          <p:nvSpPr>
            <p:cNvPr id="21" name="TextBox 20"/>
            <p:cNvSpPr txBox="1"/>
            <p:nvPr/>
          </p:nvSpPr>
          <p:spPr>
            <a:xfrm>
              <a:off x="2666695" y="5018461"/>
              <a:ext cx="1229945" cy="646331"/>
            </a:xfrm>
            <a:prstGeom prst="rect">
              <a:avLst/>
            </a:prstGeom>
            <a:noFill/>
          </p:spPr>
          <p:txBody>
            <a:bodyPr wrap="square" rtlCol="0">
              <a:spAutoFit/>
            </a:bodyPr>
            <a:lstStyle/>
            <a:p>
              <a:pPr algn="ctr"/>
              <a:r>
                <a:rPr lang="en-US" altLang="zh-CN" dirty="0"/>
                <a:t>vertex interaction</a:t>
              </a:r>
              <a:endParaRPr lang="en-US" dirty="0"/>
            </a:p>
          </p:txBody>
        </p:sp>
        <p:cxnSp>
          <p:nvCxnSpPr>
            <p:cNvPr id="16" name="Straight Connector 15"/>
            <p:cNvCxnSpPr/>
            <p:nvPr/>
          </p:nvCxnSpPr>
          <p:spPr>
            <a:xfrm>
              <a:off x="2953123" y="5018461"/>
              <a:ext cx="657090"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049039" y="4789118"/>
            <a:ext cx="1502826" cy="923330"/>
            <a:chOff x="2666694" y="4961163"/>
            <a:chExt cx="1502826" cy="923330"/>
          </a:xfrm>
        </p:grpSpPr>
        <p:sp>
          <p:nvSpPr>
            <p:cNvPr id="27" name="TextBox 26"/>
            <p:cNvSpPr txBox="1"/>
            <p:nvPr/>
          </p:nvSpPr>
          <p:spPr>
            <a:xfrm>
              <a:off x="2666694" y="4961163"/>
              <a:ext cx="1502826" cy="923330"/>
            </a:xfrm>
            <a:prstGeom prst="rect">
              <a:avLst/>
            </a:prstGeom>
            <a:noFill/>
          </p:spPr>
          <p:txBody>
            <a:bodyPr wrap="square" rtlCol="0">
              <a:spAutoFit/>
            </a:bodyPr>
            <a:lstStyle/>
            <a:p>
              <a:pPr algn="ctr"/>
              <a:r>
                <a:rPr lang="en-US" altLang="zh-CN" dirty="0"/>
                <a:t>instantaneous photon interaction</a:t>
              </a:r>
            </a:p>
          </p:txBody>
        </p:sp>
        <p:cxnSp>
          <p:nvCxnSpPr>
            <p:cNvPr id="26" name="Straight Connector 25"/>
            <p:cNvCxnSpPr/>
            <p:nvPr/>
          </p:nvCxnSpPr>
          <p:spPr>
            <a:xfrm>
              <a:off x="2809650" y="5018461"/>
              <a:ext cx="1000235"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742920" y="4789118"/>
            <a:ext cx="1783401" cy="1200329"/>
            <a:chOff x="2386119" y="4963055"/>
            <a:chExt cx="1783401" cy="1200329"/>
          </a:xfrm>
        </p:grpSpPr>
        <p:cxnSp>
          <p:nvCxnSpPr>
            <p:cNvPr id="35" name="Straight Connector 34"/>
            <p:cNvCxnSpPr/>
            <p:nvPr/>
          </p:nvCxnSpPr>
          <p:spPr>
            <a:xfrm>
              <a:off x="2386119" y="5018461"/>
              <a:ext cx="1783401"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6694" y="4963055"/>
              <a:ext cx="1502826" cy="1200329"/>
            </a:xfrm>
            <a:prstGeom prst="rect">
              <a:avLst/>
            </a:prstGeom>
            <a:noFill/>
          </p:spPr>
          <p:txBody>
            <a:bodyPr wrap="square" rtlCol="0">
              <a:spAutoFit/>
            </a:bodyPr>
            <a:lstStyle/>
            <a:p>
              <a:pPr algn="ctr"/>
              <a:r>
                <a:rPr lang="en-US" altLang="zh-CN" dirty="0"/>
                <a:t>instantaneous fermion interaction</a:t>
              </a:r>
            </a:p>
            <a:p>
              <a:pPr algn="ctr"/>
              <a:endParaRPr lang="en-US" dirty="0"/>
            </a:p>
          </p:txBody>
        </p:sp>
      </p:grpSp>
      <p:pic>
        <p:nvPicPr>
          <p:cNvPr id="40" name="Picture 39"/>
          <p:cNvPicPr>
            <a:picLocks noChangeAspect="1"/>
          </p:cNvPicPr>
          <p:nvPr/>
        </p:nvPicPr>
        <p:blipFill>
          <a:blip r:embed="rId7"/>
          <a:stretch>
            <a:fillRect/>
          </a:stretch>
        </p:blipFill>
        <p:spPr>
          <a:xfrm>
            <a:off x="2494350" y="5737246"/>
            <a:ext cx="1402290" cy="777833"/>
          </a:xfrm>
          <a:prstGeom prst="rect">
            <a:avLst/>
          </a:prstGeom>
        </p:spPr>
      </p:pic>
      <p:pic>
        <p:nvPicPr>
          <p:cNvPr id="41" name="Picture 40"/>
          <p:cNvPicPr>
            <a:picLocks noChangeAspect="1"/>
          </p:cNvPicPr>
          <p:nvPr/>
        </p:nvPicPr>
        <p:blipFill>
          <a:blip r:embed="rId8"/>
          <a:stretch>
            <a:fillRect/>
          </a:stretch>
        </p:blipFill>
        <p:spPr>
          <a:xfrm>
            <a:off x="4191995" y="5891229"/>
            <a:ext cx="1287718" cy="690217"/>
          </a:xfrm>
          <a:prstGeom prst="rect">
            <a:avLst/>
          </a:prstGeom>
        </p:spPr>
      </p:pic>
      <p:pic>
        <p:nvPicPr>
          <p:cNvPr id="42" name="Picture 41"/>
          <p:cNvPicPr>
            <a:picLocks noChangeAspect="1"/>
          </p:cNvPicPr>
          <p:nvPr/>
        </p:nvPicPr>
        <p:blipFill>
          <a:blip r:embed="rId9"/>
          <a:stretch>
            <a:fillRect/>
          </a:stretch>
        </p:blipFill>
        <p:spPr>
          <a:xfrm>
            <a:off x="6023495" y="5786696"/>
            <a:ext cx="1502826" cy="877650"/>
          </a:xfrm>
          <a:prstGeom prst="rect">
            <a:avLst/>
          </a:prstGeom>
        </p:spPr>
      </p:pic>
      <p:graphicFrame>
        <p:nvGraphicFramePr>
          <p:cNvPr id="23" name="Object 4"/>
          <p:cNvGraphicFramePr>
            <a:graphicFrameLocks noChangeAspect="1"/>
          </p:cNvGraphicFramePr>
          <p:nvPr>
            <p:extLst>
              <p:ext uri="{D42A27DB-BD31-4B8C-83A1-F6EECF244321}">
                <p14:modId xmlns:p14="http://schemas.microsoft.com/office/powerpoint/2010/main" val="891146816"/>
              </p:ext>
            </p:extLst>
          </p:nvPr>
        </p:nvGraphicFramePr>
        <p:xfrm>
          <a:off x="7790524" y="2686672"/>
          <a:ext cx="1136650" cy="568325"/>
        </p:xfrm>
        <a:graphic>
          <a:graphicData uri="http://schemas.openxmlformats.org/presentationml/2006/ole">
            <mc:AlternateContent xmlns:mc="http://schemas.openxmlformats.org/markup-compatibility/2006">
              <mc:Choice xmlns:v="urn:schemas-microsoft-com:vml" Requires="v">
                <p:oleObj spid="_x0000_s522700" name="Equation" r:id="rId10" imgW="558800" imgH="279400" progId="Equation.DSMT4">
                  <p:embed/>
                </p:oleObj>
              </mc:Choice>
              <mc:Fallback>
                <p:oleObj name="Equation" r:id="rId10" imgW="558800" imgH="279400" progId="Equation.DSMT4">
                  <p:embed/>
                  <p:pic>
                    <p:nvPicPr>
                      <p:cNvPr id="0" name=""/>
                      <p:cNvPicPr>
                        <a:picLocks noChangeAspect="1" noChangeArrowheads="1"/>
                      </p:cNvPicPr>
                      <p:nvPr/>
                    </p:nvPicPr>
                    <p:blipFill>
                      <a:blip r:embed="rId11"/>
                      <a:srcRect/>
                      <a:stretch>
                        <a:fillRect/>
                      </a:stretch>
                    </p:blipFill>
                    <p:spPr bwMode="auto">
                      <a:xfrm>
                        <a:off x="7790524" y="2686672"/>
                        <a:ext cx="1136650" cy="56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4281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2-07-07 at 12.4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385" y="713017"/>
            <a:ext cx="6215358" cy="5426106"/>
          </a:xfrm>
          <a:prstGeom prst="rect">
            <a:avLst/>
          </a:prstGeom>
        </p:spPr>
      </p:pic>
    </p:spTree>
    <p:extLst>
      <p:ext uri="{BB962C8B-B14F-4D97-AF65-F5344CB8AC3E}">
        <p14:creationId xmlns:p14="http://schemas.microsoft.com/office/powerpoint/2010/main" val="1454431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54100"/>
            <a:ext cx="1895475"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79" name="Picture 3"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19050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0" name="Picture 4" descr="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39900"/>
            <a:ext cx="26670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1" name="Picture 5" descr="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24250"/>
            <a:ext cx="2819400" cy="120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2" name="Picture 6" descr="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33400"/>
            <a:ext cx="18288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3" name="Picture 7" descr="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724400"/>
            <a:ext cx="2133600" cy="139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4" name="Picture 8" descr="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648200"/>
            <a:ext cx="2057400" cy="138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Line 9"/>
          <p:cNvSpPr>
            <a:spLocks noChangeShapeType="1"/>
          </p:cNvSpPr>
          <p:nvPr/>
        </p:nvSpPr>
        <p:spPr bwMode="auto">
          <a:xfrm>
            <a:off x="762000" y="3048000"/>
            <a:ext cx="7239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4986" name="Rectangle 10"/>
          <p:cNvSpPr>
            <a:spLocks noChangeArrowheads="1"/>
          </p:cNvSpPr>
          <p:nvPr/>
        </p:nvSpPr>
        <p:spPr bwMode="auto">
          <a:xfrm>
            <a:off x="3175000" y="2514600"/>
            <a:ext cx="184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F2B"/>
                </a:solidFill>
                <a:latin typeface="Times" charset="0"/>
              </a:rPr>
              <a:t>QED &amp; QCD</a:t>
            </a:r>
            <a:endParaRPr lang="en-US">
              <a:latin typeface="Times" charset="0"/>
            </a:endParaRPr>
          </a:p>
        </p:txBody>
      </p:sp>
      <p:sp>
        <p:nvSpPr>
          <p:cNvPr id="254987" name="Rectangle 11"/>
          <p:cNvSpPr>
            <a:spLocks noChangeArrowheads="1"/>
          </p:cNvSpPr>
          <p:nvPr/>
        </p:nvSpPr>
        <p:spPr bwMode="auto">
          <a:xfrm>
            <a:off x="3657600" y="5791200"/>
            <a:ext cx="827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F2B"/>
                </a:solidFill>
                <a:latin typeface="Times" charset="0"/>
              </a:rPr>
              <a:t>QCD</a:t>
            </a:r>
          </a:p>
        </p:txBody>
      </p:sp>
      <p:sp>
        <p:nvSpPr>
          <p:cNvPr id="254988" name="Rectangle 12"/>
          <p:cNvSpPr>
            <a:spLocks noChangeArrowheads="1"/>
          </p:cNvSpPr>
          <p:nvPr/>
        </p:nvSpPr>
        <p:spPr bwMode="auto">
          <a:xfrm>
            <a:off x="2286000" y="76200"/>
            <a:ext cx="4416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0F2B"/>
                </a:solidFill>
                <a:latin typeface="Times" charset="0"/>
              </a:rPr>
              <a:t>Elementary vertices in LF gauge</a:t>
            </a:r>
            <a:endParaRPr lang="en-US">
              <a:latin typeface="Times" charset="0"/>
            </a:endParaRPr>
          </a:p>
        </p:txBody>
      </p:sp>
      <p:sp>
        <p:nvSpPr>
          <p:cNvPr id="3" name="Slide Number Placeholder 2"/>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spTree>
    <p:extLst>
      <p:ext uri="{BB962C8B-B14F-4D97-AF65-F5344CB8AC3E}">
        <p14:creationId xmlns:p14="http://schemas.microsoft.com/office/powerpoint/2010/main" val="153934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EEECE1"/>
                </a:solidFill>
              </a:rPr>
              <a:t>Derive LF-Hamiltonian from </a:t>
            </a:r>
            <a:r>
              <a:rPr lang="en-US" dirty="0" err="1">
                <a:solidFill>
                  <a:srgbClr val="EEECE1"/>
                </a:solidFill>
              </a:rPr>
              <a:t>Lagrangian</a:t>
            </a:r>
            <a:r>
              <a:rPr lang="en-US" dirty="0">
                <a:solidFill>
                  <a:srgbClr val="EEECE1"/>
                </a:solidFill>
              </a:rPr>
              <a:t> </a:t>
            </a:r>
          </a:p>
          <a:p>
            <a:pPr marL="514350" indent="-514350">
              <a:buFont typeface="+mj-lt"/>
              <a:buAutoNum type="arabicPeriod"/>
            </a:pPr>
            <a:r>
              <a:rPr lang="en-US" dirty="0">
                <a:solidFill>
                  <a:srgbClr val="FF0000"/>
                </a:solidFill>
              </a:rPr>
              <a:t>Construct basis states </a:t>
            </a:r>
          </a:p>
          <a:p>
            <a:pPr marL="514350" indent="-514350">
              <a:buFont typeface="+mj-lt"/>
              <a:buAutoNum type="arabicPeriod"/>
            </a:pPr>
            <a:r>
              <a:rPr lang="en-US" dirty="0">
                <a:solidFill>
                  <a:srgbClr val="EEECE1"/>
                </a:solidFill>
              </a:rPr>
              <a:t>Calculate Hamiltonian matrix elements</a:t>
            </a:r>
          </a:p>
          <a:p>
            <a:pPr marL="514350" indent="-514350">
              <a:buFont typeface="+mj-lt"/>
              <a:buAutoNum type="arabicPeriod"/>
            </a:pPr>
            <a:r>
              <a:rPr lang="en-US" dirty="0" err="1">
                <a:solidFill>
                  <a:srgbClr val="EEECE1"/>
                </a:solidFill>
              </a:rPr>
              <a:t>Diagonalize</a:t>
            </a:r>
            <a:r>
              <a:rPr lang="en-US" dirty="0">
                <a:solidFill>
                  <a:srgbClr val="EEECE1"/>
                </a:solidFill>
              </a:rPr>
              <a:t>       (solve                       ) and obtain its </a:t>
            </a:r>
            <a:r>
              <a:rPr lang="en-US" dirty="0" err="1">
                <a:solidFill>
                  <a:srgbClr val="EEECE1"/>
                </a:solidFill>
              </a:rPr>
              <a:t>eigenspectrum</a:t>
            </a:r>
            <a:endParaRPr lang="en-US" dirty="0">
              <a:solidFill>
                <a:srgbClr val="EEECE1"/>
              </a:solidFill>
            </a:endParaRPr>
          </a:p>
          <a:p>
            <a:pPr marL="514350" indent="-514350">
              <a:buFont typeface="+mj-lt"/>
              <a:buAutoNum type="arabicPeriod"/>
            </a:pPr>
            <a:r>
              <a:rPr lang="en-US" altLang="zh-CN" dirty="0">
                <a:solidFill>
                  <a:srgbClr val="EEECE1"/>
                </a:solidFill>
              </a:rPr>
              <a:t>Evaluate o</a:t>
            </a:r>
            <a:r>
              <a:rPr lang="en-US" dirty="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81878053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5022"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40821311"/>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5023"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16034382"/>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5024"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73876402"/>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5025"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67641602"/>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5026" name="Equation" r:id="rId11" imgW="203200" imgH="190500" progId="Equation.DSMT4">
                  <p:embed/>
                </p:oleObj>
              </mc:Choice>
              <mc:Fallback>
                <p:oleObj name="Equation" r:id="rId11" imgW="203200" imgH="190500" progId="Equation.DSMT4">
                  <p:embed/>
                  <p:pic>
                    <p:nvPicPr>
                      <p:cNvPr id="0" name=""/>
                      <p:cNvPicPr/>
                      <p:nvPr/>
                    </p:nvPicPr>
                    <p:blipFill>
                      <a:blip r:embed="rId12"/>
                      <a:stretch>
                        <a:fillRect/>
                      </a:stretch>
                    </p:blipFill>
                    <p:spPr>
                      <a:xfrm>
                        <a:off x="3031860" y="3202834"/>
                        <a:ext cx="519536" cy="487066"/>
                      </a:xfrm>
                      <a:prstGeom prst="rect">
                        <a:avLst/>
                      </a:prstGeom>
                    </p:spPr>
                  </p:pic>
                </p:oleObj>
              </mc:Fallback>
            </mc:AlternateContent>
          </a:graphicData>
        </a:graphic>
      </p:graphicFrame>
    </p:spTree>
    <p:extLst>
      <p:ext uri="{BB962C8B-B14F-4D97-AF65-F5344CB8AC3E}">
        <p14:creationId xmlns:p14="http://schemas.microsoft.com/office/powerpoint/2010/main" val="367948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EEECE1"/>
                </a:solidFill>
              </a:rPr>
              <a:t>Derive LF-Hamiltonian from </a:t>
            </a:r>
            <a:r>
              <a:rPr lang="en-US" dirty="0" err="1">
                <a:solidFill>
                  <a:srgbClr val="EEECE1"/>
                </a:solidFill>
              </a:rPr>
              <a:t>Lagrangian</a:t>
            </a:r>
            <a:r>
              <a:rPr lang="en-US" dirty="0">
                <a:solidFill>
                  <a:srgbClr val="EEECE1"/>
                </a:solidFill>
              </a:rPr>
              <a:t> </a:t>
            </a:r>
          </a:p>
          <a:p>
            <a:pPr marL="514350" indent="-514350">
              <a:buFont typeface="+mj-lt"/>
              <a:buAutoNum type="arabicPeriod"/>
            </a:pPr>
            <a:r>
              <a:rPr lang="en-US" dirty="0">
                <a:solidFill>
                  <a:srgbClr val="FF0000"/>
                </a:solidFill>
              </a:rPr>
              <a:t>Construct basis states </a:t>
            </a:r>
          </a:p>
          <a:p>
            <a:pPr marL="514350" indent="-514350">
              <a:buFont typeface="+mj-lt"/>
              <a:buAutoNum type="arabicPeriod"/>
            </a:pPr>
            <a:r>
              <a:rPr lang="en-US" dirty="0">
                <a:solidFill>
                  <a:srgbClr val="EEECE1"/>
                </a:solidFill>
              </a:rPr>
              <a:t>Calculate Hamiltonian matrix elements</a:t>
            </a:r>
          </a:p>
          <a:p>
            <a:pPr marL="514350" indent="-514350">
              <a:buFont typeface="+mj-lt"/>
              <a:buAutoNum type="arabicPeriod"/>
            </a:pPr>
            <a:r>
              <a:rPr lang="en-US" dirty="0" err="1">
                <a:solidFill>
                  <a:srgbClr val="EEECE1"/>
                </a:solidFill>
              </a:rPr>
              <a:t>Diagonalize</a:t>
            </a:r>
            <a:r>
              <a:rPr lang="en-US" dirty="0">
                <a:solidFill>
                  <a:srgbClr val="EEECE1"/>
                </a:solidFill>
              </a:rPr>
              <a:t>       (solve                       ) and obtain its </a:t>
            </a:r>
            <a:r>
              <a:rPr lang="en-US" dirty="0" err="1">
                <a:solidFill>
                  <a:srgbClr val="EEECE1"/>
                </a:solidFill>
              </a:rPr>
              <a:t>eigenspectrum</a:t>
            </a:r>
            <a:endParaRPr lang="en-US" dirty="0">
              <a:solidFill>
                <a:srgbClr val="EEECE1"/>
              </a:solidFill>
            </a:endParaRPr>
          </a:p>
          <a:p>
            <a:pPr marL="514350" indent="-514350">
              <a:buFont typeface="+mj-lt"/>
              <a:buAutoNum type="arabicPeriod"/>
            </a:pPr>
            <a:r>
              <a:rPr lang="en-US" altLang="zh-CN" dirty="0">
                <a:solidFill>
                  <a:srgbClr val="EEECE1"/>
                </a:solidFill>
              </a:rPr>
              <a:t>Evaluate o</a:t>
            </a:r>
            <a:r>
              <a:rPr lang="en-US" dirty="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91192993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111512"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77931913"/>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111513"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51869657"/>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111514"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89745469"/>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111515"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33370239"/>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111516" name="Equation" r:id="rId11" imgW="203200" imgH="190500" progId="Equation.DSMT4">
                  <p:embed/>
                </p:oleObj>
              </mc:Choice>
              <mc:Fallback>
                <p:oleObj name="Equation" r:id="rId11" imgW="203200" imgH="190500" progId="Equation.DSMT4">
                  <p:embed/>
                  <p:pic>
                    <p:nvPicPr>
                      <p:cNvPr id="0" name=""/>
                      <p:cNvPicPr/>
                      <p:nvPr/>
                    </p:nvPicPr>
                    <p:blipFill>
                      <a:blip r:embed="rId12"/>
                      <a:stretch>
                        <a:fillRect/>
                      </a:stretch>
                    </p:blipFill>
                    <p:spPr>
                      <a:xfrm>
                        <a:off x="3031860" y="3202834"/>
                        <a:ext cx="519536" cy="487066"/>
                      </a:xfrm>
                      <a:prstGeom prst="rect">
                        <a:avLst/>
                      </a:prstGeom>
                    </p:spPr>
                  </p:pic>
                </p:oleObj>
              </mc:Fallback>
            </mc:AlternateContent>
          </a:graphicData>
        </a:graphic>
      </p:graphicFrame>
      <p:sp>
        <p:nvSpPr>
          <p:cNvPr id="10" name="TextBox 9"/>
          <p:cNvSpPr txBox="1"/>
          <p:nvPr/>
        </p:nvSpPr>
        <p:spPr>
          <a:xfrm>
            <a:off x="304800" y="2654300"/>
            <a:ext cx="8839200" cy="492443"/>
          </a:xfrm>
          <a:prstGeom prst="rect">
            <a:avLst/>
          </a:prstGeom>
          <a:solidFill>
            <a:schemeClr val="bg1"/>
          </a:solidFill>
        </p:spPr>
        <p:txBody>
          <a:bodyPr wrap="square" rtlCol="0">
            <a:spAutoFit/>
          </a:bodyPr>
          <a:lstStyle/>
          <a:p>
            <a:r>
              <a:rPr lang="en-US" sz="2600" dirty="0" err="1">
                <a:solidFill>
                  <a:srgbClr val="0000FF"/>
                </a:solidFill>
              </a:rPr>
              <a:t>Fock</a:t>
            </a:r>
            <a:r>
              <a:rPr lang="en-US" sz="2600" dirty="0">
                <a:solidFill>
                  <a:srgbClr val="0000FF"/>
                </a:solidFill>
              </a:rPr>
              <a:t>-sector expansion + 2D Harmonic Oscillator + 1D </a:t>
            </a:r>
            <a:r>
              <a:rPr lang="en-US" sz="2600" dirty="0" err="1">
                <a:solidFill>
                  <a:srgbClr val="0000FF"/>
                </a:solidFill>
              </a:rPr>
              <a:t>Planewave</a:t>
            </a:r>
            <a:endParaRPr lang="en-US" sz="2600" dirty="0">
              <a:solidFill>
                <a:srgbClr val="0000FF"/>
              </a:solidFill>
            </a:endParaRPr>
          </a:p>
        </p:txBody>
      </p:sp>
    </p:spTree>
    <p:extLst>
      <p:ext uri="{BB962C8B-B14F-4D97-AF65-F5344CB8AC3E}">
        <p14:creationId xmlns:p14="http://schemas.microsoft.com/office/powerpoint/2010/main" val="24235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20" name="Text Box 6"/>
          <p:cNvSpPr txBox="1">
            <a:spLocks noChangeArrowheads="1"/>
          </p:cNvSpPr>
          <p:nvPr/>
        </p:nvSpPr>
        <p:spPr bwMode="auto">
          <a:xfrm>
            <a:off x="1280334" y="4256243"/>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dirty="0">
                <a:solidFill>
                  <a:srgbClr val="000000"/>
                </a:solidFill>
                <a:latin typeface="Times" charset="0"/>
              </a:rPr>
              <a:t>=&gt; Wide range of choices for           and our choice is </a:t>
            </a:r>
          </a:p>
        </p:txBody>
      </p:sp>
      <p:graphicFrame>
        <p:nvGraphicFramePr>
          <p:cNvPr id="218115" name="Object 3"/>
          <p:cNvGraphicFramePr>
            <a:graphicFrameLocks noChangeAspect="1"/>
          </p:cNvGraphicFramePr>
          <p:nvPr>
            <p:extLst>
              <p:ext uri="{D42A27DB-BD31-4B8C-83A1-F6EECF244321}">
                <p14:modId xmlns:p14="http://schemas.microsoft.com/office/powerpoint/2010/main" val="138144778"/>
              </p:ext>
            </p:extLst>
          </p:nvPr>
        </p:nvGraphicFramePr>
        <p:xfrm>
          <a:off x="4971145" y="4315903"/>
          <a:ext cx="717550" cy="395288"/>
        </p:xfrm>
        <a:graphic>
          <a:graphicData uri="http://schemas.openxmlformats.org/presentationml/2006/ole">
            <mc:AlternateContent xmlns:mc="http://schemas.openxmlformats.org/markup-compatibility/2006">
              <mc:Choice xmlns:v="urn:schemas-microsoft-com:vml" Requires="v">
                <p:oleObj spid="_x0000_s673752" name="Equation" r:id="rId4" imgW="368300" imgH="203200" progId="Equation.3">
                  <p:embed/>
                </p:oleObj>
              </mc:Choice>
              <mc:Fallback>
                <p:oleObj name="Equation" r:id="rId4" imgW="3683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145" y="4315903"/>
                        <a:ext cx="717550" cy="395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8116" name="Object 4"/>
          <p:cNvGraphicFramePr>
            <a:graphicFrameLocks noChangeAspect="1"/>
          </p:cNvGraphicFramePr>
          <p:nvPr>
            <p:extLst>
              <p:ext uri="{D42A27DB-BD31-4B8C-83A1-F6EECF244321}">
                <p14:modId xmlns:p14="http://schemas.microsoft.com/office/powerpoint/2010/main" val="61736005"/>
              </p:ext>
            </p:extLst>
          </p:nvPr>
        </p:nvGraphicFramePr>
        <p:xfrm>
          <a:off x="1265032" y="4734013"/>
          <a:ext cx="5891212" cy="1938338"/>
        </p:xfrm>
        <a:graphic>
          <a:graphicData uri="http://schemas.openxmlformats.org/presentationml/2006/ole">
            <mc:AlternateContent xmlns:mc="http://schemas.openxmlformats.org/markup-compatibility/2006">
              <mc:Choice xmlns:v="urn:schemas-microsoft-com:vml" Requires="v">
                <p:oleObj spid="_x0000_s673753" name="Equation" r:id="rId6" imgW="2895600" imgH="952500" progId="Equation.DSMT4">
                  <p:embed/>
                </p:oleObj>
              </mc:Choice>
              <mc:Fallback>
                <p:oleObj name="Equation" r:id="rId6" imgW="2895600" imgH="952500" progId="Equation.DSMT4">
                  <p:embed/>
                  <p:pic>
                    <p:nvPicPr>
                      <p:cNvPr id="0" name=""/>
                      <p:cNvPicPr>
                        <a:picLocks noChangeAspect="1" noChangeArrowheads="1"/>
                      </p:cNvPicPr>
                      <p:nvPr/>
                    </p:nvPicPr>
                    <p:blipFill>
                      <a:blip r:embed="rId7"/>
                      <a:srcRect/>
                      <a:stretch>
                        <a:fillRect/>
                      </a:stretch>
                    </p:blipFill>
                    <p:spPr bwMode="auto">
                      <a:xfrm>
                        <a:off x="1265032" y="4734013"/>
                        <a:ext cx="5891212" cy="1938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 name="Group 1"/>
          <p:cNvGrpSpPr/>
          <p:nvPr/>
        </p:nvGrpSpPr>
        <p:grpSpPr>
          <a:xfrm>
            <a:off x="1175913" y="1489659"/>
            <a:ext cx="7161213" cy="2724150"/>
            <a:chOff x="1175913" y="1489659"/>
            <a:chExt cx="7161213" cy="2724150"/>
          </a:xfrm>
        </p:grpSpPr>
        <p:graphicFrame>
          <p:nvGraphicFramePr>
            <p:cNvPr id="218114" name="Object 2"/>
            <p:cNvGraphicFramePr>
              <a:graphicFrameLocks noChangeAspect="1"/>
            </p:cNvGraphicFramePr>
            <p:nvPr>
              <p:extLst>
                <p:ext uri="{D42A27DB-BD31-4B8C-83A1-F6EECF244321}">
                  <p14:modId xmlns:p14="http://schemas.microsoft.com/office/powerpoint/2010/main" val="954784230"/>
                </p:ext>
              </p:extLst>
            </p:nvPr>
          </p:nvGraphicFramePr>
          <p:xfrm>
            <a:off x="1175913" y="1489659"/>
            <a:ext cx="7161213" cy="2724150"/>
          </p:xfrm>
          <a:graphic>
            <a:graphicData uri="http://schemas.openxmlformats.org/presentationml/2006/ole">
              <mc:AlternateContent xmlns:mc="http://schemas.openxmlformats.org/markup-compatibility/2006">
                <mc:Choice xmlns:v="urn:schemas-microsoft-com:vml" Requires="v">
                  <p:oleObj spid="_x0000_s673754" name="Equation" r:id="rId8" imgW="4038600" imgH="1536700" progId="Equation.DSMT4">
                    <p:embed/>
                  </p:oleObj>
                </mc:Choice>
                <mc:Fallback>
                  <p:oleObj name="Equation" r:id="rId8" imgW="4038600" imgH="1536700" progId="Equation.DSMT4">
                    <p:embed/>
                    <p:pic>
                      <p:nvPicPr>
                        <p:cNvPr id="0" name=""/>
                        <p:cNvPicPr>
                          <a:picLocks noChangeAspect="1" noChangeArrowheads="1"/>
                        </p:cNvPicPr>
                        <p:nvPr/>
                      </p:nvPicPr>
                      <p:blipFill>
                        <a:blip r:embed="rId9"/>
                        <a:srcRect/>
                        <a:stretch>
                          <a:fillRect/>
                        </a:stretch>
                      </p:blipFill>
                      <p:spPr bwMode="auto">
                        <a:xfrm>
                          <a:off x="1175913" y="1489659"/>
                          <a:ext cx="7161213" cy="2724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8121" name="Rectangle 9"/>
            <p:cNvSpPr>
              <a:spLocks noChangeArrowheads="1"/>
            </p:cNvSpPr>
            <p:nvPr/>
          </p:nvSpPr>
          <p:spPr bwMode="auto">
            <a:xfrm>
              <a:off x="1259628" y="3085560"/>
              <a:ext cx="1843087"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dirty="0">
                  <a:solidFill>
                    <a:srgbClr val="0000FF"/>
                  </a:solidFill>
                  <a:latin typeface="Times" charset="0"/>
                  <a:ea typeface="ＭＳ Ｐゴシック" charset="0"/>
                  <a:cs typeface="ＭＳ Ｐゴシック" charset="0"/>
                </a:rPr>
                <a:t>Orthonormal:</a:t>
              </a:r>
            </a:p>
            <a:p>
              <a:pPr defTabSz="914400" eaLnBrk="0" fontAlgn="base" hangingPunct="0">
                <a:spcBef>
                  <a:spcPct val="0"/>
                </a:spcBef>
                <a:spcAft>
                  <a:spcPct val="0"/>
                </a:spcAft>
              </a:pPr>
              <a:endParaRPr lang="en-US" sz="1000" dirty="0">
                <a:solidFill>
                  <a:srgbClr val="0000FF"/>
                </a:solidFill>
                <a:latin typeface="Times" charset="0"/>
                <a:ea typeface="ＭＳ Ｐゴシック" charset="0"/>
                <a:cs typeface="ＭＳ Ｐゴシック" charset="0"/>
              </a:endParaRPr>
            </a:p>
            <a:p>
              <a:pPr defTabSz="914400" eaLnBrk="0" fontAlgn="base" hangingPunct="0">
                <a:spcBef>
                  <a:spcPct val="0"/>
                </a:spcBef>
                <a:spcAft>
                  <a:spcPct val="0"/>
                </a:spcAft>
              </a:pPr>
              <a:r>
                <a:rPr lang="en-US" sz="2400" dirty="0">
                  <a:solidFill>
                    <a:srgbClr val="0000FF"/>
                  </a:solidFill>
                  <a:latin typeface="Times" charset="0"/>
                  <a:ea typeface="ＭＳ Ｐゴシック" charset="0"/>
                  <a:cs typeface="ＭＳ Ｐゴシック" charset="0"/>
                </a:rPr>
                <a:t>Complete:</a:t>
              </a:r>
              <a:endParaRPr lang="en-US" sz="2400" dirty="0">
                <a:solidFill>
                  <a:srgbClr val="000000"/>
                </a:solidFill>
                <a:latin typeface="Times" charset="0"/>
                <a:ea typeface="ＭＳ Ｐゴシック" charset="0"/>
                <a:cs typeface="ＭＳ Ｐゴシック" charset="0"/>
              </a:endParaRPr>
            </a:p>
          </p:txBody>
        </p:sp>
      </p:grpSp>
      <p:sp>
        <p:nvSpPr>
          <p:cNvPr id="11" name="Title 1"/>
          <p:cNvSpPr txBox="1">
            <a:spLocks/>
          </p:cNvSpPr>
          <p:nvPr/>
        </p:nvSpPr>
        <p:spPr>
          <a:xfrm>
            <a:off x="457200" y="948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a:t>Field Operator in BLFQ Basis</a:t>
            </a:r>
          </a:p>
        </p:txBody>
      </p:sp>
    </p:spTree>
    <p:extLst>
      <p:ext uri="{BB962C8B-B14F-4D97-AF65-F5344CB8AC3E}">
        <p14:creationId xmlns:p14="http://schemas.microsoft.com/office/powerpoint/2010/main" val="3068431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72"/>
            <a:ext cx="8229600" cy="1143000"/>
          </a:xfrm>
        </p:spPr>
        <p:txBody>
          <a:bodyPr/>
          <a:lstStyle/>
          <a:p>
            <a:r>
              <a:rPr lang="en-US" u="sng" dirty="0"/>
              <a:t>Basis Construction</a:t>
            </a:r>
          </a:p>
        </p:txBody>
      </p:sp>
      <p:sp>
        <p:nvSpPr>
          <p:cNvPr id="3" name="Content Placeholder 2"/>
          <p:cNvSpPr>
            <a:spLocks noGrp="1"/>
          </p:cNvSpPr>
          <p:nvPr>
            <p:ph idx="1"/>
          </p:nvPr>
        </p:nvSpPr>
        <p:spPr>
          <a:xfrm>
            <a:off x="457200" y="1600200"/>
            <a:ext cx="8686800" cy="5153848"/>
          </a:xfrm>
        </p:spPr>
        <p:txBody>
          <a:bodyPr>
            <a:normAutofit/>
          </a:bodyPr>
          <a:lstStyle/>
          <a:p>
            <a:r>
              <a:rPr lang="en-US" dirty="0"/>
              <a:t>Example: single physical electron in QED</a:t>
            </a:r>
          </a:p>
          <a:p>
            <a:pPr marL="914400" lvl="1" indent="-514350">
              <a:buFont typeface="+mj-lt"/>
              <a:buAutoNum type="arabicPeriod"/>
            </a:pPr>
            <a:r>
              <a:rPr lang="en-US" dirty="0" err="1">
                <a:solidFill>
                  <a:srgbClr val="0000FF"/>
                </a:solidFill>
              </a:rPr>
              <a:t>Fock</a:t>
            </a:r>
            <a:r>
              <a:rPr lang="en-US" dirty="0">
                <a:solidFill>
                  <a:srgbClr val="0000FF"/>
                </a:solidFill>
              </a:rPr>
              <a:t>-space expansion</a:t>
            </a:r>
          </a:p>
          <a:p>
            <a:pPr marL="0" indent="0">
              <a:buNone/>
            </a:pPr>
            <a:r>
              <a:rPr lang="en-US" dirty="0"/>
              <a:t>          </a:t>
            </a:r>
            <a:r>
              <a:rPr lang="en-US" sz="2800" dirty="0"/>
              <a:t>e.g.</a:t>
            </a:r>
          </a:p>
          <a:p>
            <a:pPr marL="914400" lvl="1" indent="-514350">
              <a:buFont typeface="+mj-lt"/>
              <a:buAutoNum type="arabicPeriod" startAt="2"/>
            </a:pPr>
            <a:endParaRPr lang="en-US" dirty="0"/>
          </a:p>
          <a:p>
            <a:pPr marL="914400" lvl="1" indent="-514350">
              <a:buFont typeface="+mj-lt"/>
              <a:buAutoNum type="arabicPeriod" startAt="2"/>
            </a:pPr>
            <a:r>
              <a:rPr lang="en-US" dirty="0"/>
              <a:t>For each </a:t>
            </a:r>
            <a:r>
              <a:rPr lang="en-US" dirty="0" err="1"/>
              <a:t>Fock</a:t>
            </a:r>
            <a:r>
              <a:rPr lang="en-US" dirty="0"/>
              <a:t> particle: </a:t>
            </a:r>
          </a:p>
          <a:p>
            <a:pPr lvl="2"/>
            <a:r>
              <a:rPr lang="en-US" sz="2000" dirty="0">
                <a:solidFill>
                  <a:srgbClr val="0000FF"/>
                </a:solidFill>
              </a:rPr>
              <a:t>transverse</a:t>
            </a:r>
            <a:r>
              <a:rPr lang="en-US" sz="2000" dirty="0"/>
              <a:t>: 2D-HO basis (                ), labeled by </a:t>
            </a:r>
            <a:r>
              <a:rPr lang="en-US" sz="2000" dirty="0" err="1">
                <a:solidFill>
                  <a:srgbClr val="FF0000"/>
                </a:solidFill>
              </a:rPr>
              <a:t>n</a:t>
            </a:r>
            <a:r>
              <a:rPr lang="en-US" sz="2000" dirty="0" err="1"/>
              <a:t>,</a:t>
            </a:r>
            <a:r>
              <a:rPr lang="en-US" sz="2000" dirty="0" err="1">
                <a:solidFill>
                  <a:srgbClr val="FF0000"/>
                </a:solidFill>
              </a:rPr>
              <a:t>m</a:t>
            </a:r>
            <a:r>
              <a:rPr lang="en-US" sz="2000" dirty="0"/>
              <a:t> quantum number (HO basis parameter                    ) </a:t>
            </a:r>
          </a:p>
          <a:p>
            <a:pPr lvl="2"/>
            <a:r>
              <a:rPr lang="en-US" sz="2000" dirty="0">
                <a:solidFill>
                  <a:srgbClr val="0000FF"/>
                </a:solidFill>
              </a:rPr>
              <a:t>longitudinal</a:t>
            </a:r>
            <a:r>
              <a:rPr lang="en-US" sz="2000" dirty="0"/>
              <a:t>: plane-wave basis, labeled by </a:t>
            </a:r>
            <a:r>
              <a:rPr lang="en-US" sz="2000" dirty="0">
                <a:solidFill>
                  <a:srgbClr val="FF0000"/>
                </a:solidFill>
              </a:rPr>
              <a:t>k</a:t>
            </a:r>
          </a:p>
          <a:p>
            <a:pPr marL="457200" lvl="1" indent="0">
              <a:buNone/>
            </a:pPr>
            <a:r>
              <a:rPr lang="en-US" dirty="0"/>
              <a:t>       e.g.                        </a:t>
            </a:r>
          </a:p>
          <a:p>
            <a:pPr marL="457200" lvl="1" indent="0">
              <a:buNone/>
            </a:pPr>
            <a:r>
              <a:rPr lang="en-US" dirty="0"/>
              <a:t>       with                            and</a:t>
            </a:r>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2032038" y="2845627"/>
            <a:ext cx="5542773" cy="36028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60051784"/>
              </p:ext>
            </p:extLst>
          </p:nvPr>
        </p:nvGraphicFramePr>
        <p:xfrm>
          <a:off x="2223094" y="5427848"/>
          <a:ext cx="1598028" cy="394607"/>
        </p:xfrm>
        <a:graphic>
          <a:graphicData uri="http://schemas.openxmlformats.org/presentationml/2006/ole">
            <mc:AlternateContent xmlns:mc="http://schemas.openxmlformats.org/markup-compatibility/2006">
              <mc:Choice xmlns:v="urn:schemas-microsoft-com:vml" Requires="v">
                <p:oleObj spid="_x0000_s1143002" name="Equation" r:id="rId4" imgW="927100" imgH="228600" progId="Equation.3">
                  <p:embed/>
                </p:oleObj>
              </mc:Choice>
              <mc:Fallback>
                <p:oleObj name="Equation" r:id="rId4" imgW="927100" imgH="228600" progId="Equation.3">
                  <p:embed/>
                  <p:pic>
                    <p:nvPicPr>
                      <p:cNvPr id="0" name=""/>
                      <p:cNvPicPr/>
                      <p:nvPr/>
                    </p:nvPicPr>
                    <p:blipFill>
                      <a:blip r:embed="rId5"/>
                      <a:stretch>
                        <a:fillRect/>
                      </a:stretch>
                    </p:blipFill>
                    <p:spPr>
                      <a:xfrm>
                        <a:off x="2223094" y="5427848"/>
                        <a:ext cx="1598028" cy="39460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28072831"/>
              </p:ext>
            </p:extLst>
          </p:nvPr>
        </p:nvGraphicFramePr>
        <p:xfrm>
          <a:off x="2279287" y="5897795"/>
          <a:ext cx="2137480" cy="428776"/>
        </p:xfrm>
        <a:graphic>
          <a:graphicData uri="http://schemas.openxmlformats.org/presentationml/2006/ole">
            <mc:AlternateContent xmlns:mc="http://schemas.openxmlformats.org/markup-compatibility/2006">
              <mc:Choice xmlns:v="urn:schemas-microsoft-com:vml" Requires="v">
                <p:oleObj spid="_x0000_s1143003" name="Equation" r:id="rId6" imgW="1143000" imgH="228600" progId="Equation.DSMT4">
                  <p:embed/>
                </p:oleObj>
              </mc:Choice>
              <mc:Fallback>
                <p:oleObj name="Equation" r:id="rId6" imgW="1143000" imgH="228600" progId="Equation.DSMT4">
                  <p:embed/>
                  <p:pic>
                    <p:nvPicPr>
                      <p:cNvPr id="0" name=""/>
                      <p:cNvPicPr/>
                      <p:nvPr/>
                    </p:nvPicPr>
                    <p:blipFill>
                      <a:blip r:embed="rId7"/>
                      <a:stretch>
                        <a:fillRect/>
                      </a:stretch>
                    </p:blipFill>
                    <p:spPr>
                      <a:xfrm>
                        <a:off x="2279287" y="5897795"/>
                        <a:ext cx="2137480" cy="42877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79079828"/>
              </p:ext>
            </p:extLst>
          </p:nvPr>
        </p:nvGraphicFramePr>
        <p:xfrm>
          <a:off x="5129250" y="5885197"/>
          <a:ext cx="2209551" cy="418897"/>
        </p:xfrm>
        <a:graphic>
          <a:graphicData uri="http://schemas.openxmlformats.org/presentationml/2006/ole">
            <mc:AlternateContent xmlns:mc="http://schemas.openxmlformats.org/markup-compatibility/2006">
              <mc:Choice xmlns:v="urn:schemas-microsoft-com:vml" Requires="v">
                <p:oleObj spid="_x0000_s1143004" name="Equation" r:id="rId8" imgW="1206500" imgH="228600" progId="Equation.3">
                  <p:embed/>
                </p:oleObj>
              </mc:Choice>
              <mc:Fallback>
                <p:oleObj name="Equation" r:id="rId8" imgW="1206500" imgH="228600" progId="Equation.3">
                  <p:embed/>
                  <p:pic>
                    <p:nvPicPr>
                      <p:cNvPr id="0" name=""/>
                      <p:cNvPicPr/>
                      <p:nvPr/>
                    </p:nvPicPr>
                    <p:blipFill>
                      <a:blip r:embed="rId9"/>
                      <a:stretch>
                        <a:fillRect/>
                      </a:stretch>
                    </p:blipFill>
                    <p:spPr>
                      <a:xfrm>
                        <a:off x="5129250" y="5885197"/>
                        <a:ext cx="2209551" cy="418897"/>
                      </a:xfrm>
                      <a:prstGeom prst="rect">
                        <a:avLst/>
                      </a:prstGeom>
                    </p:spPr>
                  </p:pic>
                </p:oleObj>
              </mc:Fallback>
            </mc:AlternateContent>
          </a:graphicData>
        </a:graphic>
      </p:graphicFrame>
      <p:graphicFrame>
        <p:nvGraphicFramePr>
          <p:cNvPr id="13" name="Object 2"/>
          <p:cNvGraphicFramePr>
            <a:graphicFrameLocks noChangeAspect="1"/>
          </p:cNvGraphicFramePr>
          <p:nvPr>
            <p:extLst>
              <p:ext uri="{D42A27DB-BD31-4B8C-83A1-F6EECF244321}">
                <p14:modId xmlns:p14="http://schemas.microsoft.com/office/powerpoint/2010/main" val="4264954232"/>
              </p:ext>
            </p:extLst>
          </p:nvPr>
        </p:nvGraphicFramePr>
        <p:xfrm>
          <a:off x="3849076" y="4594154"/>
          <a:ext cx="1131462" cy="366919"/>
        </p:xfrm>
        <a:graphic>
          <a:graphicData uri="http://schemas.openxmlformats.org/presentationml/2006/ole">
            <mc:AlternateContent xmlns:mc="http://schemas.openxmlformats.org/markup-compatibility/2006">
              <mc:Choice xmlns:v="urn:schemas-microsoft-com:vml" Requires="v">
                <p:oleObj spid="_x0000_s1143005" name="Equation" r:id="rId10" imgW="660400" imgH="215900" progId="Equation.3">
                  <p:embed/>
                </p:oleObj>
              </mc:Choice>
              <mc:Fallback>
                <p:oleObj name="Equation" r:id="rId10" imgW="660400" imgH="215900" progId="Equation.3">
                  <p:embed/>
                  <p:pic>
                    <p:nvPicPr>
                      <p:cNvPr id="0" name=""/>
                      <p:cNvPicPr>
                        <a:picLocks noChangeAspect="1" noChangeArrowheads="1"/>
                      </p:cNvPicPr>
                      <p:nvPr/>
                    </p:nvPicPr>
                    <p:blipFill>
                      <a:blip r:embed="rId11"/>
                      <a:srcRect/>
                      <a:stretch>
                        <a:fillRect/>
                      </a:stretch>
                    </p:blipFill>
                    <p:spPr bwMode="auto">
                      <a:xfrm>
                        <a:off x="3849076" y="4594154"/>
                        <a:ext cx="1131462" cy="366919"/>
                      </a:xfrm>
                      <a:prstGeom prst="rect">
                        <a:avLst/>
                      </a:prstGeom>
                      <a:noFill/>
                      <a:ln>
                        <a:noFill/>
                      </a:ln>
                      <a:effectLs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26896930"/>
              </p:ext>
            </p:extLst>
          </p:nvPr>
        </p:nvGraphicFramePr>
        <p:xfrm>
          <a:off x="4269165" y="4357747"/>
          <a:ext cx="951964" cy="305347"/>
        </p:xfrm>
        <a:graphic>
          <a:graphicData uri="http://schemas.openxmlformats.org/presentationml/2006/ole">
            <mc:AlternateContent xmlns:mc="http://schemas.openxmlformats.org/markup-compatibility/2006">
              <mc:Choice xmlns:v="urn:schemas-microsoft-com:vml" Requires="v">
                <p:oleObj spid="_x0000_s1143006" name="Equation" r:id="rId12" imgW="673100" imgH="215900" progId="Equation.DSMT4">
                  <p:embed/>
                </p:oleObj>
              </mc:Choice>
              <mc:Fallback>
                <p:oleObj name="Equation" r:id="rId12" imgW="673100" imgH="215900" progId="Equation.DSMT4">
                  <p:embed/>
                  <p:pic>
                    <p:nvPicPr>
                      <p:cNvPr id="0" name=""/>
                      <p:cNvPicPr/>
                      <p:nvPr/>
                    </p:nvPicPr>
                    <p:blipFill>
                      <a:blip r:embed="rId13"/>
                      <a:stretch>
                        <a:fillRect/>
                      </a:stretch>
                    </p:blipFill>
                    <p:spPr>
                      <a:xfrm>
                        <a:off x="4269165" y="4357747"/>
                        <a:ext cx="951964" cy="305347"/>
                      </a:xfrm>
                      <a:prstGeom prst="rect">
                        <a:avLst/>
                      </a:prstGeom>
                    </p:spPr>
                  </p:pic>
                </p:oleObj>
              </mc:Fallback>
            </mc:AlternateContent>
          </a:graphicData>
        </a:graphic>
      </p:graphicFrame>
    </p:spTree>
    <p:extLst>
      <p:ext uri="{BB962C8B-B14F-4D97-AF65-F5344CB8AC3E}">
        <p14:creationId xmlns:p14="http://schemas.microsoft.com/office/powerpoint/2010/main" val="305276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309688"/>
            <a:ext cx="9096375"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ChangeArrowheads="1"/>
          </p:cNvSpPr>
          <p:nvPr/>
        </p:nvSpPr>
        <p:spPr bwMode="auto">
          <a:xfrm>
            <a:off x="947250" y="134034"/>
            <a:ext cx="77034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u="sng" dirty="0">
                <a:latin typeface="+mj-lt"/>
                <a:ea typeface="ＭＳ Ｐゴシック" charset="0"/>
                <a:cs typeface="ＭＳ Ｐゴシック" charset="0"/>
              </a:rPr>
              <a:t>Set of Transverse 2D HO Modes for n=4</a:t>
            </a:r>
          </a:p>
        </p:txBody>
      </p:sp>
      <p:sp>
        <p:nvSpPr>
          <p:cNvPr id="224260" name="Rectangle 4"/>
          <p:cNvSpPr>
            <a:spLocks noChangeArrowheads="1"/>
          </p:cNvSpPr>
          <p:nvPr/>
        </p:nvSpPr>
        <p:spPr bwMode="auto">
          <a:xfrm>
            <a:off x="1143000" y="1143000"/>
            <a:ext cx="7635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a:solidFill>
                  <a:srgbClr val="FF0F2B"/>
                </a:solidFill>
                <a:latin typeface="Times" charset="0"/>
                <a:ea typeface="ＭＳ Ｐゴシック" charset="0"/>
                <a:cs typeface="ＭＳ Ｐゴシック" charset="0"/>
              </a:rPr>
              <a:t>m=0</a:t>
            </a:r>
          </a:p>
        </p:txBody>
      </p:sp>
      <p:sp>
        <p:nvSpPr>
          <p:cNvPr id="224261" name="Rectangle 5"/>
          <p:cNvSpPr>
            <a:spLocks noChangeArrowheads="1"/>
          </p:cNvSpPr>
          <p:nvPr/>
        </p:nvSpPr>
        <p:spPr bwMode="auto">
          <a:xfrm>
            <a:off x="4265613" y="1143000"/>
            <a:ext cx="7635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a:solidFill>
                  <a:srgbClr val="FF0F2B"/>
                </a:solidFill>
                <a:latin typeface="Times" charset="0"/>
                <a:ea typeface="ＭＳ Ｐゴシック" charset="0"/>
                <a:cs typeface="ＭＳ Ｐゴシック" charset="0"/>
              </a:rPr>
              <a:t>m=1</a:t>
            </a:r>
          </a:p>
        </p:txBody>
      </p:sp>
      <p:sp>
        <p:nvSpPr>
          <p:cNvPr id="224262" name="Rectangle 6"/>
          <p:cNvSpPr>
            <a:spLocks noChangeArrowheads="1"/>
          </p:cNvSpPr>
          <p:nvPr/>
        </p:nvSpPr>
        <p:spPr bwMode="auto">
          <a:xfrm>
            <a:off x="7389813" y="1143000"/>
            <a:ext cx="7635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a:solidFill>
                  <a:srgbClr val="FF0F2B"/>
                </a:solidFill>
                <a:latin typeface="Times" charset="0"/>
                <a:ea typeface="ＭＳ Ｐゴシック" charset="0"/>
                <a:cs typeface="ＭＳ Ｐゴシック" charset="0"/>
              </a:rPr>
              <a:t>m=2</a:t>
            </a:r>
          </a:p>
        </p:txBody>
      </p:sp>
      <p:sp>
        <p:nvSpPr>
          <p:cNvPr id="224263" name="Rectangle 7"/>
          <p:cNvSpPr>
            <a:spLocks noChangeArrowheads="1"/>
          </p:cNvSpPr>
          <p:nvPr/>
        </p:nvSpPr>
        <p:spPr bwMode="auto">
          <a:xfrm>
            <a:off x="2743200" y="3505200"/>
            <a:ext cx="7635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2400" b="1">
                <a:solidFill>
                  <a:srgbClr val="FF0F2B"/>
                </a:solidFill>
                <a:latin typeface="Times" charset="0"/>
                <a:ea typeface="ＭＳ Ｐゴシック" charset="0"/>
                <a:cs typeface="ＭＳ Ｐゴシック" charset="0"/>
              </a:rPr>
              <a:t>m=3</a:t>
            </a:r>
          </a:p>
        </p:txBody>
      </p:sp>
      <p:sp>
        <p:nvSpPr>
          <p:cNvPr id="224264" name="Rectangle 8"/>
          <p:cNvSpPr>
            <a:spLocks noChangeArrowheads="1"/>
          </p:cNvSpPr>
          <p:nvPr/>
        </p:nvSpPr>
        <p:spPr bwMode="auto">
          <a:xfrm>
            <a:off x="5713413" y="3505200"/>
            <a:ext cx="7635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a:solidFill>
                  <a:srgbClr val="FF0F2B"/>
                </a:solidFill>
                <a:latin typeface="Times" charset="0"/>
                <a:ea typeface="ＭＳ Ｐゴシック" charset="0"/>
                <a:cs typeface="ＭＳ Ｐゴシック" charset="0"/>
              </a:rPr>
              <a:t>m=4</a:t>
            </a:r>
          </a:p>
        </p:txBody>
      </p:sp>
      <p:sp>
        <p:nvSpPr>
          <p:cNvPr id="224265" name="Rectangle 9"/>
          <p:cNvSpPr>
            <a:spLocks noChangeArrowheads="1"/>
          </p:cNvSpPr>
          <p:nvPr/>
        </p:nvSpPr>
        <p:spPr bwMode="auto">
          <a:xfrm>
            <a:off x="3352800" y="6172200"/>
            <a:ext cx="56642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1200" dirty="0">
                <a:solidFill>
                  <a:srgbClr val="000000"/>
                </a:solidFill>
                <a:latin typeface="Arial" charset="0"/>
                <a:ea typeface="ＭＳ Ｐゴシック" charset="0"/>
                <a:cs typeface="ＭＳ Ｐゴシック" charset="0"/>
              </a:rPr>
              <a:t>J.P. Vary, H. </a:t>
            </a:r>
            <a:r>
              <a:rPr lang="en-US" sz="1200" dirty="0" err="1">
                <a:solidFill>
                  <a:srgbClr val="000000"/>
                </a:solidFill>
                <a:latin typeface="Arial" charset="0"/>
                <a:ea typeface="ＭＳ Ｐゴシック" charset="0"/>
                <a:cs typeface="ＭＳ Ｐゴシック" charset="0"/>
              </a:rPr>
              <a:t>Honkanen</a:t>
            </a:r>
            <a:r>
              <a:rPr lang="en-US" sz="1200" dirty="0">
                <a:solidFill>
                  <a:srgbClr val="000000"/>
                </a:solidFill>
                <a:latin typeface="Arial" charset="0"/>
                <a:ea typeface="ＭＳ Ｐゴシック" charset="0"/>
                <a:cs typeface="ＭＳ Ｐゴシック" charset="0"/>
              </a:rPr>
              <a:t>, J. Li, P. Maris, S.J. Brodsky, A. </a:t>
            </a:r>
            <a:r>
              <a:rPr lang="en-US" sz="1200" dirty="0" err="1">
                <a:solidFill>
                  <a:srgbClr val="000000"/>
                </a:solidFill>
                <a:latin typeface="Arial" charset="0"/>
                <a:ea typeface="ＭＳ Ｐゴシック" charset="0"/>
                <a:cs typeface="ＭＳ Ｐゴシック" charset="0"/>
              </a:rPr>
              <a:t>Harindranath</a:t>
            </a:r>
            <a:r>
              <a:rPr lang="en-US" sz="1200" dirty="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1200" dirty="0">
                <a:solidFill>
                  <a:srgbClr val="000000"/>
                </a:solidFill>
                <a:latin typeface="Arial" charset="0"/>
                <a:ea typeface="ＭＳ Ｐゴシック" charset="0"/>
                <a:cs typeface="ＭＳ Ｐゴシック" charset="0"/>
              </a:rPr>
              <a:t>G.F. de </a:t>
            </a:r>
            <a:r>
              <a:rPr lang="en-US" sz="1200" dirty="0" err="1">
                <a:solidFill>
                  <a:srgbClr val="000000"/>
                </a:solidFill>
                <a:latin typeface="Arial" charset="0"/>
                <a:ea typeface="ＭＳ Ｐゴシック" charset="0"/>
                <a:cs typeface="ＭＳ Ｐゴシック" charset="0"/>
              </a:rPr>
              <a:t>Teramond</a:t>
            </a:r>
            <a:r>
              <a:rPr lang="en-US" sz="1200" dirty="0">
                <a:solidFill>
                  <a:srgbClr val="000000"/>
                </a:solidFill>
                <a:latin typeface="Arial" charset="0"/>
                <a:ea typeface="ＭＳ Ｐゴシック" charset="0"/>
                <a:cs typeface="ＭＳ Ｐゴシック" charset="0"/>
              </a:rPr>
              <a:t>, P. Sternberg, E.G. Ng and C. Yang, PRC 81, 035205 (2010). </a:t>
            </a:r>
          </a:p>
          <a:p>
            <a:pPr defTabSz="914400" eaLnBrk="0" fontAlgn="base" hangingPunct="0">
              <a:spcBef>
                <a:spcPct val="0"/>
              </a:spcBef>
              <a:spcAft>
                <a:spcPct val="0"/>
              </a:spcAft>
            </a:pPr>
            <a:r>
              <a:rPr lang="en-US" sz="1200" dirty="0">
                <a:solidFill>
                  <a:srgbClr val="000000"/>
                </a:solidFill>
                <a:latin typeface="Arial" charset="0"/>
                <a:ea typeface="ＭＳ Ｐゴシック" charset="0"/>
                <a:cs typeface="ＭＳ Ｐゴシック" charset="0"/>
              </a:rPr>
              <a:t>ArXiv:0905:1411</a:t>
            </a:r>
          </a:p>
        </p:txBody>
      </p:sp>
      <p:sp>
        <p:nvSpPr>
          <p:cNvPr id="3" name="Slide Number Placeholder 2"/>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Tree>
    <p:extLst>
      <p:ext uri="{BB962C8B-B14F-4D97-AF65-F5344CB8AC3E}">
        <p14:creationId xmlns:p14="http://schemas.microsoft.com/office/powerpoint/2010/main" val="17908694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Outline</a:t>
            </a:r>
          </a:p>
        </p:txBody>
      </p:sp>
      <p:sp>
        <p:nvSpPr>
          <p:cNvPr id="3" name="Content Placeholder 2"/>
          <p:cNvSpPr>
            <a:spLocks noGrp="1"/>
          </p:cNvSpPr>
          <p:nvPr>
            <p:ph idx="1"/>
          </p:nvPr>
        </p:nvSpPr>
        <p:spPr>
          <a:xfrm>
            <a:off x="332671" y="1830387"/>
            <a:ext cx="8676194" cy="4525963"/>
          </a:xfrm>
        </p:spPr>
        <p:txBody>
          <a:bodyPr/>
          <a:lstStyle/>
          <a:p>
            <a:r>
              <a:rPr lang="en-US" sz="2800" dirty="0">
                <a:solidFill>
                  <a:srgbClr val="FF0000"/>
                </a:solidFill>
              </a:rPr>
              <a:t>B</a:t>
            </a:r>
            <a:r>
              <a:rPr lang="en-US" sz="2800" dirty="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a:solidFill>
                  <a:srgbClr val="FF0000"/>
                </a:solidFill>
              </a:rPr>
              <a:t>BLFQ</a:t>
            </a:r>
            <a:r>
              <a:rPr lang="en-US" sz="2800" dirty="0"/>
              <a:t>)</a:t>
            </a:r>
          </a:p>
          <a:p>
            <a:pPr lvl="1"/>
            <a:r>
              <a:rPr lang="en-US" sz="2400" dirty="0"/>
              <a:t>Method</a:t>
            </a:r>
          </a:p>
          <a:p>
            <a:pPr lvl="1"/>
            <a:r>
              <a:rPr lang="en-US" sz="2400" dirty="0"/>
              <a:t>Applications: electron, </a:t>
            </a:r>
            <a:r>
              <a:rPr lang="en-US" sz="2400" dirty="0" err="1"/>
              <a:t>positronium</a:t>
            </a:r>
            <a:r>
              <a:rPr lang="en-US" sz="2400" dirty="0"/>
              <a:t>, heavy </a:t>
            </a:r>
            <a:r>
              <a:rPr lang="en-US" sz="2400" dirty="0" err="1"/>
              <a:t>quarkonium</a:t>
            </a:r>
            <a:r>
              <a:rPr lang="en-US" sz="2400" dirty="0"/>
              <a:t>, exotic hadrons…</a:t>
            </a:r>
          </a:p>
          <a:p>
            <a:pPr lvl="1"/>
            <a:endParaRPr lang="en-US" sz="2400" dirty="0"/>
          </a:p>
          <a:p>
            <a:r>
              <a:rPr lang="en-US" sz="2800" dirty="0">
                <a:solidFill>
                  <a:srgbClr val="FF0000"/>
                </a:solidFill>
              </a:rPr>
              <a:t>T</a:t>
            </a:r>
            <a:r>
              <a:rPr lang="en-US" sz="2800" dirty="0"/>
              <a:t>ime-dependent </a:t>
            </a:r>
            <a:r>
              <a:rPr lang="en-US" sz="2800" dirty="0">
                <a:solidFill>
                  <a:srgbClr val="FF0000"/>
                </a:solidFill>
              </a:rPr>
              <a:t>B</a:t>
            </a:r>
            <a:r>
              <a:rPr lang="en-US" sz="2800" dirty="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err="1">
                <a:solidFill>
                  <a:srgbClr val="FF0000"/>
                </a:solidFill>
              </a:rPr>
              <a:t>tBLFQ</a:t>
            </a:r>
            <a:r>
              <a:rPr lang="en-US" sz="2800" dirty="0"/>
              <a:t>)</a:t>
            </a:r>
          </a:p>
          <a:p>
            <a:pPr lvl="1"/>
            <a:r>
              <a:rPr lang="en-US" sz="2400" dirty="0"/>
              <a:t>Method</a:t>
            </a:r>
          </a:p>
          <a:p>
            <a:pPr lvl="1"/>
            <a:r>
              <a:rPr lang="en-US" sz="2400"/>
              <a:t>Applications: </a:t>
            </a:r>
            <a:r>
              <a:rPr lang="en-US" sz="2400" dirty="0"/>
              <a:t>nonlinear Compton scattering, electron-ion collision, dipole-nucleus collision…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spTree>
    <p:extLst>
      <p:ext uri="{BB962C8B-B14F-4D97-AF65-F5344CB8AC3E}">
        <p14:creationId xmlns:p14="http://schemas.microsoft.com/office/powerpoint/2010/main" val="927898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2"/>
          <p:cNvSpPr>
            <a:spLocks noChangeArrowheads="1"/>
          </p:cNvSpPr>
          <p:nvPr/>
        </p:nvSpPr>
        <p:spPr bwMode="auto">
          <a:xfrm>
            <a:off x="0" y="272188"/>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eaLnBrk="0" fontAlgn="base" hangingPunct="0">
              <a:spcBef>
                <a:spcPct val="0"/>
              </a:spcBef>
              <a:spcAft>
                <a:spcPct val="0"/>
              </a:spcAft>
            </a:pPr>
            <a:r>
              <a:rPr lang="en-US" sz="3600" u="sng" dirty="0">
                <a:solidFill>
                  <a:srgbClr val="000000"/>
                </a:solidFill>
                <a:latin typeface="+mj-lt"/>
                <a:ea typeface="ＭＳ Ｐゴシック" charset="0"/>
                <a:cs typeface="ＭＳ Ｐゴシック" charset="0"/>
              </a:rPr>
              <a:t>Basis Reduction</a:t>
            </a:r>
          </a:p>
        </p:txBody>
      </p:sp>
      <p:sp>
        <p:nvSpPr>
          <p:cNvPr id="2" name="TextBox 1"/>
          <p:cNvSpPr txBox="1"/>
          <p:nvPr/>
        </p:nvSpPr>
        <p:spPr>
          <a:xfrm>
            <a:off x="1258722" y="1382276"/>
            <a:ext cx="7451188" cy="523220"/>
          </a:xfrm>
          <a:prstGeom prst="rect">
            <a:avLst/>
          </a:prstGeom>
          <a:noFill/>
        </p:spPr>
        <p:txBody>
          <a:bodyPr wrap="square" rtlCol="0">
            <a:spAutoFit/>
          </a:bodyPr>
          <a:lstStyle/>
          <a:p>
            <a:pPr marL="285750" indent="-285750">
              <a:buFont typeface="Arial"/>
              <a:buChar char="•"/>
            </a:pPr>
            <a:r>
              <a:rPr lang="en-US" sz="2800" dirty="0"/>
              <a:t>“Pruning” based on symmetry of Hamiltonian:</a:t>
            </a:r>
          </a:p>
        </p:txBody>
      </p:sp>
      <p:graphicFrame>
        <p:nvGraphicFramePr>
          <p:cNvPr id="3" name="Object 2"/>
          <p:cNvGraphicFramePr>
            <a:graphicFrameLocks noChangeAspect="1"/>
          </p:cNvGraphicFramePr>
          <p:nvPr>
            <p:extLst>
              <p:ext uri="{D42A27DB-BD31-4B8C-83A1-F6EECF244321}">
                <p14:modId xmlns:p14="http://schemas.microsoft.com/office/powerpoint/2010/main" val="3208170141"/>
              </p:ext>
            </p:extLst>
          </p:nvPr>
        </p:nvGraphicFramePr>
        <p:xfrm>
          <a:off x="6327449" y="5169710"/>
          <a:ext cx="963612" cy="561975"/>
        </p:xfrm>
        <a:graphic>
          <a:graphicData uri="http://schemas.openxmlformats.org/presentationml/2006/ole">
            <mc:AlternateContent xmlns:mc="http://schemas.openxmlformats.org/markup-compatibility/2006">
              <mc:Choice xmlns:v="urn:schemas-microsoft-com:vml" Requires="v">
                <p:oleObj spid="_x0000_s1143899" name="Equation" r:id="rId4" imgW="609600" imgH="355600" progId="Equation.DSMT4">
                  <p:embed/>
                </p:oleObj>
              </mc:Choice>
              <mc:Fallback>
                <p:oleObj name="Equation" r:id="rId4" imgW="609600" imgH="355600" progId="Equation.DSMT4">
                  <p:embed/>
                  <p:pic>
                    <p:nvPicPr>
                      <p:cNvPr id="0" name=""/>
                      <p:cNvPicPr/>
                      <p:nvPr/>
                    </p:nvPicPr>
                    <p:blipFill>
                      <a:blip r:embed="rId5"/>
                      <a:stretch>
                        <a:fillRect/>
                      </a:stretch>
                    </p:blipFill>
                    <p:spPr>
                      <a:xfrm>
                        <a:off x="6327449" y="5169710"/>
                        <a:ext cx="963612" cy="561975"/>
                      </a:xfrm>
                      <a:prstGeom prst="rect">
                        <a:avLst/>
                      </a:prstGeom>
                    </p:spPr>
                  </p:pic>
                </p:oleObj>
              </mc:Fallback>
            </mc:AlternateContent>
          </a:graphicData>
        </a:graphic>
      </p:graphicFrame>
      <p:sp>
        <p:nvSpPr>
          <p:cNvPr id="11" name="TextBox 10"/>
          <p:cNvSpPr txBox="1"/>
          <p:nvPr/>
        </p:nvSpPr>
        <p:spPr>
          <a:xfrm>
            <a:off x="1287496" y="4136686"/>
            <a:ext cx="6473430" cy="523220"/>
          </a:xfrm>
          <a:prstGeom prst="rect">
            <a:avLst/>
          </a:prstGeom>
          <a:noFill/>
        </p:spPr>
        <p:txBody>
          <a:bodyPr wrap="square" rtlCol="0">
            <a:spAutoFit/>
          </a:bodyPr>
          <a:lstStyle/>
          <a:p>
            <a:pPr marL="285750" indent="-285750">
              <a:buFont typeface="Arial"/>
              <a:buChar char="•"/>
            </a:pPr>
            <a:r>
              <a:rPr lang="en-US" sz="2800" dirty="0"/>
              <a:t>Truncation:</a:t>
            </a:r>
          </a:p>
        </p:txBody>
      </p:sp>
      <p:sp>
        <p:nvSpPr>
          <p:cNvPr id="4" name="TextBox 3"/>
          <p:cNvSpPr txBox="1"/>
          <p:nvPr/>
        </p:nvSpPr>
        <p:spPr>
          <a:xfrm>
            <a:off x="1517211" y="4733206"/>
            <a:ext cx="3604818" cy="400110"/>
          </a:xfrm>
          <a:prstGeom prst="rect">
            <a:avLst/>
          </a:prstGeom>
          <a:noFill/>
        </p:spPr>
        <p:txBody>
          <a:bodyPr wrap="square" rtlCol="0">
            <a:spAutoFit/>
          </a:bodyPr>
          <a:lstStyle/>
          <a:p>
            <a:r>
              <a:rPr lang="en-US" sz="2000" dirty="0"/>
              <a:t>- </a:t>
            </a:r>
            <a:r>
              <a:rPr lang="en-US" sz="2000" dirty="0" err="1"/>
              <a:t>Fock</a:t>
            </a:r>
            <a:r>
              <a:rPr lang="en-US" sz="2000" dirty="0"/>
              <a:t> sector truncation</a:t>
            </a:r>
          </a:p>
        </p:txBody>
      </p:sp>
      <p:sp>
        <p:nvSpPr>
          <p:cNvPr id="5" name="TextBox 4"/>
          <p:cNvSpPr txBox="1"/>
          <p:nvPr/>
        </p:nvSpPr>
        <p:spPr>
          <a:xfrm>
            <a:off x="1550926" y="2112748"/>
            <a:ext cx="2719739" cy="400110"/>
          </a:xfrm>
          <a:prstGeom prst="rect">
            <a:avLst/>
          </a:prstGeom>
          <a:noFill/>
        </p:spPr>
        <p:txBody>
          <a:bodyPr wrap="square" rtlCol="0">
            <a:spAutoFit/>
          </a:bodyPr>
          <a:lstStyle/>
          <a:p>
            <a:r>
              <a:rPr lang="en-US" sz="2000" dirty="0"/>
              <a:t>- net fermion number:</a:t>
            </a:r>
          </a:p>
        </p:txBody>
      </p:sp>
      <p:sp>
        <p:nvSpPr>
          <p:cNvPr id="9" name="TextBox 8"/>
          <p:cNvSpPr txBox="1"/>
          <p:nvPr/>
        </p:nvSpPr>
        <p:spPr>
          <a:xfrm>
            <a:off x="1562164" y="2546099"/>
            <a:ext cx="4529152" cy="400110"/>
          </a:xfrm>
          <a:prstGeom prst="rect">
            <a:avLst/>
          </a:prstGeom>
          <a:noFill/>
        </p:spPr>
        <p:txBody>
          <a:bodyPr wrap="square" rtlCol="0">
            <a:spAutoFit/>
          </a:bodyPr>
          <a:lstStyle/>
          <a:p>
            <a:r>
              <a:rPr lang="en-US" sz="2000" dirty="0"/>
              <a:t>- </a:t>
            </a:r>
            <a:r>
              <a:rPr lang="en-US" sz="2000" dirty="0">
                <a:solidFill>
                  <a:srgbClr val="FF0000"/>
                </a:solidFill>
              </a:rPr>
              <a:t>total angular momentum projection: </a:t>
            </a:r>
          </a:p>
        </p:txBody>
      </p:sp>
      <p:sp>
        <p:nvSpPr>
          <p:cNvPr id="10" name="TextBox 9"/>
          <p:cNvSpPr txBox="1"/>
          <p:nvPr/>
        </p:nvSpPr>
        <p:spPr>
          <a:xfrm>
            <a:off x="1574758" y="3103067"/>
            <a:ext cx="3314029" cy="400110"/>
          </a:xfrm>
          <a:prstGeom prst="rect">
            <a:avLst/>
          </a:prstGeom>
          <a:noFill/>
        </p:spPr>
        <p:txBody>
          <a:bodyPr wrap="square" rtlCol="0">
            <a:spAutoFit/>
          </a:bodyPr>
          <a:lstStyle/>
          <a:p>
            <a:r>
              <a:rPr lang="en-US" sz="2000" dirty="0"/>
              <a:t>- longitudinal momentum:</a:t>
            </a:r>
          </a:p>
        </p:txBody>
      </p:sp>
      <p:sp>
        <p:nvSpPr>
          <p:cNvPr id="6" name="Rectangle 5"/>
          <p:cNvSpPr/>
          <p:nvPr/>
        </p:nvSpPr>
        <p:spPr>
          <a:xfrm>
            <a:off x="1509315" y="5188511"/>
            <a:ext cx="4569881" cy="707886"/>
          </a:xfrm>
          <a:prstGeom prst="rect">
            <a:avLst/>
          </a:prstGeom>
        </p:spPr>
        <p:txBody>
          <a:bodyPr wrap="none">
            <a:spAutoFit/>
          </a:bodyPr>
          <a:lstStyle/>
          <a:p>
            <a:r>
              <a:rPr lang="en-US" sz="2000" dirty="0"/>
              <a:t>- longitudinal periodic boundary condition</a:t>
            </a:r>
          </a:p>
          <a:p>
            <a:r>
              <a:rPr lang="en-US" sz="2000" dirty="0"/>
              <a:t>   (integer or half integer </a:t>
            </a:r>
            <a:r>
              <a:rPr lang="en-US" sz="2000" dirty="0" err="1"/>
              <a:t>k</a:t>
            </a:r>
            <a:r>
              <a:rPr lang="en-US" sz="2000" baseline="-25000" dirty="0" err="1"/>
              <a:t>i</a:t>
            </a:r>
            <a:r>
              <a:rPr lang="en-US" sz="2000" dirty="0"/>
              <a:t>)</a:t>
            </a:r>
          </a:p>
        </p:txBody>
      </p:sp>
      <p:graphicFrame>
        <p:nvGraphicFramePr>
          <p:cNvPr id="12" name="Object 11"/>
          <p:cNvGraphicFramePr>
            <a:graphicFrameLocks noChangeAspect="1"/>
          </p:cNvGraphicFramePr>
          <p:nvPr>
            <p:extLst>
              <p:ext uri="{D42A27DB-BD31-4B8C-83A1-F6EECF244321}">
                <p14:modId xmlns:p14="http://schemas.microsoft.com/office/powerpoint/2010/main" val="2338015355"/>
              </p:ext>
            </p:extLst>
          </p:nvPr>
        </p:nvGraphicFramePr>
        <p:xfrm>
          <a:off x="6353743" y="5861565"/>
          <a:ext cx="2387600" cy="561975"/>
        </p:xfrm>
        <a:graphic>
          <a:graphicData uri="http://schemas.openxmlformats.org/presentationml/2006/ole">
            <mc:AlternateContent xmlns:mc="http://schemas.openxmlformats.org/markup-compatibility/2006">
              <mc:Choice xmlns:v="urn:schemas-microsoft-com:vml" Requires="v">
                <p:oleObj spid="_x0000_s1143900" name="Equation" r:id="rId6" imgW="1511300" imgH="355600" progId="Equation.DSMT4">
                  <p:embed/>
                </p:oleObj>
              </mc:Choice>
              <mc:Fallback>
                <p:oleObj name="Equation" r:id="rId6" imgW="1511300" imgH="355600" progId="Equation.DSMT4">
                  <p:embed/>
                  <p:pic>
                    <p:nvPicPr>
                      <p:cNvPr id="0" name=""/>
                      <p:cNvPicPr/>
                      <p:nvPr/>
                    </p:nvPicPr>
                    <p:blipFill>
                      <a:blip r:embed="rId7"/>
                      <a:stretch>
                        <a:fillRect/>
                      </a:stretch>
                    </p:blipFill>
                    <p:spPr>
                      <a:xfrm>
                        <a:off x="6353743" y="5861565"/>
                        <a:ext cx="2387600" cy="561975"/>
                      </a:xfrm>
                      <a:prstGeom prst="rect">
                        <a:avLst/>
                      </a:prstGeom>
                    </p:spPr>
                  </p:pic>
                </p:oleObj>
              </mc:Fallback>
            </mc:AlternateContent>
          </a:graphicData>
        </a:graphic>
      </p:graphicFrame>
      <p:sp>
        <p:nvSpPr>
          <p:cNvPr id="14" name="Rectangle 13"/>
          <p:cNvSpPr/>
          <p:nvPr/>
        </p:nvSpPr>
        <p:spPr>
          <a:xfrm>
            <a:off x="1515612" y="5779193"/>
            <a:ext cx="4935339" cy="707886"/>
          </a:xfrm>
          <a:prstGeom prst="rect">
            <a:avLst/>
          </a:prstGeom>
        </p:spPr>
        <p:txBody>
          <a:bodyPr wrap="square">
            <a:spAutoFit/>
          </a:bodyPr>
          <a:lstStyle/>
          <a:p>
            <a:r>
              <a:rPr lang="en-US" sz="2000" dirty="0"/>
              <a:t>- </a:t>
            </a:r>
            <a:r>
              <a:rPr lang="en-US" sz="2000" dirty="0">
                <a:solidFill>
                  <a:srgbClr val="FF0000"/>
                </a:solidFill>
              </a:rPr>
              <a:t>“</a:t>
            </a:r>
            <a:r>
              <a:rPr lang="en-US" sz="2000" dirty="0" err="1">
                <a:solidFill>
                  <a:srgbClr val="FF0000"/>
                </a:solidFill>
              </a:rPr>
              <a:t>N</a:t>
            </a:r>
            <a:r>
              <a:rPr lang="en-US" sz="2000" baseline="-25000" dirty="0" err="1">
                <a:solidFill>
                  <a:srgbClr val="FF0000"/>
                </a:solidFill>
              </a:rPr>
              <a:t>max</a:t>
            </a:r>
            <a:r>
              <a:rPr lang="en-US" sz="2000" dirty="0">
                <a:solidFill>
                  <a:srgbClr val="FF0000"/>
                </a:solidFill>
              </a:rPr>
              <a:t>” truncation </a:t>
            </a:r>
            <a:r>
              <a:rPr lang="en-US" sz="2000" dirty="0"/>
              <a:t>in the transverse directions </a:t>
            </a:r>
          </a:p>
        </p:txBody>
      </p:sp>
      <p:graphicFrame>
        <p:nvGraphicFramePr>
          <p:cNvPr id="7" name="Object 6"/>
          <p:cNvGraphicFramePr>
            <a:graphicFrameLocks noChangeAspect="1"/>
          </p:cNvGraphicFramePr>
          <p:nvPr>
            <p:extLst>
              <p:ext uri="{D42A27DB-BD31-4B8C-83A1-F6EECF244321}">
                <p14:modId xmlns:p14="http://schemas.microsoft.com/office/powerpoint/2010/main" val="4205954356"/>
              </p:ext>
            </p:extLst>
          </p:nvPr>
        </p:nvGraphicFramePr>
        <p:xfrm>
          <a:off x="6313526" y="2011604"/>
          <a:ext cx="1587205" cy="1707753"/>
        </p:xfrm>
        <a:graphic>
          <a:graphicData uri="http://schemas.openxmlformats.org/presentationml/2006/ole">
            <mc:AlternateContent xmlns:mc="http://schemas.openxmlformats.org/markup-compatibility/2006">
              <mc:Choice xmlns:v="urn:schemas-microsoft-com:vml" Requires="v">
                <p:oleObj spid="_x0000_s1143901" name="Equation" r:id="rId8" imgW="1003300" imgH="1079500" progId="Equation.DSMT4">
                  <p:embed/>
                </p:oleObj>
              </mc:Choice>
              <mc:Fallback>
                <p:oleObj name="Equation" r:id="rId8" imgW="1003300" imgH="1079500" progId="Equation.DSMT4">
                  <p:embed/>
                  <p:pic>
                    <p:nvPicPr>
                      <p:cNvPr id="0" name=""/>
                      <p:cNvPicPr/>
                      <p:nvPr/>
                    </p:nvPicPr>
                    <p:blipFill>
                      <a:blip r:embed="rId9"/>
                      <a:stretch>
                        <a:fillRect/>
                      </a:stretch>
                    </p:blipFill>
                    <p:spPr>
                      <a:xfrm>
                        <a:off x="6313526" y="2011604"/>
                        <a:ext cx="1587205" cy="1707753"/>
                      </a:xfrm>
                      <a:prstGeom prst="rect">
                        <a:avLst/>
                      </a:prstGeom>
                    </p:spPr>
                  </p:pic>
                </p:oleObj>
              </mc:Fallback>
            </mc:AlternateContent>
          </a:graphicData>
        </a:graphic>
      </p:graphicFrame>
      <p:sp>
        <p:nvSpPr>
          <p:cNvPr id="15" name="TextBox 14"/>
          <p:cNvSpPr txBox="1"/>
          <p:nvPr/>
        </p:nvSpPr>
        <p:spPr>
          <a:xfrm>
            <a:off x="1592296" y="3648797"/>
            <a:ext cx="3314029" cy="400110"/>
          </a:xfrm>
          <a:prstGeom prst="rect">
            <a:avLst/>
          </a:prstGeom>
          <a:noFill/>
        </p:spPr>
        <p:txBody>
          <a:bodyPr wrap="square" rtlCol="0">
            <a:spAutoFit/>
          </a:bodyPr>
          <a:lstStyle/>
          <a:p>
            <a:r>
              <a:rPr lang="en-US" sz="2000" dirty="0"/>
              <a:t>- </a:t>
            </a:r>
            <a:r>
              <a:rPr lang="en-US" altLang="zh-CN" sz="2000" dirty="0"/>
              <a:t>global color </a:t>
            </a:r>
            <a:r>
              <a:rPr lang="en-US" altLang="zh-CN" sz="2000" dirty="0" err="1"/>
              <a:t>singlets</a:t>
            </a:r>
            <a:r>
              <a:rPr lang="en-US" altLang="zh-CN" sz="2000" dirty="0"/>
              <a:t> (QCD)</a:t>
            </a:r>
            <a:endParaRPr lang="en-US" sz="2000" dirty="0"/>
          </a:p>
        </p:txBody>
      </p:sp>
    </p:spTree>
    <p:extLst>
      <p:ext uri="{BB962C8B-B14F-4D97-AF65-F5344CB8AC3E}">
        <p14:creationId xmlns:p14="http://schemas.microsoft.com/office/powerpoint/2010/main" val="296405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EEECE1"/>
                </a:solidFill>
              </a:rPr>
              <a:t>Derive LF-Hamiltonian from </a:t>
            </a:r>
            <a:r>
              <a:rPr lang="en-US" dirty="0" err="1">
                <a:solidFill>
                  <a:srgbClr val="EEECE1"/>
                </a:solidFill>
              </a:rPr>
              <a:t>Lagrangian</a:t>
            </a:r>
            <a:r>
              <a:rPr lang="en-US" dirty="0">
                <a:solidFill>
                  <a:srgbClr val="EEECE1"/>
                </a:solidFill>
              </a:rPr>
              <a:t> </a:t>
            </a:r>
          </a:p>
          <a:p>
            <a:pPr marL="514350" indent="-514350">
              <a:buFont typeface="+mj-lt"/>
              <a:buAutoNum type="arabicPeriod"/>
            </a:pPr>
            <a:r>
              <a:rPr lang="en-US" dirty="0">
                <a:solidFill>
                  <a:srgbClr val="EEECE1"/>
                </a:solidFill>
              </a:rPr>
              <a:t>Construct basis states </a:t>
            </a:r>
          </a:p>
          <a:p>
            <a:pPr marL="514350" indent="-514350">
              <a:buFont typeface="+mj-lt"/>
              <a:buAutoNum type="arabicPeriod"/>
            </a:pPr>
            <a:r>
              <a:rPr lang="en-US" dirty="0">
                <a:solidFill>
                  <a:srgbClr val="FF0000"/>
                </a:solidFill>
              </a:rPr>
              <a:t>Calculate Hamiltonian matrix elements</a:t>
            </a:r>
          </a:p>
          <a:p>
            <a:pPr marL="514350" indent="-514350">
              <a:buFont typeface="+mj-lt"/>
              <a:buAutoNum type="arabicPeriod"/>
            </a:pPr>
            <a:r>
              <a:rPr lang="en-US" dirty="0" err="1">
                <a:solidFill>
                  <a:srgbClr val="EEECE1"/>
                </a:solidFill>
              </a:rPr>
              <a:t>Diagonalize</a:t>
            </a:r>
            <a:r>
              <a:rPr lang="en-US" dirty="0">
                <a:solidFill>
                  <a:srgbClr val="EEECE1"/>
                </a:solidFill>
              </a:rPr>
              <a:t>       (solve                       ) and obtain its </a:t>
            </a:r>
            <a:r>
              <a:rPr lang="en-US" dirty="0" err="1">
                <a:solidFill>
                  <a:srgbClr val="EEECE1"/>
                </a:solidFill>
              </a:rPr>
              <a:t>eigenspectrum</a:t>
            </a:r>
            <a:endParaRPr lang="en-US" dirty="0">
              <a:solidFill>
                <a:srgbClr val="EEECE1"/>
              </a:solidFill>
            </a:endParaRPr>
          </a:p>
          <a:p>
            <a:pPr marL="514350" indent="-514350">
              <a:buFont typeface="+mj-lt"/>
              <a:buAutoNum type="arabicPeriod"/>
            </a:pPr>
            <a:r>
              <a:rPr lang="en-US" altLang="zh-CN" dirty="0">
                <a:solidFill>
                  <a:srgbClr val="EEECE1"/>
                </a:solidFill>
              </a:rPr>
              <a:t>Evaluate o</a:t>
            </a:r>
            <a:r>
              <a:rPr lang="en-US" dirty="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31676510"/>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2984" name="Equation" r:id="rId3" imgW="812800" imgH="254000" progId="Equation.DSMT4">
                  <p:embed/>
                </p:oleObj>
              </mc:Choice>
              <mc:Fallback>
                <p:oleObj name="Equation" r:id="rId3" imgW="812800" imgH="254000" progId="Equation.DSMT4">
                  <p:embed/>
                  <p:pic>
                    <p:nvPicPr>
                      <p:cNvPr id="0" name=""/>
                      <p:cNvPicPr/>
                      <p:nvPr/>
                    </p:nvPicPr>
                    <p:blipFill>
                      <a:blip r:embed="rId4"/>
                      <a:stretch>
                        <a:fillRect/>
                      </a:stretch>
                    </p:blipFill>
                    <p:spPr>
                      <a:xfrm>
                        <a:off x="4646613" y="4302125"/>
                        <a:ext cx="1676400" cy="5254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32871050"/>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2985" name="Equation" r:id="rId5" imgW="241300" imgH="228600" progId="Equation.DSMT4">
                  <p:embed/>
                </p:oleObj>
              </mc:Choice>
              <mc:Fallback>
                <p:oleObj name="Equation" r:id="rId5" imgW="241300" imgH="228600" progId="Equation.DSMT4">
                  <p:embed/>
                  <p:pic>
                    <p:nvPicPr>
                      <p:cNvPr id="0" name=""/>
                      <p:cNvPicPr/>
                      <p:nvPr/>
                    </p:nvPicPr>
                    <p:blipFill>
                      <a:blip r:embed="rId6"/>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20602237"/>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2986" name="Equation" r:id="rId7" imgW="203200" imgH="190500" progId="Equation.DSMT4">
                  <p:embed/>
                </p:oleObj>
              </mc:Choice>
              <mc:Fallback>
                <p:oleObj name="Equation" r:id="rId7" imgW="203200" imgH="190500" progId="Equation.DSMT4">
                  <p:embed/>
                  <p:pic>
                    <p:nvPicPr>
                      <p:cNvPr id="0" name=""/>
                      <p:cNvPicPr/>
                      <p:nvPr/>
                    </p:nvPicPr>
                    <p:blipFill>
                      <a:blip r:embed="rId8"/>
                      <a:stretch>
                        <a:fillRect/>
                      </a:stretch>
                    </p:blipFill>
                    <p:spPr>
                      <a:xfrm>
                        <a:off x="3031860" y="3202834"/>
                        <a:ext cx="519536" cy="48706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9196523"/>
              </p:ext>
            </p:extLst>
          </p:nvPr>
        </p:nvGraphicFramePr>
        <p:xfrm>
          <a:off x="7631315" y="2654645"/>
          <a:ext cx="1303366" cy="476230"/>
        </p:xfrm>
        <a:graphic>
          <a:graphicData uri="http://schemas.openxmlformats.org/presentationml/2006/ole">
            <mc:AlternateContent xmlns:mc="http://schemas.openxmlformats.org/markup-compatibility/2006">
              <mc:Choice xmlns:v="urn:schemas-microsoft-com:vml" Requires="v">
                <p:oleObj spid="_x0000_s1082987" name="Equation" r:id="rId9" imgW="660400" imgH="241300" progId="Equation.DSMT4">
                  <p:embed/>
                </p:oleObj>
              </mc:Choice>
              <mc:Fallback>
                <p:oleObj name="Equation" r:id="rId9" imgW="660400" imgH="241300" progId="Equation.DSMT4">
                  <p:embed/>
                  <p:pic>
                    <p:nvPicPr>
                      <p:cNvPr id="0" name=""/>
                      <p:cNvPicPr/>
                      <p:nvPr/>
                    </p:nvPicPr>
                    <p:blipFill>
                      <a:blip r:embed="rId10"/>
                      <a:stretch>
                        <a:fillRect/>
                      </a:stretch>
                    </p:blipFill>
                    <p:spPr>
                      <a:xfrm>
                        <a:off x="7631315" y="2654645"/>
                        <a:ext cx="1303366" cy="47623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96589678"/>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082988" name="Equation" r:id="rId11" imgW="939800" imgH="254000" progId="Equation.DSMT4">
                  <p:embed/>
                </p:oleObj>
              </mc:Choice>
              <mc:Fallback>
                <p:oleObj name="Equation" r:id="rId11" imgW="939800" imgH="254000" progId="Equation.DSMT4">
                  <p:embed/>
                  <p:pic>
                    <p:nvPicPr>
                      <p:cNvPr id="0" name=""/>
                      <p:cNvPicPr/>
                      <p:nvPr/>
                    </p:nvPicPr>
                    <p:blipFill>
                      <a:blip r:embed="rId12"/>
                      <a:stretch>
                        <a:fillRect/>
                      </a:stretch>
                    </p:blipFill>
                    <p:spPr>
                      <a:xfrm>
                        <a:off x="4625774" y="3214073"/>
                        <a:ext cx="2162195" cy="584377"/>
                      </a:xfrm>
                      <a:prstGeom prst="rect">
                        <a:avLst/>
                      </a:prstGeom>
                    </p:spPr>
                  </p:pic>
                </p:oleObj>
              </mc:Fallback>
            </mc:AlternateContent>
          </a:graphicData>
        </a:graphic>
      </p:graphicFrame>
    </p:spTree>
    <p:extLst>
      <p:ext uri="{BB962C8B-B14F-4D97-AF65-F5344CB8AC3E}">
        <p14:creationId xmlns:p14="http://schemas.microsoft.com/office/powerpoint/2010/main" val="3679489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20"/>
            <a:ext cx="8229600" cy="1143000"/>
          </a:xfrm>
        </p:spPr>
        <p:txBody>
          <a:bodyPr>
            <a:normAutofit/>
          </a:bodyPr>
          <a:lstStyle/>
          <a:p>
            <a:r>
              <a:rPr lang="en-US" u="sng" dirty="0"/>
              <a:t>QED Hamiltonian in BLFQ Basis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9473615"/>
              </p:ext>
            </p:extLst>
          </p:nvPr>
        </p:nvGraphicFramePr>
        <p:xfrm>
          <a:off x="426555" y="1790919"/>
          <a:ext cx="8229600" cy="3658727"/>
        </p:xfrm>
        <a:graphic>
          <a:graphicData uri="http://schemas.openxmlformats.org/drawingml/2006/table">
            <a:tbl>
              <a:tblPr>
                <a:tableStyleId>{5940675A-B579-460E-94D1-54222C63F5DA}</a:tableStyleId>
              </a:tblPr>
              <a:tblGrid>
                <a:gridCol w="2734560">
                  <a:extLst>
                    <a:ext uri="{9D8B030D-6E8A-4147-A177-3AD203B41FA5}">
                      <a16:colId xmlns:a16="http://schemas.microsoft.com/office/drawing/2014/main" val="20000"/>
                    </a:ext>
                  </a:extLst>
                </a:gridCol>
                <a:gridCol w="27518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55527">
                <a:tc>
                  <a:txBody>
                    <a:bodyPr/>
                    <a:lstStyle/>
                    <a:p>
                      <a:endParaRPr lang="en-US" dirty="0"/>
                    </a:p>
                    <a:p>
                      <a:endParaRPr lang="en-US" dirty="0"/>
                    </a:p>
                    <a:p>
                      <a:r>
                        <a:rPr lang="en-US" dirty="0"/>
                        <a:t>                </a:t>
                      </a:r>
                      <a:r>
                        <a:rPr lang="en-US" sz="2400" dirty="0"/>
                        <a:t> (MeV)</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201120">
                <a:tc>
                  <a:txBody>
                    <a:bodyPr/>
                    <a:lstStyle/>
                    <a:p>
                      <a:endParaRPr lang="en-US" dirty="0"/>
                    </a:p>
                  </a:txBody>
                  <a:tcPr/>
                </a:tc>
                <a:tc>
                  <a:txBody>
                    <a:bodyPr/>
                    <a:lstStyle/>
                    <a:p>
                      <a:pPr algn="ctr"/>
                      <a:r>
                        <a:rPr lang="en-US" sz="2800" dirty="0"/>
                        <a:t>0.3482</a:t>
                      </a:r>
                    </a:p>
                    <a:p>
                      <a:pPr algn="ctr"/>
                      <a:r>
                        <a:rPr lang="en-US" sz="2800" dirty="0">
                          <a:solidFill>
                            <a:srgbClr val="FF0000"/>
                          </a:solidFill>
                        </a:rPr>
                        <a:t>(kinetic energy)</a:t>
                      </a:r>
                    </a:p>
                  </a:txBody>
                  <a:tcPr/>
                </a:tc>
                <a:tc>
                  <a:txBody>
                    <a:bodyPr/>
                    <a:lstStyle/>
                    <a:p>
                      <a:pPr algn="ctr"/>
                      <a:r>
                        <a:rPr lang="en-US" sz="2800" dirty="0"/>
                        <a:t>-0.0119</a:t>
                      </a:r>
                    </a:p>
                    <a:p>
                      <a:pPr algn="l"/>
                      <a:r>
                        <a:rPr lang="en-US" sz="2800" baseline="0" dirty="0"/>
                        <a:t>       </a:t>
                      </a:r>
                      <a:r>
                        <a:rPr lang="en-US" sz="4000" dirty="0">
                          <a:solidFill>
                            <a:srgbClr val="0000FF"/>
                          </a:solidFill>
                        </a:rPr>
                        <a:t>(         )</a:t>
                      </a:r>
                    </a:p>
                  </a:txBody>
                  <a:tcPr/>
                </a:tc>
                <a:extLst>
                  <a:ext uri="{0D108BD9-81ED-4DB2-BD59-A6C34878D82A}">
                    <a16:rowId xmlns:a16="http://schemas.microsoft.com/office/drawing/2014/main" val="10001"/>
                  </a:ext>
                </a:extLst>
              </a:tr>
              <a:tr h="1358013">
                <a:tc>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a:t>-0.0119</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dirty="0"/>
                        <a:t>    </a:t>
                      </a:r>
                      <a:r>
                        <a:rPr lang="en-US" sz="4000" dirty="0">
                          <a:solidFill>
                            <a:srgbClr val="0000FF"/>
                          </a:solidFill>
                        </a:rPr>
                        <a:t>(          )</a:t>
                      </a:r>
                    </a:p>
                    <a:p>
                      <a:endParaRPr lang="en-US" dirty="0"/>
                    </a:p>
                  </a:txBody>
                  <a:tcPr/>
                </a:tc>
                <a:tc>
                  <a:txBody>
                    <a:bodyPr/>
                    <a:lstStyle/>
                    <a:p>
                      <a:pPr algn="ctr"/>
                      <a:r>
                        <a:rPr lang="en-US" sz="2800" dirty="0"/>
                        <a:t>0.9139</a:t>
                      </a:r>
                    </a:p>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rPr>
                        <a:t>(kinetic energy)</a:t>
                      </a: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64986266"/>
              </p:ext>
            </p:extLst>
          </p:nvPr>
        </p:nvGraphicFramePr>
        <p:xfrm>
          <a:off x="4175652" y="1975639"/>
          <a:ext cx="455612" cy="514350"/>
        </p:xfrm>
        <a:graphic>
          <a:graphicData uri="http://schemas.openxmlformats.org/presentationml/2006/ole">
            <mc:AlternateContent xmlns:mc="http://schemas.openxmlformats.org/markup-compatibility/2006">
              <mc:Choice xmlns:v="urn:schemas-microsoft-com:vml" Requires="v">
                <p:oleObj spid="_x0000_s1162426" name="Equation" r:id="rId4" imgW="203200" imgH="228600" progId="Equation.DSMT4">
                  <p:embed/>
                </p:oleObj>
              </mc:Choice>
              <mc:Fallback>
                <p:oleObj name="Equation" r:id="rId4" imgW="203200" imgH="228600" progId="Equation.DSMT4">
                  <p:embed/>
                  <p:pic>
                    <p:nvPicPr>
                      <p:cNvPr id="0" name=""/>
                      <p:cNvPicPr/>
                      <p:nvPr/>
                    </p:nvPicPr>
                    <p:blipFill>
                      <a:blip r:embed="rId5"/>
                      <a:stretch>
                        <a:fillRect/>
                      </a:stretch>
                    </p:blipFill>
                    <p:spPr>
                      <a:xfrm>
                        <a:off x="4175652" y="1975639"/>
                        <a:ext cx="455612" cy="5143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70444546"/>
              </p:ext>
            </p:extLst>
          </p:nvPr>
        </p:nvGraphicFramePr>
        <p:xfrm>
          <a:off x="6973949" y="1980239"/>
          <a:ext cx="572068" cy="494059"/>
        </p:xfrm>
        <a:graphic>
          <a:graphicData uri="http://schemas.openxmlformats.org/presentationml/2006/ole">
            <mc:AlternateContent xmlns:mc="http://schemas.openxmlformats.org/markup-compatibility/2006">
              <mc:Choice xmlns:v="urn:schemas-microsoft-com:vml" Requires="v">
                <p:oleObj spid="_x0000_s1162427" name="Equation" r:id="rId6" imgW="279400" imgH="241300" progId="Equation.3">
                  <p:embed/>
                </p:oleObj>
              </mc:Choice>
              <mc:Fallback>
                <p:oleObj name="Equation" r:id="rId6" imgW="279400" imgH="241300" progId="Equation.3">
                  <p:embed/>
                  <p:pic>
                    <p:nvPicPr>
                      <p:cNvPr id="0" name=""/>
                      <p:cNvPicPr/>
                      <p:nvPr/>
                    </p:nvPicPr>
                    <p:blipFill>
                      <a:blip r:embed="rId7"/>
                      <a:stretch>
                        <a:fillRect/>
                      </a:stretch>
                    </p:blipFill>
                    <p:spPr>
                      <a:xfrm>
                        <a:off x="6973949" y="1980239"/>
                        <a:ext cx="572068" cy="49405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22267329"/>
              </p:ext>
            </p:extLst>
          </p:nvPr>
        </p:nvGraphicFramePr>
        <p:xfrm>
          <a:off x="1591853" y="4526455"/>
          <a:ext cx="498916" cy="430882"/>
        </p:xfrm>
        <a:graphic>
          <a:graphicData uri="http://schemas.openxmlformats.org/presentationml/2006/ole">
            <mc:AlternateContent xmlns:mc="http://schemas.openxmlformats.org/markup-compatibility/2006">
              <mc:Choice xmlns:v="urn:schemas-microsoft-com:vml" Requires="v">
                <p:oleObj spid="_x0000_s1162428" name="Equation" r:id="rId8" imgW="279400" imgH="241300" progId="Equation.3">
                  <p:embed/>
                </p:oleObj>
              </mc:Choice>
              <mc:Fallback>
                <p:oleObj name="Equation" r:id="rId8" imgW="279400" imgH="241300" progId="Equation.3">
                  <p:embed/>
                  <p:pic>
                    <p:nvPicPr>
                      <p:cNvPr id="0" name=""/>
                      <p:cNvPicPr/>
                      <p:nvPr/>
                    </p:nvPicPr>
                    <p:blipFill>
                      <a:blip r:embed="rId9"/>
                      <a:stretch>
                        <a:fillRect/>
                      </a:stretch>
                    </p:blipFill>
                    <p:spPr>
                      <a:xfrm>
                        <a:off x="1591853" y="4526455"/>
                        <a:ext cx="498916" cy="43088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55723611"/>
              </p:ext>
            </p:extLst>
          </p:nvPr>
        </p:nvGraphicFramePr>
        <p:xfrm>
          <a:off x="1591853" y="3347283"/>
          <a:ext cx="455612" cy="514350"/>
        </p:xfrm>
        <a:graphic>
          <a:graphicData uri="http://schemas.openxmlformats.org/presentationml/2006/ole">
            <mc:AlternateContent xmlns:mc="http://schemas.openxmlformats.org/markup-compatibility/2006">
              <mc:Choice xmlns:v="urn:schemas-microsoft-com:vml" Requires="v">
                <p:oleObj spid="_x0000_s1162429" name="Equation" r:id="rId10" imgW="203200" imgH="228600" progId="Equation.DSMT4">
                  <p:embed/>
                </p:oleObj>
              </mc:Choice>
              <mc:Fallback>
                <p:oleObj name="Equation" r:id="rId10" imgW="203200" imgH="228600" progId="Equation.DSMT4">
                  <p:embed/>
                  <p:pic>
                    <p:nvPicPr>
                      <p:cNvPr id="0" name=""/>
                      <p:cNvPicPr/>
                      <p:nvPr/>
                    </p:nvPicPr>
                    <p:blipFill>
                      <a:blip r:embed="rId5"/>
                      <a:stretch>
                        <a:fillRect/>
                      </a:stretch>
                    </p:blipFill>
                    <p:spPr>
                      <a:xfrm>
                        <a:off x="1591853" y="3347283"/>
                        <a:ext cx="455612" cy="5143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79363769"/>
              </p:ext>
            </p:extLst>
          </p:nvPr>
        </p:nvGraphicFramePr>
        <p:xfrm>
          <a:off x="970811" y="1908096"/>
          <a:ext cx="1708150" cy="571500"/>
        </p:xfrm>
        <a:graphic>
          <a:graphicData uri="http://schemas.openxmlformats.org/presentationml/2006/ole">
            <mc:AlternateContent xmlns:mc="http://schemas.openxmlformats.org/markup-compatibility/2006">
              <mc:Choice xmlns:v="urn:schemas-microsoft-com:vml" Requires="v">
                <p:oleObj spid="_x0000_s1162430" name="Equation" r:id="rId11" imgW="762000" imgH="254000" progId="Equation.3">
                  <p:embed/>
                </p:oleObj>
              </mc:Choice>
              <mc:Fallback>
                <p:oleObj name="Equation" r:id="rId11" imgW="762000" imgH="254000" progId="Equation.3">
                  <p:embed/>
                  <p:pic>
                    <p:nvPicPr>
                      <p:cNvPr id="0" name=""/>
                      <p:cNvPicPr/>
                      <p:nvPr/>
                    </p:nvPicPr>
                    <p:blipFill>
                      <a:blip r:embed="rId12"/>
                      <a:stretch>
                        <a:fillRect/>
                      </a:stretch>
                    </p:blipFill>
                    <p:spPr>
                      <a:xfrm>
                        <a:off x="970811" y="1908096"/>
                        <a:ext cx="1708150" cy="571500"/>
                      </a:xfrm>
                      <a:prstGeom prst="rect">
                        <a:avLst/>
                      </a:prstGeom>
                    </p:spPr>
                  </p:pic>
                </p:oleObj>
              </mc:Fallback>
            </mc:AlternateContent>
          </a:graphicData>
        </a:graphic>
      </p:graphicFrame>
      <p:pic>
        <p:nvPicPr>
          <p:cNvPr id="13" name="Picture 12"/>
          <p:cNvPicPr>
            <a:picLocks noChangeAspect="1"/>
          </p:cNvPicPr>
          <p:nvPr/>
        </p:nvPicPr>
        <p:blipFill>
          <a:blip r:embed="rId13"/>
          <a:stretch>
            <a:fillRect/>
          </a:stretch>
        </p:blipFill>
        <p:spPr>
          <a:xfrm>
            <a:off x="6730909" y="3416117"/>
            <a:ext cx="1000852" cy="555160"/>
          </a:xfrm>
          <a:prstGeom prst="rect">
            <a:avLst/>
          </a:prstGeom>
          <a:noFill/>
          <a:ln>
            <a:noFill/>
          </a:ln>
        </p:spPr>
      </p:pic>
      <p:pic>
        <p:nvPicPr>
          <p:cNvPr id="14" name="Picture 13"/>
          <p:cNvPicPr>
            <a:picLocks noChangeAspect="1"/>
          </p:cNvPicPr>
          <p:nvPr/>
        </p:nvPicPr>
        <p:blipFill>
          <a:blip r:embed="rId13"/>
          <a:stretch>
            <a:fillRect/>
          </a:stretch>
        </p:blipFill>
        <p:spPr>
          <a:xfrm>
            <a:off x="3840210" y="4594611"/>
            <a:ext cx="1165884" cy="646701"/>
          </a:xfrm>
          <a:prstGeom prst="rect">
            <a:avLst/>
          </a:prstGeom>
        </p:spPr>
      </p:pic>
      <p:sp>
        <p:nvSpPr>
          <p:cNvPr id="15" name="TextBox 14"/>
          <p:cNvSpPr txBox="1"/>
          <p:nvPr/>
        </p:nvSpPr>
        <p:spPr>
          <a:xfrm>
            <a:off x="478434" y="1294727"/>
            <a:ext cx="8148674" cy="461665"/>
          </a:xfrm>
          <a:prstGeom prst="rect">
            <a:avLst/>
          </a:prstGeom>
          <a:noFill/>
        </p:spPr>
        <p:txBody>
          <a:bodyPr wrap="square" rtlCol="0">
            <a:spAutoFit/>
          </a:bodyPr>
          <a:lstStyle/>
          <a:p>
            <a:pPr marL="342900" indent="-342900">
              <a:buFont typeface="Arial"/>
              <a:buChar char="•"/>
            </a:pPr>
            <a:r>
              <a:rPr lang="en-US" sz="2400" dirty="0"/>
              <a:t>QED LF-Hamiltonian in a </a:t>
            </a:r>
            <a:r>
              <a:rPr lang="en-US" altLang="zh-CN" sz="2400" dirty="0"/>
              <a:t>small </a:t>
            </a:r>
            <a:r>
              <a:rPr lang="en-US" sz="2400" dirty="0"/>
              <a:t>basis:                 ,  </a:t>
            </a:r>
            <a:r>
              <a:rPr lang="en-US" sz="2400" dirty="0" err="1"/>
              <a:t>N</a:t>
            </a:r>
            <a:r>
              <a:rPr lang="en-US" sz="2400" baseline="-25000" dirty="0" err="1"/>
              <a:t>max</a:t>
            </a:r>
            <a:r>
              <a:rPr lang="en-US" sz="2400" dirty="0"/>
              <a:t>=2, K=1.5 </a:t>
            </a:r>
          </a:p>
        </p:txBody>
      </p:sp>
      <p:graphicFrame>
        <p:nvGraphicFramePr>
          <p:cNvPr id="16" name="Object 15"/>
          <p:cNvGraphicFramePr>
            <a:graphicFrameLocks noChangeAspect="1"/>
          </p:cNvGraphicFramePr>
          <p:nvPr>
            <p:extLst>
              <p:ext uri="{D42A27DB-BD31-4B8C-83A1-F6EECF244321}">
                <p14:modId xmlns:p14="http://schemas.microsoft.com/office/powerpoint/2010/main" val="2228942420"/>
              </p:ext>
            </p:extLst>
          </p:nvPr>
        </p:nvGraphicFramePr>
        <p:xfrm>
          <a:off x="5566977" y="1343666"/>
          <a:ext cx="1021525" cy="410129"/>
        </p:xfrm>
        <a:graphic>
          <a:graphicData uri="http://schemas.openxmlformats.org/presentationml/2006/ole">
            <mc:AlternateContent xmlns:mc="http://schemas.openxmlformats.org/markup-compatibility/2006">
              <mc:Choice xmlns:v="urn:schemas-microsoft-com:vml" Requires="v">
                <p:oleObj spid="_x0000_s1162431" name="Equation" r:id="rId14" imgW="571500" imgH="228600" progId="Equation.DSMT4">
                  <p:embed/>
                </p:oleObj>
              </mc:Choice>
              <mc:Fallback>
                <p:oleObj name="Equation" r:id="rId14" imgW="571500" imgH="228600" progId="Equation.DSMT4">
                  <p:embed/>
                  <p:pic>
                    <p:nvPicPr>
                      <p:cNvPr id="0" name=""/>
                      <p:cNvPicPr/>
                      <p:nvPr/>
                    </p:nvPicPr>
                    <p:blipFill>
                      <a:blip r:embed="rId15"/>
                      <a:stretch>
                        <a:fillRect/>
                      </a:stretch>
                    </p:blipFill>
                    <p:spPr>
                      <a:xfrm>
                        <a:off x="5566977" y="1343666"/>
                        <a:ext cx="1021525" cy="41012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6951579"/>
              </p:ext>
            </p:extLst>
          </p:nvPr>
        </p:nvGraphicFramePr>
        <p:xfrm>
          <a:off x="2510632" y="5581465"/>
          <a:ext cx="4668838" cy="1171575"/>
        </p:xfrm>
        <a:graphic>
          <a:graphicData uri="http://schemas.openxmlformats.org/presentationml/2006/ole">
            <mc:AlternateContent xmlns:mc="http://schemas.openxmlformats.org/markup-compatibility/2006">
              <mc:Choice xmlns:v="urn:schemas-microsoft-com:vml" Requires="v">
                <p:oleObj spid="_x0000_s1162432" name="Equation" r:id="rId16" imgW="2082800" imgH="520700" progId="Equation.DSMT4">
                  <p:embed/>
                </p:oleObj>
              </mc:Choice>
              <mc:Fallback>
                <p:oleObj name="Equation" r:id="rId16" imgW="2082800" imgH="520700" progId="Equation.DSMT4">
                  <p:embed/>
                  <p:pic>
                    <p:nvPicPr>
                      <p:cNvPr id="0" name=""/>
                      <p:cNvPicPr/>
                      <p:nvPr/>
                    </p:nvPicPr>
                    <p:blipFill>
                      <a:blip r:embed="rId17"/>
                      <a:stretch>
                        <a:fillRect/>
                      </a:stretch>
                    </p:blipFill>
                    <p:spPr>
                      <a:xfrm>
                        <a:off x="2510632" y="5581465"/>
                        <a:ext cx="4668838" cy="1171575"/>
                      </a:xfrm>
                      <a:prstGeom prst="rect">
                        <a:avLst/>
                      </a:prstGeom>
                    </p:spPr>
                  </p:pic>
                </p:oleObj>
              </mc:Fallback>
            </mc:AlternateContent>
          </a:graphicData>
        </a:graphic>
      </p:graphicFrame>
      <p:sp>
        <p:nvSpPr>
          <p:cNvPr id="18" name="TextBox 17"/>
          <p:cNvSpPr txBox="1"/>
          <p:nvPr/>
        </p:nvSpPr>
        <p:spPr>
          <a:xfrm>
            <a:off x="420928" y="5572160"/>
            <a:ext cx="8148674" cy="461665"/>
          </a:xfrm>
          <a:prstGeom prst="rect">
            <a:avLst/>
          </a:prstGeom>
          <a:noFill/>
        </p:spPr>
        <p:txBody>
          <a:bodyPr wrap="square" rtlCol="0">
            <a:spAutoFit/>
          </a:bodyPr>
          <a:lstStyle/>
          <a:p>
            <a:pPr marL="342900" indent="-342900">
              <a:buFont typeface="Arial"/>
              <a:buChar char="•"/>
            </a:pPr>
            <a:r>
              <a:rPr lang="en-US" sz="2400" dirty="0" err="1"/>
              <a:t>Eigenstates</a:t>
            </a:r>
            <a:r>
              <a:rPr lang="en-US" sz="2400" dirty="0"/>
              <a:t>: </a:t>
            </a:r>
          </a:p>
        </p:txBody>
      </p:sp>
    </p:spTree>
    <p:extLst>
      <p:ext uri="{BB962C8B-B14F-4D97-AF65-F5344CB8AC3E}">
        <p14:creationId xmlns:p14="http://schemas.microsoft.com/office/powerpoint/2010/main" val="2572087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EEECE1"/>
                </a:solidFill>
              </a:rPr>
              <a:t>Derive LF-Hamiltonian from </a:t>
            </a:r>
            <a:r>
              <a:rPr lang="en-US" dirty="0" err="1">
                <a:solidFill>
                  <a:srgbClr val="EEECE1"/>
                </a:solidFill>
              </a:rPr>
              <a:t>Lagrangian</a:t>
            </a:r>
            <a:r>
              <a:rPr lang="en-US" dirty="0">
                <a:solidFill>
                  <a:srgbClr val="EEECE1"/>
                </a:solidFill>
              </a:rPr>
              <a:t> </a:t>
            </a:r>
          </a:p>
          <a:p>
            <a:pPr marL="514350" indent="-514350">
              <a:buFont typeface="+mj-lt"/>
              <a:buAutoNum type="arabicPeriod"/>
            </a:pPr>
            <a:r>
              <a:rPr lang="en-US" dirty="0">
                <a:solidFill>
                  <a:srgbClr val="EEECE1"/>
                </a:solidFill>
              </a:rPr>
              <a:t>Construct basis states </a:t>
            </a:r>
          </a:p>
          <a:p>
            <a:pPr marL="514350" indent="-514350">
              <a:buFont typeface="+mj-lt"/>
              <a:buAutoNum type="arabicPeriod"/>
            </a:pPr>
            <a:r>
              <a:rPr lang="en-US" dirty="0">
                <a:solidFill>
                  <a:srgbClr val="EEECE1"/>
                </a:solidFill>
              </a:rPr>
              <a:t>Calculate Hamiltonian matrix elements</a:t>
            </a:r>
          </a:p>
          <a:p>
            <a:pPr marL="514350" indent="-514350">
              <a:buFont typeface="+mj-lt"/>
              <a:buAutoNum type="arabicPeriod"/>
            </a:pPr>
            <a:r>
              <a:rPr lang="en-US" dirty="0" err="1">
                <a:solidFill>
                  <a:srgbClr val="FF0000"/>
                </a:solidFill>
              </a:rPr>
              <a:t>Diagonalize</a:t>
            </a:r>
            <a:r>
              <a:rPr lang="en-US" dirty="0"/>
              <a:t>       </a:t>
            </a:r>
            <a:r>
              <a:rPr lang="en-US" dirty="0">
                <a:solidFill>
                  <a:srgbClr val="FF0000"/>
                </a:solidFill>
              </a:rPr>
              <a:t>(solve</a:t>
            </a:r>
            <a:r>
              <a:rPr lang="en-US" dirty="0"/>
              <a:t>                       </a:t>
            </a:r>
            <a:r>
              <a:rPr lang="en-US" dirty="0">
                <a:solidFill>
                  <a:srgbClr val="FF0000"/>
                </a:solidFill>
              </a:rPr>
              <a:t>)</a:t>
            </a:r>
            <a:r>
              <a:rPr lang="en-US" dirty="0"/>
              <a:t> </a:t>
            </a:r>
            <a:r>
              <a:rPr lang="en-US" dirty="0">
                <a:solidFill>
                  <a:srgbClr val="FF0000"/>
                </a:solidFill>
              </a:rPr>
              <a:t>and obtain its </a:t>
            </a:r>
            <a:r>
              <a:rPr lang="en-US" dirty="0" err="1">
                <a:solidFill>
                  <a:srgbClr val="FF0000"/>
                </a:solidFill>
              </a:rPr>
              <a:t>eigenspectrum</a:t>
            </a:r>
            <a:endParaRPr lang="en-US" dirty="0">
              <a:solidFill>
                <a:srgbClr val="FF0000"/>
              </a:solidFill>
            </a:endParaRPr>
          </a:p>
          <a:p>
            <a:pPr marL="514350" indent="-514350">
              <a:buFont typeface="+mj-lt"/>
              <a:buAutoNum type="arabicPeriod"/>
            </a:pPr>
            <a:r>
              <a:rPr lang="en-US" altLang="zh-CN" dirty="0">
                <a:solidFill>
                  <a:srgbClr val="EEECE1"/>
                </a:solidFill>
              </a:rPr>
              <a:t>Evaluate o</a:t>
            </a:r>
            <a:r>
              <a:rPr lang="en-US" dirty="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326650468"/>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72837" name="Equation" r:id="rId3" imgW="812800" imgH="254000" progId="Equation.DSMT4">
                  <p:embed/>
                </p:oleObj>
              </mc:Choice>
              <mc:Fallback>
                <p:oleObj name="Equation" r:id="rId3" imgW="812800" imgH="254000" progId="Equation.DSMT4">
                  <p:embed/>
                  <p:pic>
                    <p:nvPicPr>
                      <p:cNvPr id="0" name=""/>
                      <p:cNvPicPr/>
                      <p:nvPr/>
                    </p:nvPicPr>
                    <p:blipFill>
                      <a:blip r:embed="rId4"/>
                      <a:stretch>
                        <a:fillRect/>
                      </a:stretch>
                    </p:blipFill>
                    <p:spPr>
                      <a:xfrm>
                        <a:off x="4646613" y="4302125"/>
                        <a:ext cx="1676400" cy="52546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44990424"/>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72838" name="Equation" r:id="rId5" imgW="203200" imgH="190500" progId="Equation.DSMT4">
                  <p:embed/>
                </p:oleObj>
              </mc:Choice>
              <mc:Fallback>
                <p:oleObj name="Equation" r:id="rId5" imgW="203200" imgH="190500" progId="Equation.DSMT4">
                  <p:embed/>
                  <p:pic>
                    <p:nvPicPr>
                      <p:cNvPr id="0" name=""/>
                      <p:cNvPicPr/>
                      <p:nvPr/>
                    </p:nvPicPr>
                    <p:blipFill>
                      <a:blip r:embed="rId6"/>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74080039"/>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072839" name="Equation" r:id="rId7" imgW="939800" imgH="254000" progId="Equation.DSMT4">
                  <p:embed/>
                </p:oleObj>
              </mc:Choice>
              <mc:Fallback>
                <p:oleObj name="Equation" r:id="rId7" imgW="939800" imgH="254000" progId="Equation.DSMT4">
                  <p:embed/>
                  <p:pic>
                    <p:nvPicPr>
                      <p:cNvPr id="0" name=""/>
                      <p:cNvPicPr/>
                      <p:nvPr/>
                    </p:nvPicPr>
                    <p:blipFill>
                      <a:blip r:embed="rId8"/>
                      <a:stretch>
                        <a:fillRect/>
                      </a:stretch>
                    </p:blipFill>
                    <p:spPr>
                      <a:xfrm>
                        <a:off x="4625774" y="3214073"/>
                        <a:ext cx="2162195" cy="58437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37258613"/>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72840"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60507828"/>
              </p:ext>
            </p:extLst>
          </p:nvPr>
        </p:nvGraphicFramePr>
        <p:xfrm>
          <a:off x="7631315" y="2654645"/>
          <a:ext cx="1303366" cy="476230"/>
        </p:xfrm>
        <a:graphic>
          <a:graphicData uri="http://schemas.openxmlformats.org/presentationml/2006/ole">
            <mc:AlternateContent xmlns:mc="http://schemas.openxmlformats.org/markup-compatibility/2006">
              <mc:Choice xmlns:v="urn:schemas-microsoft-com:vml" Requires="v">
                <p:oleObj spid="_x0000_s1072841" name="Equation" r:id="rId11" imgW="660400" imgH="241300" progId="Equation.DSMT4">
                  <p:embed/>
                </p:oleObj>
              </mc:Choice>
              <mc:Fallback>
                <p:oleObj name="Equation" r:id="rId11" imgW="660400" imgH="241300" progId="Equation.DSMT4">
                  <p:embed/>
                  <p:pic>
                    <p:nvPicPr>
                      <p:cNvPr id="0" name=""/>
                      <p:cNvPicPr/>
                      <p:nvPr/>
                    </p:nvPicPr>
                    <p:blipFill>
                      <a:blip r:embed="rId12"/>
                      <a:stretch>
                        <a:fillRect/>
                      </a:stretch>
                    </p:blipFill>
                    <p:spPr>
                      <a:xfrm>
                        <a:off x="7631315" y="2654645"/>
                        <a:ext cx="1303366" cy="476230"/>
                      </a:xfrm>
                      <a:prstGeom prst="rect">
                        <a:avLst/>
                      </a:prstGeom>
                    </p:spPr>
                  </p:pic>
                </p:oleObj>
              </mc:Fallback>
            </mc:AlternateContent>
          </a:graphicData>
        </a:graphic>
      </p:graphicFrame>
    </p:spTree>
    <p:extLst>
      <p:ext uri="{BB962C8B-B14F-4D97-AF65-F5344CB8AC3E}">
        <p14:creationId xmlns:p14="http://schemas.microsoft.com/office/powerpoint/2010/main" val="1405237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lstStyle/>
          <a:p>
            <a:r>
              <a:rPr lang="en-US" u="sng" dirty="0"/>
              <a:t>Renormalization in BLFQ</a:t>
            </a:r>
          </a:p>
        </p:txBody>
      </p:sp>
      <p:sp>
        <p:nvSpPr>
          <p:cNvPr id="3" name="Content Placeholder 2"/>
          <p:cNvSpPr>
            <a:spLocks noGrp="1"/>
          </p:cNvSpPr>
          <p:nvPr>
            <p:ph idx="1"/>
          </p:nvPr>
        </p:nvSpPr>
        <p:spPr>
          <a:xfrm>
            <a:off x="457199" y="1352964"/>
            <a:ext cx="8511197" cy="4525963"/>
          </a:xfrm>
        </p:spPr>
        <p:txBody>
          <a:bodyPr>
            <a:normAutofit/>
          </a:bodyPr>
          <a:lstStyle/>
          <a:p>
            <a:r>
              <a:rPr lang="en-US" dirty="0">
                <a:solidFill>
                  <a:srgbClr val="0000FF"/>
                </a:solidFill>
              </a:rPr>
              <a:t>Mass renormalization </a:t>
            </a:r>
          </a:p>
          <a:p>
            <a:pPr lvl="1"/>
            <a:r>
              <a:rPr lang="en-US" dirty="0">
                <a:solidFill>
                  <a:srgbClr val="FF0000"/>
                </a:solidFill>
              </a:rPr>
              <a:t>sector dependent </a:t>
            </a:r>
            <a:r>
              <a:rPr lang="en-US" dirty="0"/>
              <a:t>vs. order-of-coupling dependent</a:t>
            </a:r>
          </a:p>
          <a:p>
            <a:r>
              <a:rPr lang="en-US" dirty="0">
                <a:solidFill>
                  <a:srgbClr val="0000FF"/>
                </a:solidFill>
              </a:rPr>
              <a:t>Wave function rescaling</a:t>
            </a:r>
          </a:p>
          <a:p>
            <a:pPr lvl="1"/>
            <a:r>
              <a:rPr lang="en-US" altLang="zh-CN"/>
              <a:t>“workaround” </a:t>
            </a:r>
            <a:r>
              <a:rPr lang="en-US" altLang="zh-CN" dirty="0"/>
              <a:t>for </a:t>
            </a:r>
            <a:r>
              <a:rPr lang="en-US" dirty="0"/>
              <a:t>broken Ward identity due to </a:t>
            </a:r>
            <a:r>
              <a:rPr lang="en-US" dirty="0" err="1"/>
              <a:t>Fock</a:t>
            </a:r>
            <a:r>
              <a:rPr lang="en-US" dirty="0"/>
              <a:t>-sector truncation</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161251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err="1"/>
              <a:t>Eigenspectrum</a:t>
            </a:r>
            <a:r>
              <a:rPr lang="en-US" u="sng" dirty="0"/>
              <a:t> of QED (</a:t>
            </a:r>
            <a:r>
              <a:rPr lang="en-US" u="sng" dirty="0" err="1"/>
              <a:t>N</a:t>
            </a:r>
            <a:r>
              <a:rPr lang="en-US" u="sng" baseline="-25000" dirty="0" err="1"/>
              <a:t>f</a:t>
            </a:r>
            <a:r>
              <a:rPr lang="en-US" u="sng" dirty="0"/>
              <a:t>=1)</a:t>
            </a:r>
          </a:p>
        </p:txBody>
      </p:sp>
      <p:pic>
        <p:nvPicPr>
          <p:cNvPr id="5" name="Content Placeholder 4" descr="electron_spectrum_large_130208.pdf"/>
          <p:cNvPicPr>
            <a:picLocks noGrp="1" noChangeAspect="1"/>
          </p:cNvPicPr>
          <p:nvPr>
            <p:ph idx="1"/>
          </p:nvPr>
        </p:nvPicPr>
        <p:blipFill rotWithShape="1">
          <a:blip r:embed="rId3">
            <a:extLst>
              <a:ext uri="{28A0092B-C50C-407E-A947-70E740481C1C}">
                <a14:useLocalDpi xmlns:a14="http://schemas.microsoft.com/office/drawing/2010/main" val="0"/>
              </a:ext>
            </a:extLst>
          </a:blip>
          <a:srcRect l="5301" r="-19985" b="5235"/>
          <a:stretch/>
        </p:blipFill>
        <p:spPr>
          <a:xfrm>
            <a:off x="809178" y="1574970"/>
            <a:ext cx="4434575" cy="2820742"/>
          </a:xfrm>
        </p:spPr>
      </p:pic>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pic>
        <p:nvPicPr>
          <p:cNvPr id="6" name="Picture 5" descr="electron_spectrum_small_130208.pdf"/>
          <p:cNvPicPr>
            <a:picLocks noChangeAspect="1"/>
          </p:cNvPicPr>
          <p:nvPr/>
        </p:nvPicPr>
        <p:blipFill rotWithShape="1">
          <a:blip r:embed="rId4">
            <a:extLst>
              <a:ext uri="{28A0092B-C50C-407E-A947-70E740481C1C}">
                <a14:useLocalDpi xmlns:a14="http://schemas.microsoft.com/office/drawing/2010/main" val="0"/>
              </a:ext>
            </a:extLst>
          </a:blip>
          <a:srcRect l="4356" b="5591"/>
          <a:stretch/>
        </p:blipFill>
        <p:spPr>
          <a:xfrm>
            <a:off x="4686493" y="1574970"/>
            <a:ext cx="3911555" cy="2820742"/>
          </a:xfrm>
          <a:prstGeom prst="rect">
            <a:avLst/>
          </a:prstGeom>
        </p:spPr>
      </p:pic>
      <p:sp>
        <p:nvSpPr>
          <p:cNvPr id="7" name="TextBox 6"/>
          <p:cNvSpPr txBox="1"/>
          <p:nvPr/>
        </p:nvSpPr>
        <p:spPr>
          <a:xfrm>
            <a:off x="377646" y="1676113"/>
            <a:ext cx="461665" cy="2291033"/>
          </a:xfrm>
          <a:prstGeom prst="rect">
            <a:avLst/>
          </a:prstGeom>
          <a:noFill/>
        </p:spPr>
        <p:txBody>
          <a:bodyPr vert="vert270" wrap="square" rtlCol="0">
            <a:spAutoFit/>
          </a:bodyPr>
          <a:lstStyle/>
          <a:p>
            <a:r>
              <a:rPr lang="en-US" dirty="0"/>
              <a:t>invariant mass (MeV)</a:t>
            </a:r>
          </a:p>
        </p:txBody>
      </p:sp>
      <p:sp>
        <p:nvSpPr>
          <p:cNvPr id="8" name="TextBox 7"/>
          <p:cNvSpPr txBox="1"/>
          <p:nvPr/>
        </p:nvSpPr>
        <p:spPr>
          <a:xfrm>
            <a:off x="4351167" y="1680781"/>
            <a:ext cx="461665" cy="2291033"/>
          </a:xfrm>
          <a:prstGeom prst="rect">
            <a:avLst/>
          </a:prstGeom>
          <a:noFill/>
        </p:spPr>
        <p:txBody>
          <a:bodyPr vert="vert270" wrap="square" rtlCol="0">
            <a:spAutoFit/>
          </a:bodyPr>
          <a:lstStyle/>
          <a:p>
            <a:r>
              <a:rPr lang="en-US" dirty="0"/>
              <a:t>invariant mass (MeV)</a:t>
            </a:r>
          </a:p>
        </p:txBody>
      </p:sp>
      <p:sp>
        <p:nvSpPr>
          <p:cNvPr id="9" name="TextBox 8"/>
          <p:cNvSpPr txBox="1"/>
          <p:nvPr/>
        </p:nvSpPr>
        <p:spPr>
          <a:xfrm>
            <a:off x="1854368" y="4211046"/>
            <a:ext cx="2360104" cy="369332"/>
          </a:xfrm>
          <a:prstGeom prst="rect">
            <a:avLst/>
          </a:prstGeom>
          <a:noFill/>
        </p:spPr>
        <p:txBody>
          <a:bodyPr wrap="square" rtlCol="0">
            <a:spAutoFit/>
          </a:bodyPr>
          <a:lstStyle/>
          <a:p>
            <a:r>
              <a:rPr lang="en-US" dirty="0" err="1"/>
              <a:t>N</a:t>
            </a:r>
            <a:r>
              <a:rPr lang="en-US" baseline="-25000" dirty="0" err="1"/>
              <a:t>max</a:t>
            </a:r>
            <a:r>
              <a:rPr lang="en-US" dirty="0"/>
              <a:t>=K-1/2</a:t>
            </a:r>
          </a:p>
        </p:txBody>
      </p:sp>
      <p:sp>
        <p:nvSpPr>
          <p:cNvPr id="10" name="TextBox 9"/>
          <p:cNvSpPr txBox="1"/>
          <p:nvPr/>
        </p:nvSpPr>
        <p:spPr>
          <a:xfrm>
            <a:off x="5951513" y="4211046"/>
            <a:ext cx="2360104" cy="369332"/>
          </a:xfrm>
          <a:prstGeom prst="rect">
            <a:avLst/>
          </a:prstGeom>
          <a:noFill/>
        </p:spPr>
        <p:txBody>
          <a:bodyPr wrap="square" rtlCol="0">
            <a:spAutoFit/>
          </a:bodyPr>
          <a:lstStyle/>
          <a:p>
            <a:r>
              <a:rPr lang="en-US" dirty="0" err="1"/>
              <a:t>N</a:t>
            </a:r>
            <a:r>
              <a:rPr lang="en-US" baseline="-25000" dirty="0" err="1"/>
              <a:t>max</a:t>
            </a:r>
            <a:r>
              <a:rPr lang="en-US" dirty="0"/>
              <a:t>=K-1/2</a:t>
            </a:r>
          </a:p>
        </p:txBody>
      </p:sp>
      <p:sp>
        <p:nvSpPr>
          <p:cNvPr id="12" name="TextBox 11"/>
          <p:cNvSpPr txBox="1"/>
          <p:nvPr/>
        </p:nvSpPr>
        <p:spPr>
          <a:xfrm>
            <a:off x="388884" y="4854823"/>
            <a:ext cx="8624467" cy="1200328"/>
          </a:xfrm>
          <a:prstGeom prst="rect">
            <a:avLst/>
          </a:prstGeom>
          <a:noFill/>
        </p:spPr>
        <p:txBody>
          <a:bodyPr wrap="square" rtlCol="0">
            <a:spAutoFit/>
          </a:bodyPr>
          <a:lstStyle/>
          <a:p>
            <a:pPr marL="342900" indent="-342900">
              <a:buFont typeface="Arial"/>
              <a:buChar char="•"/>
            </a:pPr>
            <a:r>
              <a:rPr lang="en-US" sz="2400" dirty="0"/>
              <a:t>Single electron(bound state) + </a:t>
            </a:r>
            <a:r>
              <a:rPr lang="en-US" sz="2400" dirty="0" err="1"/>
              <a:t>eγ</a:t>
            </a:r>
            <a:r>
              <a:rPr lang="en-US" sz="2400" dirty="0"/>
              <a:t> scattering states (continuum)</a:t>
            </a:r>
          </a:p>
          <a:p>
            <a:pPr marL="342900" indent="-342900">
              <a:buFont typeface="Arial"/>
              <a:buChar char="•"/>
            </a:pPr>
            <a:r>
              <a:rPr lang="en-US" sz="2400" dirty="0"/>
              <a:t>Larger basis          wider QED spectrum </a:t>
            </a:r>
          </a:p>
          <a:p>
            <a:pPr marL="342900" indent="-342900">
              <a:buFont typeface="Arial"/>
              <a:buChar char="•"/>
            </a:pPr>
            <a:r>
              <a:rPr lang="en-US" sz="2400" dirty="0">
                <a:solidFill>
                  <a:srgbClr val="FF0000"/>
                </a:solidFill>
              </a:rPr>
              <a:t>Renormalization</a:t>
            </a:r>
            <a:r>
              <a:rPr lang="en-US" sz="2400" dirty="0"/>
              <a:t> needed for obtaining physical electron mass </a:t>
            </a:r>
          </a:p>
        </p:txBody>
      </p:sp>
      <p:graphicFrame>
        <p:nvGraphicFramePr>
          <p:cNvPr id="11" name="Object 10"/>
          <p:cNvGraphicFramePr>
            <a:graphicFrameLocks noChangeAspect="1"/>
          </p:cNvGraphicFramePr>
          <p:nvPr>
            <p:extLst>
              <p:ext uri="{D42A27DB-BD31-4B8C-83A1-F6EECF244321}">
                <p14:modId xmlns:p14="http://schemas.microsoft.com/office/powerpoint/2010/main" val="1726966561"/>
              </p:ext>
            </p:extLst>
          </p:nvPr>
        </p:nvGraphicFramePr>
        <p:xfrm>
          <a:off x="1204028" y="2053850"/>
          <a:ext cx="1196975" cy="504825"/>
        </p:xfrm>
        <a:graphic>
          <a:graphicData uri="http://schemas.openxmlformats.org/presentationml/2006/ole">
            <mc:AlternateContent xmlns:mc="http://schemas.openxmlformats.org/markup-compatibility/2006">
              <mc:Choice xmlns:v="urn:schemas-microsoft-com:vml" Requires="v">
                <p:oleObj spid="_x0000_s651617"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1204028" y="2053850"/>
                        <a:ext cx="1196975" cy="504825"/>
                      </a:xfrm>
                      <a:prstGeom prst="rect">
                        <a:avLst/>
                      </a:prstGeom>
                    </p:spPr>
                  </p:pic>
                </p:oleObj>
              </mc:Fallback>
            </mc:AlternateContent>
          </a:graphicData>
        </a:graphic>
      </p:graphicFrame>
      <p:sp>
        <p:nvSpPr>
          <p:cNvPr id="3" name="Right Arrow 2"/>
          <p:cNvSpPr/>
          <p:nvPr/>
        </p:nvSpPr>
        <p:spPr>
          <a:xfrm>
            <a:off x="2416297" y="5383010"/>
            <a:ext cx="460782" cy="2135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331595" y="3211858"/>
            <a:ext cx="2896693" cy="516279"/>
            <a:chOff x="5331595" y="3211858"/>
            <a:chExt cx="2896693" cy="516279"/>
          </a:xfrm>
        </p:grpSpPr>
        <p:sp>
          <p:nvSpPr>
            <p:cNvPr id="13" name="Rectangle 12"/>
            <p:cNvSpPr/>
            <p:nvPr/>
          </p:nvSpPr>
          <p:spPr>
            <a:xfrm>
              <a:off x="5331595" y="3211858"/>
              <a:ext cx="2896693" cy="19943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045274" y="3358805"/>
              <a:ext cx="1335559" cy="369332"/>
            </a:xfrm>
            <a:prstGeom prst="rect">
              <a:avLst/>
            </a:prstGeom>
            <a:noFill/>
          </p:spPr>
          <p:txBody>
            <a:bodyPr wrap="none" rtlCol="0">
              <a:spAutoFit/>
            </a:bodyPr>
            <a:lstStyle/>
            <a:p>
              <a:r>
                <a:rPr lang="en-US" dirty="0">
                  <a:solidFill>
                    <a:srgbClr val="FF0000"/>
                  </a:solidFill>
                </a:rPr>
                <a:t>Mass drops!</a:t>
              </a:r>
            </a:p>
          </p:txBody>
        </p:sp>
      </p:grpSp>
    </p:spTree>
    <p:extLst>
      <p:ext uri="{BB962C8B-B14F-4D97-AF65-F5344CB8AC3E}">
        <p14:creationId xmlns:p14="http://schemas.microsoft.com/office/powerpoint/2010/main" val="16648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lstStyle/>
          <a:p>
            <a:r>
              <a:rPr lang="en-US" u="sng" dirty="0"/>
              <a:t>Renormalization: Mass</a:t>
            </a:r>
          </a:p>
        </p:txBody>
      </p:sp>
      <p:sp>
        <p:nvSpPr>
          <p:cNvPr id="3" name="Content Placeholder 2"/>
          <p:cNvSpPr>
            <a:spLocks noGrp="1"/>
          </p:cNvSpPr>
          <p:nvPr>
            <p:ph idx="1"/>
          </p:nvPr>
        </p:nvSpPr>
        <p:spPr>
          <a:xfrm>
            <a:off x="457199" y="1352964"/>
            <a:ext cx="8511197" cy="4861660"/>
          </a:xfrm>
          <a:ln>
            <a:noFill/>
          </a:ln>
        </p:spPr>
        <p:txBody>
          <a:bodyPr>
            <a:normAutofit/>
          </a:bodyPr>
          <a:lstStyle/>
          <a:p>
            <a:pPr marL="514350" indent="-457200"/>
            <a:r>
              <a:rPr lang="en-US" sz="2800" dirty="0">
                <a:solidFill>
                  <a:srgbClr val="FF0000"/>
                </a:solidFill>
              </a:rPr>
              <a:t>Mass renormalization</a:t>
            </a:r>
            <a:r>
              <a:rPr lang="en-US" sz="2800" dirty="0"/>
              <a:t> needed for compensating mass correction due to self-energy interaction </a:t>
            </a:r>
          </a:p>
          <a:p>
            <a:pPr marL="914400" lvl="1" indent="-457200"/>
            <a:r>
              <a:rPr lang="en-US" dirty="0"/>
              <a:t> </a:t>
            </a:r>
          </a:p>
          <a:p>
            <a:pPr marL="514350" indent="-457200"/>
            <a:endParaRPr lang="en-US" dirty="0"/>
          </a:p>
          <a:p>
            <a:pPr marL="514350" indent="-457200"/>
            <a:r>
              <a:rPr lang="en-US" sz="2800" dirty="0"/>
              <a:t>Implementation</a:t>
            </a:r>
          </a:p>
          <a:p>
            <a:pPr marL="914400" lvl="1" indent="-457200"/>
            <a:r>
              <a:rPr lang="en-US" dirty="0">
                <a:solidFill>
                  <a:srgbClr val="0000FF"/>
                </a:solidFill>
              </a:rPr>
              <a:t>sector-dependent</a:t>
            </a:r>
            <a:r>
              <a:rPr lang="en-US" dirty="0"/>
              <a:t>: mass </a:t>
            </a:r>
            <a:r>
              <a:rPr lang="en-US" dirty="0" err="1"/>
              <a:t>counterterm</a:t>
            </a:r>
            <a:r>
              <a:rPr lang="en-US" dirty="0"/>
              <a:t> in       sector only (if we have                )</a:t>
            </a:r>
          </a:p>
          <a:p>
            <a:pPr marL="914400" lvl="1" indent="-457200"/>
            <a:r>
              <a:rPr lang="en-US" dirty="0"/>
              <a:t>adjust       in       </a:t>
            </a:r>
            <a:r>
              <a:rPr lang="en-US" dirty="0">
                <a:solidFill>
                  <a:srgbClr val="0000FF"/>
                </a:solidFill>
              </a:rPr>
              <a:t>iteratively</a:t>
            </a:r>
            <a:r>
              <a:rPr lang="en-US" dirty="0"/>
              <a:t> through </a:t>
            </a:r>
            <a:r>
              <a:rPr lang="en-US" dirty="0" err="1"/>
              <a:t>diagonalization</a:t>
            </a:r>
            <a:r>
              <a:rPr lang="en-US" dirty="0"/>
              <a:t> until      = 0.511MeV</a:t>
            </a:r>
          </a:p>
          <a:p>
            <a:pPr marL="914400" lvl="1" indent="-457200"/>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68078466"/>
              </p:ext>
            </p:extLst>
          </p:nvPr>
        </p:nvGraphicFramePr>
        <p:xfrm>
          <a:off x="7320050" y="3981538"/>
          <a:ext cx="412103" cy="463617"/>
        </p:xfrm>
        <a:graphic>
          <a:graphicData uri="http://schemas.openxmlformats.org/presentationml/2006/ole">
            <mc:AlternateContent xmlns:mc="http://schemas.openxmlformats.org/markup-compatibility/2006">
              <mc:Choice xmlns:v="urn:schemas-microsoft-com:vml" Requires="v">
                <p:oleObj spid="_x0000_s1163419" name="Equation" r:id="rId3" imgW="203200" imgH="228600" progId="Equation.DSMT4">
                  <p:embed/>
                </p:oleObj>
              </mc:Choice>
              <mc:Fallback>
                <p:oleObj name="Equation" r:id="rId3" imgW="203200" imgH="228600" progId="Equation.DSMT4">
                  <p:embed/>
                  <p:pic>
                    <p:nvPicPr>
                      <p:cNvPr id="0" name=""/>
                      <p:cNvPicPr/>
                      <p:nvPr/>
                    </p:nvPicPr>
                    <p:blipFill>
                      <a:blip r:embed="rId4"/>
                      <a:stretch>
                        <a:fillRect/>
                      </a:stretch>
                    </p:blipFill>
                    <p:spPr>
                      <a:xfrm>
                        <a:off x="7320050" y="3981538"/>
                        <a:ext cx="412103" cy="46361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04654667"/>
              </p:ext>
            </p:extLst>
          </p:nvPr>
        </p:nvGraphicFramePr>
        <p:xfrm>
          <a:off x="2464976" y="4893279"/>
          <a:ext cx="456017" cy="456017"/>
        </p:xfrm>
        <a:graphic>
          <a:graphicData uri="http://schemas.openxmlformats.org/presentationml/2006/ole">
            <mc:AlternateContent xmlns:mc="http://schemas.openxmlformats.org/markup-compatibility/2006">
              <mc:Choice xmlns:v="urn:schemas-microsoft-com:vml" Requires="v">
                <p:oleObj spid="_x0000_s1163420" name="Equation" r:id="rId5" imgW="203200" imgH="203200" progId="Equation.DSMT4">
                  <p:embed/>
                </p:oleObj>
              </mc:Choice>
              <mc:Fallback>
                <p:oleObj name="Equation" r:id="rId5" imgW="203200" imgH="203200" progId="Equation.DSMT4">
                  <p:embed/>
                  <p:pic>
                    <p:nvPicPr>
                      <p:cNvPr id="0" name=""/>
                      <p:cNvPicPr/>
                      <p:nvPr/>
                    </p:nvPicPr>
                    <p:blipFill>
                      <a:blip r:embed="rId6"/>
                      <a:stretch>
                        <a:fillRect/>
                      </a:stretch>
                    </p:blipFill>
                    <p:spPr>
                      <a:xfrm>
                        <a:off x="2464976" y="4893279"/>
                        <a:ext cx="456017" cy="45601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77050900"/>
              </p:ext>
            </p:extLst>
          </p:nvPr>
        </p:nvGraphicFramePr>
        <p:xfrm>
          <a:off x="3229202" y="4877300"/>
          <a:ext cx="416437" cy="390410"/>
        </p:xfrm>
        <a:graphic>
          <a:graphicData uri="http://schemas.openxmlformats.org/presentationml/2006/ole">
            <mc:AlternateContent xmlns:mc="http://schemas.openxmlformats.org/markup-compatibility/2006">
              <mc:Choice xmlns:v="urn:schemas-microsoft-com:vml" Requires="v">
                <p:oleObj spid="_x0000_s1163421" name="Equation" r:id="rId7" imgW="203200" imgH="190500" progId="Equation.DSMT4">
                  <p:embed/>
                </p:oleObj>
              </mc:Choice>
              <mc:Fallback>
                <p:oleObj name="Equation" r:id="rId7" imgW="203200" imgH="190500" progId="Equation.DSMT4">
                  <p:embed/>
                  <p:pic>
                    <p:nvPicPr>
                      <p:cNvPr id="0" name=""/>
                      <p:cNvPicPr/>
                      <p:nvPr/>
                    </p:nvPicPr>
                    <p:blipFill>
                      <a:blip r:embed="rId8"/>
                      <a:stretch>
                        <a:fillRect/>
                      </a:stretch>
                    </p:blipFill>
                    <p:spPr>
                      <a:xfrm>
                        <a:off x="3229202" y="4877300"/>
                        <a:ext cx="416437" cy="390410"/>
                      </a:xfrm>
                      <a:prstGeom prst="rect">
                        <a:avLst/>
                      </a:prstGeom>
                    </p:spPr>
                  </p:pic>
                </p:oleObj>
              </mc:Fallback>
            </mc:AlternateContent>
          </a:graphicData>
        </a:graphic>
      </p:graphicFrame>
      <p:pic>
        <p:nvPicPr>
          <p:cNvPr id="16" name="Picture 15" descr="fermionself.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8703" y="1820559"/>
            <a:ext cx="1937910" cy="546590"/>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532611204"/>
              </p:ext>
            </p:extLst>
          </p:nvPr>
        </p:nvGraphicFramePr>
        <p:xfrm>
          <a:off x="1357897" y="2404936"/>
          <a:ext cx="1977374" cy="400679"/>
        </p:xfrm>
        <a:graphic>
          <a:graphicData uri="http://schemas.openxmlformats.org/presentationml/2006/ole">
            <mc:AlternateContent xmlns:mc="http://schemas.openxmlformats.org/markup-compatibility/2006">
              <mc:Choice xmlns:v="urn:schemas-microsoft-com:vml" Requires="v">
                <p:oleObj spid="_x0000_s1163422" name="Equation" r:id="rId10" imgW="1003300" imgH="203200" progId="Equation.DSMT4">
                  <p:embed/>
                </p:oleObj>
              </mc:Choice>
              <mc:Fallback>
                <p:oleObj name="Equation" r:id="rId10" imgW="1003300" imgH="203200" progId="Equation.DSMT4">
                  <p:embed/>
                  <p:pic>
                    <p:nvPicPr>
                      <p:cNvPr id="0" name=""/>
                      <p:cNvPicPr/>
                      <p:nvPr/>
                    </p:nvPicPr>
                    <p:blipFill>
                      <a:blip r:embed="rId11"/>
                      <a:stretch>
                        <a:fillRect/>
                      </a:stretch>
                    </p:blipFill>
                    <p:spPr>
                      <a:xfrm>
                        <a:off x="1357897" y="2404936"/>
                        <a:ext cx="1977374" cy="40067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86414802"/>
              </p:ext>
            </p:extLst>
          </p:nvPr>
        </p:nvGraphicFramePr>
        <p:xfrm>
          <a:off x="3842540" y="4369258"/>
          <a:ext cx="1155700" cy="488950"/>
        </p:xfrm>
        <a:graphic>
          <a:graphicData uri="http://schemas.openxmlformats.org/presentationml/2006/ole">
            <mc:AlternateContent xmlns:mc="http://schemas.openxmlformats.org/markup-compatibility/2006">
              <mc:Choice xmlns:v="urn:schemas-microsoft-com:vml" Requires="v">
                <p:oleObj spid="_x0000_s1163423" name="Equation" r:id="rId12" imgW="571500" imgH="241300" progId="Equation.DSMT4">
                  <p:embed/>
                </p:oleObj>
              </mc:Choice>
              <mc:Fallback>
                <p:oleObj name="Equation" r:id="rId12" imgW="571500" imgH="241300" progId="Equation.DSMT4">
                  <p:embed/>
                  <p:pic>
                    <p:nvPicPr>
                      <p:cNvPr id="0" name=""/>
                      <p:cNvPicPr/>
                      <p:nvPr/>
                    </p:nvPicPr>
                    <p:blipFill>
                      <a:blip r:embed="rId13"/>
                      <a:stretch>
                        <a:fillRect/>
                      </a:stretch>
                    </p:blipFill>
                    <p:spPr>
                      <a:xfrm>
                        <a:off x="3842540" y="4369258"/>
                        <a:ext cx="1155700" cy="4889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751996477"/>
              </p:ext>
            </p:extLst>
          </p:nvPr>
        </p:nvGraphicFramePr>
        <p:xfrm>
          <a:off x="2190595" y="5390639"/>
          <a:ext cx="416759" cy="313922"/>
        </p:xfrm>
        <a:graphic>
          <a:graphicData uri="http://schemas.openxmlformats.org/presentationml/2006/ole">
            <mc:AlternateContent xmlns:mc="http://schemas.openxmlformats.org/markup-compatibility/2006">
              <mc:Choice xmlns:v="urn:schemas-microsoft-com:vml" Requires="v">
                <p:oleObj spid="_x0000_s1163424" name="Equation" r:id="rId14" imgW="203200" imgH="152400" progId="Equation.DSMT4">
                  <p:embed/>
                </p:oleObj>
              </mc:Choice>
              <mc:Fallback>
                <p:oleObj name="Equation" r:id="rId14" imgW="203200" imgH="152400" progId="Equation.DSMT4">
                  <p:embed/>
                  <p:pic>
                    <p:nvPicPr>
                      <p:cNvPr id="0" name=""/>
                      <p:cNvPicPr/>
                      <p:nvPr/>
                    </p:nvPicPr>
                    <p:blipFill>
                      <a:blip r:embed="rId15"/>
                      <a:stretch>
                        <a:fillRect/>
                      </a:stretch>
                    </p:blipFill>
                    <p:spPr>
                      <a:xfrm>
                        <a:off x="2190595" y="5390639"/>
                        <a:ext cx="416759" cy="313922"/>
                      </a:xfrm>
                      <a:prstGeom prst="rect">
                        <a:avLst/>
                      </a:prstGeom>
                    </p:spPr>
                  </p:pic>
                </p:oleObj>
              </mc:Fallback>
            </mc:AlternateContent>
          </a:graphicData>
        </a:graphic>
      </p:graphicFrame>
    </p:spTree>
    <p:extLst>
      <p:ext uri="{BB962C8B-B14F-4D97-AF65-F5344CB8AC3E}">
        <p14:creationId xmlns:p14="http://schemas.microsoft.com/office/powerpoint/2010/main" val="1472445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Content Placeholder 13" descr="electron_spectrum_large_130313.pdf"/>
          <p:cNvPicPr>
            <a:picLocks noGrp="1" noChangeAspect="1"/>
          </p:cNvPicPr>
          <p:nvPr>
            <p:ph idx="1"/>
          </p:nvPr>
        </p:nvPicPr>
        <p:blipFill>
          <a:blip r:embed="rId3">
            <a:extLst>
              <a:ext uri="{28A0092B-C50C-407E-A947-70E740481C1C}">
                <a14:useLocalDpi xmlns:a14="http://schemas.microsoft.com/office/drawing/2010/main" val="0"/>
              </a:ext>
            </a:extLst>
          </a:blip>
          <a:srcRect l="-12005" r="-12005"/>
          <a:stretch>
            <a:fillRect/>
          </a:stretch>
        </p:blipFill>
        <p:spPr>
          <a:xfrm>
            <a:off x="-5632" y="1607036"/>
            <a:ext cx="4804662" cy="2642379"/>
          </a:xfrm>
        </p:spPr>
      </p:pic>
      <p:sp>
        <p:nvSpPr>
          <p:cNvPr id="2" name="Title 1"/>
          <p:cNvSpPr>
            <a:spLocks noGrp="1"/>
          </p:cNvSpPr>
          <p:nvPr>
            <p:ph type="title"/>
          </p:nvPr>
        </p:nvSpPr>
        <p:spPr>
          <a:xfrm>
            <a:off x="0" y="274638"/>
            <a:ext cx="9144000" cy="1143000"/>
          </a:xfrm>
        </p:spPr>
        <p:txBody>
          <a:bodyPr>
            <a:normAutofit fontScale="90000"/>
          </a:bodyPr>
          <a:lstStyle/>
          <a:p>
            <a:r>
              <a:rPr lang="en-US" u="sng" dirty="0" err="1"/>
              <a:t>Eigenspectrum</a:t>
            </a:r>
            <a:r>
              <a:rPr lang="en-US" u="sng" dirty="0"/>
              <a:t> of QED (</a:t>
            </a:r>
            <a:r>
              <a:rPr lang="en-US" u="sng" dirty="0" err="1"/>
              <a:t>N</a:t>
            </a:r>
            <a:r>
              <a:rPr lang="en-US" u="sng" baseline="-25000" dirty="0" err="1"/>
              <a:t>f</a:t>
            </a:r>
            <a:r>
              <a:rPr lang="en-US" u="sng" dirty="0"/>
              <a:t>=1) after Renormalization and Removing CM Motion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
        <p:nvSpPr>
          <p:cNvPr id="7" name="TextBox 6"/>
          <p:cNvSpPr txBox="1"/>
          <p:nvPr/>
        </p:nvSpPr>
        <p:spPr>
          <a:xfrm>
            <a:off x="119158" y="1687351"/>
            <a:ext cx="461665" cy="2291033"/>
          </a:xfrm>
          <a:prstGeom prst="rect">
            <a:avLst/>
          </a:prstGeom>
          <a:noFill/>
        </p:spPr>
        <p:txBody>
          <a:bodyPr vert="vert270" wrap="square" rtlCol="0">
            <a:spAutoFit/>
          </a:bodyPr>
          <a:lstStyle/>
          <a:p>
            <a:r>
              <a:rPr lang="en-US" dirty="0"/>
              <a:t>invariant mass (MeV)</a:t>
            </a:r>
          </a:p>
        </p:txBody>
      </p:sp>
      <p:sp>
        <p:nvSpPr>
          <p:cNvPr id="8" name="TextBox 7"/>
          <p:cNvSpPr txBox="1"/>
          <p:nvPr/>
        </p:nvSpPr>
        <p:spPr>
          <a:xfrm>
            <a:off x="4351167" y="1680781"/>
            <a:ext cx="461665" cy="2291033"/>
          </a:xfrm>
          <a:prstGeom prst="rect">
            <a:avLst/>
          </a:prstGeom>
          <a:noFill/>
        </p:spPr>
        <p:txBody>
          <a:bodyPr vert="vert270" wrap="square" rtlCol="0">
            <a:spAutoFit/>
          </a:bodyPr>
          <a:lstStyle/>
          <a:p>
            <a:r>
              <a:rPr lang="en-US" dirty="0"/>
              <a:t>invariant mass (MeV)</a:t>
            </a:r>
          </a:p>
        </p:txBody>
      </p:sp>
      <p:sp>
        <p:nvSpPr>
          <p:cNvPr id="9" name="TextBox 8"/>
          <p:cNvSpPr txBox="1"/>
          <p:nvPr/>
        </p:nvSpPr>
        <p:spPr>
          <a:xfrm>
            <a:off x="1786937" y="4177332"/>
            <a:ext cx="2360104" cy="369332"/>
          </a:xfrm>
          <a:prstGeom prst="rect">
            <a:avLst/>
          </a:prstGeom>
          <a:noFill/>
        </p:spPr>
        <p:txBody>
          <a:bodyPr wrap="square" rtlCol="0">
            <a:spAutoFit/>
          </a:bodyPr>
          <a:lstStyle/>
          <a:p>
            <a:r>
              <a:rPr lang="en-US" dirty="0" err="1"/>
              <a:t>N</a:t>
            </a:r>
            <a:r>
              <a:rPr lang="en-US" baseline="-25000" dirty="0" err="1"/>
              <a:t>max</a:t>
            </a:r>
            <a:r>
              <a:rPr lang="en-US" dirty="0"/>
              <a:t>=K-1/2</a:t>
            </a:r>
          </a:p>
        </p:txBody>
      </p:sp>
      <p:sp>
        <p:nvSpPr>
          <p:cNvPr id="10" name="TextBox 9"/>
          <p:cNvSpPr txBox="1"/>
          <p:nvPr/>
        </p:nvSpPr>
        <p:spPr>
          <a:xfrm>
            <a:off x="5985229" y="4154856"/>
            <a:ext cx="2360104" cy="369332"/>
          </a:xfrm>
          <a:prstGeom prst="rect">
            <a:avLst/>
          </a:prstGeom>
          <a:noFill/>
        </p:spPr>
        <p:txBody>
          <a:bodyPr wrap="square" rtlCol="0">
            <a:spAutoFit/>
          </a:bodyPr>
          <a:lstStyle/>
          <a:p>
            <a:r>
              <a:rPr lang="en-US" dirty="0" err="1"/>
              <a:t>N</a:t>
            </a:r>
            <a:r>
              <a:rPr lang="en-US" baseline="-25000" dirty="0" err="1"/>
              <a:t>max</a:t>
            </a:r>
            <a:r>
              <a:rPr lang="en-US" dirty="0"/>
              <a:t>=K-1/2</a:t>
            </a:r>
          </a:p>
        </p:txBody>
      </p:sp>
      <p:pic>
        <p:nvPicPr>
          <p:cNvPr id="15" name="Picture 14" descr="electron_spectrum_small_13031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686" y="1588138"/>
            <a:ext cx="4147041" cy="2723597"/>
          </a:xfrm>
          <a:prstGeom prst="rect">
            <a:avLst/>
          </a:prstGeom>
        </p:spPr>
      </p:pic>
      <p:sp>
        <p:nvSpPr>
          <p:cNvPr id="16" name="TextBox 15"/>
          <p:cNvSpPr txBox="1"/>
          <p:nvPr/>
        </p:nvSpPr>
        <p:spPr>
          <a:xfrm>
            <a:off x="0" y="4866061"/>
            <a:ext cx="9144000" cy="830997"/>
          </a:xfrm>
          <a:prstGeom prst="rect">
            <a:avLst/>
          </a:prstGeom>
          <a:noFill/>
        </p:spPr>
        <p:txBody>
          <a:bodyPr wrap="square" rtlCol="0">
            <a:spAutoFit/>
          </a:bodyPr>
          <a:lstStyle/>
          <a:p>
            <a:pPr marL="342900" indent="-342900">
              <a:buFont typeface="Arial"/>
              <a:buChar char="•"/>
            </a:pPr>
            <a:r>
              <a:rPr lang="en-US" sz="2400" dirty="0" err="1"/>
              <a:t>Lagrangian</a:t>
            </a:r>
            <a:r>
              <a:rPr lang="en-US" sz="2400" dirty="0"/>
              <a:t> multiplier method removes cm motion induced copies </a:t>
            </a:r>
          </a:p>
          <a:p>
            <a:pPr marL="342900" indent="-342900">
              <a:buFont typeface="Arial"/>
              <a:buChar char="•"/>
            </a:pPr>
            <a:r>
              <a:rPr lang="en-US" altLang="zh-CN" sz="2400" dirty="0">
                <a:solidFill>
                  <a:srgbClr val="0000FF"/>
                </a:solidFill>
              </a:rPr>
              <a:t>Upon</a:t>
            </a:r>
            <a:r>
              <a:rPr lang="en-US" sz="2400" dirty="0">
                <a:solidFill>
                  <a:srgbClr val="0000FF"/>
                </a:solidFill>
              </a:rPr>
              <a:t> renormalization, physical electron mass (0.511MeV) is achieved</a:t>
            </a:r>
          </a:p>
        </p:txBody>
      </p:sp>
      <p:graphicFrame>
        <p:nvGraphicFramePr>
          <p:cNvPr id="11" name="Object 10"/>
          <p:cNvGraphicFramePr>
            <a:graphicFrameLocks noChangeAspect="1"/>
          </p:cNvGraphicFramePr>
          <p:nvPr>
            <p:extLst>
              <p:ext uri="{D42A27DB-BD31-4B8C-83A1-F6EECF244321}">
                <p14:modId xmlns:p14="http://schemas.microsoft.com/office/powerpoint/2010/main" val="2324686816"/>
              </p:ext>
            </p:extLst>
          </p:nvPr>
        </p:nvGraphicFramePr>
        <p:xfrm>
          <a:off x="923063" y="1840327"/>
          <a:ext cx="1196975" cy="504825"/>
        </p:xfrm>
        <a:graphic>
          <a:graphicData uri="http://schemas.openxmlformats.org/presentationml/2006/ole">
            <mc:AlternateContent xmlns:mc="http://schemas.openxmlformats.org/markup-compatibility/2006">
              <mc:Choice xmlns:v="urn:schemas-microsoft-com:vml" Requires="v">
                <p:oleObj spid="_x0000_s653663"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923063" y="1840327"/>
                        <a:ext cx="1196975" cy="504825"/>
                      </a:xfrm>
                      <a:prstGeom prst="rect">
                        <a:avLst/>
                      </a:prstGeom>
                    </p:spPr>
                  </p:pic>
                </p:oleObj>
              </mc:Fallback>
            </mc:AlternateContent>
          </a:graphicData>
        </a:graphic>
      </p:graphicFrame>
    </p:spTree>
    <p:extLst>
      <p:ext uri="{BB962C8B-B14F-4D97-AF65-F5344CB8AC3E}">
        <p14:creationId xmlns:p14="http://schemas.microsoft.com/office/powerpoint/2010/main" val="1940629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solidFill>
                  <a:srgbClr val="EEECE1"/>
                </a:solidFill>
              </a:rPr>
              <a:t>Derive LF-Hamiltonian from </a:t>
            </a:r>
            <a:r>
              <a:rPr lang="en-US" dirty="0" err="1">
                <a:solidFill>
                  <a:srgbClr val="EEECE1"/>
                </a:solidFill>
              </a:rPr>
              <a:t>Lagrangian</a:t>
            </a:r>
            <a:r>
              <a:rPr lang="en-US" dirty="0">
                <a:solidFill>
                  <a:srgbClr val="EEECE1"/>
                </a:solidFill>
              </a:rPr>
              <a:t> </a:t>
            </a:r>
          </a:p>
          <a:p>
            <a:pPr marL="514350" indent="-514350">
              <a:buFont typeface="+mj-lt"/>
              <a:buAutoNum type="arabicPeriod"/>
            </a:pPr>
            <a:r>
              <a:rPr lang="en-US" dirty="0">
                <a:solidFill>
                  <a:srgbClr val="EEECE1"/>
                </a:solidFill>
              </a:rPr>
              <a:t>Construct basis states </a:t>
            </a:r>
          </a:p>
          <a:p>
            <a:pPr marL="514350" indent="-514350">
              <a:buFont typeface="+mj-lt"/>
              <a:buAutoNum type="arabicPeriod"/>
            </a:pPr>
            <a:r>
              <a:rPr lang="en-US" dirty="0">
                <a:solidFill>
                  <a:srgbClr val="EEECE1"/>
                </a:solidFill>
              </a:rPr>
              <a:t>Calculate Hamiltonian matrix elements</a:t>
            </a:r>
          </a:p>
          <a:p>
            <a:pPr marL="514350" indent="-514350">
              <a:buFont typeface="+mj-lt"/>
              <a:buAutoNum type="arabicPeriod"/>
            </a:pPr>
            <a:r>
              <a:rPr lang="en-US" dirty="0" err="1">
                <a:solidFill>
                  <a:srgbClr val="EEECE1"/>
                </a:solidFill>
              </a:rPr>
              <a:t>Diagonalize</a:t>
            </a:r>
            <a:r>
              <a:rPr lang="en-US" dirty="0">
                <a:solidFill>
                  <a:srgbClr val="EEECE1"/>
                </a:solidFill>
              </a:rPr>
              <a:t>       (solve                       ) and obtain its </a:t>
            </a:r>
            <a:r>
              <a:rPr lang="en-US" dirty="0" err="1">
                <a:solidFill>
                  <a:srgbClr val="EEECE1"/>
                </a:solidFill>
              </a:rPr>
              <a:t>eigenspectrum</a:t>
            </a:r>
            <a:endParaRPr lang="en-US" dirty="0">
              <a:solidFill>
                <a:srgbClr val="EEECE1"/>
              </a:solidFill>
            </a:endParaRPr>
          </a:p>
          <a:p>
            <a:pPr marL="514350" indent="-514350">
              <a:buFont typeface="+mj-lt"/>
              <a:buAutoNum type="arabicPeriod"/>
            </a:pPr>
            <a:r>
              <a:rPr lang="en-US" altLang="zh-CN" dirty="0">
                <a:solidFill>
                  <a:srgbClr val="FF0000"/>
                </a:solidFill>
              </a:rPr>
              <a:t>Evaluate o</a:t>
            </a:r>
            <a:r>
              <a:rPr lang="en-US" dirty="0">
                <a:solidFill>
                  <a:srgbClr val="FF0000"/>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03498504"/>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5984"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45965987"/>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5985"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0918566"/>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5986"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11090239"/>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5987" name="Equation" r:id="rId9" imgW="203200" imgH="190500" progId="Equation.DSMT4">
                  <p:embed/>
                </p:oleObj>
              </mc:Choice>
              <mc:Fallback>
                <p:oleObj name="Equation" r:id="rId9" imgW="203200" imgH="190500" progId="Equation.DSMT4">
                  <p:embed/>
                  <p:pic>
                    <p:nvPicPr>
                      <p:cNvPr id="0" name=""/>
                      <p:cNvPicPr/>
                      <p:nvPr/>
                    </p:nvPicPr>
                    <p:blipFill>
                      <a:blip r:embed="rId10"/>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91267257"/>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5988" name="Equation" r:id="rId11" imgW="241300" imgH="228600" progId="Equation.DSMT4">
                  <p:embed/>
                </p:oleObj>
              </mc:Choice>
              <mc:Fallback>
                <p:oleObj name="Equation" r:id="rId11" imgW="241300" imgH="228600" progId="Equation.DSMT4">
                  <p:embed/>
                  <p:pic>
                    <p:nvPicPr>
                      <p:cNvPr id="0" name=""/>
                      <p:cNvPicPr/>
                      <p:nvPr/>
                    </p:nvPicPr>
                    <p:blipFill>
                      <a:blip r:embed="rId12"/>
                      <a:stretch>
                        <a:fillRect/>
                      </a:stretch>
                    </p:blipFill>
                    <p:spPr>
                      <a:xfrm>
                        <a:off x="4742626" y="2100119"/>
                        <a:ext cx="504825" cy="479425"/>
                      </a:xfrm>
                      <a:prstGeom prst="rect">
                        <a:avLst/>
                      </a:prstGeom>
                    </p:spPr>
                  </p:pic>
                </p:oleObj>
              </mc:Fallback>
            </mc:AlternateContent>
          </a:graphicData>
        </a:graphic>
      </p:graphicFrame>
    </p:spTree>
    <p:extLst>
      <p:ext uri="{BB962C8B-B14F-4D97-AF65-F5344CB8AC3E}">
        <p14:creationId xmlns:p14="http://schemas.microsoft.com/office/powerpoint/2010/main" val="274890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t>Derive LF-Hamiltonian from </a:t>
            </a:r>
            <a:r>
              <a:rPr lang="en-US" dirty="0" err="1"/>
              <a:t>Lagrangian</a:t>
            </a:r>
            <a:r>
              <a:rPr lang="en-US" dirty="0"/>
              <a:t> </a:t>
            </a:r>
          </a:p>
          <a:p>
            <a:pPr marL="514350" indent="-514350">
              <a:buFont typeface="+mj-lt"/>
              <a:buAutoNum type="arabicPeriod"/>
            </a:pPr>
            <a:r>
              <a:rPr lang="en-US" dirty="0"/>
              <a:t>Construct basis states </a:t>
            </a:r>
          </a:p>
          <a:p>
            <a:pPr marL="514350" indent="-514350">
              <a:buFont typeface="+mj-lt"/>
              <a:buAutoNum type="arabicPeriod"/>
            </a:pPr>
            <a:r>
              <a:rPr lang="en-US" dirty="0"/>
              <a:t>Calculate Hamiltonian matrix elements</a:t>
            </a:r>
          </a:p>
          <a:p>
            <a:pPr marL="514350" indent="-514350">
              <a:buFont typeface="+mj-lt"/>
              <a:buAutoNum type="arabicPeriod"/>
            </a:pPr>
            <a:r>
              <a:rPr lang="en-US" dirty="0" err="1"/>
              <a:t>Diagonalize</a:t>
            </a:r>
            <a:r>
              <a:rPr lang="en-US" dirty="0"/>
              <a:t>       (solve                       ) and obtain its </a:t>
            </a:r>
            <a:r>
              <a:rPr lang="en-US" dirty="0" err="1"/>
              <a:t>eigenspectrum</a:t>
            </a:r>
            <a:endParaRPr lang="en-US" dirty="0"/>
          </a:p>
          <a:p>
            <a:pPr marL="0" indent="0">
              <a:buNone/>
            </a:pPr>
            <a:r>
              <a:rPr lang="en-US" dirty="0"/>
              <a:t>5.  </a:t>
            </a:r>
            <a:r>
              <a:rPr lang="en-US" dirty="0">
                <a:solidFill>
                  <a:srgbClr val="FF0000"/>
                </a:solidFill>
              </a:rPr>
              <a:t>Adjust       and repeat step 3 and 4 until   </a:t>
            </a:r>
          </a:p>
          <a:p>
            <a:pPr marL="0" indent="0">
              <a:buNone/>
            </a:pPr>
            <a:r>
              <a:rPr lang="en-US" dirty="0">
                <a:solidFill>
                  <a:srgbClr val="FF0000"/>
                </a:solidFill>
              </a:rPr>
              <a:t>     resulting     =0.511MeV</a:t>
            </a:r>
          </a:p>
          <a:p>
            <a:pPr marL="0" indent="0">
              <a:buNone/>
            </a:pPr>
            <a:r>
              <a:rPr lang="en-US" altLang="zh-CN" dirty="0"/>
              <a:t>6.  Evaluate o</a:t>
            </a:r>
            <a:r>
              <a:rPr lang="en-US" dirty="0"/>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994165496"/>
              </p:ext>
            </p:extLst>
          </p:nvPr>
        </p:nvGraphicFramePr>
        <p:xfrm>
          <a:off x="4624137" y="5527069"/>
          <a:ext cx="1676400" cy="525463"/>
        </p:xfrm>
        <a:graphic>
          <a:graphicData uri="http://schemas.openxmlformats.org/presentationml/2006/ole">
            <mc:AlternateContent xmlns:mc="http://schemas.openxmlformats.org/markup-compatibility/2006">
              <mc:Choice xmlns:v="urn:schemas-microsoft-com:vml" Requires="v">
                <p:oleObj spid="_x0000_s1124837" name="Equation" r:id="rId3" imgW="812800" imgH="254000" progId="Equation.DSMT4">
                  <p:embed/>
                </p:oleObj>
              </mc:Choice>
              <mc:Fallback>
                <p:oleObj name="Equation" r:id="rId3" imgW="812800" imgH="254000" progId="Equation.DSMT4">
                  <p:embed/>
                  <p:pic>
                    <p:nvPicPr>
                      <p:cNvPr id="0" name=""/>
                      <p:cNvPicPr/>
                      <p:nvPr/>
                    </p:nvPicPr>
                    <p:blipFill>
                      <a:blip r:embed="rId4"/>
                      <a:stretch>
                        <a:fillRect/>
                      </a:stretch>
                    </p:blipFill>
                    <p:spPr>
                      <a:xfrm>
                        <a:off x="4624137" y="5527069"/>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40098747"/>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124838" name="Equation" r:id="rId5" imgW="660400" imgH="241300" progId="Equation.DSMT4">
                  <p:embed/>
                </p:oleObj>
              </mc:Choice>
              <mc:Fallback>
                <p:oleObj name="Equation" r:id="rId5" imgW="660400" imgH="241300" progId="Equation.DSMT4">
                  <p:embed/>
                  <p:pic>
                    <p:nvPicPr>
                      <p:cNvPr id="0" name=""/>
                      <p:cNvPicPr/>
                      <p:nvPr/>
                    </p:nvPicPr>
                    <p:blipFill>
                      <a:blip r:embed="rId6"/>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99402499"/>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124839" name="Equation" r:id="rId7" imgW="241300" imgH="228600" progId="Equation.DSMT4">
                  <p:embed/>
                </p:oleObj>
              </mc:Choice>
              <mc:Fallback>
                <p:oleObj name="Equation" r:id="rId7" imgW="241300" imgH="228600" progId="Equation.DSMT4">
                  <p:embed/>
                  <p:pic>
                    <p:nvPicPr>
                      <p:cNvPr id="0" name=""/>
                      <p:cNvPicPr/>
                      <p:nvPr/>
                    </p:nvPicPr>
                    <p:blipFill>
                      <a:blip r:embed="rId8"/>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122374634"/>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124840" name="Equation" r:id="rId9" imgW="203200" imgH="190500" progId="Equation.DSMT4">
                  <p:embed/>
                </p:oleObj>
              </mc:Choice>
              <mc:Fallback>
                <p:oleObj name="Equation" r:id="rId9" imgW="203200" imgH="190500" progId="Equation.DSMT4">
                  <p:embed/>
                  <p:pic>
                    <p:nvPicPr>
                      <p:cNvPr id="0" name=""/>
                      <p:cNvPicPr/>
                      <p:nvPr/>
                    </p:nvPicPr>
                    <p:blipFill>
                      <a:blip r:embed="rId10"/>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79104511"/>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124841" name="Equation" r:id="rId11" imgW="939800" imgH="254000" progId="Equation.DSMT4">
                  <p:embed/>
                </p:oleObj>
              </mc:Choice>
              <mc:Fallback>
                <p:oleObj name="Equation" r:id="rId11" imgW="939800" imgH="254000" progId="Equation.DSMT4">
                  <p:embed/>
                  <p:pic>
                    <p:nvPicPr>
                      <p:cNvPr id="0" name=""/>
                      <p:cNvPicPr/>
                      <p:nvPr/>
                    </p:nvPicPr>
                    <p:blipFill>
                      <a:blip r:embed="rId12"/>
                      <a:stretch>
                        <a:fillRect/>
                      </a:stretch>
                    </p:blipFill>
                    <p:spPr>
                      <a:xfrm>
                        <a:off x="4625774" y="3214073"/>
                        <a:ext cx="2162195" cy="58437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71482339"/>
              </p:ext>
            </p:extLst>
          </p:nvPr>
        </p:nvGraphicFramePr>
        <p:xfrm>
          <a:off x="2217727" y="4387568"/>
          <a:ext cx="411065" cy="411065"/>
        </p:xfrm>
        <a:graphic>
          <a:graphicData uri="http://schemas.openxmlformats.org/presentationml/2006/ole">
            <mc:AlternateContent xmlns:mc="http://schemas.openxmlformats.org/markup-compatibility/2006">
              <mc:Choice xmlns:v="urn:schemas-microsoft-com:vml" Requires="v">
                <p:oleObj spid="_x0000_s1124842" name="Equation" r:id="rId13" imgW="203200" imgH="203200" progId="Equation.DSMT4">
                  <p:embed/>
                </p:oleObj>
              </mc:Choice>
              <mc:Fallback>
                <p:oleObj name="Equation" r:id="rId13" imgW="203200" imgH="203200" progId="Equation.DSMT4">
                  <p:embed/>
                  <p:pic>
                    <p:nvPicPr>
                      <p:cNvPr id="0" name=""/>
                      <p:cNvPicPr/>
                      <p:nvPr/>
                    </p:nvPicPr>
                    <p:blipFill>
                      <a:blip r:embed="rId14"/>
                      <a:stretch>
                        <a:fillRect/>
                      </a:stretch>
                    </p:blipFill>
                    <p:spPr>
                      <a:xfrm>
                        <a:off x="2217727" y="4387568"/>
                        <a:ext cx="411065" cy="41106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97008630"/>
              </p:ext>
            </p:extLst>
          </p:nvPr>
        </p:nvGraphicFramePr>
        <p:xfrm>
          <a:off x="2538991" y="5008546"/>
          <a:ext cx="416759" cy="313922"/>
        </p:xfrm>
        <a:graphic>
          <a:graphicData uri="http://schemas.openxmlformats.org/presentationml/2006/ole">
            <mc:AlternateContent xmlns:mc="http://schemas.openxmlformats.org/markup-compatibility/2006">
              <mc:Choice xmlns:v="urn:schemas-microsoft-com:vml" Requires="v">
                <p:oleObj spid="_x0000_s1124843" name="Equation" r:id="rId15" imgW="203200" imgH="152400" progId="Equation.DSMT4">
                  <p:embed/>
                </p:oleObj>
              </mc:Choice>
              <mc:Fallback>
                <p:oleObj name="Equation" r:id="rId15" imgW="203200" imgH="152400" progId="Equation.DSMT4">
                  <p:embed/>
                  <p:pic>
                    <p:nvPicPr>
                      <p:cNvPr id="0" name=""/>
                      <p:cNvPicPr/>
                      <p:nvPr/>
                    </p:nvPicPr>
                    <p:blipFill>
                      <a:blip r:embed="rId16"/>
                      <a:stretch>
                        <a:fillRect/>
                      </a:stretch>
                    </p:blipFill>
                    <p:spPr>
                      <a:xfrm>
                        <a:off x="2538991" y="5008546"/>
                        <a:ext cx="416759" cy="313922"/>
                      </a:xfrm>
                      <a:prstGeom prst="rect">
                        <a:avLst/>
                      </a:prstGeom>
                    </p:spPr>
                  </p:pic>
                </p:oleObj>
              </mc:Fallback>
            </mc:AlternateContent>
          </a:graphicData>
        </a:graphic>
      </p:graphicFrame>
    </p:spTree>
    <p:extLst>
      <p:ext uri="{BB962C8B-B14F-4D97-AF65-F5344CB8AC3E}">
        <p14:creationId xmlns:p14="http://schemas.microsoft.com/office/powerpoint/2010/main" val="331988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Basis Light-front Quantization</a:t>
            </a:r>
          </a:p>
        </p:txBody>
      </p:sp>
      <p:sp>
        <p:nvSpPr>
          <p:cNvPr id="3" name="Content Placeholder 2"/>
          <p:cNvSpPr>
            <a:spLocks noGrp="1"/>
          </p:cNvSpPr>
          <p:nvPr>
            <p:ph idx="1"/>
          </p:nvPr>
        </p:nvSpPr>
        <p:spPr>
          <a:xfrm>
            <a:off x="151304" y="1600200"/>
            <a:ext cx="8874284" cy="4525963"/>
          </a:xfrm>
        </p:spPr>
        <p:txBody>
          <a:bodyPr/>
          <a:lstStyle/>
          <a:p>
            <a:r>
              <a:rPr lang="en-US" dirty="0"/>
              <a:t>Based on quantum field theory</a:t>
            </a:r>
          </a:p>
          <a:p>
            <a:r>
              <a:rPr lang="en-US" dirty="0"/>
              <a:t>For both first-principles and effective theory</a:t>
            </a:r>
          </a:p>
          <a:p>
            <a:r>
              <a:rPr lang="en-US" dirty="0"/>
              <a:t>Non-perturbative</a:t>
            </a:r>
          </a:p>
          <a:p>
            <a:r>
              <a:rPr lang="en-US" dirty="0"/>
              <a:t>Hamiltonian formalism</a:t>
            </a:r>
          </a:p>
          <a:p>
            <a:r>
              <a:rPr lang="en-US" dirty="0"/>
              <a:t>Light-front dynamics</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139135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6416" y="20638"/>
            <a:ext cx="9027583" cy="1143000"/>
          </a:xfrm>
        </p:spPr>
        <p:txBody>
          <a:bodyPr>
            <a:normAutofit fontScale="90000"/>
          </a:bodyPr>
          <a:lstStyle/>
          <a:p>
            <a:r>
              <a:rPr lang="en-US" u="sng" dirty="0"/>
              <a:t>Evaluate Electron g-2 with BLFQ Approach</a:t>
            </a:r>
          </a:p>
        </p:txBody>
      </p:sp>
      <p:sp>
        <p:nvSpPr>
          <p:cNvPr id="3" name="Content Placeholder 2"/>
          <p:cNvSpPr>
            <a:spLocks noGrp="1"/>
          </p:cNvSpPr>
          <p:nvPr>
            <p:ph idx="1"/>
          </p:nvPr>
        </p:nvSpPr>
        <p:spPr>
          <a:xfrm>
            <a:off x="457199" y="1399117"/>
            <a:ext cx="8686800" cy="5162550"/>
          </a:xfrm>
        </p:spPr>
        <p:txBody>
          <a:bodyPr>
            <a:normAutofit/>
          </a:bodyPr>
          <a:lstStyle/>
          <a:p>
            <a:r>
              <a:rPr lang="en-US" sz="2400" dirty="0"/>
              <a:t>Electron anomalous magnetic moment</a:t>
            </a:r>
          </a:p>
          <a:p>
            <a:endParaRPr lang="en-US" sz="2400" dirty="0"/>
          </a:p>
          <a:p>
            <a:endParaRPr lang="en-US" sz="2400" dirty="0"/>
          </a:p>
          <a:p>
            <a:r>
              <a:rPr lang="en-US" sz="2400" dirty="0"/>
              <a:t>In p</a:t>
            </a:r>
            <a:r>
              <a:rPr lang="en-US" altLang="zh-CN" sz="2400" dirty="0"/>
              <a:t>ert. theory</a:t>
            </a:r>
            <a:r>
              <a:rPr lang="en-US" sz="2400" dirty="0"/>
              <a:t>, the following loop gives the Schwinger’s result</a:t>
            </a:r>
          </a:p>
          <a:p>
            <a:pPr marL="0" indent="0">
              <a:buNone/>
            </a:pPr>
            <a:endParaRPr lang="en-US" sz="2400" dirty="0"/>
          </a:p>
          <a:p>
            <a:pPr marL="0" indent="0">
              <a:buNone/>
            </a:pPr>
            <a:r>
              <a:rPr lang="en-US" sz="2400" dirty="0"/>
              <a:t>   </a:t>
            </a:r>
          </a:p>
          <a:p>
            <a:pPr marL="0" indent="0">
              <a:buNone/>
            </a:pPr>
            <a:endParaRPr lang="en-US" sz="2400" dirty="0"/>
          </a:p>
          <a:p>
            <a:r>
              <a:rPr lang="en-US" sz="2400" dirty="0"/>
              <a:t>In BLFQ , we </a:t>
            </a:r>
            <a:r>
              <a:rPr lang="en-US" altLang="zh-CN" sz="2400" dirty="0"/>
              <a:t>first solve for the physical electron state        ,  and then use it to </a:t>
            </a:r>
            <a:r>
              <a:rPr lang="en-US" sz="2400" dirty="0"/>
              <a:t>sandwich the F</a:t>
            </a:r>
            <a:r>
              <a:rPr lang="en-US" sz="2400" baseline="-25000" dirty="0"/>
              <a:t>2</a:t>
            </a:r>
            <a:r>
              <a:rPr lang="en-US" sz="2400" dirty="0"/>
              <a:t> operator</a:t>
            </a:r>
          </a:p>
          <a:p>
            <a:pPr marL="0" indent="0">
              <a:buNone/>
            </a:pPr>
            <a:endParaRPr lang="en-US" sz="2400" dirty="0"/>
          </a:p>
          <a:p>
            <a:pPr marL="0" indent="0">
              <a:buNone/>
            </a:pP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2147902202"/>
              </p:ext>
            </p:extLst>
          </p:nvPr>
        </p:nvGraphicFramePr>
        <p:xfrm>
          <a:off x="1018780" y="1893053"/>
          <a:ext cx="2935288" cy="784225"/>
        </p:xfrm>
        <a:graphic>
          <a:graphicData uri="http://schemas.openxmlformats.org/presentationml/2006/ole">
            <mc:AlternateContent xmlns:mc="http://schemas.openxmlformats.org/markup-compatibility/2006">
              <mc:Choice xmlns:v="urn:schemas-microsoft-com:vml" Requires="v">
                <p:oleObj spid="_x0000_s1119548" name="Equation" r:id="rId3" imgW="1473200" imgH="393700" progId="Equation.DSMT4">
                  <p:embed/>
                </p:oleObj>
              </mc:Choice>
              <mc:Fallback>
                <p:oleObj name="Equation" r:id="rId3" imgW="1473200" imgH="393700" progId="Equation.DSMT4">
                  <p:embed/>
                  <p:pic>
                    <p:nvPicPr>
                      <p:cNvPr id="0" name=""/>
                      <p:cNvPicPr/>
                      <p:nvPr/>
                    </p:nvPicPr>
                    <p:blipFill>
                      <a:blip r:embed="rId4"/>
                      <a:stretch>
                        <a:fillRect/>
                      </a:stretch>
                    </p:blipFill>
                    <p:spPr>
                      <a:xfrm>
                        <a:off x="1018780" y="1893053"/>
                        <a:ext cx="2935288" cy="784225"/>
                      </a:xfrm>
                      <a:prstGeom prst="rect">
                        <a:avLst/>
                      </a:prstGeom>
                    </p:spPr>
                  </p:pic>
                </p:oleObj>
              </mc:Fallback>
            </mc:AlternateContent>
          </a:graphicData>
        </a:graphic>
      </p:graphicFrame>
      <p:pic>
        <p:nvPicPr>
          <p:cNvPr id="14" name="Picture 13" descr="JaxoDra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366" y="3167634"/>
            <a:ext cx="1373717" cy="1130746"/>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1060363"/>
              </p:ext>
            </p:extLst>
          </p:nvPr>
        </p:nvGraphicFramePr>
        <p:xfrm>
          <a:off x="896938" y="5270169"/>
          <a:ext cx="3419475" cy="555625"/>
        </p:xfrm>
        <a:graphic>
          <a:graphicData uri="http://schemas.openxmlformats.org/presentationml/2006/ole">
            <mc:AlternateContent xmlns:mc="http://schemas.openxmlformats.org/markup-compatibility/2006">
              <mc:Choice xmlns:v="urn:schemas-microsoft-com:vml" Requires="v">
                <p:oleObj spid="_x0000_s1119549" name="Equation" r:id="rId6" imgW="1714500" imgH="279400" progId="Equation.DSMT4">
                  <p:embed/>
                </p:oleObj>
              </mc:Choice>
              <mc:Fallback>
                <p:oleObj name="Equation" r:id="rId6" imgW="1714500" imgH="279400" progId="Equation.DSMT4">
                  <p:embed/>
                  <p:pic>
                    <p:nvPicPr>
                      <p:cNvPr id="0" name=""/>
                      <p:cNvPicPr/>
                      <p:nvPr/>
                    </p:nvPicPr>
                    <p:blipFill>
                      <a:blip r:embed="rId7"/>
                      <a:stretch>
                        <a:fillRect/>
                      </a:stretch>
                    </p:blipFill>
                    <p:spPr>
                      <a:xfrm>
                        <a:off x="896938" y="5270169"/>
                        <a:ext cx="3419475" cy="5556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74639346"/>
              </p:ext>
            </p:extLst>
          </p:nvPr>
        </p:nvGraphicFramePr>
        <p:xfrm>
          <a:off x="959908" y="3278188"/>
          <a:ext cx="2406650" cy="860425"/>
        </p:xfrm>
        <a:graphic>
          <a:graphicData uri="http://schemas.openxmlformats.org/presentationml/2006/ole">
            <mc:AlternateContent xmlns:mc="http://schemas.openxmlformats.org/markup-compatibility/2006">
              <mc:Choice xmlns:v="urn:schemas-microsoft-com:vml" Requires="v">
                <p:oleObj spid="_x0000_s1119550" name="Equation" r:id="rId8" imgW="1206500" imgH="431800" progId="Equation.DSMT4">
                  <p:embed/>
                </p:oleObj>
              </mc:Choice>
              <mc:Fallback>
                <p:oleObj name="Equation" r:id="rId8" imgW="1206500" imgH="431800" progId="Equation.DSMT4">
                  <p:embed/>
                  <p:pic>
                    <p:nvPicPr>
                      <p:cNvPr id="0" name=""/>
                      <p:cNvPicPr/>
                      <p:nvPr/>
                    </p:nvPicPr>
                    <p:blipFill>
                      <a:blip r:embed="rId9"/>
                      <a:stretch>
                        <a:fillRect/>
                      </a:stretch>
                    </p:blipFill>
                    <p:spPr>
                      <a:xfrm>
                        <a:off x="959908" y="3278188"/>
                        <a:ext cx="2406650" cy="860425"/>
                      </a:xfrm>
                      <a:prstGeom prst="rect">
                        <a:avLst/>
                      </a:prstGeom>
                    </p:spPr>
                  </p:pic>
                </p:oleObj>
              </mc:Fallback>
            </mc:AlternateContent>
          </a:graphicData>
        </a:graphic>
      </p:graphicFrame>
      <p:sp>
        <p:nvSpPr>
          <p:cNvPr id="17" name="Text Box 20"/>
          <p:cNvSpPr txBox="1">
            <a:spLocks noChangeArrowheads="1"/>
          </p:cNvSpPr>
          <p:nvPr/>
        </p:nvSpPr>
        <p:spPr bwMode="auto">
          <a:xfrm>
            <a:off x="5975350" y="3263130"/>
            <a:ext cx="316865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1600" dirty="0">
                <a:solidFill>
                  <a:srgbClr val="0000FF"/>
                </a:solidFill>
                <a:latin typeface="Calibri"/>
                <a:ea typeface="宋体"/>
              </a:rPr>
              <a:t>[Schwinger 1948]</a:t>
            </a:r>
          </a:p>
        </p:txBody>
      </p:sp>
      <p:sp>
        <p:nvSpPr>
          <p:cNvPr id="8" name="Slide Number Placeholder 7"/>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87880475"/>
              </p:ext>
            </p:extLst>
          </p:nvPr>
        </p:nvGraphicFramePr>
        <p:xfrm>
          <a:off x="7483351" y="4503005"/>
          <a:ext cx="574719" cy="421461"/>
        </p:xfrm>
        <a:graphic>
          <a:graphicData uri="http://schemas.openxmlformats.org/presentationml/2006/ole">
            <mc:AlternateContent xmlns:mc="http://schemas.openxmlformats.org/markup-compatibility/2006">
              <mc:Choice xmlns:v="urn:schemas-microsoft-com:vml" Requires="v">
                <p:oleObj spid="_x0000_s1119551" name="Equation" r:id="rId10" imgW="381000" imgH="279400" progId="Equation.DSMT4">
                  <p:embed/>
                </p:oleObj>
              </mc:Choice>
              <mc:Fallback>
                <p:oleObj name="Equation" r:id="rId10" imgW="381000" imgH="279400" progId="Equation.DSMT4">
                  <p:embed/>
                  <p:pic>
                    <p:nvPicPr>
                      <p:cNvPr id="0" name=""/>
                      <p:cNvPicPr/>
                      <p:nvPr/>
                    </p:nvPicPr>
                    <p:blipFill>
                      <a:blip r:embed="rId11"/>
                      <a:stretch>
                        <a:fillRect/>
                      </a:stretch>
                    </p:blipFill>
                    <p:spPr>
                      <a:xfrm>
                        <a:off x="7483351" y="4503005"/>
                        <a:ext cx="574719" cy="421461"/>
                      </a:xfrm>
                      <a:prstGeom prst="rect">
                        <a:avLst/>
                      </a:prstGeom>
                    </p:spPr>
                  </p:pic>
                </p:oleObj>
              </mc:Fallback>
            </mc:AlternateContent>
          </a:graphicData>
        </a:graphic>
      </p:graphicFrame>
    </p:spTree>
    <p:extLst>
      <p:ext uri="{BB962C8B-B14F-4D97-AF65-F5344CB8AC3E}">
        <p14:creationId xmlns:p14="http://schemas.microsoft.com/office/powerpoint/2010/main" val="2524756412"/>
      </p:ext>
    </p:extLst>
  </p:cSld>
  <p:clrMapOvr>
    <a:masterClrMapping/>
  </p:clrMapOvr>
  <mc:AlternateContent xmlns:mc="http://schemas.openxmlformats.org/markup-compatibility/2006" xmlns:p14="http://schemas.microsoft.com/office/powerpoint/2010/main">
    <mc:Choice Requires="p14">
      <p:transition spd="slow" p14:dur="2000" advTm="15052"/>
    </mc:Choice>
    <mc:Fallback xmlns="">
      <p:transition spd="slow" advTm="15052"/>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Without </a:t>
            </a:r>
            <a:r>
              <a:rPr lang="en-US" sz="2800" dirty="0" err="1"/>
              <a:t>wavefunction</a:t>
            </a:r>
            <a:r>
              <a:rPr lang="en-US" sz="2800" dirty="0"/>
              <a:t> renormalization</a:t>
            </a:r>
          </a:p>
        </p:txBody>
      </p:sp>
      <p:sp>
        <p:nvSpPr>
          <p:cNvPr id="2" name="Title 1"/>
          <p:cNvSpPr>
            <a:spLocks noGrp="1"/>
          </p:cNvSpPr>
          <p:nvPr>
            <p:ph type="title"/>
          </p:nvPr>
        </p:nvSpPr>
        <p:spPr>
          <a:xfrm>
            <a:off x="479677" y="109103"/>
            <a:ext cx="8229600" cy="1143000"/>
          </a:xfrm>
        </p:spPr>
        <p:txBody>
          <a:bodyPr>
            <a:normAutofit/>
          </a:bodyPr>
          <a:lstStyle/>
          <a:p>
            <a:r>
              <a:rPr lang="en-US" u="sng" dirty="0"/>
              <a:t>Electron g-2</a:t>
            </a:r>
            <a:endParaRPr lang="en-US" dirty="0"/>
          </a:p>
        </p:txBody>
      </p:sp>
      <p:sp>
        <p:nvSpPr>
          <p:cNvPr id="11" name="TextBox 10"/>
          <p:cNvSpPr txBox="1"/>
          <p:nvPr/>
        </p:nvSpPr>
        <p:spPr>
          <a:xfrm>
            <a:off x="306964" y="5212765"/>
            <a:ext cx="8686800" cy="830997"/>
          </a:xfrm>
          <a:prstGeom prst="rect">
            <a:avLst/>
          </a:prstGeom>
          <a:noFill/>
        </p:spPr>
        <p:txBody>
          <a:bodyPr wrap="square" rtlCol="0">
            <a:spAutoFit/>
          </a:bodyPr>
          <a:lstStyle/>
          <a:p>
            <a:r>
              <a:rPr lang="en-US" sz="2400" dirty="0"/>
              <a:t> </a:t>
            </a:r>
          </a:p>
          <a:p>
            <a:pPr marL="342900" indent="-342900">
              <a:buFont typeface="Arial"/>
              <a:buChar char="•"/>
            </a:pPr>
            <a:r>
              <a:rPr lang="en-US" sz="2400" dirty="0"/>
              <a:t>Naive anomalous magnetic moment</a:t>
            </a:r>
            <a:r>
              <a:rPr lang="en-US" sz="2400" baseline="-25000" dirty="0"/>
              <a:t> </a:t>
            </a:r>
            <a:r>
              <a:rPr lang="en-US" sz="2400" dirty="0"/>
              <a:t>-&gt; </a:t>
            </a:r>
            <a:r>
              <a:rPr lang="en-US" sz="2400" dirty="0">
                <a:solidFill>
                  <a:srgbClr val="FF0000"/>
                </a:solidFill>
              </a:rPr>
              <a:t>0</a:t>
            </a:r>
            <a:r>
              <a:rPr lang="en-US" sz="2400" dirty="0"/>
              <a:t> as </a:t>
            </a:r>
            <a:r>
              <a:rPr lang="en-US" sz="2400" dirty="0" err="1"/>
              <a:t>N</a:t>
            </a:r>
            <a:r>
              <a:rPr lang="en-US" sz="2400" baseline="-25000" dirty="0" err="1"/>
              <a:t>max</a:t>
            </a:r>
            <a:r>
              <a:rPr lang="en-US" sz="2400" dirty="0"/>
              <a:t>-&gt; ∞</a:t>
            </a:r>
          </a:p>
        </p:txBody>
      </p:sp>
      <p:grpSp>
        <p:nvGrpSpPr>
          <p:cNvPr id="17" name="Group 16"/>
          <p:cNvGrpSpPr/>
          <p:nvPr/>
        </p:nvGrpSpPr>
        <p:grpSpPr>
          <a:xfrm>
            <a:off x="315675" y="2247811"/>
            <a:ext cx="4146046" cy="3067771"/>
            <a:chOff x="349391" y="2393905"/>
            <a:chExt cx="3842604" cy="2607013"/>
          </a:xfrm>
        </p:grpSpPr>
        <p:pic>
          <p:nvPicPr>
            <p:cNvPr id="7" name="Picture 6"/>
            <p:cNvPicPr>
              <a:picLocks noChangeAspect="1"/>
            </p:cNvPicPr>
            <p:nvPr/>
          </p:nvPicPr>
          <p:blipFill>
            <a:blip r:embed="rId2"/>
            <a:stretch>
              <a:fillRect/>
            </a:stretch>
          </p:blipFill>
          <p:spPr>
            <a:xfrm>
              <a:off x="770232" y="2719600"/>
              <a:ext cx="298225" cy="1899224"/>
            </a:xfrm>
            <a:prstGeom prst="rect">
              <a:avLst/>
            </a:prstGeom>
          </p:spPr>
        </p:pic>
        <p:grpSp>
          <p:nvGrpSpPr>
            <p:cNvPr id="16" name="Group 15"/>
            <p:cNvGrpSpPr/>
            <p:nvPr/>
          </p:nvGrpSpPr>
          <p:grpSpPr>
            <a:xfrm>
              <a:off x="349391" y="2393905"/>
              <a:ext cx="3842604" cy="2607013"/>
              <a:chOff x="349391" y="2393905"/>
              <a:chExt cx="3460491" cy="2330849"/>
            </a:xfrm>
          </p:grpSpPr>
          <p:pic>
            <p:nvPicPr>
              <p:cNvPr id="6" name="Picture 5"/>
              <p:cNvPicPr>
                <a:picLocks noChangeAspect="1"/>
              </p:cNvPicPr>
              <p:nvPr/>
            </p:nvPicPr>
            <p:blipFill>
              <a:blip r:embed="rId3"/>
              <a:stretch>
                <a:fillRect/>
              </a:stretch>
            </p:blipFill>
            <p:spPr>
              <a:xfrm>
                <a:off x="1061589" y="2393905"/>
                <a:ext cx="2687946" cy="1966445"/>
              </a:xfrm>
              <a:prstGeom prst="rect">
                <a:avLst/>
              </a:prstGeom>
            </p:spPr>
          </p:pic>
          <p:pic>
            <p:nvPicPr>
              <p:cNvPr id="8" name="Picture 7"/>
              <p:cNvPicPr>
                <a:picLocks noChangeAspect="1"/>
              </p:cNvPicPr>
              <p:nvPr/>
            </p:nvPicPr>
            <p:blipFill>
              <a:blip r:embed="rId4"/>
              <a:stretch>
                <a:fillRect/>
              </a:stretch>
            </p:blipFill>
            <p:spPr>
              <a:xfrm>
                <a:off x="349391" y="3180359"/>
                <a:ext cx="299332" cy="641425"/>
              </a:xfrm>
              <a:prstGeom prst="rect">
                <a:avLst/>
              </a:prstGeom>
            </p:spPr>
          </p:pic>
          <p:pic>
            <p:nvPicPr>
              <p:cNvPr id="9" name="Picture 8"/>
              <p:cNvPicPr>
                <a:picLocks noChangeAspect="1"/>
              </p:cNvPicPr>
              <p:nvPr/>
            </p:nvPicPr>
            <p:blipFill>
              <a:blip r:embed="rId5"/>
              <a:stretch>
                <a:fillRect/>
              </a:stretch>
            </p:blipFill>
            <p:spPr>
              <a:xfrm>
                <a:off x="1120251" y="4457129"/>
                <a:ext cx="2689631" cy="267625"/>
              </a:xfrm>
              <a:prstGeom prst="rect">
                <a:avLst/>
              </a:prstGeom>
            </p:spPr>
          </p:pic>
        </p:grpSp>
      </p:grpSp>
      <p:sp>
        <p:nvSpPr>
          <p:cNvPr id="15" name="Rectangle 14"/>
          <p:cNvSpPr/>
          <p:nvPr/>
        </p:nvSpPr>
        <p:spPr>
          <a:xfrm>
            <a:off x="1269961" y="1177586"/>
            <a:ext cx="7874039" cy="369332"/>
          </a:xfrm>
          <a:prstGeom prst="rect">
            <a:avLst/>
          </a:prstGeom>
        </p:spPr>
        <p:txBody>
          <a:bodyPr wrap="square">
            <a:spAutoFit/>
          </a:bodyPr>
          <a:lstStyle/>
          <a:p>
            <a:pPr defTabSz="914400" eaLnBrk="0" fontAlgn="base" hangingPunct="0">
              <a:spcBef>
                <a:spcPct val="0"/>
              </a:spcBef>
              <a:spcAft>
                <a:spcPct val="0"/>
              </a:spcAft>
            </a:pPr>
            <a:r>
              <a:rPr lang="en-US" dirty="0">
                <a:solidFill>
                  <a:srgbClr val="0000FF"/>
                </a:solidFill>
              </a:rPr>
              <a:t>[X. Zhao, H. </a:t>
            </a:r>
            <a:r>
              <a:rPr lang="en-US" dirty="0" err="1">
                <a:solidFill>
                  <a:srgbClr val="0000FF"/>
                </a:solidFill>
              </a:rPr>
              <a:t>Honkanen</a:t>
            </a:r>
            <a:r>
              <a:rPr lang="en-US" dirty="0">
                <a:solidFill>
                  <a:srgbClr val="0000FF"/>
                </a:solidFill>
              </a:rPr>
              <a:t>, P. Maris, J. P. Vary, S. J. Brodsky, PLB 737, (2014) 65 ] </a:t>
            </a:r>
          </a:p>
        </p:txBody>
      </p:sp>
    </p:spTree>
    <p:extLst>
      <p:ext uri="{BB962C8B-B14F-4D97-AF65-F5344CB8AC3E}">
        <p14:creationId xmlns:p14="http://schemas.microsoft.com/office/powerpoint/2010/main" val="2176390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normAutofit fontScale="90000"/>
          </a:bodyPr>
          <a:lstStyle/>
          <a:p>
            <a:br>
              <a:rPr lang="en-US" u="sng" dirty="0"/>
            </a:br>
            <a:r>
              <a:rPr lang="en-US" u="sng" dirty="0"/>
              <a:t>Amplitude from </a:t>
            </a:r>
            <a:r>
              <a:rPr lang="en-US" u="sng" dirty="0" err="1"/>
              <a:t>Diagonalization</a:t>
            </a:r>
            <a:endParaRPr lang="en-US" u="sng" dirty="0"/>
          </a:p>
        </p:txBody>
      </p:sp>
      <p:sp>
        <p:nvSpPr>
          <p:cNvPr id="3" name="Content Placeholder 2"/>
          <p:cNvSpPr>
            <a:spLocks noGrp="1"/>
          </p:cNvSpPr>
          <p:nvPr>
            <p:ph idx="1"/>
          </p:nvPr>
        </p:nvSpPr>
        <p:spPr>
          <a:xfrm>
            <a:off x="457199" y="1352964"/>
            <a:ext cx="8511197" cy="4861660"/>
          </a:xfrm>
        </p:spPr>
        <p:txBody>
          <a:bodyPr>
            <a:normAutofit/>
          </a:bodyPr>
          <a:lstStyle/>
          <a:p>
            <a:pPr marL="514350" indent="-457200"/>
            <a:r>
              <a:rPr lang="en-US" sz="2800" dirty="0"/>
              <a:t>Diagrammatic representation of            in </a:t>
            </a:r>
          </a:p>
          <a:p>
            <a:pPr marL="457200" lvl="1" indent="0">
              <a:buNone/>
            </a:pPr>
            <a:r>
              <a:rPr lang="en-US" dirty="0"/>
              <a:t> </a:t>
            </a:r>
          </a:p>
          <a:p>
            <a:pPr marL="514350" indent="-457200"/>
            <a:endParaRPr lang="en-US" dirty="0"/>
          </a:p>
          <a:p>
            <a:pPr marL="5715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309918118"/>
              </p:ext>
            </p:extLst>
          </p:nvPr>
        </p:nvGraphicFramePr>
        <p:xfrm>
          <a:off x="5815087" y="1405109"/>
          <a:ext cx="735092" cy="539068"/>
        </p:xfrm>
        <a:graphic>
          <a:graphicData uri="http://schemas.openxmlformats.org/presentationml/2006/ole">
            <mc:AlternateContent xmlns:mc="http://schemas.openxmlformats.org/markup-compatibility/2006">
              <mc:Choice xmlns:v="urn:schemas-microsoft-com:vml" Requires="v">
                <p:oleObj spid="_x0000_s1123294" name="Equation" r:id="rId3" imgW="381000" imgH="279400" progId="Equation.DSMT4">
                  <p:embed/>
                </p:oleObj>
              </mc:Choice>
              <mc:Fallback>
                <p:oleObj name="Equation" r:id="rId3" imgW="381000" imgH="279400" progId="Equation.DSMT4">
                  <p:embed/>
                  <p:pic>
                    <p:nvPicPr>
                      <p:cNvPr id="0" name=""/>
                      <p:cNvPicPr/>
                      <p:nvPr/>
                    </p:nvPicPr>
                    <p:blipFill>
                      <a:blip r:embed="rId4"/>
                      <a:stretch>
                        <a:fillRect/>
                      </a:stretch>
                    </p:blipFill>
                    <p:spPr>
                      <a:xfrm>
                        <a:off x="5815087" y="1405109"/>
                        <a:ext cx="735092" cy="539068"/>
                      </a:xfrm>
                      <a:prstGeom prst="rect">
                        <a:avLst/>
                      </a:prstGeom>
                    </p:spPr>
                  </p:pic>
                </p:oleObj>
              </mc:Fallback>
            </mc:AlternateContent>
          </a:graphicData>
        </a:graphic>
      </p:graphicFrame>
      <p:grpSp>
        <p:nvGrpSpPr>
          <p:cNvPr id="34" name="Group 33"/>
          <p:cNvGrpSpPr/>
          <p:nvPr/>
        </p:nvGrpSpPr>
        <p:grpSpPr>
          <a:xfrm>
            <a:off x="892530" y="4259207"/>
            <a:ext cx="7030679" cy="1678765"/>
            <a:chOff x="870053" y="3495023"/>
            <a:chExt cx="7030679" cy="1678765"/>
          </a:xfrm>
        </p:grpSpPr>
        <p:grpSp>
          <p:nvGrpSpPr>
            <p:cNvPr id="33" name="Group 32"/>
            <p:cNvGrpSpPr/>
            <p:nvPr/>
          </p:nvGrpSpPr>
          <p:grpSpPr>
            <a:xfrm>
              <a:off x="870053" y="3495023"/>
              <a:ext cx="6760951" cy="1643610"/>
              <a:chOff x="870053" y="3495023"/>
              <a:chExt cx="6760951" cy="1643610"/>
            </a:xfrm>
          </p:grpSpPr>
          <p:grpSp>
            <p:nvGrpSpPr>
              <p:cNvPr id="32" name="Group 31"/>
              <p:cNvGrpSpPr/>
              <p:nvPr/>
            </p:nvGrpSpPr>
            <p:grpSpPr>
              <a:xfrm>
                <a:off x="870053" y="3495023"/>
                <a:ext cx="6044206" cy="1643610"/>
                <a:chOff x="870053" y="3495023"/>
                <a:chExt cx="6044206" cy="1643610"/>
              </a:xfrm>
            </p:grpSpPr>
            <p:grpSp>
              <p:nvGrpSpPr>
                <p:cNvPr id="31" name="Group 30"/>
                <p:cNvGrpSpPr/>
                <p:nvPr/>
              </p:nvGrpSpPr>
              <p:grpSpPr>
                <a:xfrm>
                  <a:off x="870053" y="3495023"/>
                  <a:ext cx="5138379" cy="1614829"/>
                  <a:chOff x="870053" y="3495023"/>
                  <a:chExt cx="5138379" cy="1614829"/>
                </a:xfrm>
              </p:grpSpPr>
              <p:grpSp>
                <p:nvGrpSpPr>
                  <p:cNvPr id="30" name="Group 29"/>
                  <p:cNvGrpSpPr/>
                  <p:nvPr/>
                </p:nvGrpSpPr>
                <p:grpSpPr>
                  <a:xfrm>
                    <a:off x="870053" y="3495023"/>
                    <a:ext cx="5118708" cy="1614829"/>
                    <a:chOff x="870053" y="3495023"/>
                    <a:chExt cx="5118708" cy="1614829"/>
                  </a:xfrm>
                </p:grpSpPr>
                <p:grpSp>
                  <p:nvGrpSpPr>
                    <p:cNvPr id="29" name="Group 28"/>
                    <p:cNvGrpSpPr/>
                    <p:nvPr/>
                  </p:nvGrpSpPr>
                  <p:grpSpPr>
                    <a:xfrm>
                      <a:off x="870053" y="3495023"/>
                      <a:ext cx="5118708" cy="865327"/>
                      <a:chOff x="870053" y="3495023"/>
                      <a:chExt cx="5118708" cy="865327"/>
                    </a:xfrm>
                  </p:grpSpPr>
                  <p:graphicFrame>
                    <p:nvGraphicFramePr>
                      <p:cNvPr id="12" name="Object 11"/>
                      <p:cNvGraphicFramePr>
                        <a:graphicFrameLocks noChangeAspect="1"/>
                      </p:cNvGraphicFramePr>
                      <p:nvPr>
                        <p:extLst>
                          <p:ext uri="{D42A27DB-BD31-4B8C-83A1-F6EECF244321}">
                            <p14:modId xmlns:p14="http://schemas.microsoft.com/office/powerpoint/2010/main" val="164623624"/>
                          </p:ext>
                        </p:extLst>
                      </p:nvPr>
                    </p:nvGraphicFramePr>
                    <p:xfrm>
                      <a:off x="870053" y="3506115"/>
                      <a:ext cx="388668" cy="854235"/>
                    </p:xfrm>
                    <a:graphic>
                      <a:graphicData uri="http://schemas.openxmlformats.org/presentationml/2006/ole">
                        <mc:AlternateContent xmlns:mc="http://schemas.openxmlformats.org/markup-compatibility/2006">
                          <mc:Choice xmlns:v="urn:schemas-microsoft-com:vml" Requires="v">
                            <p:oleObj spid="_x0000_s1123295" name="Equation" r:id="rId5" imgW="88900" imgH="190500" progId="Equation.DSMT4">
                              <p:embed/>
                            </p:oleObj>
                          </mc:Choice>
                          <mc:Fallback>
                            <p:oleObj name="Equation" r:id="rId5" imgW="88900" imgH="190500" progId="Equation.DSMT4">
                              <p:embed/>
                              <p:pic>
                                <p:nvPicPr>
                                  <p:cNvPr id="0" name=""/>
                                  <p:cNvPicPr/>
                                  <p:nvPr/>
                                </p:nvPicPr>
                                <p:blipFill>
                                  <a:blip r:embed="rId6"/>
                                  <a:stretch>
                                    <a:fillRect/>
                                  </a:stretch>
                                </p:blipFill>
                                <p:spPr>
                                  <a:xfrm>
                                    <a:off x="870053" y="3506115"/>
                                    <a:ext cx="388668" cy="854235"/>
                                  </a:xfrm>
                                  <a:prstGeom prst="rect">
                                    <a:avLst/>
                                  </a:prstGeom>
                                </p:spPr>
                              </p:pic>
                            </p:oleObj>
                          </mc:Fallback>
                        </mc:AlternateContent>
                      </a:graphicData>
                    </a:graphic>
                  </p:graphicFrame>
                  <p:grpSp>
                    <p:nvGrpSpPr>
                      <p:cNvPr id="28" name="Group 27"/>
                      <p:cNvGrpSpPr/>
                      <p:nvPr/>
                    </p:nvGrpSpPr>
                    <p:grpSpPr>
                      <a:xfrm>
                        <a:off x="1121403" y="3495023"/>
                        <a:ext cx="4867358" cy="743196"/>
                        <a:chOff x="1121403" y="3495023"/>
                        <a:chExt cx="4867358" cy="743196"/>
                      </a:xfrm>
                    </p:grpSpPr>
                    <p:pic>
                      <p:nvPicPr>
                        <p:cNvPr id="10" name="Picture 9" descr="blob.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403" y="3534159"/>
                          <a:ext cx="774700" cy="69850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361726102"/>
                            </p:ext>
                          </p:extLst>
                        </p:nvPr>
                      </p:nvGraphicFramePr>
                      <p:xfrm>
                        <a:off x="1957276" y="3652355"/>
                        <a:ext cx="560676" cy="576952"/>
                      </p:xfrm>
                      <a:graphic>
                        <a:graphicData uri="http://schemas.openxmlformats.org/presentationml/2006/ole">
                          <mc:AlternateContent xmlns:mc="http://schemas.openxmlformats.org/markup-compatibility/2006">
                            <mc:Choice xmlns:v="urn:schemas-microsoft-com:vml" Requires="v">
                              <p:oleObj spid="_x0000_s1123296" name="Equation" r:id="rId8" imgW="139700" imgH="114300" progId="Equation.DSMT4">
                                <p:embed/>
                              </p:oleObj>
                            </mc:Choice>
                            <mc:Fallback>
                              <p:oleObj name="Equation" r:id="rId8" imgW="139700" imgH="114300" progId="Equation.DSMT4">
                                <p:embed/>
                                <p:pic>
                                  <p:nvPicPr>
                                    <p:cNvPr id="0" name=""/>
                                    <p:cNvPicPr/>
                                    <p:nvPr/>
                                  </p:nvPicPr>
                                  <p:blipFill>
                                    <a:blip r:embed="rId9"/>
                                    <a:stretch>
                                      <a:fillRect/>
                                    </a:stretch>
                                  </p:blipFill>
                                  <p:spPr>
                                    <a:xfrm>
                                      <a:off x="1957276" y="3652355"/>
                                      <a:ext cx="560676" cy="576952"/>
                                    </a:xfrm>
                                    <a:prstGeom prst="rect">
                                      <a:avLst/>
                                    </a:prstGeom>
                                  </p:spPr>
                                </p:pic>
                              </p:oleObj>
                            </mc:Fallback>
                          </mc:AlternateContent>
                        </a:graphicData>
                      </a:graphic>
                    </p:graphicFrame>
                    <p:grpSp>
                      <p:nvGrpSpPr>
                        <p:cNvPr id="27" name="Group 26"/>
                        <p:cNvGrpSpPr/>
                        <p:nvPr/>
                      </p:nvGrpSpPr>
                      <p:grpSpPr>
                        <a:xfrm>
                          <a:off x="2485760" y="3495023"/>
                          <a:ext cx="3503001" cy="743196"/>
                          <a:chOff x="2485760" y="3495023"/>
                          <a:chExt cx="3503001" cy="743196"/>
                        </a:xfrm>
                      </p:grpSpPr>
                      <p:pic>
                        <p:nvPicPr>
                          <p:cNvPr id="14" name="Picture 13" descr="fermion.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5760" y="3773997"/>
                            <a:ext cx="1282700" cy="241300"/>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380695605"/>
                              </p:ext>
                            </p:extLst>
                          </p:nvPr>
                        </p:nvGraphicFramePr>
                        <p:xfrm>
                          <a:off x="3727790" y="3495023"/>
                          <a:ext cx="813767" cy="743196"/>
                        </p:xfrm>
                        <a:graphic>
                          <a:graphicData uri="http://schemas.openxmlformats.org/presentationml/2006/ole">
                            <mc:AlternateContent xmlns:mc="http://schemas.openxmlformats.org/markup-compatibility/2006">
                              <mc:Choice xmlns:v="urn:schemas-microsoft-com:vml" Requires="v">
                                <p:oleObj spid="_x0000_s1123297" name="Equation" r:id="rId11" imgW="139700" imgH="139700" progId="Equation.DSMT4">
                                  <p:embed/>
                                </p:oleObj>
                              </mc:Choice>
                              <mc:Fallback>
                                <p:oleObj name="Equation" r:id="rId11" imgW="139700" imgH="139700" progId="Equation.DSMT4">
                                  <p:embed/>
                                  <p:pic>
                                    <p:nvPicPr>
                                      <p:cNvPr id="0" name=""/>
                                      <p:cNvPicPr/>
                                      <p:nvPr/>
                                    </p:nvPicPr>
                                    <p:blipFill>
                                      <a:blip r:embed="rId12"/>
                                      <a:stretch>
                                        <a:fillRect/>
                                      </a:stretch>
                                    </p:blipFill>
                                    <p:spPr>
                                      <a:xfrm>
                                        <a:off x="3727790" y="3495023"/>
                                        <a:ext cx="813767" cy="743196"/>
                                      </a:xfrm>
                                      <a:prstGeom prst="rect">
                                        <a:avLst/>
                                      </a:prstGeom>
                                    </p:spPr>
                                  </p:pic>
                                </p:oleObj>
                              </mc:Fallback>
                            </mc:AlternateContent>
                          </a:graphicData>
                        </a:graphic>
                      </p:graphicFrame>
                      <p:pic>
                        <p:nvPicPr>
                          <p:cNvPr id="20" name="Picture 19" descr="fermionself1.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3961" y="3512141"/>
                            <a:ext cx="1574800" cy="508000"/>
                          </a:xfrm>
                          <a:prstGeom prst="rect">
                            <a:avLst/>
                          </a:prstGeom>
                        </p:spPr>
                      </p:pic>
                    </p:grpSp>
                  </p:grpSp>
                </p:grpSp>
                <p:graphicFrame>
                  <p:nvGraphicFramePr>
                    <p:cNvPr id="21" name="Object 20"/>
                    <p:cNvGraphicFramePr>
                      <a:graphicFrameLocks noChangeAspect="1"/>
                    </p:cNvGraphicFramePr>
                    <p:nvPr>
                      <p:extLst>
                        <p:ext uri="{D42A27DB-BD31-4B8C-83A1-F6EECF244321}">
                          <p14:modId xmlns:p14="http://schemas.microsoft.com/office/powerpoint/2010/main" val="271370838"/>
                        </p:ext>
                      </p:extLst>
                    </p:nvPr>
                  </p:nvGraphicFramePr>
                  <p:xfrm>
                    <a:off x="2598991" y="4366656"/>
                    <a:ext cx="813767" cy="743196"/>
                  </p:xfrm>
                  <a:graphic>
                    <a:graphicData uri="http://schemas.openxmlformats.org/presentationml/2006/ole">
                      <mc:AlternateContent xmlns:mc="http://schemas.openxmlformats.org/markup-compatibility/2006">
                        <mc:Choice xmlns:v="urn:schemas-microsoft-com:vml" Requires="v">
                          <p:oleObj spid="_x0000_s1123298" name="Equation" r:id="rId14" imgW="139700" imgH="139700" progId="Equation.DSMT4">
                            <p:embed/>
                          </p:oleObj>
                        </mc:Choice>
                        <mc:Fallback>
                          <p:oleObj name="Equation" r:id="rId14" imgW="139700" imgH="139700" progId="Equation.DSMT4">
                            <p:embed/>
                            <p:pic>
                              <p:nvPicPr>
                                <p:cNvPr id="0" name=""/>
                                <p:cNvPicPr/>
                                <p:nvPr/>
                              </p:nvPicPr>
                              <p:blipFill>
                                <a:blip r:embed="rId12"/>
                                <a:stretch>
                                  <a:fillRect/>
                                </a:stretch>
                              </p:blipFill>
                              <p:spPr>
                                <a:xfrm>
                                  <a:off x="2598991" y="4366656"/>
                                  <a:ext cx="813767" cy="743196"/>
                                </a:xfrm>
                                <a:prstGeom prst="rect">
                                  <a:avLst/>
                                </a:prstGeom>
                              </p:spPr>
                            </p:pic>
                          </p:oleObj>
                        </mc:Fallback>
                      </mc:AlternateContent>
                    </a:graphicData>
                  </a:graphic>
                </p:graphicFrame>
              </p:grpSp>
              <p:pic>
                <p:nvPicPr>
                  <p:cNvPr id="22" name="Picture 21" descr="fermionself2.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3332" y="4411182"/>
                    <a:ext cx="2705100" cy="508000"/>
                  </a:xfrm>
                  <a:prstGeom prst="rect">
                    <a:avLst/>
                  </a:prstGeom>
                </p:spPr>
              </p:pic>
            </p:grpSp>
            <p:graphicFrame>
              <p:nvGraphicFramePr>
                <p:cNvPr id="23" name="Object 22"/>
                <p:cNvGraphicFramePr>
                  <a:graphicFrameLocks noChangeAspect="1"/>
                </p:cNvGraphicFramePr>
                <p:nvPr>
                  <p:extLst>
                    <p:ext uri="{D42A27DB-BD31-4B8C-83A1-F6EECF244321}">
                      <p14:modId xmlns:p14="http://schemas.microsoft.com/office/powerpoint/2010/main" val="2786926503"/>
                    </p:ext>
                  </p:extLst>
                </p:nvPr>
              </p:nvGraphicFramePr>
              <p:xfrm>
                <a:off x="6100492" y="4395437"/>
                <a:ext cx="813767" cy="743196"/>
              </p:xfrm>
              <a:graphic>
                <a:graphicData uri="http://schemas.openxmlformats.org/presentationml/2006/ole">
                  <mc:AlternateContent xmlns:mc="http://schemas.openxmlformats.org/markup-compatibility/2006">
                    <mc:Choice xmlns:v="urn:schemas-microsoft-com:vml" Requires="v">
                      <p:oleObj spid="_x0000_s1123299" name="Equation" r:id="rId16" imgW="139700" imgH="139700" progId="Equation.DSMT4">
                        <p:embed/>
                      </p:oleObj>
                    </mc:Choice>
                    <mc:Fallback>
                      <p:oleObj name="Equation" r:id="rId16" imgW="139700" imgH="139700" progId="Equation.DSMT4">
                        <p:embed/>
                        <p:pic>
                          <p:nvPicPr>
                            <p:cNvPr id="0" name=""/>
                            <p:cNvPicPr/>
                            <p:nvPr/>
                          </p:nvPicPr>
                          <p:blipFill>
                            <a:blip r:embed="rId12"/>
                            <a:stretch>
                              <a:fillRect/>
                            </a:stretch>
                          </p:blipFill>
                          <p:spPr>
                            <a:xfrm>
                              <a:off x="6100492" y="4395437"/>
                              <a:ext cx="813767" cy="743196"/>
                            </a:xfrm>
                            <a:prstGeom prst="rect">
                              <a:avLst/>
                            </a:prstGeom>
                          </p:spPr>
                        </p:pic>
                      </p:oleObj>
                    </mc:Fallback>
                  </mc:AlternateContent>
                </a:graphicData>
              </a:graphic>
            </p:graphicFrame>
          </p:grpSp>
          <p:graphicFrame>
            <p:nvGraphicFramePr>
              <p:cNvPr id="24" name="Object 23"/>
              <p:cNvGraphicFramePr>
                <a:graphicFrameLocks noChangeAspect="1"/>
              </p:cNvGraphicFramePr>
              <p:nvPr>
                <p:extLst>
                  <p:ext uri="{D42A27DB-BD31-4B8C-83A1-F6EECF244321}">
                    <p14:modId xmlns:p14="http://schemas.microsoft.com/office/powerpoint/2010/main" val="1773446650"/>
                  </p:ext>
                </p:extLst>
              </p:nvPr>
            </p:nvGraphicFramePr>
            <p:xfrm>
              <a:off x="6860728" y="4618177"/>
              <a:ext cx="770276" cy="440158"/>
            </p:xfrm>
            <a:graphic>
              <a:graphicData uri="http://schemas.openxmlformats.org/presentationml/2006/ole">
                <mc:AlternateContent xmlns:mc="http://schemas.openxmlformats.org/markup-compatibility/2006">
                  <mc:Choice xmlns:v="urn:schemas-microsoft-com:vml" Requires="v">
                    <p:oleObj spid="_x0000_s1123300" name="Equation" r:id="rId17" imgW="177800" imgH="101600" progId="Equation.DSMT4">
                      <p:embed/>
                    </p:oleObj>
                  </mc:Choice>
                  <mc:Fallback>
                    <p:oleObj name="Equation" r:id="rId17" imgW="177800" imgH="101600" progId="Equation.DSMT4">
                      <p:embed/>
                      <p:pic>
                        <p:nvPicPr>
                          <p:cNvPr id="0" name=""/>
                          <p:cNvPicPr/>
                          <p:nvPr/>
                        </p:nvPicPr>
                        <p:blipFill>
                          <a:blip r:embed="rId18"/>
                          <a:stretch>
                            <a:fillRect/>
                          </a:stretch>
                        </p:blipFill>
                        <p:spPr>
                          <a:xfrm>
                            <a:off x="6860728" y="4618177"/>
                            <a:ext cx="770276" cy="440158"/>
                          </a:xfrm>
                          <a:prstGeom prst="rect">
                            <a:avLst/>
                          </a:prstGeom>
                        </p:spPr>
                      </p:pic>
                    </p:oleObj>
                  </mc:Fallback>
                </mc:AlternateContent>
              </a:graphicData>
            </a:graphic>
          </p:graphicFrame>
        </p:grpSp>
        <p:graphicFrame>
          <p:nvGraphicFramePr>
            <p:cNvPr id="25" name="Object 24"/>
            <p:cNvGraphicFramePr>
              <a:graphicFrameLocks noChangeAspect="1"/>
            </p:cNvGraphicFramePr>
            <p:nvPr>
              <p:extLst>
                <p:ext uri="{D42A27DB-BD31-4B8C-83A1-F6EECF244321}">
                  <p14:modId xmlns:p14="http://schemas.microsoft.com/office/powerpoint/2010/main" val="4135842600"/>
                </p:ext>
              </p:extLst>
            </p:nvPr>
          </p:nvGraphicFramePr>
          <p:xfrm>
            <a:off x="7490310" y="4405304"/>
            <a:ext cx="410422" cy="768484"/>
          </p:xfrm>
          <a:graphic>
            <a:graphicData uri="http://schemas.openxmlformats.org/presentationml/2006/ole">
              <mc:AlternateContent xmlns:mc="http://schemas.openxmlformats.org/markup-compatibility/2006">
                <mc:Choice xmlns:v="urn:schemas-microsoft-com:vml" Requires="v">
                  <p:oleObj spid="_x0000_s1123301" name="Equation" r:id="rId19" imgW="88900" imgH="190500" progId="Equation.DSMT4">
                    <p:embed/>
                  </p:oleObj>
                </mc:Choice>
                <mc:Fallback>
                  <p:oleObj name="Equation" r:id="rId19" imgW="88900" imgH="190500" progId="Equation.DSMT4">
                    <p:embed/>
                    <p:pic>
                      <p:nvPicPr>
                        <p:cNvPr id="0" name=""/>
                        <p:cNvPicPr/>
                        <p:nvPr/>
                      </p:nvPicPr>
                      <p:blipFill>
                        <a:blip r:embed="rId20"/>
                        <a:stretch>
                          <a:fillRect/>
                        </a:stretch>
                      </p:blipFill>
                      <p:spPr>
                        <a:xfrm>
                          <a:off x="7490310" y="4405304"/>
                          <a:ext cx="410422" cy="768484"/>
                        </a:xfrm>
                        <a:prstGeom prst="rect">
                          <a:avLst/>
                        </a:prstGeom>
                      </p:spPr>
                    </p:pic>
                  </p:oleObj>
                </mc:Fallback>
              </mc:AlternateContent>
            </a:graphicData>
          </a:graphic>
        </p:graphicFrame>
      </p:grpSp>
      <p:grpSp>
        <p:nvGrpSpPr>
          <p:cNvPr id="38" name="Group 37"/>
          <p:cNvGrpSpPr/>
          <p:nvPr/>
        </p:nvGrpSpPr>
        <p:grpSpPr>
          <a:xfrm>
            <a:off x="1044983" y="2222782"/>
            <a:ext cx="7841562" cy="1802122"/>
            <a:chOff x="1089938" y="1885641"/>
            <a:chExt cx="7841562" cy="1802122"/>
          </a:xfrm>
        </p:grpSpPr>
        <p:pic>
          <p:nvPicPr>
            <p:cNvPr id="35" name="Picture 34" descr="fermionselfphoton.eps"/>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16800" y="1885641"/>
              <a:ext cx="3314700" cy="1041400"/>
            </a:xfrm>
            <a:prstGeom prst="rect">
              <a:avLst/>
            </a:prstGeom>
          </p:spPr>
        </p:pic>
        <p:grpSp>
          <p:nvGrpSpPr>
            <p:cNvPr id="37" name="Group 36"/>
            <p:cNvGrpSpPr/>
            <p:nvPr/>
          </p:nvGrpSpPr>
          <p:grpSpPr>
            <a:xfrm>
              <a:off x="1089938" y="2208957"/>
              <a:ext cx="6228437" cy="1478806"/>
              <a:chOff x="1089938" y="2208957"/>
              <a:chExt cx="6228437" cy="1478806"/>
            </a:xfrm>
          </p:grpSpPr>
          <p:pic>
            <p:nvPicPr>
              <p:cNvPr id="9" name="Picture 8" descr="fermionself.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49641" y="2253026"/>
                <a:ext cx="2476500" cy="698500"/>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356328476"/>
                  </p:ext>
                </p:extLst>
              </p:nvPr>
            </p:nvGraphicFramePr>
            <p:xfrm>
              <a:off x="4891665" y="2208957"/>
              <a:ext cx="813767" cy="743196"/>
            </p:xfrm>
            <a:graphic>
              <a:graphicData uri="http://schemas.openxmlformats.org/presentationml/2006/ole">
                <mc:AlternateContent xmlns:mc="http://schemas.openxmlformats.org/markup-compatibility/2006">
                  <mc:Choice xmlns:v="urn:schemas-microsoft-com:vml" Requires="v">
                    <p:oleObj spid="_x0000_s1123302" name="Equation" r:id="rId23" imgW="139700" imgH="139700" progId="Equation.DSMT4">
                      <p:embed/>
                    </p:oleObj>
                  </mc:Choice>
                  <mc:Fallback>
                    <p:oleObj name="Equation" r:id="rId23" imgW="139700" imgH="139700" progId="Equation.DSMT4">
                      <p:embed/>
                      <p:pic>
                        <p:nvPicPr>
                          <p:cNvPr id="0" name=""/>
                          <p:cNvPicPr/>
                          <p:nvPr/>
                        </p:nvPicPr>
                        <p:blipFill>
                          <a:blip r:embed="rId12"/>
                          <a:stretch>
                            <a:fillRect/>
                          </a:stretch>
                        </p:blipFill>
                        <p:spPr>
                          <a:xfrm>
                            <a:off x="4891665" y="2208957"/>
                            <a:ext cx="813767" cy="743196"/>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732161455"/>
                  </p:ext>
                </p:extLst>
              </p:nvPr>
            </p:nvGraphicFramePr>
            <p:xfrm>
              <a:off x="1089938" y="2377884"/>
              <a:ext cx="735092" cy="539068"/>
            </p:xfrm>
            <a:graphic>
              <a:graphicData uri="http://schemas.openxmlformats.org/presentationml/2006/ole">
                <mc:AlternateContent xmlns:mc="http://schemas.openxmlformats.org/markup-compatibility/2006">
                  <mc:Choice xmlns:v="urn:schemas-microsoft-com:vml" Requires="v">
                    <p:oleObj spid="_x0000_s1123303" name="Equation" r:id="rId24" imgW="381000" imgH="279400" progId="Equation.DSMT4">
                      <p:embed/>
                    </p:oleObj>
                  </mc:Choice>
                  <mc:Fallback>
                    <p:oleObj name="Equation" r:id="rId24" imgW="381000" imgH="279400" progId="Equation.DSMT4">
                      <p:embed/>
                      <p:pic>
                        <p:nvPicPr>
                          <p:cNvPr id="0" name=""/>
                          <p:cNvPicPr/>
                          <p:nvPr/>
                        </p:nvPicPr>
                        <p:blipFill>
                          <a:blip r:embed="rId4"/>
                          <a:stretch>
                            <a:fillRect/>
                          </a:stretch>
                        </p:blipFill>
                        <p:spPr>
                          <a:xfrm>
                            <a:off x="1089938" y="2377884"/>
                            <a:ext cx="735092" cy="53906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63407307"/>
                  </p:ext>
                </p:extLst>
              </p:nvPr>
            </p:nvGraphicFramePr>
            <p:xfrm>
              <a:off x="1884903" y="2377528"/>
              <a:ext cx="560676" cy="576952"/>
            </p:xfrm>
            <a:graphic>
              <a:graphicData uri="http://schemas.openxmlformats.org/presentationml/2006/ole">
                <mc:AlternateContent xmlns:mc="http://schemas.openxmlformats.org/markup-compatibility/2006">
                  <mc:Choice xmlns:v="urn:schemas-microsoft-com:vml" Requires="v">
                    <p:oleObj spid="_x0000_s1123304" name="Equation" r:id="rId25" imgW="139700" imgH="114300" progId="Equation.DSMT4">
                      <p:embed/>
                    </p:oleObj>
                  </mc:Choice>
                  <mc:Fallback>
                    <p:oleObj name="Equation" r:id="rId25" imgW="139700" imgH="114300" progId="Equation.DSMT4">
                      <p:embed/>
                      <p:pic>
                        <p:nvPicPr>
                          <p:cNvPr id="0" name=""/>
                          <p:cNvPicPr/>
                          <p:nvPr/>
                        </p:nvPicPr>
                        <p:blipFill>
                          <a:blip r:embed="rId9"/>
                          <a:stretch>
                            <a:fillRect/>
                          </a:stretch>
                        </p:blipFill>
                        <p:spPr>
                          <a:xfrm>
                            <a:off x="1884903" y="2377528"/>
                            <a:ext cx="560676" cy="57695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87174931"/>
                  </p:ext>
                </p:extLst>
              </p:nvPr>
            </p:nvGraphicFramePr>
            <p:xfrm>
              <a:off x="3321050" y="3167063"/>
              <a:ext cx="588963" cy="490537"/>
            </p:xfrm>
            <a:graphic>
              <a:graphicData uri="http://schemas.openxmlformats.org/presentationml/2006/ole">
                <mc:AlternateContent xmlns:mc="http://schemas.openxmlformats.org/markup-compatibility/2006">
                  <mc:Choice xmlns:v="urn:schemas-microsoft-com:vml" Requires="v">
                    <p:oleObj spid="_x0000_s1123305" name="Equation" r:id="rId26" imgW="304800" imgH="254000" progId="Equation.DSMT4">
                      <p:embed/>
                    </p:oleObj>
                  </mc:Choice>
                  <mc:Fallback>
                    <p:oleObj name="Equation" r:id="rId26" imgW="304800" imgH="254000" progId="Equation.DSMT4">
                      <p:embed/>
                      <p:pic>
                        <p:nvPicPr>
                          <p:cNvPr id="0" name=""/>
                          <p:cNvPicPr/>
                          <p:nvPr/>
                        </p:nvPicPr>
                        <p:blipFill>
                          <a:blip r:embed="rId27"/>
                          <a:stretch>
                            <a:fillRect/>
                          </a:stretch>
                        </p:blipFill>
                        <p:spPr>
                          <a:xfrm>
                            <a:off x="3321050" y="3167063"/>
                            <a:ext cx="588963" cy="490537"/>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783449066"/>
                  </p:ext>
                </p:extLst>
              </p:nvPr>
            </p:nvGraphicFramePr>
            <p:xfrm>
              <a:off x="6556375" y="3171825"/>
              <a:ext cx="762000" cy="515938"/>
            </p:xfrm>
            <a:graphic>
              <a:graphicData uri="http://schemas.openxmlformats.org/presentationml/2006/ole">
                <mc:AlternateContent xmlns:mc="http://schemas.openxmlformats.org/markup-compatibility/2006">
                  <mc:Choice xmlns:v="urn:schemas-microsoft-com:vml" Requires="v">
                    <p:oleObj spid="_x0000_s1123306" name="Equation" r:id="rId28" imgW="393700" imgH="266700" progId="Equation.DSMT4">
                      <p:embed/>
                    </p:oleObj>
                  </mc:Choice>
                  <mc:Fallback>
                    <p:oleObj name="Equation" r:id="rId28" imgW="393700" imgH="266700" progId="Equation.DSMT4">
                      <p:embed/>
                      <p:pic>
                        <p:nvPicPr>
                          <p:cNvPr id="0" name=""/>
                          <p:cNvPicPr/>
                          <p:nvPr/>
                        </p:nvPicPr>
                        <p:blipFill>
                          <a:blip r:embed="rId29"/>
                          <a:stretch>
                            <a:fillRect/>
                          </a:stretch>
                        </p:blipFill>
                        <p:spPr>
                          <a:xfrm>
                            <a:off x="6556375" y="3171825"/>
                            <a:ext cx="762000" cy="515938"/>
                          </a:xfrm>
                          <a:prstGeom prst="rect">
                            <a:avLst/>
                          </a:prstGeom>
                        </p:spPr>
                      </p:pic>
                    </p:oleObj>
                  </mc:Fallback>
                </mc:AlternateContent>
              </a:graphicData>
            </a:graphic>
          </p:graphicFrame>
        </p:grpSp>
      </p:grpSp>
      <p:graphicFrame>
        <p:nvGraphicFramePr>
          <p:cNvPr id="39" name="Object 38"/>
          <p:cNvGraphicFramePr>
            <a:graphicFrameLocks noChangeAspect="1"/>
          </p:cNvGraphicFramePr>
          <p:nvPr>
            <p:extLst>
              <p:ext uri="{D42A27DB-BD31-4B8C-83A1-F6EECF244321}">
                <p14:modId xmlns:p14="http://schemas.microsoft.com/office/powerpoint/2010/main" val="1718181848"/>
              </p:ext>
            </p:extLst>
          </p:nvPr>
        </p:nvGraphicFramePr>
        <p:xfrm>
          <a:off x="7026253" y="1374524"/>
          <a:ext cx="1240364" cy="524701"/>
        </p:xfrm>
        <a:graphic>
          <a:graphicData uri="http://schemas.openxmlformats.org/presentationml/2006/ole">
            <mc:AlternateContent xmlns:mc="http://schemas.openxmlformats.org/markup-compatibility/2006">
              <mc:Choice xmlns:v="urn:schemas-microsoft-com:vml" Requires="v">
                <p:oleObj spid="_x0000_s1123307" name="Equation" r:id="rId30" imgW="571500" imgH="241300" progId="Equation.DSMT4">
                  <p:embed/>
                </p:oleObj>
              </mc:Choice>
              <mc:Fallback>
                <p:oleObj name="Equation" r:id="rId30" imgW="571500" imgH="241300" progId="Equation.DSMT4">
                  <p:embed/>
                  <p:pic>
                    <p:nvPicPr>
                      <p:cNvPr id="0" name=""/>
                      <p:cNvPicPr/>
                      <p:nvPr/>
                    </p:nvPicPr>
                    <p:blipFill>
                      <a:blip r:embed="rId31"/>
                      <a:stretch>
                        <a:fillRect/>
                      </a:stretch>
                    </p:blipFill>
                    <p:spPr>
                      <a:xfrm>
                        <a:off x="7026253" y="1374524"/>
                        <a:ext cx="1240364" cy="524701"/>
                      </a:xfrm>
                      <a:prstGeom prst="rect">
                        <a:avLst/>
                      </a:prstGeom>
                    </p:spPr>
                  </p:pic>
                </p:oleObj>
              </mc:Fallback>
            </mc:AlternateContent>
          </a:graphicData>
        </a:graphic>
      </p:graphicFrame>
    </p:spTree>
    <p:extLst>
      <p:ext uri="{BB962C8B-B14F-4D97-AF65-F5344CB8AC3E}">
        <p14:creationId xmlns:p14="http://schemas.microsoft.com/office/powerpoint/2010/main" val="1270273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686"/>
            <a:ext cx="8229600" cy="1143000"/>
          </a:xfrm>
        </p:spPr>
        <p:txBody>
          <a:bodyPr/>
          <a:lstStyle/>
          <a:p>
            <a:r>
              <a:rPr lang="en-US" u="sng" dirty="0"/>
              <a:t>Renormalization: Problem</a:t>
            </a:r>
          </a:p>
        </p:txBody>
      </p:sp>
      <p:sp>
        <p:nvSpPr>
          <p:cNvPr id="3" name="Content Placeholder 2"/>
          <p:cNvSpPr>
            <a:spLocks noGrp="1"/>
          </p:cNvSpPr>
          <p:nvPr>
            <p:ph idx="1"/>
          </p:nvPr>
        </p:nvSpPr>
        <p:spPr>
          <a:xfrm>
            <a:off x="457200" y="1555248"/>
            <a:ext cx="8522436" cy="4525963"/>
          </a:xfrm>
        </p:spPr>
        <p:txBody>
          <a:bodyPr/>
          <a:lstStyle/>
          <a:p>
            <a:r>
              <a:rPr lang="en-US" dirty="0"/>
              <a:t>BLFQ amplitude has incorrect norm</a:t>
            </a:r>
          </a:p>
          <a:p>
            <a:pPr lvl="1"/>
            <a:r>
              <a:rPr lang="en-US" dirty="0"/>
              <a:t>norm of        always &lt; </a:t>
            </a:r>
            <a:r>
              <a:rPr lang="en-US" dirty="0">
                <a:solidFill>
                  <a:srgbClr val="FF0000"/>
                </a:solidFill>
              </a:rPr>
              <a:t>1</a:t>
            </a:r>
          </a:p>
          <a:p>
            <a:pPr lvl="1"/>
            <a:endParaRPr lang="en-US" dirty="0"/>
          </a:p>
          <a:p>
            <a:pPr lvl="1"/>
            <a:endParaRPr lang="en-US" dirty="0"/>
          </a:p>
          <a:p>
            <a:pPr lvl="1"/>
            <a:endParaRPr lang="en-US" dirty="0"/>
          </a:p>
          <a:p>
            <a:r>
              <a:rPr lang="en-US" sz="2800" dirty="0" err="1"/>
              <a:t>Perturbative</a:t>
            </a:r>
            <a:r>
              <a:rPr lang="en-US" sz="2800" dirty="0"/>
              <a:t> amplitude in         has </a:t>
            </a:r>
            <a:r>
              <a:rPr lang="en-US" sz="2800" dirty="0">
                <a:solidFill>
                  <a:srgbClr val="FF0000"/>
                </a:solidFill>
              </a:rPr>
              <a:t>infinite norm</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
        <p:nvSpPr>
          <p:cNvPr id="9" name="TextBox 8"/>
          <p:cNvSpPr txBox="1"/>
          <p:nvPr/>
        </p:nvSpPr>
        <p:spPr>
          <a:xfrm>
            <a:off x="1505972" y="3843402"/>
            <a:ext cx="1544012" cy="369332"/>
          </a:xfrm>
          <a:prstGeom prst="rect">
            <a:avLst/>
          </a:prstGeom>
          <a:noFill/>
        </p:spPr>
        <p:txBody>
          <a:bodyPr wrap="none" rtlCol="0">
            <a:spAutoFit/>
          </a:bodyPr>
          <a:lstStyle/>
          <a:p>
            <a:r>
              <a:rPr lang="en-US" dirty="0"/>
              <a:t>At small </a:t>
            </a:r>
            <a:r>
              <a:rPr lang="en-US" dirty="0" err="1"/>
              <a:t>Nmax</a:t>
            </a:r>
            <a:endParaRPr lang="en-US" dirty="0"/>
          </a:p>
        </p:txBody>
      </p:sp>
      <p:sp>
        <p:nvSpPr>
          <p:cNvPr id="20" name="TextBox 19"/>
          <p:cNvSpPr txBox="1"/>
          <p:nvPr/>
        </p:nvSpPr>
        <p:spPr>
          <a:xfrm>
            <a:off x="5344630" y="3883422"/>
            <a:ext cx="1215522" cy="369332"/>
          </a:xfrm>
          <a:prstGeom prst="rect">
            <a:avLst/>
          </a:prstGeom>
          <a:noFill/>
        </p:spPr>
        <p:txBody>
          <a:bodyPr wrap="none" rtlCol="0">
            <a:spAutoFit/>
          </a:bodyPr>
          <a:lstStyle/>
          <a:p>
            <a:r>
              <a:rPr lang="en-US" dirty="0" err="1"/>
              <a:t>Nmax</a:t>
            </a:r>
            <a:r>
              <a:rPr lang="en-US" dirty="0"/>
              <a:t> -&gt; ∞ </a:t>
            </a:r>
          </a:p>
        </p:txBody>
      </p:sp>
      <p:graphicFrame>
        <p:nvGraphicFramePr>
          <p:cNvPr id="23" name="Object 22"/>
          <p:cNvGraphicFramePr>
            <a:graphicFrameLocks noChangeAspect="1"/>
          </p:cNvGraphicFramePr>
          <p:nvPr>
            <p:extLst>
              <p:ext uri="{D42A27DB-BD31-4B8C-83A1-F6EECF244321}">
                <p14:modId xmlns:p14="http://schemas.microsoft.com/office/powerpoint/2010/main" val="34369692"/>
              </p:ext>
            </p:extLst>
          </p:nvPr>
        </p:nvGraphicFramePr>
        <p:xfrm>
          <a:off x="2591176" y="2262814"/>
          <a:ext cx="408015" cy="352377"/>
        </p:xfrm>
        <a:graphic>
          <a:graphicData uri="http://schemas.openxmlformats.org/presentationml/2006/ole">
            <mc:AlternateContent xmlns:mc="http://schemas.openxmlformats.org/markup-compatibility/2006">
              <mc:Choice xmlns:v="urn:schemas-microsoft-com:vml" Requires="v">
                <p:oleObj spid="_x0000_s1109800" name="Equation" r:id="rId3" imgW="279400" imgH="241300" progId="Equation.DSMT4">
                  <p:embed/>
                </p:oleObj>
              </mc:Choice>
              <mc:Fallback>
                <p:oleObj name="Equation" r:id="rId3" imgW="279400" imgH="241300" progId="Equation.DSMT4">
                  <p:embed/>
                  <p:pic>
                    <p:nvPicPr>
                      <p:cNvPr id="0" name=""/>
                      <p:cNvPicPr/>
                      <p:nvPr/>
                    </p:nvPicPr>
                    <p:blipFill>
                      <a:blip r:embed="rId4"/>
                      <a:stretch>
                        <a:fillRect/>
                      </a:stretch>
                    </p:blipFill>
                    <p:spPr>
                      <a:xfrm>
                        <a:off x="2591176" y="2262814"/>
                        <a:ext cx="408015" cy="35237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6802278"/>
              </p:ext>
            </p:extLst>
          </p:nvPr>
        </p:nvGraphicFramePr>
        <p:xfrm>
          <a:off x="4744046" y="4224535"/>
          <a:ext cx="504377" cy="435599"/>
        </p:xfrm>
        <a:graphic>
          <a:graphicData uri="http://schemas.openxmlformats.org/presentationml/2006/ole">
            <mc:AlternateContent xmlns:mc="http://schemas.openxmlformats.org/markup-compatibility/2006">
              <mc:Choice xmlns:v="urn:schemas-microsoft-com:vml" Requires="v">
                <p:oleObj spid="_x0000_s1109801" name="Equation" r:id="rId5" imgW="279400" imgH="241300" progId="Equation.DSMT4">
                  <p:embed/>
                </p:oleObj>
              </mc:Choice>
              <mc:Fallback>
                <p:oleObj name="Equation" r:id="rId5" imgW="279400" imgH="241300" progId="Equation.DSMT4">
                  <p:embed/>
                  <p:pic>
                    <p:nvPicPr>
                      <p:cNvPr id="0" name=""/>
                      <p:cNvPicPr/>
                      <p:nvPr/>
                    </p:nvPicPr>
                    <p:blipFill>
                      <a:blip r:embed="rId4"/>
                      <a:stretch>
                        <a:fillRect/>
                      </a:stretch>
                    </p:blipFill>
                    <p:spPr>
                      <a:xfrm>
                        <a:off x="4744046" y="4224535"/>
                        <a:ext cx="504377" cy="435599"/>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43145122"/>
              </p:ext>
            </p:extLst>
          </p:nvPr>
        </p:nvGraphicFramePr>
        <p:xfrm>
          <a:off x="912182" y="4870575"/>
          <a:ext cx="3107369" cy="748433"/>
        </p:xfrm>
        <a:graphic>
          <a:graphicData uri="http://schemas.openxmlformats.org/presentationml/2006/ole">
            <mc:AlternateContent xmlns:mc="http://schemas.openxmlformats.org/markup-compatibility/2006">
              <mc:Choice xmlns:v="urn:schemas-microsoft-com:vml" Requires="v">
                <p:oleObj spid="_x0000_s1109802" name="Equation" r:id="rId6" imgW="1790700" imgH="431800" progId="Equation.DSMT4">
                  <p:embed/>
                </p:oleObj>
              </mc:Choice>
              <mc:Fallback>
                <p:oleObj name="Equation" r:id="rId6" imgW="1790700" imgH="431800" progId="Equation.DSMT4">
                  <p:embed/>
                  <p:pic>
                    <p:nvPicPr>
                      <p:cNvPr id="0" name=""/>
                      <p:cNvPicPr/>
                      <p:nvPr/>
                    </p:nvPicPr>
                    <p:blipFill>
                      <a:blip r:embed="rId7"/>
                      <a:stretch>
                        <a:fillRect/>
                      </a:stretch>
                    </p:blipFill>
                    <p:spPr>
                      <a:xfrm>
                        <a:off x="912182" y="4870575"/>
                        <a:ext cx="3107369" cy="748433"/>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86139255"/>
              </p:ext>
            </p:extLst>
          </p:nvPr>
        </p:nvGraphicFramePr>
        <p:xfrm>
          <a:off x="5107803" y="4813707"/>
          <a:ext cx="2839029" cy="895206"/>
        </p:xfrm>
        <a:graphic>
          <a:graphicData uri="http://schemas.openxmlformats.org/presentationml/2006/ole">
            <mc:AlternateContent xmlns:mc="http://schemas.openxmlformats.org/markup-compatibility/2006">
              <mc:Choice xmlns:v="urn:schemas-microsoft-com:vml" Requires="v">
                <p:oleObj spid="_x0000_s1109803" name="Equation" r:id="rId8" imgW="1651000" imgH="520700" progId="Equation.DSMT4">
                  <p:embed/>
                </p:oleObj>
              </mc:Choice>
              <mc:Fallback>
                <p:oleObj name="Equation" r:id="rId8" imgW="1651000" imgH="520700" progId="Equation.DSMT4">
                  <p:embed/>
                  <p:pic>
                    <p:nvPicPr>
                      <p:cNvPr id="0" name=""/>
                      <p:cNvPicPr/>
                      <p:nvPr/>
                    </p:nvPicPr>
                    <p:blipFill>
                      <a:blip r:embed="rId9"/>
                      <a:stretch>
                        <a:fillRect/>
                      </a:stretch>
                    </p:blipFill>
                    <p:spPr>
                      <a:xfrm>
                        <a:off x="5107803" y="4813707"/>
                        <a:ext cx="2839029" cy="895206"/>
                      </a:xfrm>
                      <a:prstGeom prst="rect">
                        <a:avLst/>
                      </a:prstGeom>
                    </p:spPr>
                  </p:pic>
                </p:oleObj>
              </mc:Fallback>
            </mc:AlternateContent>
          </a:graphicData>
        </a:graphic>
      </p:graphicFrame>
      <p:sp>
        <p:nvSpPr>
          <p:cNvPr id="28" name="Right Arrow 27"/>
          <p:cNvSpPr/>
          <p:nvPr/>
        </p:nvSpPr>
        <p:spPr>
          <a:xfrm>
            <a:off x="4052192" y="5097127"/>
            <a:ext cx="516975" cy="39333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32" name="Group 31"/>
          <p:cNvGrpSpPr/>
          <p:nvPr/>
        </p:nvGrpSpPr>
        <p:grpSpPr>
          <a:xfrm>
            <a:off x="1348630" y="2663410"/>
            <a:ext cx="5749220" cy="1186298"/>
            <a:chOff x="1348630" y="2663410"/>
            <a:chExt cx="5749220" cy="1186298"/>
          </a:xfrm>
        </p:grpSpPr>
        <p:grpSp>
          <p:nvGrpSpPr>
            <p:cNvPr id="22" name="Group 21"/>
            <p:cNvGrpSpPr/>
            <p:nvPr/>
          </p:nvGrpSpPr>
          <p:grpSpPr>
            <a:xfrm>
              <a:off x="1348630" y="3310281"/>
              <a:ext cx="5749220" cy="539427"/>
              <a:chOff x="1382346" y="2703429"/>
              <a:chExt cx="5749220" cy="539427"/>
            </a:xfrm>
          </p:grpSpPr>
          <p:grpSp>
            <p:nvGrpSpPr>
              <p:cNvPr id="12" name="Group 11"/>
              <p:cNvGrpSpPr/>
              <p:nvPr/>
            </p:nvGrpSpPr>
            <p:grpSpPr>
              <a:xfrm>
                <a:off x="1382346" y="2703429"/>
                <a:ext cx="2026374" cy="521883"/>
                <a:chOff x="1382346" y="2703429"/>
                <a:chExt cx="2026374" cy="521883"/>
              </a:xfrm>
            </p:grpSpPr>
            <p:sp>
              <p:nvSpPr>
                <p:cNvPr id="5" name="Rectangle 4"/>
                <p:cNvSpPr/>
                <p:nvPr/>
              </p:nvSpPr>
              <p:spPr>
                <a:xfrm>
                  <a:off x="3011943" y="2703429"/>
                  <a:ext cx="348395" cy="52188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11" name="Group 10"/>
                <p:cNvGrpSpPr/>
                <p:nvPr/>
              </p:nvGrpSpPr>
              <p:grpSpPr>
                <a:xfrm>
                  <a:off x="1382346" y="2708362"/>
                  <a:ext cx="2026374" cy="516950"/>
                  <a:chOff x="1382346" y="2708362"/>
                  <a:chExt cx="2026374" cy="516950"/>
                </a:xfrm>
              </p:grpSpPr>
              <p:graphicFrame>
                <p:nvGraphicFramePr>
                  <p:cNvPr id="6" name="Object 5"/>
                  <p:cNvGraphicFramePr>
                    <a:graphicFrameLocks noChangeAspect="1"/>
                  </p:cNvGraphicFramePr>
                  <p:nvPr>
                    <p:extLst>
                      <p:ext uri="{D42A27DB-BD31-4B8C-83A1-F6EECF244321}">
                        <p14:modId xmlns:p14="http://schemas.microsoft.com/office/powerpoint/2010/main" val="2929493073"/>
                      </p:ext>
                    </p:extLst>
                  </p:nvPr>
                </p:nvGraphicFramePr>
                <p:xfrm>
                  <a:off x="3000705" y="2762219"/>
                  <a:ext cx="408015" cy="352377"/>
                </p:xfrm>
                <a:graphic>
                  <a:graphicData uri="http://schemas.openxmlformats.org/presentationml/2006/ole">
                    <mc:AlternateContent xmlns:mc="http://schemas.openxmlformats.org/markup-compatibility/2006">
                      <mc:Choice xmlns:v="urn:schemas-microsoft-com:vml" Requires="v">
                        <p:oleObj spid="_x0000_s1109804" name="Equation" r:id="rId10" imgW="279400" imgH="241300" progId="Equation.DSMT4">
                          <p:embed/>
                        </p:oleObj>
                      </mc:Choice>
                      <mc:Fallback>
                        <p:oleObj name="Equation" r:id="rId10" imgW="279400" imgH="241300" progId="Equation.DSMT4">
                          <p:embed/>
                          <p:pic>
                            <p:nvPicPr>
                              <p:cNvPr id="0" name=""/>
                              <p:cNvPicPr/>
                              <p:nvPr/>
                            </p:nvPicPr>
                            <p:blipFill>
                              <a:blip r:embed="rId4"/>
                              <a:stretch>
                                <a:fillRect/>
                              </a:stretch>
                            </p:blipFill>
                            <p:spPr>
                              <a:xfrm>
                                <a:off x="3000705" y="2762219"/>
                                <a:ext cx="408015" cy="352377"/>
                              </a:xfrm>
                              <a:prstGeom prst="rect">
                                <a:avLst/>
                              </a:prstGeom>
                            </p:spPr>
                          </p:pic>
                        </p:oleObj>
                      </mc:Fallback>
                    </mc:AlternateContent>
                  </a:graphicData>
                </a:graphic>
              </p:graphicFrame>
              <p:grpSp>
                <p:nvGrpSpPr>
                  <p:cNvPr id="10" name="Group 9"/>
                  <p:cNvGrpSpPr/>
                  <p:nvPr/>
                </p:nvGrpSpPr>
                <p:grpSpPr>
                  <a:xfrm>
                    <a:off x="1382346" y="2708362"/>
                    <a:ext cx="1618357" cy="516950"/>
                    <a:chOff x="1382346" y="2708362"/>
                    <a:chExt cx="1618357" cy="516950"/>
                  </a:xfrm>
                </p:grpSpPr>
                <p:sp>
                  <p:nvSpPr>
                    <p:cNvPr id="7" name="Rectangle 6"/>
                    <p:cNvSpPr/>
                    <p:nvPr/>
                  </p:nvSpPr>
                  <p:spPr>
                    <a:xfrm>
                      <a:off x="1382346" y="2708362"/>
                      <a:ext cx="1618357" cy="516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523197408"/>
                        </p:ext>
                      </p:extLst>
                    </p:nvPr>
                  </p:nvGraphicFramePr>
                  <p:xfrm>
                    <a:off x="1921799" y="2775984"/>
                    <a:ext cx="330200" cy="371475"/>
                  </p:xfrm>
                  <a:graphic>
                    <a:graphicData uri="http://schemas.openxmlformats.org/presentationml/2006/ole">
                      <mc:AlternateContent xmlns:mc="http://schemas.openxmlformats.org/markup-compatibility/2006">
                        <mc:Choice xmlns:v="urn:schemas-microsoft-com:vml" Requires="v">
                          <p:oleObj spid="_x0000_s1109805" name="Equation" r:id="rId11" imgW="203200" imgH="228600" progId="Equation.DSMT4">
                            <p:embed/>
                          </p:oleObj>
                        </mc:Choice>
                        <mc:Fallback>
                          <p:oleObj name="Equation" r:id="rId11" imgW="203200" imgH="228600" progId="Equation.DSMT4">
                            <p:embed/>
                            <p:pic>
                              <p:nvPicPr>
                                <p:cNvPr id="0" name=""/>
                                <p:cNvPicPr/>
                                <p:nvPr/>
                              </p:nvPicPr>
                              <p:blipFill>
                                <a:blip r:embed="rId12"/>
                                <a:stretch>
                                  <a:fillRect/>
                                </a:stretch>
                              </p:blipFill>
                              <p:spPr>
                                <a:xfrm>
                                  <a:off x="1921799" y="2775984"/>
                                  <a:ext cx="330200" cy="371475"/>
                                </a:xfrm>
                                <a:prstGeom prst="rect">
                                  <a:avLst/>
                                </a:prstGeom>
                              </p:spPr>
                            </p:pic>
                          </p:oleObj>
                        </mc:Fallback>
                      </mc:AlternateContent>
                    </a:graphicData>
                  </a:graphic>
                </p:graphicFrame>
              </p:grpSp>
            </p:grpSp>
          </p:grpSp>
          <p:grpSp>
            <p:nvGrpSpPr>
              <p:cNvPr id="13" name="Group 12"/>
              <p:cNvGrpSpPr/>
              <p:nvPr/>
            </p:nvGrpSpPr>
            <p:grpSpPr>
              <a:xfrm>
                <a:off x="5153574" y="2720973"/>
                <a:ext cx="1977992" cy="521883"/>
                <a:chOff x="1382347" y="2703429"/>
                <a:chExt cx="1977992" cy="521883"/>
              </a:xfrm>
            </p:grpSpPr>
            <p:sp>
              <p:nvSpPr>
                <p:cNvPr id="14" name="Rectangle 13"/>
                <p:cNvSpPr/>
                <p:nvPr/>
              </p:nvSpPr>
              <p:spPr>
                <a:xfrm>
                  <a:off x="1701968" y="2703429"/>
                  <a:ext cx="1658371" cy="52188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15" name="Group 14"/>
                <p:cNvGrpSpPr/>
                <p:nvPr/>
              </p:nvGrpSpPr>
              <p:grpSpPr>
                <a:xfrm>
                  <a:off x="1382347" y="2708362"/>
                  <a:ext cx="1835316" cy="516950"/>
                  <a:chOff x="1382347" y="2708362"/>
                  <a:chExt cx="1835316" cy="516950"/>
                </a:xfrm>
              </p:grpSpPr>
              <p:graphicFrame>
                <p:nvGraphicFramePr>
                  <p:cNvPr id="16" name="Object 15"/>
                  <p:cNvGraphicFramePr>
                    <a:graphicFrameLocks noChangeAspect="1"/>
                  </p:cNvGraphicFramePr>
                  <p:nvPr>
                    <p:extLst>
                      <p:ext uri="{D42A27DB-BD31-4B8C-83A1-F6EECF244321}">
                        <p14:modId xmlns:p14="http://schemas.microsoft.com/office/powerpoint/2010/main" val="2066449259"/>
                      </p:ext>
                    </p:extLst>
                  </p:nvPr>
                </p:nvGraphicFramePr>
                <p:xfrm>
                  <a:off x="2809648" y="2795933"/>
                  <a:ext cx="408015" cy="352377"/>
                </p:xfrm>
                <a:graphic>
                  <a:graphicData uri="http://schemas.openxmlformats.org/presentationml/2006/ole">
                    <mc:AlternateContent xmlns:mc="http://schemas.openxmlformats.org/markup-compatibility/2006">
                      <mc:Choice xmlns:v="urn:schemas-microsoft-com:vml" Requires="v">
                        <p:oleObj spid="_x0000_s1109806" name="Equation" r:id="rId13" imgW="279400" imgH="241300" progId="Equation.DSMT4">
                          <p:embed/>
                        </p:oleObj>
                      </mc:Choice>
                      <mc:Fallback>
                        <p:oleObj name="Equation" r:id="rId13" imgW="279400" imgH="241300" progId="Equation.DSMT4">
                          <p:embed/>
                          <p:pic>
                            <p:nvPicPr>
                              <p:cNvPr id="0" name=""/>
                              <p:cNvPicPr/>
                              <p:nvPr/>
                            </p:nvPicPr>
                            <p:blipFill>
                              <a:blip r:embed="rId4"/>
                              <a:stretch>
                                <a:fillRect/>
                              </a:stretch>
                            </p:blipFill>
                            <p:spPr>
                              <a:xfrm>
                                <a:off x="2809648" y="2795933"/>
                                <a:ext cx="408015" cy="352377"/>
                              </a:xfrm>
                              <a:prstGeom prst="rect">
                                <a:avLst/>
                              </a:prstGeom>
                            </p:spPr>
                          </p:pic>
                        </p:oleObj>
                      </mc:Fallback>
                    </mc:AlternateContent>
                  </a:graphicData>
                </a:graphic>
              </p:graphicFrame>
              <p:grpSp>
                <p:nvGrpSpPr>
                  <p:cNvPr id="17" name="Group 16"/>
                  <p:cNvGrpSpPr/>
                  <p:nvPr/>
                </p:nvGrpSpPr>
                <p:grpSpPr>
                  <a:xfrm>
                    <a:off x="1382347" y="2708362"/>
                    <a:ext cx="375154" cy="516950"/>
                    <a:chOff x="1382347" y="2708362"/>
                    <a:chExt cx="375154" cy="516950"/>
                  </a:xfrm>
                </p:grpSpPr>
                <p:sp>
                  <p:nvSpPr>
                    <p:cNvPr id="18" name="Rectangle 17"/>
                    <p:cNvSpPr/>
                    <p:nvPr/>
                  </p:nvSpPr>
                  <p:spPr>
                    <a:xfrm>
                      <a:off x="1382347" y="2708362"/>
                      <a:ext cx="319621" cy="516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744023315"/>
                        </p:ext>
                      </p:extLst>
                    </p:nvPr>
                  </p:nvGraphicFramePr>
                  <p:xfrm>
                    <a:off x="1427301" y="2787222"/>
                    <a:ext cx="330200" cy="371475"/>
                  </p:xfrm>
                  <a:graphic>
                    <a:graphicData uri="http://schemas.openxmlformats.org/presentationml/2006/ole">
                      <mc:AlternateContent xmlns:mc="http://schemas.openxmlformats.org/markup-compatibility/2006">
                        <mc:Choice xmlns:v="urn:schemas-microsoft-com:vml" Requires="v">
                          <p:oleObj spid="_x0000_s1109807" name="Equation" r:id="rId14" imgW="203200" imgH="228600" progId="Equation.DSMT4">
                            <p:embed/>
                          </p:oleObj>
                        </mc:Choice>
                        <mc:Fallback>
                          <p:oleObj name="Equation" r:id="rId14" imgW="203200" imgH="228600" progId="Equation.DSMT4">
                            <p:embed/>
                            <p:pic>
                              <p:nvPicPr>
                                <p:cNvPr id="0" name=""/>
                                <p:cNvPicPr/>
                                <p:nvPr/>
                              </p:nvPicPr>
                              <p:blipFill>
                                <a:blip r:embed="rId12"/>
                                <a:stretch>
                                  <a:fillRect/>
                                </a:stretch>
                              </p:blipFill>
                              <p:spPr>
                                <a:xfrm>
                                  <a:off x="1427301" y="2787222"/>
                                  <a:ext cx="330200" cy="371475"/>
                                </a:xfrm>
                                <a:prstGeom prst="rect">
                                  <a:avLst/>
                                </a:prstGeom>
                              </p:spPr>
                            </p:pic>
                          </p:oleObj>
                        </mc:Fallback>
                      </mc:AlternateContent>
                    </a:graphicData>
                  </a:graphic>
                </p:graphicFrame>
              </p:grpSp>
            </p:grpSp>
          </p:grpSp>
          <p:sp>
            <p:nvSpPr>
              <p:cNvPr id="21" name="Right Arrow 20"/>
              <p:cNvSpPr/>
              <p:nvPr/>
            </p:nvSpPr>
            <p:spPr>
              <a:xfrm>
                <a:off x="4057132" y="2809504"/>
                <a:ext cx="516975" cy="39333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30" name="Left Brace 29"/>
            <p:cNvSpPr/>
            <p:nvPr/>
          </p:nvSpPr>
          <p:spPr>
            <a:xfrm rot="5400000">
              <a:off x="2202766" y="2157649"/>
              <a:ext cx="292199" cy="1955516"/>
            </a:xfrm>
            <a:prstGeom prst="leftBrac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2202764" y="2663410"/>
              <a:ext cx="301660" cy="369332"/>
            </a:xfrm>
            <a:prstGeom prst="rect">
              <a:avLst/>
            </a:prstGeom>
            <a:noFill/>
          </p:spPr>
          <p:txBody>
            <a:bodyPr wrap="none" rtlCol="0">
              <a:spAutoFit/>
            </a:bodyPr>
            <a:lstStyle/>
            <a:p>
              <a:r>
                <a:rPr lang="en-US" altLang="zh-CN" dirty="0">
                  <a:solidFill>
                    <a:srgbClr val="FF0000"/>
                  </a:solidFill>
                </a:rPr>
                <a:t>1</a:t>
              </a:r>
              <a:endParaRPr lang="en-US" dirty="0">
                <a:solidFill>
                  <a:srgbClr val="FF0000"/>
                </a:solidFill>
              </a:endParaRPr>
            </a:p>
          </p:txBody>
        </p:sp>
      </p:grpSp>
      <p:sp>
        <p:nvSpPr>
          <p:cNvPr id="33" name="TextBox 32"/>
          <p:cNvSpPr txBox="1"/>
          <p:nvPr/>
        </p:nvSpPr>
        <p:spPr>
          <a:xfrm>
            <a:off x="5962752" y="2692192"/>
            <a:ext cx="301660" cy="369332"/>
          </a:xfrm>
          <a:prstGeom prst="rect">
            <a:avLst/>
          </a:prstGeom>
          <a:noFill/>
        </p:spPr>
        <p:txBody>
          <a:bodyPr wrap="none" rtlCol="0">
            <a:spAutoFit/>
          </a:bodyPr>
          <a:lstStyle/>
          <a:p>
            <a:r>
              <a:rPr lang="en-US" altLang="zh-CN" dirty="0">
                <a:solidFill>
                  <a:srgbClr val="FF0000"/>
                </a:solidFill>
              </a:rPr>
              <a:t>1</a:t>
            </a:r>
            <a:endParaRPr lang="en-US" dirty="0">
              <a:solidFill>
                <a:srgbClr val="FF0000"/>
              </a:solidFill>
            </a:endParaRPr>
          </a:p>
        </p:txBody>
      </p:sp>
      <p:sp>
        <p:nvSpPr>
          <p:cNvPr id="34" name="Left Brace 33"/>
          <p:cNvSpPr/>
          <p:nvPr/>
        </p:nvSpPr>
        <p:spPr>
          <a:xfrm rot="5400000">
            <a:off x="5962756" y="2186432"/>
            <a:ext cx="292199" cy="1955516"/>
          </a:xfrm>
          <a:prstGeom prst="leftBrac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181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Without </a:t>
            </a:r>
            <a:r>
              <a:rPr lang="en-US" sz="2800" dirty="0" err="1"/>
              <a:t>wavefunction</a:t>
            </a:r>
            <a:r>
              <a:rPr lang="en-US" sz="2800" dirty="0"/>
              <a:t> renormalization</a:t>
            </a:r>
          </a:p>
        </p:txBody>
      </p:sp>
      <p:sp>
        <p:nvSpPr>
          <p:cNvPr id="2" name="Title 1"/>
          <p:cNvSpPr>
            <a:spLocks noGrp="1"/>
          </p:cNvSpPr>
          <p:nvPr>
            <p:ph type="title"/>
          </p:nvPr>
        </p:nvSpPr>
        <p:spPr>
          <a:xfrm>
            <a:off x="479677" y="109103"/>
            <a:ext cx="8229600" cy="1143000"/>
          </a:xfrm>
        </p:spPr>
        <p:txBody>
          <a:bodyPr>
            <a:normAutofit/>
          </a:bodyPr>
          <a:lstStyle/>
          <a:p>
            <a:r>
              <a:rPr lang="en-US" u="sng" dirty="0"/>
              <a:t>Electron g-2</a:t>
            </a:r>
            <a:endParaRPr lang="en-US" dirty="0"/>
          </a:p>
        </p:txBody>
      </p:sp>
      <p:sp>
        <p:nvSpPr>
          <p:cNvPr id="11" name="TextBox 10"/>
          <p:cNvSpPr txBox="1"/>
          <p:nvPr/>
        </p:nvSpPr>
        <p:spPr>
          <a:xfrm>
            <a:off x="306964" y="5811045"/>
            <a:ext cx="8686800" cy="830997"/>
          </a:xfrm>
          <a:prstGeom prst="rect">
            <a:avLst/>
          </a:prstGeom>
          <a:noFill/>
        </p:spPr>
        <p:txBody>
          <a:bodyPr wrap="square" rtlCol="0">
            <a:spAutoFit/>
          </a:bodyPr>
          <a:lstStyle/>
          <a:p>
            <a:r>
              <a:rPr lang="en-US" sz="2400" dirty="0"/>
              <a:t> </a:t>
            </a:r>
          </a:p>
          <a:p>
            <a:pPr marL="342900" indent="-342900">
              <a:buFont typeface="Arial"/>
              <a:buChar char="•"/>
            </a:pPr>
            <a:r>
              <a:rPr lang="en-US" sz="2400" dirty="0"/>
              <a:t>Both anomalous magnetic moment and Z</a:t>
            </a:r>
            <a:r>
              <a:rPr lang="en-US" sz="2400" baseline="-25000" dirty="0"/>
              <a:t>2 </a:t>
            </a:r>
            <a:r>
              <a:rPr lang="en-US" sz="2400" dirty="0"/>
              <a:t>-&gt; </a:t>
            </a:r>
            <a:r>
              <a:rPr lang="en-US" sz="2400" dirty="0">
                <a:solidFill>
                  <a:srgbClr val="FF0000"/>
                </a:solidFill>
              </a:rPr>
              <a:t>0</a:t>
            </a:r>
            <a:r>
              <a:rPr lang="en-US" sz="2400" dirty="0"/>
              <a:t> as </a:t>
            </a:r>
            <a:r>
              <a:rPr lang="en-US" sz="2400" dirty="0" err="1"/>
              <a:t>N</a:t>
            </a:r>
            <a:r>
              <a:rPr lang="en-US" sz="2400" baseline="-25000" dirty="0" err="1"/>
              <a:t>max</a:t>
            </a:r>
            <a:r>
              <a:rPr lang="en-US" sz="2400" dirty="0"/>
              <a:t>-&gt; ∞</a:t>
            </a:r>
          </a:p>
        </p:txBody>
      </p:sp>
      <p:grpSp>
        <p:nvGrpSpPr>
          <p:cNvPr id="17" name="Group 16"/>
          <p:cNvGrpSpPr/>
          <p:nvPr/>
        </p:nvGrpSpPr>
        <p:grpSpPr>
          <a:xfrm>
            <a:off x="315675" y="2236660"/>
            <a:ext cx="4146046" cy="3067771"/>
            <a:chOff x="349391" y="2393905"/>
            <a:chExt cx="3842604" cy="2607013"/>
          </a:xfrm>
        </p:grpSpPr>
        <p:pic>
          <p:nvPicPr>
            <p:cNvPr id="7" name="Picture 6"/>
            <p:cNvPicPr>
              <a:picLocks noChangeAspect="1"/>
            </p:cNvPicPr>
            <p:nvPr/>
          </p:nvPicPr>
          <p:blipFill>
            <a:blip r:embed="rId3"/>
            <a:stretch>
              <a:fillRect/>
            </a:stretch>
          </p:blipFill>
          <p:spPr>
            <a:xfrm>
              <a:off x="770232" y="2719600"/>
              <a:ext cx="298225" cy="1899224"/>
            </a:xfrm>
            <a:prstGeom prst="rect">
              <a:avLst/>
            </a:prstGeom>
          </p:spPr>
        </p:pic>
        <p:grpSp>
          <p:nvGrpSpPr>
            <p:cNvPr id="16" name="Group 15"/>
            <p:cNvGrpSpPr/>
            <p:nvPr/>
          </p:nvGrpSpPr>
          <p:grpSpPr>
            <a:xfrm>
              <a:off x="349391" y="2393905"/>
              <a:ext cx="3842604" cy="2607013"/>
              <a:chOff x="349391" y="2393905"/>
              <a:chExt cx="3460491" cy="2330849"/>
            </a:xfrm>
          </p:grpSpPr>
          <p:pic>
            <p:nvPicPr>
              <p:cNvPr id="6" name="Picture 5"/>
              <p:cNvPicPr>
                <a:picLocks noChangeAspect="1"/>
              </p:cNvPicPr>
              <p:nvPr/>
            </p:nvPicPr>
            <p:blipFill>
              <a:blip r:embed="rId4"/>
              <a:stretch>
                <a:fillRect/>
              </a:stretch>
            </p:blipFill>
            <p:spPr>
              <a:xfrm>
                <a:off x="1061589" y="2393905"/>
                <a:ext cx="2687946" cy="1966445"/>
              </a:xfrm>
              <a:prstGeom prst="rect">
                <a:avLst/>
              </a:prstGeom>
            </p:spPr>
          </p:pic>
          <p:pic>
            <p:nvPicPr>
              <p:cNvPr id="8" name="Picture 7"/>
              <p:cNvPicPr>
                <a:picLocks noChangeAspect="1"/>
              </p:cNvPicPr>
              <p:nvPr/>
            </p:nvPicPr>
            <p:blipFill>
              <a:blip r:embed="rId5"/>
              <a:stretch>
                <a:fillRect/>
              </a:stretch>
            </p:blipFill>
            <p:spPr>
              <a:xfrm>
                <a:off x="349391" y="3180359"/>
                <a:ext cx="299332" cy="641425"/>
              </a:xfrm>
              <a:prstGeom prst="rect">
                <a:avLst/>
              </a:prstGeom>
            </p:spPr>
          </p:pic>
          <p:pic>
            <p:nvPicPr>
              <p:cNvPr id="9" name="Picture 8"/>
              <p:cNvPicPr>
                <a:picLocks noChangeAspect="1"/>
              </p:cNvPicPr>
              <p:nvPr/>
            </p:nvPicPr>
            <p:blipFill>
              <a:blip r:embed="rId6"/>
              <a:stretch>
                <a:fillRect/>
              </a:stretch>
            </p:blipFill>
            <p:spPr>
              <a:xfrm>
                <a:off x="1120251" y="4457129"/>
                <a:ext cx="2689631" cy="267625"/>
              </a:xfrm>
              <a:prstGeom prst="rect">
                <a:avLst/>
              </a:prstGeom>
            </p:spPr>
          </p:pic>
        </p:grpSp>
      </p:grpSp>
      <p:grpSp>
        <p:nvGrpSpPr>
          <p:cNvPr id="25" name="Group 24"/>
          <p:cNvGrpSpPr/>
          <p:nvPr/>
        </p:nvGrpSpPr>
        <p:grpSpPr>
          <a:xfrm>
            <a:off x="4675256" y="2292306"/>
            <a:ext cx="3922268" cy="2967086"/>
            <a:chOff x="5033998" y="2292306"/>
            <a:chExt cx="3563525" cy="2481424"/>
          </a:xfrm>
        </p:grpSpPr>
        <p:pic>
          <p:nvPicPr>
            <p:cNvPr id="18" name="Picture 17"/>
            <p:cNvPicPr>
              <a:picLocks noChangeAspect="1"/>
            </p:cNvPicPr>
            <p:nvPr/>
          </p:nvPicPr>
          <p:blipFill>
            <a:blip r:embed="rId7"/>
            <a:stretch>
              <a:fillRect/>
            </a:stretch>
          </p:blipFill>
          <p:spPr>
            <a:xfrm>
              <a:off x="5379677" y="2292306"/>
              <a:ext cx="3217846" cy="2481424"/>
            </a:xfrm>
            <a:prstGeom prst="rect">
              <a:avLst/>
            </a:prstGeom>
          </p:spPr>
        </p:pic>
        <p:pic>
          <p:nvPicPr>
            <p:cNvPr id="19" name="Picture 18"/>
            <p:cNvPicPr>
              <a:picLocks noChangeAspect="1"/>
            </p:cNvPicPr>
            <p:nvPr/>
          </p:nvPicPr>
          <p:blipFill>
            <a:blip r:embed="rId8"/>
            <a:stretch>
              <a:fillRect/>
            </a:stretch>
          </p:blipFill>
          <p:spPr>
            <a:xfrm>
              <a:off x="5033998" y="2494840"/>
              <a:ext cx="281858" cy="2004325"/>
            </a:xfrm>
            <a:prstGeom prst="rect">
              <a:avLst/>
            </a:prstGeom>
          </p:spPr>
        </p:pic>
      </p:grpSp>
      <p:sp>
        <p:nvSpPr>
          <p:cNvPr id="15" name="Rectangle 14"/>
          <p:cNvSpPr/>
          <p:nvPr/>
        </p:nvSpPr>
        <p:spPr>
          <a:xfrm>
            <a:off x="1269961" y="1177586"/>
            <a:ext cx="7874039" cy="369332"/>
          </a:xfrm>
          <a:prstGeom prst="rect">
            <a:avLst/>
          </a:prstGeom>
        </p:spPr>
        <p:txBody>
          <a:bodyPr wrap="square">
            <a:spAutoFit/>
          </a:bodyPr>
          <a:lstStyle/>
          <a:p>
            <a:pPr defTabSz="914400" eaLnBrk="0" fontAlgn="base" hangingPunct="0">
              <a:spcBef>
                <a:spcPct val="0"/>
              </a:spcBef>
              <a:spcAft>
                <a:spcPct val="0"/>
              </a:spcAft>
            </a:pPr>
            <a:r>
              <a:rPr lang="en-US" dirty="0">
                <a:solidFill>
                  <a:srgbClr val="0000FF"/>
                </a:solidFill>
              </a:rPr>
              <a:t>[X. Zhao, H. </a:t>
            </a:r>
            <a:r>
              <a:rPr lang="en-US" dirty="0" err="1">
                <a:solidFill>
                  <a:srgbClr val="0000FF"/>
                </a:solidFill>
              </a:rPr>
              <a:t>Honkanen</a:t>
            </a:r>
            <a:r>
              <a:rPr lang="en-US" dirty="0">
                <a:solidFill>
                  <a:srgbClr val="0000FF"/>
                </a:solidFill>
              </a:rPr>
              <a:t>, P. Maris, J. P. Vary, S. J. Brodsky, PLB 737, (2014) 65 ] </a:t>
            </a:r>
          </a:p>
        </p:txBody>
      </p:sp>
      <p:graphicFrame>
        <p:nvGraphicFramePr>
          <p:cNvPr id="4" name="Object 3"/>
          <p:cNvGraphicFramePr>
            <a:graphicFrameLocks noChangeAspect="1"/>
          </p:cNvGraphicFramePr>
          <p:nvPr>
            <p:extLst>
              <p:ext uri="{D42A27DB-BD31-4B8C-83A1-F6EECF244321}">
                <p14:modId xmlns:p14="http://schemas.microsoft.com/office/powerpoint/2010/main" val="1665537557"/>
              </p:ext>
            </p:extLst>
          </p:nvPr>
        </p:nvGraphicFramePr>
        <p:xfrm>
          <a:off x="757238" y="5480050"/>
          <a:ext cx="2189162" cy="779463"/>
        </p:xfrm>
        <a:graphic>
          <a:graphicData uri="http://schemas.openxmlformats.org/presentationml/2006/ole">
            <mc:AlternateContent xmlns:mc="http://schemas.openxmlformats.org/markup-compatibility/2006">
              <mc:Choice xmlns:v="urn:schemas-microsoft-com:vml" Requires="v">
                <p:oleObj spid="_x0000_s670043" name="Equation" r:id="rId9" imgW="927100" imgH="330200" progId="Equation.DSMT4">
                  <p:embed/>
                </p:oleObj>
              </mc:Choice>
              <mc:Fallback>
                <p:oleObj name="Equation" r:id="rId9" imgW="927100" imgH="330200" progId="Equation.DSMT4">
                  <p:embed/>
                  <p:pic>
                    <p:nvPicPr>
                      <p:cNvPr id="0" name=""/>
                      <p:cNvPicPr/>
                      <p:nvPr/>
                    </p:nvPicPr>
                    <p:blipFill>
                      <a:blip r:embed="rId10"/>
                      <a:stretch>
                        <a:fillRect/>
                      </a:stretch>
                    </p:blipFill>
                    <p:spPr>
                      <a:xfrm>
                        <a:off x="757238" y="5480050"/>
                        <a:ext cx="2189162" cy="779463"/>
                      </a:xfrm>
                      <a:prstGeom prst="rect">
                        <a:avLst/>
                      </a:prstGeom>
                    </p:spPr>
                  </p:pic>
                </p:oleObj>
              </mc:Fallback>
            </mc:AlternateContent>
          </a:graphicData>
        </a:graphic>
      </p:graphicFrame>
      <p:sp>
        <p:nvSpPr>
          <p:cNvPr id="5" name="TextBox 4"/>
          <p:cNvSpPr txBox="1"/>
          <p:nvPr/>
        </p:nvSpPr>
        <p:spPr>
          <a:xfrm>
            <a:off x="348395" y="5630247"/>
            <a:ext cx="2472490" cy="461665"/>
          </a:xfrm>
          <a:prstGeom prst="rect">
            <a:avLst/>
          </a:prstGeom>
          <a:noFill/>
        </p:spPr>
        <p:txBody>
          <a:bodyPr wrap="square" rtlCol="0">
            <a:spAutoFit/>
          </a:bodyPr>
          <a:lstStyle/>
          <a:p>
            <a:pPr marL="285750" indent="-285750">
              <a:buFont typeface="Arial"/>
              <a:buChar char="•"/>
            </a:pPr>
            <a:r>
              <a:rPr lang="en-US" sz="2400" dirty="0"/>
              <a:t> </a:t>
            </a:r>
          </a:p>
        </p:txBody>
      </p:sp>
    </p:spTree>
    <p:extLst>
      <p:ext uri="{BB962C8B-B14F-4D97-AF65-F5344CB8AC3E}">
        <p14:creationId xmlns:p14="http://schemas.microsoft.com/office/powerpoint/2010/main" val="134253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lstStyle/>
          <a:p>
            <a:r>
              <a:rPr lang="en-US" u="sng" dirty="0"/>
              <a:t>Renormalization: </a:t>
            </a:r>
            <a:r>
              <a:rPr lang="en-US" u="sng" dirty="0" err="1"/>
              <a:t>Wavefunction</a:t>
            </a:r>
            <a:endParaRPr lang="en-US" u="sng" dirty="0"/>
          </a:p>
        </p:txBody>
      </p:sp>
      <p:sp>
        <p:nvSpPr>
          <p:cNvPr id="3" name="Content Placeholder 2"/>
          <p:cNvSpPr>
            <a:spLocks noGrp="1"/>
          </p:cNvSpPr>
          <p:nvPr>
            <p:ph idx="1"/>
          </p:nvPr>
        </p:nvSpPr>
        <p:spPr>
          <a:xfrm>
            <a:off x="457199" y="1352964"/>
            <a:ext cx="8511197" cy="5333656"/>
          </a:xfrm>
        </p:spPr>
        <p:txBody>
          <a:bodyPr>
            <a:normAutofit/>
          </a:bodyPr>
          <a:lstStyle/>
          <a:p>
            <a:pPr marL="514350" indent="-457200"/>
            <a:r>
              <a:rPr lang="en-US" sz="2800" dirty="0"/>
              <a:t>Problem in terms of diagram</a:t>
            </a:r>
          </a:p>
          <a:p>
            <a:pPr marL="514350" indent="-457200"/>
            <a:endParaRPr lang="en-US" sz="2800" dirty="0"/>
          </a:p>
          <a:p>
            <a:pPr marL="514350" indent="-457200"/>
            <a:endParaRPr lang="en-US" sz="2800" dirty="0"/>
          </a:p>
          <a:p>
            <a:pPr marL="514350" indent="-457200"/>
            <a:endParaRPr lang="en-US" sz="2800" dirty="0"/>
          </a:p>
          <a:p>
            <a:pPr marL="514350" indent="-457200"/>
            <a:endParaRPr lang="en-US" sz="2800" dirty="0"/>
          </a:p>
          <a:p>
            <a:pPr marL="514350" indent="-457200"/>
            <a:endParaRPr lang="en-US" sz="2800" dirty="0"/>
          </a:p>
          <a:p>
            <a:pPr marL="514350" indent="-457200"/>
            <a:endParaRPr lang="en-US" sz="2800" dirty="0"/>
          </a:p>
          <a:p>
            <a:pPr marL="514350" indent="-457200"/>
            <a:endParaRPr lang="en-US" sz="2800" dirty="0"/>
          </a:p>
          <a:p>
            <a:pPr marL="514350" indent="-457200"/>
            <a:endParaRPr lang="en-US" sz="2800" dirty="0"/>
          </a:p>
          <a:p>
            <a:pPr marL="514350" indent="-457200"/>
            <a:r>
              <a:rPr lang="en-US" sz="2800" dirty="0">
                <a:solidFill>
                  <a:srgbClr val="FF0000"/>
                </a:solidFill>
              </a:rPr>
              <a:t>Ward-identity broken by </a:t>
            </a:r>
            <a:r>
              <a:rPr lang="en-US" sz="2800" dirty="0" err="1">
                <a:solidFill>
                  <a:srgbClr val="FF0000"/>
                </a:solidFill>
              </a:rPr>
              <a:t>Fock</a:t>
            </a:r>
            <a:r>
              <a:rPr lang="en-US" sz="2800" dirty="0">
                <a:solidFill>
                  <a:srgbClr val="FF0000"/>
                </a:solidFill>
              </a:rPr>
              <a:t>-sector truncation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pic>
        <p:nvPicPr>
          <p:cNvPr id="12" name="Picture 11" descr="fermionselfphot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412" y="2234531"/>
            <a:ext cx="2204209" cy="692510"/>
          </a:xfrm>
          <a:prstGeom prst="rect">
            <a:avLst/>
          </a:prstGeom>
        </p:spPr>
      </p:pic>
      <p:sp>
        <p:nvSpPr>
          <p:cNvPr id="8" name="TextBox 7"/>
          <p:cNvSpPr txBox="1"/>
          <p:nvPr/>
        </p:nvSpPr>
        <p:spPr>
          <a:xfrm>
            <a:off x="1090145" y="3023027"/>
            <a:ext cx="682248" cy="523220"/>
          </a:xfrm>
          <a:prstGeom prst="rect">
            <a:avLst/>
          </a:prstGeom>
          <a:noFill/>
        </p:spPr>
        <p:txBody>
          <a:bodyPr wrap="none" rtlCol="0">
            <a:spAutoFit/>
          </a:bodyPr>
          <a:lstStyle/>
          <a:p>
            <a:r>
              <a:rPr lang="en-US" sz="2800" dirty="0">
                <a:solidFill>
                  <a:srgbClr val="0000FF"/>
                </a:solidFill>
              </a:rPr>
              <a:t>but  </a:t>
            </a:r>
          </a:p>
        </p:txBody>
      </p:sp>
      <p:sp>
        <p:nvSpPr>
          <p:cNvPr id="13" name="TextBox 12"/>
          <p:cNvSpPr txBox="1"/>
          <p:nvPr/>
        </p:nvSpPr>
        <p:spPr>
          <a:xfrm>
            <a:off x="4012177" y="2034080"/>
            <a:ext cx="629361" cy="707886"/>
          </a:xfrm>
          <a:prstGeom prst="rect">
            <a:avLst/>
          </a:prstGeom>
          <a:noFill/>
        </p:spPr>
        <p:txBody>
          <a:bodyPr wrap="square" rtlCol="0">
            <a:spAutoFit/>
          </a:bodyPr>
          <a:lstStyle/>
          <a:p>
            <a:r>
              <a:rPr lang="en-US" sz="4000" dirty="0">
                <a:solidFill>
                  <a:srgbClr val="008000"/>
                </a:solidFill>
                <a:latin typeface="Zapf Dingbats"/>
                <a:ea typeface="Zapf Dingbats"/>
                <a:cs typeface="Zapf Dingbats"/>
                <a:sym typeface="Zapf Dingbats"/>
              </a:rPr>
              <a:t>✓</a:t>
            </a:r>
            <a:endParaRPr lang="en-US" sz="4000" dirty="0">
              <a:solidFill>
                <a:srgbClr val="008000"/>
              </a:solidFill>
            </a:endParaRPr>
          </a:p>
        </p:txBody>
      </p:sp>
      <p:sp>
        <p:nvSpPr>
          <p:cNvPr id="20" name="TextBox 19"/>
          <p:cNvSpPr txBox="1"/>
          <p:nvPr/>
        </p:nvSpPr>
        <p:spPr>
          <a:xfrm>
            <a:off x="3995999" y="3737328"/>
            <a:ext cx="479618" cy="707886"/>
          </a:xfrm>
          <a:prstGeom prst="rect">
            <a:avLst/>
          </a:prstGeom>
          <a:noFill/>
        </p:spPr>
        <p:txBody>
          <a:bodyPr wrap="none" rtlCol="0">
            <a:spAutoFit/>
          </a:bodyPr>
          <a:lstStyle/>
          <a:p>
            <a:r>
              <a:rPr lang="en-US" sz="4000" dirty="0">
                <a:solidFill>
                  <a:srgbClr val="FF0000"/>
                </a:solidFill>
                <a:latin typeface="Zapf Dingbats"/>
                <a:ea typeface="Zapf Dingbats"/>
                <a:cs typeface="Zapf Dingbats"/>
                <a:sym typeface="Zapf Dingbats"/>
              </a:rPr>
              <a:t>✗</a:t>
            </a:r>
            <a:endParaRPr lang="en-US" sz="4000" dirty="0">
              <a:solidFill>
                <a:srgbClr val="FF0000"/>
              </a:solidFill>
            </a:endParaRPr>
          </a:p>
        </p:txBody>
      </p:sp>
      <p:sp>
        <p:nvSpPr>
          <p:cNvPr id="14" name="TextBox 13"/>
          <p:cNvSpPr txBox="1"/>
          <p:nvPr/>
        </p:nvSpPr>
        <p:spPr>
          <a:xfrm>
            <a:off x="5012412" y="2258841"/>
            <a:ext cx="1447031" cy="461665"/>
          </a:xfrm>
          <a:prstGeom prst="rect">
            <a:avLst/>
          </a:prstGeom>
          <a:noFill/>
        </p:spPr>
        <p:txBody>
          <a:bodyPr wrap="none" rtlCol="0">
            <a:spAutoFit/>
          </a:bodyPr>
          <a:lstStyle/>
          <a:p>
            <a:r>
              <a:rPr lang="en-US" sz="2400" dirty="0"/>
              <a:t>present in </a:t>
            </a:r>
          </a:p>
        </p:txBody>
      </p:sp>
      <p:graphicFrame>
        <p:nvGraphicFramePr>
          <p:cNvPr id="21" name="Object 20"/>
          <p:cNvGraphicFramePr>
            <a:graphicFrameLocks noChangeAspect="1"/>
          </p:cNvGraphicFramePr>
          <p:nvPr>
            <p:extLst>
              <p:ext uri="{D42A27DB-BD31-4B8C-83A1-F6EECF244321}">
                <p14:modId xmlns:p14="http://schemas.microsoft.com/office/powerpoint/2010/main" val="738268774"/>
              </p:ext>
            </p:extLst>
          </p:nvPr>
        </p:nvGraphicFramePr>
        <p:xfrm>
          <a:off x="6506082" y="2234035"/>
          <a:ext cx="1155700" cy="488950"/>
        </p:xfrm>
        <a:graphic>
          <a:graphicData uri="http://schemas.openxmlformats.org/presentationml/2006/ole">
            <mc:AlternateContent xmlns:mc="http://schemas.openxmlformats.org/markup-compatibility/2006">
              <mc:Choice xmlns:v="urn:schemas-microsoft-com:vml" Requires="v">
                <p:oleObj spid="_x0000_s1173555" name="Equation" r:id="rId4" imgW="571500" imgH="241300" progId="Equation.DSMT4">
                  <p:embed/>
                </p:oleObj>
              </mc:Choice>
              <mc:Fallback>
                <p:oleObj name="Equation" r:id="rId4" imgW="571500" imgH="241300" progId="Equation.DSMT4">
                  <p:embed/>
                  <p:pic>
                    <p:nvPicPr>
                      <p:cNvPr id="0" name=""/>
                      <p:cNvPicPr/>
                      <p:nvPr/>
                    </p:nvPicPr>
                    <p:blipFill>
                      <a:blip r:embed="rId5"/>
                      <a:stretch>
                        <a:fillRect/>
                      </a:stretch>
                    </p:blipFill>
                    <p:spPr>
                      <a:xfrm>
                        <a:off x="6506082" y="2234035"/>
                        <a:ext cx="1155700" cy="488950"/>
                      </a:xfrm>
                      <a:prstGeom prst="rect">
                        <a:avLst/>
                      </a:prstGeom>
                    </p:spPr>
                  </p:pic>
                </p:oleObj>
              </mc:Fallback>
            </mc:AlternateContent>
          </a:graphicData>
        </a:graphic>
      </p:graphicFrame>
      <p:sp>
        <p:nvSpPr>
          <p:cNvPr id="15" name="TextBox 14"/>
          <p:cNvSpPr txBox="1"/>
          <p:nvPr/>
        </p:nvSpPr>
        <p:spPr>
          <a:xfrm>
            <a:off x="5124798" y="3865878"/>
            <a:ext cx="4050357" cy="461665"/>
          </a:xfrm>
          <a:prstGeom prst="rect">
            <a:avLst/>
          </a:prstGeom>
          <a:noFill/>
        </p:spPr>
        <p:txBody>
          <a:bodyPr wrap="none" rtlCol="0">
            <a:spAutoFit/>
          </a:bodyPr>
          <a:lstStyle/>
          <a:p>
            <a:r>
              <a:rPr lang="en-US" sz="2400" dirty="0"/>
              <a:t>truncated (would need             )</a:t>
            </a:r>
          </a:p>
        </p:txBody>
      </p:sp>
      <p:graphicFrame>
        <p:nvGraphicFramePr>
          <p:cNvPr id="25" name="Object 24"/>
          <p:cNvGraphicFramePr>
            <a:graphicFrameLocks noChangeAspect="1"/>
          </p:cNvGraphicFramePr>
          <p:nvPr>
            <p:extLst>
              <p:ext uri="{D42A27DB-BD31-4B8C-83A1-F6EECF244321}">
                <p14:modId xmlns:p14="http://schemas.microsoft.com/office/powerpoint/2010/main" val="2534443427"/>
              </p:ext>
            </p:extLst>
          </p:nvPr>
        </p:nvGraphicFramePr>
        <p:xfrm>
          <a:off x="8218488" y="3892550"/>
          <a:ext cx="693737" cy="488950"/>
        </p:xfrm>
        <a:graphic>
          <a:graphicData uri="http://schemas.openxmlformats.org/presentationml/2006/ole">
            <mc:AlternateContent xmlns:mc="http://schemas.openxmlformats.org/markup-compatibility/2006">
              <mc:Choice xmlns:v="urn:schemas-microsoft-com:vml" Requires="v">
                <p:oleObj spid="_x0000_s1173556" name="Equation" r:id="rId6" imgW="342900" imgH="241300" progId="Equation.DSMT4">
                  <p:embed/>
                </p:oleObj>
              </mc:Choice>
              <mc:Fallback>
                <p:oleObj name="Equation" r:id="rId6" imgW="342900" imgH="241300" progId="Equation.DSMT4">
                  <p:embed/>
                  <p:pic>
                    <p:nvPicPr>
                      <p:cNvPr id="0" name=""/>
                      <p:cNvPicPr/>
                      <p:nvPr/>
                    </p:nvPicPr>
                    <p:blipFill>
                      <a:blip r:embed="rId7"/>
                      <a:stretch>
                        <a:fillRect/>
                      </a:stretch>
                    </p:blipFill>
                    <p:spPr>
                      <a:xfrm>
                        <a:off x="8218488" y="3892550"/>
                        <a:ext cx="693737" cy="488950"/>
                      </a:xfrm>
                      <a:prstGeom prst="rect">
                        <a:avLst/>
                      </a:prstGeom>
                    </p:spPr>
                  </p:pic>
                </p:oleObj>
              </mc:Fallback>
            </mc:AlternateContent>
          </a:graphicData>
        </a:graphic>
      </p:graphicFrame>
      <p:pic>
        <p:nvPicPr>
          <p:cNvPr id="5" name="Picture 4" descr="fermionself4.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831" y="4807124"/>
            <a:ext cx="1932610" cy="924946"/>
          </a:xfrm>
          <a:prstGeom prst="rect">
            <a:avLst/>
          </a:prstGeom>
        </p:spPr>
      </p:pic>
      <p:pic>
        <p:nvPicPr>
          <p:cNvPr id="6" name="Picture 5" descr="fermionself5.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1519" y="3450250"/>
            <a:ext cx="1954739" cy="1116994"/>
          </a:xfrm>
          <a:prstGeom prst="rect">
            <a:avLst/>
          </a:prstGeom>
        </p:spPr>
      </p:pic>
      <p:grpSp>
        <p:nvGrpSpPr>
          <p:cNvPr id="7" name="Group 6"/>
          <p:cNvGrpSpPr/>
          <p:nvPr/>
        </p:nvGrpSpPr>
        <p:grpSpPr>
          <a:xfrm>
            <a:off x="2737276" y="3759803"/>
            <a:ext cx="49895" cy="2162632"/>
            <a:chOff x="2737276" y="3759803"/>
            <a:chExt cx="49895" cy="2162632"/>
          </a:xfrm>
        </p:grpSpPr>
        <p:cxnSp>
          <p:nvCxnSpPr>
            <p:cNvPr id="24" name="Straight Connector 23"/>
            <p:cNvCxnSpPr/>
            <p:nvPr/>
          </p:nvCxnSpPr>
          <p:spPr>
            <a:xfrm>
              <a:off x="2764693" y="4877299"/>
              <a:ext cx="22478" cy="1045136"/>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737276" y="3759803"/>
              <a:ext cx="22478" cy="1045136"/>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3991059" y="4901150"/>
            <a:ext cx="479618" cy="707886"/>
          </a:xfrm>
          <a:prstGeom prst="rect">
            <a:avLst/>
          </a:prstGeom>
          <a:noFill/>
        </p:spPr>
        <p:txBody>
          <a:bodyPr wrap="none" rtlCol="0">
            <a:spAutoFit/>
          </a:bodyPr>
          <a:lstStyle/>
          <a:p>
            <a:r>
              <a:rPr lang="en-US" sz="4000" dirty="0">
                <a:solidFill>
                  <a:srgbClr val="FF0000"/>
                </a:solidFill>
                <a:latin typeface="Zapf Dingbats"/>
                <a:ea typeface="Zapf Dingbats"/>
                <a:cs typeface="Zapf Dingbats"/>
                <a:sym typeface="Zapf Dingbats"/>
              </a:rPr>
              <a:t>✗</a:t>
            </a:r>
            <a:endParaRPr lang="en-US" sz="4000" dirty="0">
              <a:solidFill>
                <a:srgbClr val="FF0000"/>
              </a:solidFill>
            </a:endParaRPr>
          </a:p>
        </p:txBody>
      </p:sp>
      <p:sp>
        <p:nvSpPr>
          <p:cNvPr id="19" name="TextBox 18"/>
          <p:cNvSpPr txBox="1"/>
          <p:nvPr/>
        </p:nvSpPr>
        <p:spPr>
          <a:xfrm>
            <a:off x="5142334" y="5097128"/>
            <a:ext cx="4050357" cy="461665"/>
          </a:xfrm>
          <a:prstGeom prst="rect">
            <a:avLst/>
          </a:prstGeom>
          <a:noFill/>
        </p:spPr>
        <p:txBody>
          <a:bodyPr wrap="none" rtlCol="0">
            <a:spAutoFit/>
          </a:bodyPr>
          <a:lstStyle/>
          <a:p>
            <a:r>
              <a:rPr lang="en-US" sz="2400" dirty="0"/>
              <a:t>truncated (would need             )</a:t>
            </a:r>
          </a:p>
        </p:txBody>
      </p:sp>
      <p:graphicFrame>
        <p:nvGraphicFramePr>
          <p:cNvPr id="22" name="Object 21"/>
          <p:cNvGraphicFramePr>
            <a:graphicFrameLocks noChangeAspect="1"/>
          </p:cNvGraphicFramePr>
          <p:nvPr>
            <p:extLst>
              <p:ext uri="{D42A27DB-BD31-4B8C-83A1-F6EECF244321}">
                <p14:modId xmlns:p14="http://schemas.microsoft.com/office/powerpoint/2010/main" val="1789898608"/>
              </p:ext>
            </p:extLst>
          </p:nvPr>
        </p:nvGraphicFramePr>
        <p:xfrm>
          <a:off x="8247263" y="5090085"/>
          <a:ext cx="693737" cy="488950"/>
        </p:xfrm>
        <a:graphic>
          <a:graphicData uri="http://schemas.openxmlformats.org/presentationml/2006/ole">
            <mc:AlternateContent xmlns:mc="http://schemas.openxmlformats.org/markup-compatibility/2006">
              <mc:Choice xmlns:v="urn:schemas-microsoft-com:vml" Requires="v">
                <p:oleObj spid="_x0000_s1173557" name="Equation" r:id="rId10" imgW="342900" imgH="241300" progId="Equation.DSMT4">
                  <p:embed/>
                </p:oleObj>
              </mc:Choice>
              <mc:Fallback>
                <p:oleObj name="Equation" r:id="rId10" imgW="342900" imgH="241300" progId="Equation.DSMT4">
                  <p:embed/>
                  <p:pic>
                    <p:nvPicPr>
                      <p:cNvPr id="0" name=""/>
                      <p:cNvPicPr/>
                      <p:nvPr/>
                    </p:nvPicPr>
                    <p:blipFill>
                      <a:blip r:embed="rId7"/>
                      <a:stretch>
                        <a:fillRect/>
                      </a:stretch>
                    </p:blipFill>
                    <p:spPr>
                      <a:xfrm>
                        <a:off x="8247263" y="5090085"/>
                        <a:ext cx="693737" cy="488950"/>
                      </a:xfrm>
                      <a:prstGeom prst="rect">
                        <a:avLst/>
                      </a:prstGeom>
                    </p:spPr>
                  </p:pic>
                </p:oleObj>
              </mc:Fallback>
            </mc:AlternateContent>
          </a:graphicData>
        </a:graphic>
      </p:graphicFrame>
    </p:spTree>
    <p:extLst>
      <p:ext uri="{BB962C8B-B14F-4D97-AF65-F5344CB8AC3E}">
        <p14:creationId xmlns:p14="http://schemas.microsoft.com/office/powerpoint/2010/main" val="90903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lstStyle/>
          <a:p>
            <a:r>
              <a:rPr lang="en-US" u="sng" dirty="0"/>
              <a:t>Renormalization: </a:t>
            </a:r>
            <a:r>
              <a:rPr lang="en-US" u="sng" dirty="0" err="1"/>
              <a:t>Wavefunction</a:t>
            </a:r>
            <a:endParaRPr lang="en-US" u="sng" dirty="0"/>
          </a:p>
        </p:txBody>
      </p:sp>
      <p:sp>
        <p:nvSpPr>
          <p:cNvPr id="3" name="Content Placeholder 2"/>
          <p:cNvSpPr>
            <a:spLocks noGrp="1"/>
          </p:cNvSpPr>
          <p:nvPr>
            <p:ph idx="1"/>
          </p:nvPr>
        </p:nvSpPr>
        <p:spPr>
          <a:xfrm>
            <a:off x="457199" y="1352964"/>
            <a:ext cx="8511197" cy="4861660"/>
          </a:xfrm>
        </p:spPr>
        <p:txBody>
          <a:bodyPr>
            <a:normAutofit/>
          </a:bodyPr>
          <a:lstStyle/>
          <a:p>
            <a:pPr marL="514350" indent="-457200"/>
            <a:r>
              <a:rPr lang="en-US" sz="2800" dirty="0">
                <a:solidFill>
                  <a:srgbClr val="0000FF"/>
                </a:solidFill>
              </a:rPr>
              <a:t>Extract</a:t>
            </a:r>
            <a:r>
              <a:rPr lang="en-US" sz="2800" dirty="0"/>
              <a:t> </a:t>
            </a:r>
            <a:r>
              <a:rPr lang="en-US" sz="2800" dirty="0" err="1"/>
              <a:t>wavefunction</a:t>
            </a:r>
            <a:r>
              <a:rPr lang="en-US" sz="2800" dirty="0"/>
              <a:t> renormalization factor  </a:t>
            </a:r>
          </a:p>
          <a:p>
            <a:pPr marL="514350" indent="-457200"/>
            <a:endParaRPr lang="en-US" sz="2800" dirty="0"/>
          </a:p>
          <a:p>
            <a:pPr marL="514350" indent="-457200"/>
            <a:endParaRPr lang="en-US" sz="2800" dirty="0"/>
          </a:p>
          <a:p>
            <a:pPr marL="514350" indent="-457200"/>
            <a:r>
              <a:rPr lang="en-US" sz="2800" dirty="0">
                <a:solidFill>
                  <a:srgbClr val="0000FF"/>
                </a:solidFill>
              </a:rPr>
              <a:t>Rescale</a:t>
            </a:r>
            <a:r>
              <a:rPr lang="en-US" sz="2800" dirty="0"/>
              <a:t> the </a:t>
            </a:r>
            <a:r>
              <a:rPr lang="en-US" sz="2800" dirty="0" err="1"/>
              <a:t>wavefunction</a:t>
            </a:r>
            <a:r>
              <a:rPr lang="en-US" sz="2800" dirty="0"/>
              <a:t> direct from </a:t>
            </a:r>
            <a:r>
              <a:rPr lang="en-US" sz="2800" dirty="0" err="1"/>
              <a:t>diagonalization</a:t>
            </a:r>
            <a:r>
              <a:rPr lang="en-US" sz="2800" dirty="0"/>
              <a:t> by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pic>
        <p:nvPicPr>
          <p:cNvPr id="16" name="Picture 15" descr="fermionself.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394" y="2056134"/>
            <a:ext cx="1819879" cy="513299"/>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482885639"/>
              </p:ext>
            </p:extLst>
          </p:nvPr>
        </p:nvGraphicFramePr>
        <p:xfrm>
          <a:off x="2935220" y="1977890"/>
          <a:ext cx="2650361" cy="659530"/>
        </p:xfrm>
        <a:graphic>
          <a:graphicData uri="http://schemas.openxmlformats.org/presentationml/2006/ole">
            <mc:AlternateContent xmlns:mc="http://schemas.openxmlformats.org/markup-compatibility/2006">
              <mc:Choice xmlns:v="urn:schemas-microsoft-com:vml" Requires="v">
                <p:oleObj spid="_x0000_s1166535" name="Equation" r:id="rId4" imgW="1066800" imgH="279400" progId="Equation.DSMT4">
                  <p:embed/>
                </p:oleObj>
              </mc:Choice>
              <mc:Fallback>
                <p:oleObj name="Equation" r:id="rId4" imgW="1066800" imgH="279400" progId="Equation.DSMT4">
                  <p:embed/>
                  <p:pic>
                    <p:nvPicPr>
                      <p:cNvPr id="0" name=""/>
                      <p:cNvPicPr/>
                      <p:nvPr/>
                    </p:nvPicPr>
                    <p:blipFill>
                      <a:blip r:embed="rId5"/>
                      <a:stretch>
                        <a:fillRect/>
                      </a:stretch>
                    </p:blipFill>
                    <p:spPr>
                      <a:xfrm>
                        <a:off x="2935220" y="1977890"/>
                        <a:ext cx="2650361" cy="65953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81098999"/>
              </p:ext>
            </p:extLst>
          </p:nvPr>
        </p:nvGraphicFramePr>
        <p:xfrm>
          <a:off x="7551170" y="1427228"/>
          <a:ext cx="428231" cy="456780"/>
        </p:xfrm>
        <a:graphic>
          <a:graphicData uri="http://schemas.openxmlformats.org/presentationml/2006/ole">
            <mc:AlternateContent xmlns:mc="http://schemas.openxmlformats.org/markup-compatibility/2006">
              <mc:Choice xmlns:v="urn:schemas-microsoft-com:vml" Requires="v">
                <p:oleObj spid="_x0000_s1166536" name="Equation" r:id="rId6" imgW="190500" imgH="203200" progId="Equation.DSMT4">
                  <p:embed/>
                </p:oleObj>
              </mc:Choice>
              <mc:Fallback>
                <p:oleObj name="Equation" r:id="rId6" imgW="190500" imgH="203200" progId="Equation.DSMT4">
                  <p:embed/>
                  <p:pic>
                    <p:nvPicPr>
                      <p:cNvPr id="0" name=""/>
                      <p:cNvPicPr/>
                      <p:nvPr/>
                    </p:nvPicPr>
                    <p:blipFill>
                      <a:blip r:embed="rId7"/>
                      <a:stretch>
                        <a:fillRect/>
                      </a:stretch>
                    </p:blipFill>
                    <p:spPr>
                      <a:xfrm>
                        <a:off x="7551170" y="1427228"/>
                        <a:ext cx="428231" cy="45678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4794902"/>
              </p:ext>
            </p:extLst>
          </p:nvPr>
        </p:nvGraphicFramePr>
        <p:xfrm>
          <a:off x="1477636" y="3321050"/>
          <a:ext cx="1057275" cy="569913"/>
        </p:xfrm>
        <a:graphic>
          <a:graphicData uri="http://schemas.openxmlformats.org/presentationml/2006/ole">
            <mc:AlternateContent xmlns:mc="http://schemas.openxmlformats.org/markup-compatibility/2006">
              <mc:Choice xmlns:v="urn:schemas-microsoft-com:vml" Requires="v">
                <p:oleObj spid="_x0000_s1166537" name="Equation" r:id="rId8" imgW="469900" imgH="254000" progId="Equation.DSMT4">
                  <p:embed/>
                </p:oleObj>
              </mc:Choice>
              <mc:Fallback>
                <p:oleObj name="Equation" r:id="rId8" imgW="469900" imgH="254000" progId="Equation.DSMT4">
                  <p:embed/>
                  <p:pic>
                    <p:nvPicPr>
                      <p:cNvPr id="0" name=""/>
                      <p:cNvPicPr/>
                      <p:nvPr/>
                    </p:nvPicPr>
                    <p:blipFill>
                      <a:blip r:embed="rId9"/>
                      <a:stretch>
                        <a:fillRect/>
                      </a:stretch>
                    </p:blipFill>
                    <p:spPr>
                      <a:xfrm>
                        <a:off x="1477636" y="3321050"/>
                        <a:ext cx="1057275" cy="569913"/>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65520943"/>
              </p:ext>
            </p:extLst>
          </p:nvPr>
        </p:nvGraphicFramePr>
        <p:xfrm>
          <a:off x="6947501" y="4283074"/>
          <a:ext cx="913047" cy="627939"/>
        </p:xfrm>
        <a:graphic>
          <a:graphicData uri="http://schemas.openxmlformats.org/presentationml/2006/ole">
            <mc:AlternateContent xmlns:mc="http://schemas.openxmlformats.org/markup-compatibility/2006">
              <mc:Choice xmlns:v="urn:schemas-microsoft-com:vml" Requires="v">
                <p:oleObj spid="_x0000_s1166538" name="Equation" r:id="rId10" imgW="368300" imgH="254000" progId="Equation.DSMT4">
                  <p:embed/>
                </p:oleObj>
              </mc:Choice>
              <mc:Fallback>
                <p:oleObj name="Equation" r:id="rId10" imgW="368300" imgH="254000" progId="Equation.DSMT4">
                  <p:embed/>
                  <p:pic>
                    <p:nvPicPr>
                      <p:cNvPr id="0" name=""/>
                      <p:cNvPicPr/>
                      <p:nvPr/>
                    </p:nvPicPr>
                    <p:blipFill>
                      <a:blip r:embed="rId11"/>
                      <a:stretch>
                        <a:fillRect/>
                      </a:stretch>
                    </p:blipFill>
                    <p:spPr>
                      <a:xfrm>
                        <a:off x="6947501" y="4283074"/>
                        <a:ext cx="913047" cy="627939"/>
                      </a:xfrm>
                      <a:prstGeom prst="rect">
                        <a:avLst/>
                      </a:prstGeom>
                    </p:spPr>
                  </p:pic>
                </p:oleObj>
              </mc:Fallback>
            </mc:AlternateContent>
          </a:graphicData>
        </a:graphic>
      </p:graphicFrame>
      <p:grpSp>
        <p:nvGrpSpPr>
          <p:cNvPr id="13" name="Group 12"/>
          <p:cNvGrpSpPr/>
          <p:nvPr/>
        </p:nvGrpSpPr>
        <p:grpSpPr>
          <a:xfrm>
            <a:off x="1236246" y="4079399"/>
            <a:ext cx="5694178" cy="899043"/>
            <a:chOff x="2214003" y="4023209"/>
            <a:chExt cx="5694178" cy="899043"/>
          </a:xfrm>
        </p:grpSpPr>
        <p:grpSp>
          <p:nvGrpSpPr>
            <p:cNvPr id="9" name="Group 8"/>
            <p:cNvGrpSpPr/>
            <p:nvPr/>
          </p:nvGrpSpPr>
          <p:grpSpPr>
            <a:xfrm>
              <a:off x="2214003" y="4023209"/>
              <a:ext cx="5306058" cy="899043"/>
              <a:chOff x="2214003" y="4023209"/>
              <a:chExt cx="5306058" cy="899043"/>
            </a:xfrm>
          </p:grpSpPr>
          <p:pic>
            <p:nvPicPr>
              <p:cNvPr id="12" name="Picture 11" descr="fermionselfphoton.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85141" y="4023209"/>
                <a:ext cx="2734920" cy="859247"/>
              </a:xfrm>
              <a:prstGeom prst="rect">
                <a:avLst/>
              </a:prstGeom>
            </p:spPr>
          </p:pic>
          <p:grpSp>
            <p:nvGrpSpPr>
              <p:cNvPr id="8" name="Group 7"/>
              <p:cNvGrpSpPr/>
              <p:nvPr/>
            </p:nvGrpSpPr>
            <p:grpSpPr>
              <a:xfrm>
                <a:off x="2214003" y="4337876"/>
                <a:ext cx="2619935" cy="584376"/>
                <a:chOff x="2214003" y="4337876"/>
                <a:chExt cx="2619935" cy="584376"/>
              </a:xfrm>
            </p:grpSpPr>
            <p:grpSp>
              <p:nvGrpSpPr>
                <p:cNvPr id="7" name="Group 6"/>
                <p:cNvGrpSpPr/>
                <p:nvPr/>
              </p:nvGrpSpPr>
              <p:grpSpPr>
                <a:xfrm>
                  <a:off x="2214003" y="4337876"/>
                  <a:ext cx="2074201" cy="584376"/>
                  <a:chOff x="2214003" y="4337876"/>
                  <a:chExt cx="2074201" cy="584376"/>
                </a:xfrm>
              </p:grpSpPr>
              <p:pic>
                <p:nvPicPr>
                  <p:cNvPr id="19" name="Picture 18" descr="fermionself.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25" y="4354995"/>
                    <a:ext cx="1819879" cy="51329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228950506"/>
                      </p:ext>
                    </p:extLst>
                  </p:nvPr>
                </p:nvGraphicFramePr>
                <p:xfrm>
                  <a:off x="2214003" y="4337876"/>
                  <a:ext cx="293354" cy="584376"/>
                </p:xfrm>
                <a:graphic>
                  <a:graphicData uri="http://schemas.openxmlformats.org/presentationml/2006/ole">
                    <mc:AlternateContent xmlns:mc="http://schemas.openxmlformats.org/markup-compatibility/2006">
                      <mc:Choice xmlns:v="urn:schemas-microsoft-com:vml" Requires="v">
                        <p:oleObj spid="_x0000_s1166539" name="Equation" r:id="rId13" imgW="88900" imgH="190500" progId="Equation.DSMT4">
                          <p:embed/>
                        </p:oleObj>
                      </mc:Choice>
                      <mc:Fallback>
                        <p:oleObj name="Equation" r:id="rId13" imgW="88900" imgH="190500" progId="Equation.DSMT4">
                          <p:embed/>
                          <p:pic>
                            <p:nvPicPr>
                              <p:cNvPr id="0" name=""/>
                              <p:cNvPicPr/>
                              <p:nvPr/>
                            </p:nvPicPr>
                            <p:blipFill>
                              <a:blip r:embed="rId14"/>
                              <a:stretch>
                                <a:fillRect/>
                              </a:stretch>
                            </p:blipFill>
                            <p:spPr>
                              <a:xfrm>
                                <a:off x="2214003" y="4337876"/>
                                <a:ext cx="293354" cy="584376"/>
                              </a:xfrm>
                              <a:prstGeom prst="rect">
                                <a:avLst/>
                              </a:prstGeom>
                            </p:spPr>
                          </p:pic>
                        </p:oleObj>
                      </mc:Fallback>
                    </mc:AlternateContent>
                  </a:graphicData>
                </a:graphic>
              </p:graphicFrame>
            </p:grpSp>
            <p:graphicFrame>
              <p:nvGraphicFramePr>
                <p:cNvPr id="23" name="Object 22"/>
                <p:cNvGraphicFramePr>
                  <a:graphicFrameLocks noChangeAspect="1"/>
                </p:cNvGraphicFramePr>
                <p:nvPr>
                  <p:extLst>
                    <p:ext uri="{D42A27DB-BD31-4B8C-83A1-F6EECF244321}">
                      <p14:modId xmlns:p14="http://schemas.microsoft.com/office/powerpoint/2010/main" val="1255567255"/>
                    </p:ext>
                  </p:extLst>
                </p:nvPr>
              </p:nvGraphicFramePr>
              <p:xfrm>
                <a:off x="4371975" y="4376738"/>
                <a:ext cx="461963" cy="428625"/>
              </p:xfrm>
              <a:graphic>
                <a:graphicData uri="http://schemas.openxmlformats.org/presentationml/2006/ole">
                  <mc:AlternateContent xmlns:mc="http://schemas.openxmlformats.org/markup-compatibility/2006">
                    <mc:Choice xmlns:v="urn:schemas-microsoft-com:vml" Requires="v">
                      <p:oleObj spid="_x0000_s1166540" name="Equation" r:id="rId15" imgW="139700" imgH="139700" progId="Equation.DSMT4">
                        <p:embed/>
                      </p:oleObj>
                    </mc:Choice>
                    <mc:Fallback>
                      <p:oleObj name="Equation" r:id="rId15" imgW="139700" imgH="139700" progId="Equation.DSMT4">
                        <p:embed/>
                        <p:pic>
                          <p:nvPicPr>
                            <p:cNvPr id="0" name=""/>
                            <p:cNvPicPr/>
                            <p:nvPr/>
                          </p:nvPicPr>
                          <p:blipFill>
                            <a:blip r:embed="rId16"/>
                            <a:stretch>
                              <a:fillRect/>
                            </a:stretch>
                          </p:blipFill>
                          <p:spPr>
                            <a:xfrm>
                              <a:off x="4371975" y="4376738"/>
                              <a:ext cx="461963" cy="428625"/>
                            </a:xfrm>
                            <a:prstGeom prst="rect">
                              <a:avLst/>
                            </a:prstGeom>
                          </p:spPr>
                        </p:pic>
                      </p:oleObj>
                    </mc:Fallback>
                  </mc:AlternateContent>
                </a:graphicData>
              </a:graphic>
            </p:graphicFrame>
          </p:grpSp>
        </p:grpSp>
        <p:graphicFrame>
          <p:nvGraphicFramePr>
            <p:cNvPr id="26" name="Object 25"/>
            <p:cNvGraphicFramePr>
              <a:graphicFrameLocks noChangeAspect="1"/>
            </p:cNvGraphicFramePr>
            <p:nvPr>
              <p:extLst>
                <p:ext uri="{D42A27DB-BD31-4B8C-83A1-F6EECF244321}">
                  <p14:modId xmlns:p14="http://schemas.microsoft.com/office/powerpoint/2010/main" val="975203061"/>
                </p:ext>
              </p:extLst>
            </p:nvPr>
          </p:nvGraphicFramePr>
          <p:xfrm>
            <a:off x="7614827" y="4299230"/>
            <a:ext cx="293354" cy="584376"/>
          </p:xfrm>
          <a:graphic>
            <a:graphicData uri="http://schemas.openxmlformats.org/presentationml/2006/ole">
              <mc:AlternateContent xmlns:mc="http://schemas.openxmlformats.org/markup-compatibility/2006">
                <mc:Choice xmlns:v="urn:schemas-microsoft-com:vml" Requires="v">
                  <p:oleObj spid="_x0000_s1166541" name="Equation" r:id="rId17" imgW="88900" imgH="190500" progId="Equation.DSMT4">
                    <p:embed/>
                  </p:oleObj>
                </mc:Choice>
                <mc:Fallback>
                  <p:oleObj name="Equation" r:id="rId17" imgW="88900" imgH="190500" progId="Equation.DSMT4">
                    <p:embed/>
                    <p:pic>
                      <p:nvPicPr>
                        <p:cNvPr id="0" name=""/>
                        <p:cNvPicPr/>
                        <p:nvPr/>
                      </p:nvPicPr>
                      <p:blipFill>
                        <a:blip r:embed="rId18"/>
                        <a:stretch>
                          <a:fillRect/>
                        </a:stretch>
                      </p:blipFill>
                      <p:spPr>
                        <a:xfrm>
                          <a:off x="7614827" y="4299230"/>
                          <a:ext cx="293354" cy="584376"/>
                        </a:xfrm>
                        <a:prstGeom prst="rect">
                          <a:avLst/>
                        </a:prstGeom>
                      </p:spPr>
                    </p:pic>
                  </p:oleObj>
                </mc:Fallback>
              </mc:AlternateContent>
            </a:graphicData>
          </a:graphic>
        </p:graphicFrame>
      </p:grpSp>
      <p:graphicFrame>
        <p:nvGraphicFramePr>
          <p:cNvPr id="27" name="Object 26"/>
          <p:cNvGraphicFramePr>
            <a:graphicFrameLocks noChangeAspect="1"/>
          </p:cNvGraphicFramePr>
          <p:nvPr>
            <p:extLst>
              <p:ext uri="{D42A27DB-BD31-4B8C-83A1-F6EECF244321}">
                <p14:modId xmlns:p14="http://schemas.microsoft.com/office/powerpoint/2010/main" val="2332089448"/>
              </p:ext>
            </p:extLst>
          </p:nvPr>
        </p:nvGraphicFramePr>
        <p:xfrm>
          <a:off x="1147979" y="5662369"/>
          <a:ext cx="346075" cy="269875"/>
        </p:xfrm>
        <a:graphic>
          <a:graphicData uri="http://schemas.openxmlformats.org/presentationml/2006/ole">
            <mc:AlternateContent xmlns:mc="http://schemas.openxmlformats.org/markup-compatibility/2006">
              <mc:Choice xmlns:v="urn:schemas-microsoft-com:vml" Requires="v">
                <p:oleObj spid="_x0000_s1166542" name="Equation" r:id="rId19" imgW="139700" imgH="114300" progId="Equation.DSMT4">
                  <p:embed/>
                </p:oleObj>
              </mc:Choice>
              <mc:Fallback>
                <p:oleObj name="Equation" r:id="rId19" imgW="139700" imgH="114300" progId="Equation.DSMT4">
                  <p:embed/>
                  <p:pic>
                    <p:nvPicPr>
                      <p:cNvPr id="0" name=""/>
                      <p:cNvPicPr/>
                      <p:nvPr/>
                    </p:nvPicPr>
                    <p:blipFill>
                      <a:blip r:embed="rId20"/>
                      <a:stretch>
                        <a:fillRect/>
                      </a:stretch>
                    </p:blipFill>
                    <p:spPr>
                      <a:xfrm>
                        <a:off x="1147979" y="5662369"/>
                        <a:ext cx="346075" cy="269875"/>
                      </a:xfrm>
                      <a:prstGeom prst="rect">
                        <a:avLst/>
                      </a:prstGeom>
                    </p:spPr>
                  </p:pic>
                </p:oleObj>
              </mc:Fallback>
            </mc:AlternateContent>
          </a:graphicData>
        </a:graphic>
      </p:graphicFrame>
      <p:cxnSp>
        <p:nvCxnSpPr>
          <p:cNvPr id="10" name="Straight Connector 9"/>
          <p:cNvCxnSpPr/>
          <p:nvPr/>
        </p:nvCxnSpPr>
        <p:spPr>
          <a:xfrm>
            <a:off x="2798409" y="4124352"/>
            <a:ext cx="11239" cy="1000184"/>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88437" y="4096943"/>
            <a:ext cx="11239" cy="1000184"/>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pic>
        <p:nvPicPr>
          <p:cNvPr id="11" name="Picture 10" descr="e.eps"/>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66213" y="5649284"/>
            <a:ext cx="1638300" cy="266700"/>
          </a:xfrm>
          <a:prstGeom prst="rect">
            <a:avLst/>
          </a:prstGeom>
        </p:spPr>
      </p:pic>
      <p:graphicFrame>
        <p:nvGraphicFramePr>
          <p:cNvPr id="29" name="Object 28"/>
          <p:cNvGraphicFramePr>
            <a:graphicFrameLocks noChangeAspect="1"/>
          </p:cNvGraphicFramePr>
          <p:nvPr>
            <p:extLst>
              <p:ext uri="{D42A27DB-BD31-4B8C-83A1-F6EECF244321}">
                <p14:modId xmlns:p14="http://schemas.microsoft.com/office/powerpoint/2010/main" val="1971363526"/>
              </p:ext>
            </p:extLst>
          </p:nvPr>
        </p:nvGraphicFramePr>
        <p:xfrm>
          <a:off x="3299369" y="5540560"/>
          <a:ext cx="461963" cy="428625"/>
        </p:xfrm>
        <a:graphic>
          <a:graphicData uri="http://schemas.openxmlformats.org/presentationml/2006/ole">
            <mc:AlternateContent xmlns:mc="http://schemas.openxmlformats.org/markup-compatibility/2006">
              <mc:Choice xmlns:v="urn:schemas-microsoft-com:vml" Requires="v">
                <p:oleObj spid="_x0000_s1166543" name="Equation" r:id="rId22" imgW="139700" imgH="139700" progId="Equation.DSMT4">
                  <p:embed/>
                </p:oleObj>
              </mc:Choice>
              <mc:Fallback>
                <p:oleObj name="Equation" r:id="rId22" imgW="139700" imgH="139700" progId="Equation.DSMT4">
                  <p:embed/>
                  <p:pic>
                    <p:nvPicPr>
                      <p:cNvPr id="0" name=""/>
                      <p:cNvPicPr/>
                      <p:nvPr/>
                    </p:nvPicPr>
                    <p:blipFill>
                      <a:blip r:embed="rId16"/>
                      <a:stretch>
                        <a:fillRect/>
                      </a:stretch>
                    </p:blipFill>
                    <p:spPr>
                      <a:xfrm>
                        <a:off x="3299369" y="5540560"/>
                        <a:ext cx="461963" cy="428625"/>
                      </a:xfrm>
                      <a:prstGeom prst="rect">
                        <a:avLst/>
                      </a:prstGeom>
                    </p:spPr>
                  </p:pic>
                </p:oleObj>
              </mc:Fallback>
            </mc:AlternateContent>
          </a:graphicData>
        </a:graphic>
      </p:graphicFrame>
      <p:pic>
        <p:nvPicPr>
          <p:cNvPr id="30" name="Picture 29" descr="eg.eps"/>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36409" y="5090396"/>
            <a:ext cx="1651000" cy="812800"/>
          </a:xfrm>
          <a:prstGeom prst="rect">
            <a:avLst/>
          </a:prstGeom>
        </p:spPr>
      </p:pic>
    </p:spTree>
    <p:extLst>
      <p:ext uri="{BB962C8B-B14F-4D97-AF65-F5344CB8AC3E}">
        <p14:creationId xmlns:p14="http://schemas.microsoft.com/office/powerpoint/2010/main" val="31873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17306"/>
            <a:ext cx="8229600" cy="1143000"/>
          </a:xfrm>
        </p:spPr>
        <p:txBody>
          <a:bodyPr/>
          <a:lstStyle/>
          <a:p>
            <a:r>
              <a:rPr lang="en-US" u="sng" dirty="0"/>
              <a:t>Renormalization: </a:t>
            </a:r>
            <a:r>
              <a:rPr lang="en-US" u="sng" dirty="0" err="1"/>
              <a:t>wavefunction</a:t>
            </a:r>
            <a:endParaRPr lang="en-US" u="sng" dirty="0"/>
          </a:p>
        </p:txBody>
      </p:sp>
      <p:sp>
        <p:nvSpPr>
          <p:cNvPr id="3" name="Content Placeholder 2"/>
          <p:cNvSpPr>
            <a:spLocks noGrp="1"/>
          </p:cNvSpPr>
          <p:nvPr>
            <p:ph idx="1"/>
          </p:nvPr>
        </p:nvSpPr>
        <p:spPr>
          <a:xfrm>
            <a:off x="457199" y="1352964"/>
            <a:ext cx="8511197" cy="4861660"/>
          </a:xfrm>
        </p:spPr>
        <p:txBody>
          <a:bodyPr>
            <a:normAutofit/>
          </a:bodyPr>
          <a:lstStyle/>
          <a:p>
            <a:pPr marL="514350" indent="-457200"/>
            <a:r>
              <a:rPr lang="en-US" sz="2800" dirty="0"/>
              <a:t>What about overall normalization?</a:t>
            </a:r>
          </a:p>
          <a:p>
            <a:pPr marL="914400" lvl="1" indent="-457200"/>
            <a:r>
              <a:rPr lang="en-US" sz="2400" dirty="0"/>
              <a:t>introduce negative norm component in        , denoted as      so that  </a:t>
            </a:r>
          </a:p>
          <a:p>
            <a:pPr marL="914400" lvl="1" indent="-457200"/>
            <a:endParaRPr lang="en-US" sz="2400" dirty="0"/>
          </a:p>
          <a:p>
            <a:pPr marL="914400" lvl="1" indent="-457200"/>
            <a:endParaRPr lang="en-US" sz="2400" dirty="0"/>
          </a:p>
          <a:p>
            <a:pPr marL="514350" indent="-457200"/>
            <a:endParaRPr lang="en-US" sz="2800" dirty="0"/>
          </a:p>
          <a:p>
            <a:pPr marL="514350" indent="-457200"/>
            <a:r>
              <a:rPr lang="en-US" sz="2800" dirty="0"/>
              <a:t>For observables </a:t>
            </a:r>
          </a:p>
          <a:p>
            <a:pPr marL="914400" lvl="1" indent="-457200"/>
            <a:endParaRPr lang="en-US" sz="2400" dirty="0"/>
          </a:p>
          <a:p>
            <a:pPr marL="514350" indent="-457200"/>
            <a:endParaRPr lang="en-US" sz="2800" dirty="0"/>
          </a:p>
          <a:p>
            <a:pPr marL="914400" lvl="1" indent="-457200"/>
            <a:r>
              <a:rPr lang="en-US" sz="2400" dirty="0"/>
              <a:t>    is       restricted in        sector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807838752"/>
              </p:ext>
            </p:extLst>
          </p:nvPr>
        </p:nvGraphicFramePr>
        <p:xfrm>
          <a:off x="6389432" y="1845716"/>
          <a:ext cx="504825" cy="539750"/>
        </p:xfrm>
        <a:graphic>
          <a:graphicData uri="http://schemas.openxmlformats.org/presentationml/2006/ole">
            <mc:AlternateContent xmlns:mc="http://schemas.openxmlformats.org/markup-compatibility/2006">
              <mc:Choice xmlns:v="urn:schemas-microsoft-com:vml" Requires="v">
                <p:oleObj spid="_x0000_s1168573" name="Equation" r:id="rId3" imgW="203200" imgH="228600" progId="Equation.DSMT4">
                  <p:embed/>
                </p:oleObj>
              </mc:Choice>
              <mc:Fallback>
                <p:oleObj name="Equation" r:id="rId3" imgW="203200" imgH="228600" progId="Equation.DSMT4">
                  <p:embed/>
                  <p:pic>
                    <p:nvPicPr>
                      <p:cNvPr id="0" name=""/>
                      <p:cNvPicPr/>
                      <p:nvPr/>
                    </p:nvPicPr>
                    <p:blipFill>
                      <a:blip r:embed="rId4"/>
                      <a:stretch>
                        <a:fillRect/>
                      </a:stretch>
                    </p:blipFill>
                    <p:spPr>
                      <a:xfrm>
                        <a:off x="6389432" y="1845716"/>
                        <a:ext cx="504825" cy="5397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98653378"/>
              </p:ext>
            </p:extLst>
          </p:nvPr>
        </p:nvGraphicFramePr>
        <p:xfrm>
          <a:off x="8460838" y="1818854"/>
          <a:ext cx="534988" cy="539750"/>
        </p:xfrm>
        <a:graphic>
          <a:graphicData uri="http://schemas.openxmlformats.org/presentationml/2006/ole">
            <mc:AlternateContent xmlns:mc="http://schemas.openxmlformats.org/markup-compatibility/2006">
              <mc:Choice xmlns:v="urn:schemas-microsoft-com:vml" Requires="v">
                <p:oleObj spid="_x0000_s1168574" name="Equation" r:id="rId5" imgW="215900" imgH="228600" progId="Equation.DSMT4">
                  <p:embed/>
                </p:oleObj>
              </mc:Choice>
              <mc:Fallback>
                <p:oleObj name="Equation" r:id="rId5" imgW="215900" imgH="228600" progId="Equation.DSMT4">
                  <p:embed/>
                  <p:pic>
                    <p:nvPicPr>
                      <p:cNvPr id="0" name=""/>
                      <p:cNvPicPr/>
                      <p:nvPr/>
                    </p:nvPicPr>
                    <p:blipFill>
                      <a:blip r:embed="rId6"/>
                      <a:stretch>
                        <a:fillRect/>
                      </a:stretch>
                    </p:blipFill>
                    <p:spPr>
                      <a:xfrm>
                        <a:off x="8460838" y="1818854"/>
                        <a:ext cx="534988" cy="5397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707550819"/>
              </p:ext>
            </p:extLst>
          </p:nvPr>
        </p:nvGraphicFramePr>
        <p:xfrm>
          <a:off x="1378707" y="2642937"/>
          <a:ext cx="2330450" cy="1019175"/>
        </p:xfrm>
        <a:graphic>
          <a:graphicData uri="http://schemas.openxmlformats.org/presentationml/2006/ole">
            <mc:AlternateContent xmlns:mc="http://schemas.openxmlformats.org/markup-compatibility/2006">
              <mc:Choice xmlns:v="urn:schemas-microsoft-com:vml" Requires="v">
                <p:oleObj spid="_x0000_s1168575" name="Equation" r:id="rId7" imgW="939800" imgH="431800" progId="Equation.DSMT4">
                  <p:embed/>
                </p:oleObj>
              </mc:Choice>
              <mc:Fallback>
                <p:oleObj name="Equation" r:id="rId7" imgW="939800" imgH="431800" progId="Equation.DSMT4">
                  <p:embed/>
                  <p:pic>
                    <p:nvPicPr>
                      <p:cNvPr id="0" name=""/>
                      <p:cNvPicPr/>
                      <p:nvPr/>
                    </p:nvPicPr>
                    <p:blipFill>
                      <a:blip r:embed="rId8"/>
                      <a:stretch>
                        <a:fillRect/>
                      </a:stretch>
                    </p:blipFill>
                    <p:spPr>
                      <a:xfrm>
                        <a:off x="1378707" y="2642937"/>
                        <a:ext cx="2330450" cy="10191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10540707"/>
              </p:ext>
            </p:extLst>
          </p:nvPr>
        </p:nvGraphicFramePr>
        <p:xfrm>
          <a:off x="3378401" y="4178802"/>
          <a:ext cx="363538" cy="363538"/>
        </p:xfrm>
        <a:graphic>
          <a:graphicData uri="http://schemas.openxmlformats.org/presentationml/2006/ole">
            <mc:AlternateContent xmlns:mc="http://schemas.openxmlformats.org/markup-compatibility/2006">
              <mc:Choice xmlns:v="urn:schemas-microsoft-com:vml" Requires="v">
                <p:oleObj spid="_x0000_s1168576" name="Equation" r:id="rId9" imgW="152400" imgH="152400" progId="Equation.DSMT4">
                  <p:embed/>
                </p:oleObj>
              </mc:Choice>
              <mc:Fallback>
                <p:oleObj name="Equation" r:id="rId9" imgW="152400" imgH="152400" progId="Equation.DSMT4">
                  <p:embed/>
                  <p:pic>
                    <p:nvPicPr>
                      <p:cNvPr id="0" name=""/>
                      <p:cNvPicPr/>
                      <p:nvPr/>
                    </p:nvPicPr>
                    <p:blipFill>
                      <a:blip r:embed="rId10"/>
                      <a:stretch>
                        <a:fillRect/>
                      </a:stretch>
                    </p:blipFill>
                    <p:spPr>
                      <a:xfrm>
                        <a:off x="3378401" y="4178802"/>
                        <a:ext cx="363538" cy="36353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34981153"/>
              </p:ext>
            </p:extLst>
          </p:nvPr>
        </p:nvGraphicFramePr>
        <p:xfrm>
          <a:off x="998538" y="4545013"/>
          <a:ext cx="5386387" cy="950912"/>
        </p:xfrm>
        <a:graphic>
          <a:graphicData uri="http://schemas.openxmlformats.org/presentationml/2006/ole">
            <mc:AlternateContent xmlns:mc="http://schemas.openxmlformats.org/markup-compatibility/2006">
              <mc:Choice xmlns:v="urn:schemas-microsoft-com:vml" Requires="v">
                <p:oleObj spid="_x0000_s1168577" name="Equation" r:id="rId11" imgW="2806700" imgH="495300" progId="Equation.DSMT4">
                  <p:embed/>
                </p:oleObj>
              </mc:Choice>
              <mc:Fallback>
                <p:oleObj name="Equation" r:id="rId11" imgW="2806700" imgH="495300" progId="Equation.DSMT4">
                  <p:embed/>
                  <p:pic>
                    <p:nvPicPr>
                      <p:cNvPr id="0" name=""/>
                      <p:cNvPicPr/>
                      <p:nvPr/>
                    </p:nvPicPr>
                    <p:blipFill>
                      <a:blip r:embed="rId12"/>
                      <a:stretch>
                        <a:fillRect/>
                      </a:stretch>
                    </p:blipFill>
                    <p:spPr>
                      <a:xfrm>
                        <a:off x="998538" y="4545013"/>
                        <a:ext cx="5386387" cy="9509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36626181"/>
              </p:ext>
            </p:extLst>
          </p:nvPr>
        </p:nvGraphicFramePr>
        <p:xfrm>
          <a:off x="1314915" y="5540342"/>
          <a:ext cx="390771" cy="390771"/>
        </p:xfrm>
        <a:graphic>
          <a:graphicData uri="http://schemas.openxmlformats.org/presentationml/2006/ole">
            <mc:AlternateContent xmlns:mc="http://schemas.openxmlformats.org/markup-compatibility/2006">
              <mc:Choice xmlns:v="urn:schemas-microsoft-com:vml" Requires="v">
                <p:oleObj spid="_x0000_s1168578" name="Equation" r:id="rId13" imgW="203200" imgH="203200" progId="Equation.DSMT4">
                  <p:embed/>
                </p:oleObj>
              </mc:Choice>
              <mc:Fallback>
                <p:oleObj name="Equation" r:id="rId13" imgW="203200" imgH="203200" progId="Equation.DSMT4">
                  <p:embed/>
                  <p:pic>
                    <p:nvPicPr>
                      <p:cNvPr id="0" name=""/>
                      <p:cNvPicPr/>
                      <p:nvPr/>
                    </p:nvPicPr>
                    <p:blipFill>
                      <a:blip r:embed="rId14"/>
                      <a:stretch>
                        <a:fillRect/>
                      </a:stretch>
                    </p:blipFill>
                    <p:spPr>
                      <a:xfrm>
                        <a:off x="1314915" y="5540342"/>
                        <a:ext cx="390771" cy="390771"/>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551867787"/>
              </p:ext>
            </p:extLst>
          </p:nvPr>
        </p:nvGraphicFramePr>
        <p:xfrm>
          <a:off x="3843516" y="2530224"/>
          <a:ext cx="3463925" cy="1169988"/>
        </p:xfrm>
        <a:graphic>
          <a:graphicData uri="http://schemas.openxmlformats.org/presentationml/2006/ole">
            <mc:AlternateContent xmlns:mc="http://schemas.openxmlformats.org/markup-compatibility/2006">
              <mc:Choice xmlns:v="urn:schemas-microsoft-com:vml" Requires="v">
                <p:oleObj spid="_x0000_s1168579" name="Equation" r:id="rId15" imgW="1397000" imgH="495300" progId="Equation.DSMT4">
                  <p:embed/>
                </p:oleObj>
              </mc:Choice>
              <mc:Fallback>
                <p:oleObj name="Equation" r:id="rId15" imgW="1397000" imgH="495300" progId="Equation.DSMT4">
                  <p:embed/>
                  <p:pic>
                    <p:nvPicPr>
                      <p:cNvPr id="0" name=""/>
                      <p:cNvPicPr/>
                      <p:nvPr/>
                    </p:nvPicPr>
                    <p:blipFill>
                      <a:blip r:embed="rId16"/>
                      <a:stretch>
                        <a:fillRect/>
                      </a:stretch>
                    </p:blipFill>
                    <p:spPr>
                      <a:xfrm>
                        <a:off x="3843516" y="2530224"/>
                        <a:ext cx="3463925" cy="116998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341688045"/>
              </p:ext>
            </p:extLst>
          </p:nvPr>
        </p:nvGraphicFramePr>
        <p:xfrm>
          <a:off x="2034549" y="5551580"/>
          <a:ext cx="286934" cy="382579"/>
        </p:xfrm>
        <a:graphic>
          <a:graphicData uri="http://schemas.openxmlformats.org/presentationml/2006/ole">
            <mc:AlternateContent xmlns:mc="http://schemas.openxmlformats.org/markup-compatibility/2006">
              <mc:Choice xmlns:v="urn:schemas-microsoft-com:vml" Requires="v">
                <p:oleObj spid="_x0000_s1168580" name="Equation" r:id="rId17" imgW="152400" imgH="203200" progId="Equation.DSMT4">
                  <p:embed/>
                </p:oleObj>
              </mc:Choice>
              <mc:Fallback>
                <p:oleObj name="Equation" r:id="rId17" imgW="152400" imgH="203200" progId="Equation.DSMT4">
                  <p:embed/>
                  <p:pic>
                    <p:nvPicPr>
                      <p:cNvPr id="0" name=""/>
                      <p:cNvPicPr/>
                      <p:nvPr/>
                    </p:nvPicPr>
                    <p:blipFill>
                      <a:blip r:embed="rId18"/>
                      <a:stretch>
                        <a:fillRect/>
                      </a:stretch>
                    </p:blipFill>
                    <p:spPr>
                      <a:xfrm>
                        <a:off x="2034549" y="5551580"/>
                        <a:ext cx="286934" cy="382579"/>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997202536"/>
              </p:ext>
            </p:extLst>
          </p:nvPr>
        </p:nvGraphicFramePr>
        <p:xfrm>
          <a:off x="4046865" y="5529105"/>
          <a:ext cx="397610" cy="425118"/>
        </p:xfrm>
        <a:graphic>
          <a:graphicData uri="http://schemas.openxmlformats.org/presentationml/2006/ole">
            <mc:AlternateContent xmlns:mc="http://schemas.openxmlformats.org/markup-compatibility/2006">
              <mc:Choice xmlns:v="urn:schemas-microsoft-com:vml" Requires="v">
                <p:oleObj spid="_x0000_s1168581" name="Equation" r:id="rId19" imgW="203200" imgH="228600" progId="Equation.DSMT4">
                  <p:embed/>
                </p:oleObj>
              </mc:Choice>
              <mc:Fallback>
                <p:oleObj name="Equation" r:id="rId19" imgW="203200" imgH="228600" progId="Equation.DSMT4">
                  <p:embed/>
                  <p:pic>
                    <p:nvPicPr>
                      <p:cNvPr id="0" name=""/>
                      <p:cNvPicPr/>
                      <p:nvPr/>
                    </p:nvPicPr>
                    <p:blipFill>
                      <a:blip r:embed="rId4"/>
                      <a:stretch>
                        <a:fillRect/>
                      </a:stretch>
                    </p:blipFill>
                    <p:spPr>
                      <a:xfrm>
                        <a:off x="4046865" y="5529105"/>
                        <a:ext cx="397610" cy="425118"/>
                      </a:xfrm>
                      <a:prstGeom prst="rect">
                        <a:avLst/>
                      </a:prstGeom>
                    </p:spPr>
                  </p:pic>
                </p:oleObj>
              </mc:Fallback>
            </mc:AlternateContent>
          </a:graphicData>
        </a:graphic>
      </p:graphicFrame>
    </p:spTree>
    <p:extLst>
      <p:ext uri="{BB962C8B-B14F-4D97-AF65-F5344CB8AC3E}">
        <p14:creationId xmlns:p14="http://schemas.microsoft.com/office/powerpoint/2010/main" val="1979613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General Procedure for BLFQ</a:t>
            </a:r>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a:t>Derive LF-Hamiltonian from </a:t>
            </a:r>
            <a:r>
              <a:rPr lang="en-US" dirty="0" err="1"/>
              <a:t>Lagrangian</a:t>
            </a:r>
            <a:r>
              <a:rPr lang="en-US" dirty="0"/>
              <a:t> </a:t>
            </a:r>
          </a:p>
          <a:p>
            <a:pPr marL="514350" indent="-514350">
              <a:buFont typeface="+mj-lt"/>
              <a:buAutoNum type="arabicPeriod"/>
            </a:pPr>
            <a:r>
              <a:rPr lang="en-US" dirty="0"/>
              <a:t>Construct basis states </a:t>
            </a:r>
          </a:p>
          <a:p>
            <a:pPr marL="514350" indent="-514350">
              <a:buFont typeface="+mj-lt"/>
              <a:buAutoNum type="arabicPeriod"/>
            </a:pPr>
            <a:r>
              <a:rPr lang="en-US" dirty="0"/>
              <a:t>Calculate Hamiltonian matrix elements</a:t>
            </a:r>
          </a:p>
          <a:p>
            <a:pPr marL="514350" indent="-514350">
              <a:buFont typeface="+mj-lt"/>
              <a:buAutoNum type="arabicPeriod"/>
            </a:pPr>
            <a:r>
              <a:rPr lang="en-US" dirty="0" err="1"/>
              <a:t>Diagonalize</a:t>
            </a:r>
            <a:r>
              <a:rPr lang="en-US" dirty="0"/>
              <a:t>       (solve                       ) and obtain its </a:t>
            </a:r>
            <a:r>
              <a:rPr lang="en-US" dirty="0" err="1"/>
              <a:t>eigenspectrum</a:t>
            </a:r>
            <a:endParaRPr lang="en-US" dirty="0"/>
          </a:p>
          <a:p>
            <a:pPr marL="0" indent="0">
              <a:buNone/>
            </a:pPr>
            <a:r>
              <a:rPr lang="en-US" dirty="0"/>
              <a:t>5.  Adjust       and repeat step 3 and 4 until   </a:t>
            </a:r>
          </a:p>
          <a:p>
            <a:pPr marL="0" indent="0">
              <a:buNone/>
            </a:pPr>
            <a:r>
              <a:rPr lang="en-US" dirty="0"/>
              <a:t>     resulting     =0.511MeV</a:t>
            </a:r>
          </a:p>
          <a:p>
            <a:pPr marL="0" indent="0">
              <a:buNone/>
            </a:pPr>
            <a:r>
              <a:rPr lang="en-US" altLang="zh-CN" dirty="0">
                <a:solidFill>
                  <a:srgbClr val="FF0000"/>
                </a:solidFill>
              </a:rPr>
              <a:t>6.  Evaluate o</a:t>
            </a:r>
            <a:r>
              <a:rPr lang="en-US" dirty="0">
                <a:solidFill>
                  <a:srgbClr val="FF0000"/>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18296100"/>
              </p:ext>
            </p:extLst>
          </p:nvPr>
        </p:nvGraphicFramePr>
        <p:xfrm>
          <a:off x="4549775" y="5476875"/>
          <a:ext cx="3535363" cy="604838"/>
        </p:xfrm>
        <a:graphic>
          <a:graphicData uri="http://schemas.openxmlformats.org/presentationml/2006/ole">
            <mc:AlternateContent xmlns:mc="http://schemas.openxmlformats.org/markup-compatibility/2006">
              <mc:Choice xmlns:v="urn:schemas-microsoft-com:vml" Requires="v">
                <p:oleObj spid="_x0000_s1125861" name="Equation" r:id="rId3" imgW="1714500" imgH="292100" progId="Equation.DSMT4">
                  <p:embed/>
                </p:oleObj>
              </mc:Choice>
              <mc:Fallback>
                <p:oleObj name="Equation" r:id="rId3" imgW="1714500" imgH="292100" progId="Equation.DSMT4">
                  <p:embed/>
                  <p:pic>
                    <p:nvPicPr>
                      <p:cNvPr id="0" name=""/>
                      <p:cNvPicPr/>
                      <p:nvPr/>
                    </p:nvPicPr>
                    <p:blipFill>
                      <a:blip r:embed="rId4"/>
                      <a:stretch>
                        <a:fillRect/>
                      </a:stretch>
                    </p:blipFill>
                    <p:spPr>
                      <a:xfrm>
                        <a:off x="4549775" y="5476875"/>
                        <a:ext cx="3535363" cy="6048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68795173"/>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125862" name="Equation" r:id="rId5" imgW="660400" imgH="241300" progId="Equation.DSMT4">
                  <p:embed/>
                </p:oleObj>
              </mc:Choice>
              <mc:Fallback>
                <p:oleObj name="Equation" r:id="rId5" imgW="660400" imgH="241300" progId="Equation.DSMT4">
                  <p:embed/>
                  <p:pic>
                    <p:nvPicPr>
                      <p:cNvPr id="0" name=""/>
                      <p:cNvPicPr/>
                      <p:nvPr/>
                    </p:nvPicPr>
                    <p:blipFill>
                      <a:blip r:embed="rId6"/>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23741828"/>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125863" name="Equation" r:id="rId7" imgW="241300" imgH="228600" progId="Equation.DSMT4">
                  <p:embed/>
                </p:oleObj>
              </mc:Choice>
              <mc:Fallback>
                <p:oleObj name="Equation" r:id="rId7" imgW="241300" imgH="228600" progId="Equation.DSMT4">
                  <p:embed/>
                  <p:pic>
                    <p:nvPicPr>
                      <p:cNvPr id="0" name=""/>
                      <p:cNvPicPr/>
                      <p:nvPr/>
                    </p:nvPicPr>
                    <p:blipFill>
                      <a:blip r:embed="rId8"/>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72056384"/>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125864" name="Equation" r:id="rId9" imgW="203200" imgH="190500" progId="Equation.DSMT4">
                  <p:embed/>
                </p:oleObj>
              </mc:Choice>
              <mc:Fallback>
                <p:oleObj name="Equation" r:id="rId9" imgW="203200" imgH="190500" progId="Equation.DSMT4">
                  <p:embed/>
                  <p:pic>
                    <p:nvPicPr>
                      <p:cNvPr id="0" name=""/>
                      <p:cNvPicPr/>
                      <p:nvPr/>
                    </p:nvPicPr>
                    <p:blipFill>
                      <a:blip r:embed="rId10"/>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21127341"/>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125865" name="Equation" r:id="rId11" imgW="939800" imgH="254000" progId="Equation.DSMT4">
                  <p:embed/>
                </p:oleObj>
              </mc:Choice>
              <mc:Fallback>
                <p:oleObj name="Equation" r:id="rId11" imgW="939800" imgH="254000" progId="Equation.DSMT4">
                  <p:embed/>
                  <p:pic>
                    <p:nvPicPr>
                      <p:cNvPr id="0" name=""/>
                      <p:cNvPicPr/>
                      <p:nvPr/>
                    </p:nvPicPr>
                    <p:blipFill>
                      <a:blip r:embed="rId12"/>
                      <a:stretch>
                        <a:fillRect/>
                      </a:stretch>
                    </p:blipFill>
                    <p:spPr>
                      <a:xfrm>
                        <a:off x="4625774" y="3214073"/>
                        <a:ext cx="2162195" cy="58437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0531339"/>
              </p:ext>
            </p:extLst>
          </p:nvPr>
        </p:nvGraphicFramePr>
        <p:xfrm>
          <a:off x="2217727" y="4387568"/>
          <a:ext cx="411065" cy="411065"/>
        </p:xfrm>
        <a:graphic>
          <a:graphicData uri="http://schemas.openxmlformats.org/presentationml/2006/ole">
            <mc:AlternateContent xmlns:mc="http://schemas.openxmlformats.org/markup-compatibility/2006">
              <mc:Choice xmlns:v="urn:schemas-microsoft-com:vml" Requires="v">
                <p:oleObj spid="_x0000_s1125866" name="Equation" r:id="rId13" imgW="203200" imgH="203200" progId="Equation.DSMT4">
                  <p:embed/>
                </p:oleObj>
              </mc:Choice>
              <mc:Fallback>
                <p:oleObj name="Equation" r:id="rId13" imgW="203200" imgH="203200" progId="Equation.DSMT4">
                  <p:embed/>
                  <p:pic>
                    <p:nvPicPr>
                      <p:cNvPr id="0" name=""/>
                      <p:cNvPicPr/>
                      <p:nvPr/>
                    </p:nvPicPr>
                    <p:blipFill>
                      <a:blip r:embed="rId14"/>
                      <a:stretch>
                        <a:fillRect/>
                      </a:stretch>
                    </p:blipFill>
                    <p:spPr>
                      <a:xfrm>
                        <a:off x="2217727" y="4387568"/>
                        <a:ext cx="411065" cy="41106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27676294"/>
              </p:ext>
            </p:extLst>
          </p:nvPr>
        </p:nvGraphicFramePr>
        <p:xfrm>
          <a:off x="2538991" y="5008546"/>
          <a:ext cx="416759" cy="313922"/>
        </p:xfrm>
        <a:graphic>
          <a:graphicData uri="http://schemas.openxmlformats.org/presentationml/2006/ole">
            <mc:AlternateContent xmlns:mc="http://schemas.openxmlformats.org/markup-compatibility/2006">
              <mc:Choice xmlns:v="urn:schemas-microsoft-com:vml" Requires="v">
                <p:oleObj spid="_x0000_s1125867" name="Equation" r:id="rId15" imgW="203200" imgH="152400" progId="Equation.DSMT4">
                  <p:embed/>
                </p:oleObj>
              </mc:Choice>
              <mc:Fallback>
                <p:oleObj name="Equation" r:id="rId15" imgW="203200" imgH="152400" progId="Equation.DSMT4">
                  <p:embed/>
                  <p:pic>
                    <p:nvPicPr>
                      <p:cNvPr id="0" name=""/>
                      <p:cNvPicPr/>
                      <p:nvPr/>
                    </p:nvPicPr>
                    <p:blipFill>
                      <a:blip r:embed="rId16"/>
                      <a:stretch>
                        <a:fillRect/>
                      </a:stretch>
                    </p:blipFill>
                    <p:spPr>
                      <a:xfrm>
                        <a:off x="2538991" y="5008546"/>
                        <a:ext cx="416759" cy="313922"/>
                      </a:xfrm>
                      <a:prstGeom prst="rect">
                        <a:avLst/>
                      </a:prstGeom>
                    </p:spPr>
                  </p:pic>
                </p:oleObj>
              </mc:Fallback>
            </mc:AlternateContent>
          </a:graphicData>
        </a:graphic>
      </p:graphicFrame>
    </p:spTree>
    <p:extLst>
      <p:ext uri="{BB962C8B-B14F-4D97-AF65-F5344CB8AC3E}">
        <p14:creationId xmlns:p14="http://schemas.microsoft.com/office/powerpoint/2010/main" val="3302437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Single Electron in QED</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pic>
        <p:nvPicPr>
          <p:cNvPr id="5" name="Content Placeholder 4"/>
          <p:cNvPicPr>
            <a:picLocks noGrp="1" noChangeAspect="1"/>
          </p:cNvPicPr>
          <p:nvPr>
            <p:ph idx="1"/>
          </p:nvPr>
        </p:nvPicPr>
        <p:blipFill>
          <a:blip r:embed="rId2"/>
          <a:stretch>
            <a:fillRect/>
          </a:stretch>
        </p:blipFill>
        <p:spPr>
          <a:xfrm>
            <a:off x="1089391" y="1970018"/>
            <a:ext cx="7057316" cy="432268"/>
          </a:xfrm>
          <a:prstGeom prst="rect">
            <a:avLst/>
          </a:prstGeom>
        </p:spPr>
      </p:pic>
      <p:cxnSp>
        <p:nvCxnSpPr>
          <p:cNvPr id="7" name="Straight Connector 6"/>
          <p:cNvCxnSpPr/>
          <p:nvPr/>
        </p:nvCxnSpPr>
        <p:spPr>
          <a:xfrm flipH="1">
            <a:off x="4407540" y="1749859"/>
            <a:ext cx="0" cy="82296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5118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xplosion 1 23"/>
          <p:cNvSpPr/>
          <p:nvPr/>
        </p:nvSpPr>
        <p:spPr>
          <a:xfrm>
            <a:off x="4112726" y="1147837"/>
            <a:ext cx="595270" cy="449813"/>
          </a:xfrm>
          <a:prstGeom prst="irregularSeal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24880" y="1104838"/>
            <a:ext cx="8919120" cy="5753162"/>
          </a:xfrm>
        </p:spPr>
        <p:txBody>
          <a:bodyPr>
            <a:noAutofit/>
          </a:bodyPr>
          <a:lstStyle/>
          <a:p>
            <a:pPr marL="0" indent="0">
              <a:buNone/>
            </a:pPr>
            <a:endParaRPr lang="en-US" sz="2400" dirty="0"/>
          </a:p>
          <a:p>
            <a:pPr marL="0" indent="0">
              <a:buNone/>
            </a:pPr>
            <a:endParaRPr lang="en-US" sz="2400" dirty="0"/>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spcBef>
                <a:spcPts val="0"/>
              </a:spcBef>
              <a:buNone/>
            </a:pPr>
            <a:endParaRPr lang="en-US" sz="2400" dirty="0"/>
          </a:p>
          <a:p>
            <a:pPr marL="457200" lvl="1" indent="0">
              <a:buNone/>
            </a:pPr>
            <a:r>
              <a:rPr lang="en-US" sz="2000" dirty="0"/>
              <a:t> </a:t>
            </a:r>
          </a:p>
          <a:p>
            <a:endParaRPr lang="en-US" sz="2400" dirty="0"/>
          </a:p>
        </p:txBody>
      </p:sp>
      <p:sp>
        <p:nvSpPr>
          <p:cNvPr id="2" name="Title 1"/>
          <p:cNvSpPr>
            <a:spLocks noGrp="1"/>
          </p:cNvSpPr>
          <p:nvPr>
            <p:ph type="title"/>
          </p:nvPr>
        </p:nvSpPr>
        <p:spPr>
          <a:xfrm>
            <a:off x="457200" y="20638"/>
            <a:ext cx="8229600" cy="1143000"/>
          </a:xfrm>
        </p:spPr>
        <p:txBody>
          <a:bodyPr>
            <a:normAutofit/>
          </a:bodyPr>
          <a:lstStyle/>
          <a:p>
            <a:r>
              <a:rPr lang="en-US" sz="3600" u="sng" dirty="0"/>
              <a:t>Light-front </a:t>
            </a:r>
            <a:r>
              <a:rPr lang="en-US" sz="3600" u="sng" dirty="0" err="1"/>
              <a:t>vs</a:t>
            </a:r>
            <a:r>
              <a:rPr lang="en-US" sz="3600" u="sng" dirty="0"/>
              <a:t> Equal-time Quantization</a:t>
            </a:r>
          </a:p>
        </p:txBody>
      </p:sp>
      <p:graphicFrame>
        <p:nvGraphicFramePr>
          <p:cNvPr id="4" name="Object 3"/>
          <p:cNvGraphicFramePr>
            <a:graphicFrameLocks noChangeAspect="1"/>
          </p:cNvGraphicFramePr>
          <p:nvPr>
            <p:extLst>
              <p:ext uri="{D42A27DB-BD31-4B8C-83A1-F6EECF244321}">
                <p14:modId xmlns:p14="http://schemas.microsoft.com/office/powerpoint/2010/main" val="557791222"/>
              </p:ext>
            </p:extLst>
          </p:nvPr>
        </p:nvGraphicFramePr>
        <p:xfrm>
          <a:off x="4622412" y="4671232"/>
          <a:ext cx="3535363" cy="822325"/>
        </p:xfrm>
        <a:graphic>
          <a:graphicData uri="http://schemas.openxmlformats.org/presentationml/2006/ole">
            <mc:AlternateContent xmlns:mc="http://schemas.openxmlformats.org/markup-compatibility/2006">
              <mc:Choice xmlns:v="urn:schemas-microsoft-com:vml" Requires="v">
                <p:oleObj spid="_x0000_s1020866" name="Equation" r:id="rId4" imgW="1689100" imgH="393700" progId="Equation.DSMT4">
                  <p:embed/>
                </p:oleObj>
              </mc:Choice>
              <mc:Fallback>
                <p:oleObj name="Equation" r:id="rId4" imgW="1689100" imgH="393700" progId="Equation.DSMT4">
                  <p:embed/>
                  <p:pic>
                    <p:nvPicPr>
                      <p:cNvPr id="0" name=""/>
                      <p:cNvPicPr/>
                      <p:nvPr/>
                    </p:nvPicPr>
                    <p:blipFill>
                      <a:blip r:embed="rId5"/>
                      <a:stretch>
                        <a:fillRect/>
                      </a:stretch>
                    </p:blipFill>
                    <p:spPr>
                      <a:xfrm>
                        <a:off x="4622412" y="4671232"/>
                        <a:ext cx="3535363" cy="8223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35029305"/>
              </p:ext>
            </p:extLst>
          </p:nvPr>
        </p:nvGraphicFramePr>
        <p:xfrm>
          <a:off x="1238250" y="4668838"/>
          <a:ext cx="2579688" cy="822325"/>
        </p:xfrm>
        <a:graphic>
          <a:graphicData uri="http://schemas.openxmlformats.org/presentationml/2006/ole">
            <mc:AlternateContent xmlns:mc="http://schemas.openxmlformats.org/markup-compatibility/2006">
              <mc:Choice xmlns:v="urn:schemas-microsoft-com:vml" Requires="v">
                <p:oleObj spid="_x0000_s1020867" name="Equation" r:id="rId6" imgW="1231900" imgH="393700" progId="Equation.DSMT4">
                  <p:embed/>
                </p:oleObj>
              </mc:Choice>
              <mc:Fallback>
                <p:oleObj name="Equation" r:id="rId6" imgW="1231900" imgH="393700" progId="Equation.DSMT4">
                  <p:embed/>
                  <p:pic>
                    <p:nvPicPr>
                      <p:cNvPr id="0" name=""/>
                      <p:cNvPicPr/>
                      <p:nvPr/>
                    </p:nvPicPr>
                    <p:blipFill>
                      <a:blip r:embed="rId7"/>
                      <a:stretch>
                        <a:fillRect/>
                      </a:stretch>
                    </p:blipFill>
                    <p:spPr>
                      <a:xfrm>
                        <a:off x="1238250" y="4668838"/>
                        <a:ext cx="2579688" cy="822325"/>
                      </a:xfrm>
                      <a:prstGeom prst="rect">
                        <a:avLst/>
                      </a:prstGeom>
                    </p:spPr>
                  </p:pic>
                </p:oleObj>
              </mc:Fallback>
            </mc:AlternateContent>
          </a:graphicData>
        </a:graphic>
      </p:graphicFrame>
      <p:pic>
        <p:nvPicPr>
          <p:cNvPr id="20" name="Picture 19"/>
          <p:cNvPicPr>
            <a:picLocks noChangeAspect="1"/>
          </p:cNvPicPr>
          <p:nvPr/>
        </p:nvPicPr>
        <p:blipFill>
          <a:blip r:embed="rId8"/>
          <a:stretch>
            <a:fillRect/>
          </a:stretch>
        </p:blipFill>
        <p:spPr>
          <a:xfrm>
            <a:off x="1534028" y="2428932"/>
            <a:ext cx="2006600" cy="1879600"/>
          </a:xfrm>
          <a:prstGeom prst="rect">
            <a:avLst/>
          </a:prstGeom>
        </p:spPr>
      </p:pic>
      <p:pic>
        <p:nvPicPr>
          <p:cNvPr id="21" name="Picture 20"/>
          <p:cNvPicPr>
            <a:picLocks noChangeAspect="1"/>
          </p:cNvPicPr>
          <p:nvPr/>
        </p:nvPicPr>
        <p:blipFill>
          <a:blip r:embed="rId9"/>
          <a:stretch>
            <a:fillRect/>
          </a:stretch>
        </p:blipFill>
        <p:spPr>
          <a:xfrm>
            <a:off x="5381700" y="2395218"/>
            <a:ext cx="1892300" cy="1930400"/>
          </a:xfrm>
          <a:prstGeom prst="rect">
            <a:avLst/>
          </a:prstGeom>
        </p:spPr>
      </p:pic>
      <p:cxnSp>
        <p:nvCxnSpPr>
          <p:cNvPr id="7" name="Straight Connector 6"/>
          <p:cNvCxnSpPr/>
          <p:nvPr/>
        </p:nvCxnSpPr>
        <p:spPr>
          <a:xfrm>
            <a:off x="4385633" y="1852351"/>
            <a:ext cx="47031" cy="4402445"/>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7" name="Text Box 20"/>
          <p:cNvSpPr txBox="1">
            <a:spLocks noChangeArrowheads="1"/>
          </p:cNvSpPr>
          <p:nvPr/>
        </p:nvSpPr>
        <p:spPr bwMode="auto">
          <a:xfrm>
            <a:off x="5740289" y="914400"/>
            <a:ext cx="316865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1600" dirty="0">
                <a:solidFill>
                  <a:srgbClr val="0000FF"/>
                </a:solidFill>
                <a:latin typeface="Calibri"/>
                <a:ea typeface="宋体"/>
              </a:rPr>
              <a:t>[Dirac 1949]</a:t>
            </a:r>
          </a:p>
        </p:txBody>
      </p:sp>
      <p:sp>
        <p:nvSpPr>
          <p:cNvPr id="8" name="TextBox 7"/>
          <p:cNvSpPr txBox="1"/>
          <p:nvPr/>
        </p:nvSpPr>
        <p:spPr>
          <a:xfrm>
            <a:off x="1392226" y="1163638"/>
            <a:ext cx="6844220" cy="369332"/>
          </a:xfrm>
          <a:prstGeom prst="rect">
            <a:avLst/>
          </a:prstGeom>
          <a:noFill/>
        </p:spPr>
        <p:txBody>
          <a:bodyPr wrap="square" rtlCol="0">
            <a:spAutoFit/>
          </a:bodyPr>
          <a:lstStyle/>
          <a:p>
            <a:r>
              <a:rPr lang="en-US" dirty="0">
                <a:solidFill>
                  <a:prstClr val="black"/>
                </a:solidFill>
                <a:latin typeface="Calibri"/>
              </a:rPr>
              <a:t>equal-time dynamics                 </a:t>
            </a:r>
            <a:r>
              <a:rPr lang="en-US" dirty="0" err="1">
                <a:solidFill>
                  <a:schemeClr val="bg1"/>
                </a:solidFill>
                <a:latin typeface="Calibri"/>
              </a:rPr>
              <a:t>vs</a:t>
            </a:r>
            <a:r>
              <a:rPr lang="en-US" dirty="0">
                <a:solidFill>
                  <a:prstClr val="black"/>
                </a:solidFill>
                <a:latin typeface="Calibri"/>
              </a:rPr>
              <a:t>            </a:t>
            </a:r>
            <a:r>
              <a:rPr lang="en-US" altLang="zh-CN" dirty="0">
                <a:solidFill>
                  <a:prstClr val="white"/>
                </a:solidFill>
                <a:latin typeface="Calibri"/>
                <a:ea typeface="宋体"/>
              </a:rPr>
              <a:t>v</a:t>
            </a:r>
            <a:r>
              <a:rPr lang="en-US" altLang="zh-CN" dirty="0">
                <a:solidFill>
                  <a:prstClr val="black"/>
                </a:solidFill>
                <a:latin typeface="Calibri"/>
                <a:ea typeface="宋体"/>
              </a:rPr>
              <a:t>    </a:t>
            </a:r>
            <a:r>
              <a:rPr lang="en-US" dirty="0">
                <a:solidFill>
                  <a:prstClr val="black"/>
                </a:solidFill>
                <a:latin typeface="Calibri"/>
              </a:rPr>
              <a:t>light-front dynamics </a:t>
            </a:r>
          </a:p>
        </p:txBody>
      </p:sp>
      <p:cxnSp>
        <p:nvCxnSpPr>
          <p:cNvPr id="19" name="Straight Connector 18"/>
          <p:cNvCxnSpPr/>
          <p:nvPr/>
        </p:nvCxnSpPr>
        <p:spPr>
          <a:xfrm>
            <a:off x="890491" y="5661829"/>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68013" y="6297756"/>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82090" y="1699868"/>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634913892"/>
              </p:ext>
            </p:extLst>
          </p:nvPr>
        </p:nvGraphicFramePr>
        <p:xfrm>
          <a:off x="2101776" y="5782510"/>
          <a:ext cx="1011237" cy="398462"/>
        </p:xfrm>
        <a:graphic>
          <a:graphicData uri="http://schemas.openxmlformats.org/presentationml/2006/ole">
            <mc:AlternateContent xmlns:mc="http://schemas.openxmlformats.org/markup-compatibility/2006">
              <mc:Choice xmlns:v="urn:schemas-microsoft-com:vml" Requires="v">
                <p:oleObj spid="_x0000_s1020868" name="Equation" r:id="rId10" imgW="482600" imgH="190500" progId="Equation.3">
                  <p:embed/>
                </p:oleObj>
              </mc:Choice>
              <mc:Fallback>
                <p:oleObj name="Equation" r:id="rId10" imgW="482600" imgH="190500" progId="Equation.3">
                  <p:embed/>
                  <p:pic>
                    <p:nvPicPr>
                      <p:cNvPr id="0" name=""/>
                      <p:cNvPicPr/>
                      <p:nvPr/>
                    </p:nvPicPr>
                    <p:blipFill>
                      <a:blip r:embed="rId11"/>
                      <a:stretch>
                        <a:fillRect/>
                      </a:stretch>
                    </p:blipFill>
                    <p:spPr>
                      <a:xfrm>
                        <a:off x="2101776" y="5782510"/>
                        <a:ext cx="1011237" cy="39846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031179356"/>
              </p:ext>
            </p:extLst>
          </p:nvPr>
        </p:nvGraphicFramePr>
        <p:xfrm>
          <a:off x="5210175" y="5816600"/>
          <a:ext cx="1728788" cy="400050"/>
        </p:xfrm>
        <a:graphic>
          <a:graphicData uri="http://schemas.openxmlformats.org/presentationml/2006/ole">
            <mc:AlternateContent xmlns:mc="http://schemas.openxmlformats.org/markup-compatibility/2006">
              <mc:Choice xmlns:v="urn:schemas-microsoft-com:vml" Requires="v">
                <p:oleObj spid="_x0000_s1020869" name="Equation" r:id="rId12" imgW="825500" imgH="190500" progId="Equation.DSMT4">
                  <p:embed/>
                </p:oleObj>
              </mc:Choice>
              <mc:Fallback>
                <p:oleObj name="Equation" r:id="rId12" imgW="825500" imgH="190500" progId="Equation.DSMT4">
                  <p:embed/>
                  <p:pic>
                    <p:nvPicPr>
                      <p:cNvPr id="0" name=""/>
                      <p:cNvPicPr/>
                      <p:nvPr/>
                    </p:nvPicPr>
                    <p:blipFill>
                      <a:blip r:embed="rId13"/>
                      <a:stretch>
                        <a:fillRect/>
                      </a:stretch>
                    </p:blipFill>
                    <p:spPr>
                      <a:xfrm>
                        <a:off x="5210175" y="5816600"/>
                        <a:ext cx="1728788" cy="400050"/>
                      </a:xfrm>
                      <a:prstGeom prst="rect">
                        <a:avLst/>
                      </a:prstGeom>
                    </p:spPr>
                  </p:pic>
                </p:oleObj>
              </mc:Fallback>
            </mc:AlternateContent>
          </a:graphicData>
        </a:graphic>
      </p:graphicFrame>
      <p:cxnSp>
        <p:nvCxnSpPr>
          <p:cNvPr id="27" name="Straight Connector 26"/>
          <p:cNvCxnSpPr/>
          <p:nvPr/>
        </p:nvCxnSpPr>
        <p:spPr>
          <a:xfrm>
            <a:off x="854672" y="2297463"/>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85550" y="4555571"/>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1601680388"/>
              </p:ext>
            </p:extLst>
          </p:nvPr>
        </p:nvGraphicFramePr>
        <p:xfrm>
          <a:off x="2214711" y="1751138"/>
          <a:ext cx="796925" cy="398463"/>
        </p:xfrm>
        <a:graphic>
          <a:graphicData uri="http://schemas.openxmlformats.org/presentationml/2006/ole">
            <mc:AlternateContent xmlns:mc="http://schemas.openxmlformats.org/markup-compatibility/2006">
              <mc:Choice xmlns:v="urn:schemas-microsoft-com:vml" Requires="v">
                <p:oleObj spid="_x0000_s1020870" name="Equation" r:id="rId14" imgW="381000" imgH="190500" progId="Equation.DSMT4">
                  <p:embed/>
                </p:oleObj>
              </mc:Choice>
              <mc:Fallback>
                <p:oleObj name="Equation" r:id="rId14" imgW="381000" imgH="190500" progId="Equation.DSMT4">
                  <p:embed/>
                  <p:pic>
                    <p:nvPicPr>
                      <p:cNvPr id="0" name=""/>
                      <p:cNvPicPr/>
                      <p:nvPr/>
                    </p:nvPicPr>
                    <p:blipFill>
                      <a:blip r:embed="rId15"/>
                      <a:stretch>
                        <a:fillRect/>
                      </a:stretch>
                    </p:blipFill>
                    <p:spPr>
                      <a:xfrm>
                        <a:off x="2214711" y="1751138"/>
                        <a:ext cx="796925" cy="398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77739595"/>
              </p:ext>
            </p:extLst>
          </p:nvPr>
        </p:nvGraphicFramePr>
        <p:xfrm>
          <a:off x="5181354" y="1757459"/>
          <a:ext cx="2113580" cy="422716"/>
        </p:xfrm>
        <a:graphic>
          <a:graphicData uri="http://schemas.openxmlformats.org/presentationml/2006/ole">
            <mc:AlternateContent xmlns:mc="http://schemas.openxmlformats.org/markup-compatibility/2006">
              <mc:Choice xmlns:v="urn:schemas-microsoft-com:vml" Requires="v">
                <p:oleObj spid="_x0000_s1020871" name="Equation" r:id="rId16" imgW="952500" imgH="190500" progId="Equation.DSMT4">
                  <p:embed/>
                </p:oleObj>
              </mc:Choice>
              <mc:Fallback>
                <p:oleObj name="Equation" r:id="rId16" imgW="952500" imgH="190500" progId="Equation.DSMT4">
                  <p:embed/>
                  <p:pic>
                    <p:nvPicPr>
                      <p:cNvPr id="0" name=""/>
                      <p:cNvPicPr/>
                      <p:nvPr/>
                    </p:nvPicPr>
                    <p:blipFill>
                      <a:blip r:embed="rId17"/>
                      <a:stretch>
                        <a:fillRect/>
                      </a:stretch>
                    </p:blipFill>
                    <p:spPr>
                      <a:xfrm>
                        <a:off x="5181354" y="1757459"/>
                        <a:ext cx="2113580" cy="422716"/>
                      </a:xfrm>
                      <a:prstGeom prst="rect">
                        <a:avLst/>
                      </a:prstGeom>
                    </p:spPr>
                  </p:pic>
                </p:oleObj>
              </mc:Fallback>
            </mc:AlternateContent>
          </a:graphicData>
        </a:graphic>
      </p:graphicFrame>
    </p:spTree>
    <p:extLst>
      <p:ext uri="{BB962C8B-B14F-4D97-AF65-F5344CB8AC3E}">
        <p14:creationId xmlns:p14="http://schemas.microsoft.com/office/powerpoint/2010/main" val="1887806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77" y="109103"/>
            <a:ext cx="8229600" cy="1143000"/>
          </a:xfrm>
        </p:spPr>
        <p:txBody>
          <a:bodyPr>
            <a:normAutofit/>
          </a:bodyPr>
          <a:lstStyle/>
          <a:p>
            <a:r>
              <a:rPr lang="en-US" u="sng" dirty="0"/>
              <a:t>Single Physical Electron in QED</a:t>
            </a:r>
            <a:endParaRPr lang="en-US" dirty="0"/>
          </a:p>
        </p:txBody>
      </p:sp>
      <p:sp>
        <p:nvSpPr>
          <p:cNvPr id="17"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a:p>
            <a:pPr marL="0" indent="0">
              <a:buNone/>
            </a:pPr>
            <a:r>
              <a:rPr lang="en-US" sz="2800" dirty="0"/>
              <a:t>                                                           </a:t>
            </a:r>
          </a:p>
        </p:txBody>
      </p:sp>
      <p:pic>
        <p:nvPicPr>
          <p:cNvPr id="8" name="Content Placeholder 4"/>
          <p:cNvPicPr>
            <a:picLocks noChangeAspect="1"/>
          </p:cNvPicPr>
          <p:nvPr/>
        </p:nvPicPr>
        <p:blipFill>
          <a:blip r:embed="rId2"/>
          <a:stretch>
            <a:fillRect/>
          </a:stretch>
        </p:blipFill>
        <p:spPr>
          <a:xfrm>
            <a:off x="1276380" y="1715931"/>
            <a:ext cx="6755867" cy="413804"/>
          </a:xfrm>
          <a:prstGeom prst="rect">
            <a:avLst/>
          </a:prstGeom>
        </p:spPr>
      </p:pic>
      <p:cxnSp>
        <p:nvCxnSpPr>
          <p:cNvPr id="9" name="Straight Connector 8"/>
          <p:cNvCxnSpPr/>
          <p:nvPr/>
        </p:nvCxnSpPr>
        <p:spPr>
          <a:xfrm flipH="1">
            <a:off x="4427558" y="1452151"/>
            <a:ext cx="0" cy="82296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 name="Group 9"/>
          <p:cNvGrpSpPr/>
          <p:nvPr/>
        </p:nvGrpSpPr>
        <p:grpSpPr>
          <a:xfrm>
            <a:off x="2006416" y="2615524"/>
            <a:ext cx="4295708" cy="3821680"/>
            <a:chOff x="857095" y="490914"/>
            <a:chExt cx="6781800" cy="5981700"/>
          </a:xfrm>
        </p:grpSpPr>
        <p:pic>
          <p:nvPicPr>
            <p:cNvPr id="12" name="Picture 1" descr="Screen shot 2011-05-24 at 2.48.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095" y="490914"/>
              <a:ext cx="6781800"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descr="Screen shot 2011-05-24 at 2.48.12 PM.png"/>
            <p:cNvPicPr>
              <a:picLocks noChangeAspect="1"/>
            </p:cNvPicPr>
            <p:nvPr/>
          </p:nvPicPr>
          <p:blipFill rotWithShape="1">
            <a:blip r:embed="rId3">
              <a:extLst>
                <a:ext uri="{28A0092B-C50C-407E-A947-70E740481C1C}">
                  <a14:useLocalDpi xmlns:a14="http://schemas.microsoft.com/office/drawing/2010/main" val="0"/>
                </a:ext>
              </a:extLst>
            </a:blip>
            <a:srcRect l="68636" t="44857" r="22084" b="44804"/>
            <a:stretch/>
          </p:blipFill>
          <p:spPr bwMode="auto">
            <a:xfrm>
              <a:off x="4877550" y="3180360"/>
              <a:ext cx="629362" cy="618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 descr="Screen shot 2011-05-24 at 2.48.12 PM.png"/>
            <p:cNvPicPr>
              <a:picLocks noChangeAspect="1"/>
            </p:cNvPicPr>
            <p:nvPr/>
          </p:nvPicPr>
          <p:blipFill rotWithShape="1">
            <a:blip r:embed="rId3">
              <a:extLst>
                <a:ext uri="{28A0092B-C50C-407E-A947-70E740481C1C}">
                  <a14:useLocalDpi xmlns:a14="http://schemas.microsoft.com/office/drawing/2010/main" val="0"/>
                </a:ext>
              </a:extLst>
            </a:blip>
            <a:srcRect l="68636" t="44857" r="22084" b="44804"/>
            <a:stretch/>
          </p:blipFill>
          <p:spPr bwMode="auto">
            <a:xfrm>
              <a:off x="4243250" y="3175427"/>
              <a:ext cx="629362" cy="618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descr="Screen shot 2011-05-24 at 2.48.12 PM.png"/>
            <p:cNvPicPr>
              <a:picLocks noChangeAspect="1"/>
            </p:cNvPicPr>
            <p:nvPr/>
          </p:nvPicPr>
          <p:blipFill rotWithShape="1">
            <a:blip r:embed="rId3">
              <a:extLst>
                <a:ext uri="{28A0092B-C50C-407E-A947-70E740481C1C}">
                  <a14:useLocalDpi xmlns:a14="http://schemas.microsoft.com/office/drawing/2010/main" val="0"/>
                </a:ext>
              </a:extLst>
            </a:blip>
            <a:srcRect l="68636" t="44857" r="22084" b="44804"/>
            <a:stretch/>
          </p:blipFill>
          <p:spPr bwMode="auto">
            <a:xfrm>
              <a:off x="4254487" y="3815995"/>
              <a:ext cx="629362" cy="618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 descr="Screen shot 2011-05-24 at 2.48.12 PM.png"/>
            <p:cNvPicPr>
              <a:picLocks noChangeAspect="1"/>
            </p:cNvPicPr>
            <p:nvPr/>
          </p:nvPicPr>
          <p:blipFill rotWithShape="1">
            <a:blip r:embed="rId3">
              <a:extLst>
                <a:ext uri="{28A0092B-C50C-407E-A947-70E740481C1C}">
                  <a14:useLocalDpi xmlns:a14="http://schemas.microsoft.com/office/drawing/2010/main" val="0"/>
                </a:ext>
              </a:extLst>
            </a:blip>
            <a:srcRect l="68636" t="44857" r="22084" b="44804"/>
            <a:stretch/>
          </p:blipFill>
          <p:spPr bwMode="auto">
            <a:xfrm>
              <a:off x="4872608" y="3815995"/>
              <a:ext cx="629362" cy="618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TextBox 3"/>
          <p:cNvSpPr txBox="1"/>
          <p:nvPr/>
        </p:nvSpPr>
        <p:spPr>
          <a:xfrm>
            <a:off x="236275" y="1205226"/>
            <a:ext cx="3419654"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err="1"/>
              <a:t>Fock</a:t>
            </a:r>
            <a:r>
              <a:rPr lang="en-US" sz="2400" dirty="0"/>
              <a:t>-sector truncation:</a:t>
            </a:r>
          </a:p>
        </p:txBody>
      </p:sp>
      <p:sp>
        <p:nvSpPr>
          <p:cNvPr id="21" name="TextBox 20"/>
          <p:cNvSpPr txBox="1"/>
          <p:nvPr/>
        </p:nvSpPr>
        <p:spPr>
          <a:xfrm>
            <a:off x="236275" y="2140746"/>
            <a:ext cx="4894802"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Interaction part of the Hamiltonian</a:t>
            </a:r>
          </a:p>
        </p:txBody>
      </p:sp>
      <p:sp>
        <p:nvSpPr>
          <p:cNvPr id="22" name="TextBox 21"/>
          <p:cNvSpPr txBox="1"/>
          <p:nvPr/>
        </p:nvSpPr>
        <p:spPr>
          <a:xfrm>
            <a:off x="353578" y="6406462"/>
            <a:ext cx="6743641"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Ground state is identified as the physical electron </a:t>
            </a:r>
          </a:p>
        </p:txBody>
      </p:sp>
      <p:sp>
        <p:nvSpPr>
          <p:cNvPr id="23" name="Rectangle 22"/>
          <p:cNvSpPr/>
          <p:nvPr/>
        </p:nvSpPr>
        <p:spPr>
          <a:xfrm>
            <a:off x="4549911" y="984028"/>
            <a:ext cx="4727579" cy="646331"/>
          </a:xfrm>
          <a:prstGeom prst="rect">
            <a:avLst/>
          </a:prstGeom>
        </p:spPr>
        <p:txBody>
          <a:bodyPr wrap="square">
            <a:spAutoFit/>
          </a:bodyPr>
          <a:lstStyle/>
          <a:p>
            <a:pPr defTabSz="914400" eaLnBrk="0" fontAlgn="base" hangingPunct="0">
              <a:spcBef>
                <a:spcPct val="0"/>
              </a:spcBef>
              <a:spcAft>
                <a:spcPct val="0"/>
              </a:spcAft>
            </a:pPr>
            <a:r>
              <a:rPr lang="en-US" dirty="0">
                <a:solidFill>
                  <a:srgbClr val="0000FF"/>
                </a:solidFill>
                <a:latin typeface="Calibri"/>
              </a:rPr>
              <a:t>XZ, H. </a:t>
            </a:r>
            <a:r>
              <a:rPr lang="en-US" dirty="0" err="1">
                <a:solidFill>
                  <a:srgbClr val="0000FF"/>
                </a:solidFill>
                <a:latin typeface="Calibri"/>
              </a:rPr>
              <a:t>Honkanen</a:t>
            </a:r>
            <a:r>
              <a:rPr lang="en-US" dirty="0">
                <a:solidFill>
                  <a:srgbClr val="0000FF"/>
                </a:solidFill>
                <a:latin typeface="Calibri"/>
              </a:rPr>
              <a:t>, P. Maris, J. P. Vary, S. J. Brodsky,</a:t>
            </a:r>
          </a:p>
          <a:p>
            <a:pPr defTabSz="914400" eaLnBrk="0" fontAlgn="base" hangingPunct="0">
              <a:spcBef>
                <a:spcPct val="0"/>
              </a:spcBef>
              <a:spcAft>
                <a:spcPct val="0"/>
              </a:spcAft>
            </a:pPr>
            <a:r>
              <a:rPr lang="en-US" dirty="0">
                <a:solidFill>
                  <a:srgbClr val="0000FF"/>
                </a:solidFill>
                <a:latin typeface="Calibri"/>
              </a:rPr>
              <a:t> Phys. Letts. B737, 65 (2014) </a:t>
            </a:r>
          </a:p>
        </p:txBody>
      </p:sp>
    </p:spTree>
    <p:extLst>
      <p:ext uri="{BB962C8B-B14F-4D97-AF65-F5344CB8AC3E}">
        <p14:creationId xmlns:p14="http://schemas.microsoft.com/office/powerpoint/2010/main" val="288720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228940" y="5416126"/>
            <a:ext cx="3671430" cy="984885"/>
          </a:xfrm>
          <a:prstGeom prst="rect">
            <a:avLst/>
          </a:prstGeom>
          <a:noFill/>
        </p:spPr>
        <p:txBody>
          <a:bodyPr wrap="square" rtlCol="0">
            <a:spAutoFit/>
          </a:bodyPr>
          <a:lstStyle/>
          <a:p>
            <a:pPr algn="just"/>
            <a:r>
              <a:rPr kumimoji="1" lang="en-US" altLang="zh-CN" sz="1600" dirty="0"/>
              <a:t>Fig. 3</a:t>
            </a:r>
            <a:r>
              <a:rPr kumimoji="1" lang="en-US" altLang="zh-CN" sz="1400" dirty="0"/>
              <a:t>: Comparison of GPD E(x,q</a:t>
            </a:r>
            <a:r>
              <a:rPr kumimoji="1" lang="en-US" altLang="zh-CN" sz="1400" baseline="30000" dirty="0"/>
              <a:t>2</a:t>
            </a:r>
            <a:r>
              <a:rPr kumimoji="1" lang="en-US" altLang="zh-CN" sz="1400" dirty="0"/>
              <a:t>) obtained from BLFQ and Light Cone perturbation theory, for selected q</a:t>
            </a:r>
            <a:r>
              <a:rPr kumimoji="1" lang="en-US" altLang="zh-CN" sz="1400" baseline="30000" dirty="0"/>
              <a:t>2</a:t>
            </a:r>
            <a:r>
              <a:rPr kumimoji="1" lang="en-US" altLang="zh-CN" sz="1400" dirty="0"/>
              <a:t>. </a:t>
            </a:r>
            <a:r>
              <a:rPr kumimoji="1" lang="en-US" altLang="zh-CN" sz="1400" i="1" dirty="0"/>
              <a:t>Top panel</a:t>
            </a:r>
            <a:r>
              <a:rPr kumimoji="1" lang="en-US" altLang="zh-CN" sz="1400" dirty="0"/>
              <a:t>: q</a:t>
            </a:r>
            <a:r>
              <a:rPr kumimoji="1" lang="en-US" altLang="zh-CN" sz="1400" baseline="30000" dirty="0"/>
              <a:t>2 </a:t>
            </a:r>
            <a:r>
              <a:rPr kumimoji="1" lang="en-US" altLang="zh-CN" sz="1400" dirty="0"/>
              <a:t>= 0, </a:t>
            </a:r>
            <a:r>
              <a:rPr kumimoji="1" lang="en-US" altLang="zh-CN" sz="1400" i="1" dirty="0"/>
              <a:t>bottom panel</a:t>
            </a:r>
            <a:r>
              <a:rPr kumimoji="1" lang="en-US" altLang="zh-CN" sz="1400" dirty="0"/>
              <a:t>: q</a:t>
            </a:r>
            <a:r>
              <a:rPr kumimoji="1" lang="en-US" altLang="zh-CN" sz="1400" baseline="30000" dirty="0"/>
              <a:t>2 </a:t>
            </a:r>
            <a:r>
              <a:rPr kumimoji="1" lang="en-US" altLang="zh-CN" sz="1400" dirty="0"/>
              <a:t>= 5MeV</a:t>
            </a:r>
            <a:r>
              <a:rPr kumimoji="1" lang="en-US" altLang="zh-CN" sz="1400" baseline="30000" dirty="0"/>
              <a:t>2</a:t>
            </a:r>
            <a:r>
              <a:rPr kumimoji="1" lang="en-US" altLang="zh-CN" sz="1400" dirty="0"/>
              <a:t>. </a:t>
            </a:r>
          </a:p>
        </p:txBody>
      </p:sp>
      <p:sp>
        <p:nvSpPr>
          <p:cNvPr id="21" name="文本框 20"/>
          <p:cNvSpPr txBox="1"/>
          <p:nvPr/>
        </p:nvSpPr>
        <p:spPr>
          <a:xfrm>
            <a:off x="4477048" y="5398368"/>
            <a:ext cx="4354388" cy="984885"/>
          </a:xfrm>
          <a:prstGeom prst="rect">
            <a:avLst/>
          </a:prstGeom>
          <a:noFill/>
        </p:spPr>
        <p:txBody>
          <a:bodyPr wrap="square" rtlCol="0">
            <a:spAutoFit/>
          </a:bodyPr>
          <a:lstStyle/>
          <a:p>
            <a:pPr algn="just"/>
            <a:r>
              <a:rPr kumimoji="1" lang="en-US" altLang="zh-CN" sz="1600" dirty="0"/>
              <a:t>Fig. 4:</a:t>
            </a:r>
            <a:r>
              <a:rPr kumimoji="1" lang="en-US" altLang="zh-CN" sz="1400" dirty="0"/>
              <a:t> Comparison of the Pauli form factor F</a:t>
            </a:r>
            <a:r>
              <a:rPr kumimoji="1" lang="en-US" altLang="zh-CN" sz="1400" baseline="-25000" dirty="0"/>
              <a:t>2</a:t>
            </a:r>
            <a:r>
              <a:rPr kumimoji="1" lang="en-US" altLang="zh-CN" sz="1400" dirty="0"/>
              <a:t> as a function of q</a:t>
            </a:r>
            <a:r>
              <a:rPr kumimoji="1" lang="en-US" altLang="zh-CN" sz="1400" baseline="30000" dirty="0"/>
              <a:t>2 </a:t>
            </a:r>
            <a:r>
              <a:rPr kumimoji="1" lang="en-US" altLang="zh-CN" sz="1400" dirty="0"/>
              <a:t>obtained from BLFQ and Light Cone perturbation theory. The Pauli form factor F</a:t>
            </a:r>
            <a:r>
              <a:rPr kumimoji="1" lang="en-US" altLang="zh-CN" sz="1400" baseline="-25000" dirty="0"/>
              <a:t>2</a:t>
            </a:r>
            <a:r>
              <a:rPr kumimoji="1" lang="en-US" altLang="zh-CN" sz="1400" dirty="0"/>
              <a:t> equals the integral of GPD  E(x,q</a:t>
            </a:r>
            <a:r>
              <a:rPr kumimoji="1" lang="en-US" altLang="zh-CN" sz="1400" baseline="30000" dirty="0"/>
              <a:t>2</a:t>
            </a:r>
            <a:r>
              <a:rPr kumimoji="1" lang="en-US" altLang="zh-CN" sz="1400" dirty="0"/>
              <a:t>) over the momentum fraction x. </a:t>
            </a:r>
            <a:endParaRPr kumimoji="1" lang="zh-CN" altLang="en-US" sz="1400" dirty="0"/>
          </a:p>
        </p:txBody>
      </p:sp>
      <p:pic>
        <p:nvPicPr>
          <p:cNvPr id="14" name="内容占位符 13" descr="ff2_n44.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439" b="-31233"/>
          <a:stretch/>
        </p:blipFill>
        <p:spPr>
          <a:xfrm>
            <a:off x="3966409" y="2090639"/>
            <a:ext cx="4786086" cy="4185962"/>
          </a:xfrm>
        </p:spPr>
      </p:pic>
      <p:pic>
        <p:nvPicPr>
          <p:cNvPr id="16" name="内容占位符 15" descr="gpde_n44.pdf"/>
          <p:cNvPicPr>
            <a:picLocks noGrp="1" noChangeAspect="1"/>
          </p:cNvPicPr>
          <p:nvPr>
            <p:ph sz="half" idx="1"/>
          </p:nvPr>
        </p:nvPicPr>
        <p:blipFill>
          <a:blip r:embed="rId4">
            <a:extLst>
              <a:ext uri="{28A0092B-C50C-407E-A947-70E740481C1C}">
                <a14:useLocalDpi xmlns:a14="http://schemas.microsoft.com/office/drawing/2010/main" val="0"/>
              </a:ext>
            </a:extLst>
          </a:blip>
          <a:srcRect l="-5619" r="-5619"/>
          <a:stretch>
            <a:fillRect/>
          </a:stretch>
        </p:blipFill>
        <p:spPr>
          <a:xfrm>
            <a:off x="27070" y="974351"/>
            <a:ext cx="4038600" cy="4525963"/>
          </a:xfrm>
        </p:spPr>
      </p:pic>
      <p:graphicFrame>
        <p:nvGraphicFramePr>
          <p:cNvPr id="7" name="Object 6"/>
          <p:cNvGraphicFramePr>
            <a:graphicFrameLocks noChangeAspect="1"/>
          </p:cNvGraphicFramePr>
          <p:nvPr>
            <p:extLst>
              <p:ext uri="{D42A27DB-BD31-4B8C-83A1-F6EECF244321}">
                <p14:modId xmlns:p14="http://schemas.microsoft.com/office/powerpoint/2010/main" val="3929993910"/>
              </p:ext>
            </p:extLst>
          </p:nvPr>
        </p:nvGraphicFramePr>
        <p:xfrm>
          <a:off x="1173659" y="192641"/>
          <a:ext cx="7773988" cy="776287"/>
        </p:xfrm>
        <a:graphic>
          <a:graphicData uri="http://schemas.openxmlformats.org/presentationml/2006/ole">
            <mc:AlternateContent xmlns:mc="http://schemas.openxmlformats.org/markup-compatibility/2006">
              <mc:Choice xmlns:v="urn:schemas-microsoft-com:vml" Requires="v">
                <p:oleObj spid="_x0000_s1170453" name="Equation" r:id="rId5" imgW="4305300" imgH="431800" progId="Equation.DSMT4">
                  <p:embed/>
                </p:oleObj>
              </mc:Choice>
              <mc:Fallback>
                <p:oleObj name="Equation" r:id="rId5" imgW="4305300" imgH="431800" progId="Equation.DSMT4">
                  <p:embed/>
                  <p:pic>
                    <p:nvPicPr>
                      <p:cNvPr id="9" name="Object 8"/>
                      <p:cNvPicPr/>
                      <p:nvPr/>
                    </p:nvPicPr>
                    <p:blipFill>
                      <a:blip r:embed="rId6"/>
                      <a:stretch>
                        <a:fillRect/>
                      </a:stretch>
                    </p:blipFill>
                    <p:spPr>
                      <a:xfrm>
                        <a:off x="1173659" y="192641"/>
                        <a:ext cx="7773988" cy="776287"/>
                      </a:xfrm>
                      <a:prstGeom prst="rect">
                        <a:avLst/>
                      </a:prstGeom>
                    </p:spPr>
                  </p:pic>
                </p:oleObj>
              </mc:Fallback>
            </mc:AlternateContent>
          </a:graphicData>
        </a:graphic>
      </p:graphicFrame>
      <p:sp>
        <p:nvSpPr>
          <p:cNvPr id="8" name="Rectangle 7"/>
          <p:cNvSpPr/>
          <p:nvPr/>
        </p:nvSpPr>
        <p:spPr>
          <a:xfrm>
            <a:off x="248415" y="6401011"/>
            <a:ext cx="7880589"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[D. </a:t>
            </a:r>
            <a:r>
              <a:rPr lang="en-US" sz="1600" dirty="0" err="1">
                <a:solidFill>
                  <a:srgbClr val="0000FF"/>
                </a:solidFill>
              </a:rPr>
              <a:t>Chakrabarti</a:t>
            </a:r>
            <a:r>
              <a:rPr lang="en-US" sz="1600" dirty="0">
                <a:solidFill>
                  <a:srgbClr val="0000FF"/>
                </a:solidFill>
              </a:rPr>
              <a:t>, X. Zhao, P. Maris, J. P. Vary, PRD 89 (2014) 116004] </a:t>
            </a:r>
          </a:p>
        </p:txBody>
      </p:sp>
      <p:sp>
        <p:nvSpPr>
          <p:cNvPr id="9" name="Rectangle 8"/>
          <p:cNvSpPr/>
          <p:nvPr/>
        </p:nvSpPr>
        <p:spPr>
          <a:xfrm>
            <a:off x="5199187" y="1062282"/>
            <a:ext cx="2691041"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[Shuo, in preparation, 2016] </a:t>
            </a:r>
          </a:p>
        </p:txBody>
      </p:sp>
    </p:spTree>
    <p:extLst>
      <p:ext uri="{BB962C8B-B14F-4D97-AF65-F5344CB8AC3E}">
        <p14:creationId xmlns:p14="http://schemas.microsoft.com/office/powerpoint/2010/main" val="654084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263068" y="4898880"/>
            <a:ext cx="3671430" cy="984885"/>
          </a:xfrm>
          <a:prstGeom prst="rect">
            <a:avLst/>
          </a:prstGeom>
          <a:noFill/>
        </p:spPr>
        <p:txBody>
          <a:bodyPr wrap="square" rtlCol="0">
            <a:spAutoFit/>
          </a:bodyPr>
          <a:lstStyle/>
          <a:p>
            <a:pPr algn="just"/>
            <a:r>
              <a:rPr kumimoji="1" lang="en-US" altLang="zh-CN" sz="1600" dirty="0"/>
              <a:t>Fig. 1</a:t>
            </a:r>
            <a:r>
              <a:rPr kumimoji="1" lang="en-US" altLang="zh-CN" sz="1400" dirty="0"/>
              <a:t>: Comparison of GPD H(x,q</a:t>
            </a:r>
            <a:r>
              <a:rPr kumimoji="1" lang="en-US" altLang="zh-CN" sz="1400" baseline="30000" dirty="0"/>
              <a:t>2</a:t>
            </a:r>
            <a:r>
              <a:rPr kumimoji="1" lang="en-US" altLang="zh-CN" sz="1400" dirty="0"/>
              <a:t>) obtained from BLFQ and Light Cone perturbation theory, for selected q</a:t>
            </a:r>
            <a:r>
              <a:rPr kumimoji="1" lang="en-US" altLang="zh-CN" sz="1400" baseline="30000" dirty="0"/>
              <a:t>2</a:t>
            </a:r>
            <a:r>
              <a:rPr kumimoji="1" lang="en-US" altLang="zh-CN" sz="1400" dirty="0"/>
              <a:t>. </a:t>
            </a:r>
            <a:r>
              <a:rPr kumimoji="1" lang="en-US" altLang="zh-CN" sz="1400" i="1" dirty="0"/>
              <a:t>Top panel</a:t>
            </a:r>
            <a:r>
              <a:rPr kumimoji="1" lang="en-US" altLang="zh-CN" sz="1400" dirty="0"/>
              <a:t>: q</a:t>
            </a:r>
            <a:r>
              <a:rPr kumimoji="1" lang="en-US" altLang="zh-CN" sz="1400" baseline="30000" dirty="0"/>
              <a:t>2 </a:t>
            </a:r>
            <a:r>
              <a:rPr kumimoji="1" lang="en-US" altLang="zh-CN" sz="1400" dirty="0"/>
              <a:t>= 0, </a:t>
            </a:r>
            <a:r>
              <a:rPr kumimoji="1" lang="en-US" altLang="zh-CN" sz="1400" i="1" dirty="0"/>
              <a:t>bottom panel</a:t>
            </a:r>
            <a:r>
              <a:rPr kumimoji="1" lang="en-US" altLang="zh-CN" sz="1400" dirty="0"/>
              <a:t>: q</a:t>
            </a:r>
            <a:r>
              <a:rPr kumimoji="1" lang="en-US" altLang="zh-CN" sz="1400" baseline="30000" dirty="0"/>
              <a:t>2 </a:t>
            </a:r>
            <a:r>
              <a:rPr kumimoji="1" lang="en-US" altLang="zh-CN" sz="1400" dirty="0"/>
              <a:t>= 5MeV</a:t>
            </a:r>
            <a:r>
              <a:rPr kumimoji="1" lang="en-US" altLang="zh-CN" sz="1400" baseline="30000" dirty="0"/>
              <a:t>2</a:t>
            </a:r>
            <a:r>
              <a:rPr kumimoji="1" lang="en-US" altLang="zh-CN" sz="1400" dirty="0"/>
              <a:t>. </a:t>
            </a:r>
          </a:p>
        </p:txBody>
      </p:sp>
      <p:sp>
        <p:nvSpPr>
          <p:cNvPr id="21" name="文本框 20"/>
          <p:cNvSpPr txBox="1"/>
          <p:nvPr/>
        </p:nvSpPr>
        <p:spPr>
          <a:xfrm>
            <a:off x="4497368" y="4911744"/>
            <a:ext cx="4354388" cy="984885"/>
          </a:xfrm>
          <a:prstGeom prst="rect">
            <a:avLst/>
          </a:prstGeom>
          <a:noFill/>
        </p:spPr>
        <p:txBody>
          <a:bodyPr wrap="square" rtlCol="0">
            <a:spAutoFit/>
          </a:bodyPr>
          <a:lstStyle/>
          <a:p>
            <a:pPr algn="just"/>
            <a:r>
              <a:rPr kumimoji="1" lang="en-US" altLang="zh-CN" sz="1600" dirty="0"/>
              <a:t>Fig. 2:</a:t>
            </a:r>
            <a:r>
              <a:rPr kumimoji="1" lang="en-US" altLang="zh-CN" sz="1400" dirty="0"/>
              <a:t> Comparison of the Dirac form factor F</a:t>
            </a:r>
            <a:r>
              <a:rPr kumimoji="1" lang="en-US" altLang="zh-CN" sz="1400" baseline="-25000" dirty="0"/>
              <a:t>1</a:t>
            </a:r>
            <a:r>
              <a:rPr kumimoji="1" lang="en-US" altLang="zh-CN" sz="1400" dirty="0"/>
              <a:t> as a function of q</a:t>
            </a:r>
            <a:r>
              <a:rPr kumimoji="1" lang="en-US" altLang="zh-CN" sz="1400" baseline="30000" dirty="0"/>
              <a:t>2 </a:t>
            </a:r>
            <a:r>
              <a:rPr kumimoji="1" lang="en-US" altLang="zh-CN" sz="1400" dirty="0"/>
              <a:t>obtained from BLFQ and Light Cone perturbation theory. The Dirac form factor F</a:t>
            </a:r>
            <a:r>
              <a:rPr kumimoji="1" lang="en-US" altLang="zh-CN" sz="1400" baseline="-25000" dirty="0"/>
              <a:t>1</a:t>
            </a:r>
            <a:r>
              <a:rPr kumimoji="1" lang="en-US" altLang="zh-CN" sz="1400" dirty="0"/>
              <a:t> equals the integral of GPD H(x,q</a:t>
            </a:r>
            <a:r>
              <a:rPr kumimoji="1" lang="en-US" altLang="zh-CN" sz="1400" baseline="30000" dirty="0"/>
              <a:t>2</a:t>
            </a:r>
            <a:r>
              <a:rPr kumimoji="1" lang="en-US" altLang="zh-CN" sz="1400" dirty="0"/>
              <a:t>) over the momentum fraction x. </a:t>
            </a:r>
            <a:endParaRPr kumimoji="1" lang="zh-CN" altLang="en-US" sz="1400" dirty="0"/>
          </a:p>
        </p:txBody>
      </p:sp>
      <p:grpSp>
        <p:nvGrpSpPr>
          <p:cNvPr id="20" name="组 19"/>
          <p:cNvGrpSpPr/>
          <p:nvPr/>
        </p:nvGrpSpPr>
        <p:grpSpPr>
          <a:xfrm>
            <a:off x="253996" y="6050963"/>
            <a:ext cx="8835574" cy="553998"/>
            <a:chOff x="199570" y="6087247"/>
            <a:chExt cx="8835574" cy="553998"/>
          </a:xfrm>
        </p:grpSpPr>
        <p:sp>
          <p:nvSpPr>
            <p:cNvPr id="9" name="文本框 8"/>
            <p:cNvSpPr txBox="1"/>
            <p:nvPr/>
          </p:nvSpPr>
          <p:spPr>
            <a:xfrm>
              <a:off x="199570" y="6087247"/>
              <a:ext cx="8835574" cy="553998"/>
            </a:xfrm>
            <a:prstGeom prst="rect">
              <a:avLst/>
            </a:prstGeom>
            <a:noFill/>
          </p:spPr>
          <p:txBody>
            <a:bodyPr wrap="square" rtlCol="0">
              <a:spAutoFit/>
            </a:bodyPr>
            <a:lstStyle/>
            <a:p>
              <a:r>
                <a:rPr kumimoji="1" lang="en-US" altLang="zh-CN" sz="1500" dirty="0"/>
                <a:t>In the </a:t>
              </a:r>
              <a:r>
                <a:rPr kumimoji="1" lang="en-US" altLang="zh-CN" sz="1500" dirty="0" err="1"/>
                <a:t>perturbative</a:t>
              </a:r>
              <a:r>
                <a:rPr kumimoji="1" lang="en-US" altLang="zh-CN" sz="1500" dirty="0"/>
                <a:t> calculation, UV and IR cutoffs are imposed on  the transverse momenta to match the BLFQ basis truncation. UV cutoff                                 , IR cutoff                                .</a:t>
              </a:r>
              <a:endParaRPr kumimoji="1" lang="zh-CN" altLang="en-US" sz="1500" dirty="0"/>
            </a:p>
          </p:txBody>
        </p:sp>
        <p:pic>
          <p:nvPicPr>
            <p:cNvPr id="11" name="图片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478" y="6360532"/>
              <a:ext cx="1199242" cy="253499"/>
            </a:xfrm>
            <a:prstGeom prst="rect">
              <a:avLst/>
            </a:prstGeom>
          </p:spPr>
        </p:pic>
        <p:pic>
          <p:nvPicPr>
            <p:cNvPr id="12" name="图片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380" y="6360532"/>
              <a:ext cx="1181100" cy="243114"/>
            </a:xfrm>
            <a:prstGeom prst="rect">
              <a:avLst/>
            </a:prstGeom>
          </p:spPr>
        </p:pic>
      </p:grpSp>
      <p:pic>
        <p:nvPicPr>
          <p:cNvPr id="3" name="内容占位符 2" descr="gpdh_n44.pdf"/>
          <p:cNvPicPr>
            <a:picLocks noGrp="1" noChangeAspect="1"/>
          </p:cNvPicPr>
          <p:nvPr>
            <p:ph sz="half" idx="1"/>
          </p:nvPr>
        </p:nvPicPr>
        <p:blipFill>
          <a:blip r:embed="rId5">
            <a:extLst>
              <a:ext uri="{28A0092B-C50C-407E-A947-70E740481C1C}">
                <a14:useLocalDpi xmlns:a14="http://schemas.microsoft.com/office/drawing/2010/main" val="0"/>
              </a:ext>
            </a:extLst>
          </a:blip>
          <a:srcRect l="-5104" r="-5104"/>
          <a:stretch>
            <a:fillRect/>
          </a:stretch>
        </p:blipFill>
        <p:spPr>
          <a:xfrm>
            <a:off x="-27425" y="375744"/>
            <a:ext cx="4038600" cy="4525963"/>
          </a:xfrm>
        </p:spPr>
      </p:pic>
      <p:pic>
        <p:nvPicPr>
          <p:cNvPr id="5" name="内容占位符 4" descr="ff1_n44.pdf"/>
          <p:cNvPicPr>
            <a:picLocks noGrp="1" noChangeAspect="1"/>
          </p:cNvPicPr>
          <p:nvPr>
            <p:ph sz="half" idx="2"/>
          </p:nvPr>
        </p:nvPicPr>
        <p:blipFill>
          <a:blip r:embed="rId6">
            <a:extLst>
              <a:ext uri="{28A0092B-C50C-407E-A947-70E740481C1C}">
                <a14:useLocalDpi xmlns:a14="http://schemas.microsoft.com/office/drawing/2010/main" val="0"/>
              </a:ext>
            </a:extLst>
          </a:blip>
          <a:srcRect t="-33568" b="-33568"/>
          <a:stretch>
            <a:fillRect/>
          </a:stretch>
        </p:blipFill>
        <p:spPr>
          <a:xfrm>
            <a:off x="4020944" y="33821"/>
            <a:ext cx="4840581" cy="5424724"/>
          </a:xfrm>
        </p:spPr>
      </p:pic>
      <p:graphicFrame>
        <p:nvGraphicFramePr>
          <p:cNvPr id="10" name="Object 9"/>
          <p:cNvGraphicFramePr>
            <a:graphicFrameLocks noChangeAspect="1"/>
          </p:cNvGraphicFramePr>
          <p:nvPr>
            <p:extLst>
              <p:ext uri="{D42A27DB-BD31-4B8C-83A1-F6EECF244321}">
                <p14:modId xmlns:p14="http://schemas.microsoft.com/office/powerpoint/2010/main" val="497789034"/>
              </p:ext>
            </p:extLst>
          </p:nvPr>
        </p:nvGraphicFramePr>
        <p:xfrm>
          <a:off x="2098783" y="48248"/>
          <a:ext cx="6789738" cy="638175"/>
        </p:xfrm>
        <a:graphic>
          <a:graphicData uri="http://schemas.openxmlformats.org/presentationml/2006/ole">
            <mc:AlternateContent xmlns:mc="http://schemas.openxmlformats.org/markup-compatibility/2006">
              <mc:Choice xmlns:v="urn:schemas-microsoft-com:vml" Requires="v">
                <p:oleObj spid="_x0000_s1169429" name="Equation" r:id="rId7" imgW="3759200" imgH="355600" progId="Equation.DSMT4">
                  <p:embed/>
                </p:oleObj>
              </mc:Choice>
              <mc:Fallback>
                <p:oleObj name="Equation" r:id="rId7" imgW="3759200" imgH="355600" progId="Equation.DSMT4">
                  <p:embed/>
                  <p:pic>
                    <p:nvPicPr>
                      <p:cNvPr id="6" name="Object 5"/>
                      <p:cNvPicPr/>
                      <p:nvPr/>
                    </p:nvPicPr>
                    <p:blipFill>
                      <a:blip r:embed="rId8"/>
                      <a:stretch>
                        <a:fillRect/>
                      </a:stretch>
                    </p:blipFill>
                    <p:spPr>
                      <a:xfrm>
                        <a:off x="2098783" y="48248"/>
                        <a:ext cx="6789738" cy="638175"/>
                      </a:xfrm>
                      <a:prstGeom prst="rect">
                        <a:avLst/>
                      </a:prstGeom>
                    </p:spPr>
                  </p:pic>
                </p:oleObj>
              </mc:Fallback>
            </mc:AlternateContent>
          </a:graphicData>
        </a:graphic>
      </p:graphicFrame>
    </p:spTree>
    <p:extLst>
      <p:ext uri="{BB962C8B-B14F-4D97-AF65-F5344CB8AC3E}">
        <p14:creationId xmlns:p14="http://schemas.microsoft.com/office/powerpoint/2010/main" val="1930110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84734"/>
            <a:ext cx="8799818" cy="1143000"/>
          </a:xfrm>
        </p:spPr>
        <p:txBody>
          <a:bodyPr>
            <a:normAutofit/>
          </a:bodyPr>
          <a:lstStyle/>
          <a:p>
            <a:r>
              <a:rPr lang="en-US" sz="3600" u="sng" dirty="0"/>
              <a:t>Generalized Parton Distribution for Electron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220680342"/>
              </p:ext>
            </p:extLst>
          </p:nvPr>
        </p:nvGraphicFramePr>
        <p:xfrm>
          <a:off x="882650" y="1852613"/>
          <a:ext cx="7773988" cy="776287"/>
        </p:xfrm>
        <a:graphic>
          <a:graphicData uri="http://schemas.openxmlformats.org/presentationml/2006/ole">
            <mc:AlternateContent xmlns:mc="http://schemas.openxmlformats.org/markup-compatibility/2006">
              <mc:Choice xmlns:v="urn:schemas-microsoft-com:vml" Requires="v">
                <p:oleObj spid="_x0000_s584431" name="Equation" r:id="rId3" imgW="4305300" imgH="431800" progId="Equation.DSMT4">
                  <p:embed/>
                </p:oleObj>
              </mc:Choice>
              <mc:Fallback>
                <p:oleObj name="Equation" r:id="rId3" imgW="4305300" imgH="431800" progId="Equation.DSMT4">
                  <p:embed/>
                  <p:pic>
                    <p:nvPicPr>
                      <p:cNvPr id="0" name=""/>
                      <p:cNvPicPr/>
                      <p:nvPr/>
                    </p:nvPicPr>
                    <p:blipFill>
                      <a:blip r:embed="rId4"/>
                      <a:stretch>
                        <a:fillRect/>
                      </a:stretch>
                    </p:blipFill>
                    <p:spPr>
                      <a:xfrm>
                        <a:off x="882650" y="1852613"/>
                        <a:ext cx="7773988" cy="77628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62115625"/>
              </p:ext>
            </p:extLst>
          </p:nvPr>
        </p:nvGraphicFramePr>
        <p:xfrm>
          <a:off x="954916" y="1207792"/>
          <a:ext cx="6789738" cy="638175"/>
        </p:xfrm>
        <a:graphic>
          <a:graphicData uri="http://schemas.openxmlformats.org/presentationml/2006/ole">
            <mc:AlternateContent xmlns:mc="http://schemas.openxmlformats.org/markup-compatibility/2006">
              <mc:Choice xmlns:v="urn:schemas-microsoft-com:vml" Requires="v">
                <p:oleObj spid="_x0000_s584432" name="Equation" r:id="rId5" imgW="3759200" imgH="355600" progId="Equation.DSMT4">
                  <p:embed/>
                </p:oleObj>
              </mc:Choice>
              <mc:Fallback>
                <p:oleObj name="Equation" r:id="rId5" imgW="3759200" imgH="355600" progId="Equation.DSMT4">
                  <p:embed/>
                  <p:pic>
                    <p:nvPicPr>
                      <p:cNvPr id="0" name=""/>
                      <p:cNvPicPr/>
                      <p:nvPr/>
                    </p:nvPicPr>
                    <p:blipFill>
                      <a:blip r:embed="rId6"/>
                      <a:stretch>
                        <a:fillRect/>
                      </a:stretch>
                    </p:blipFill>
                    <p:spPr>
                      <a:xfrm>
                        <a:off x="954916" y="1207792"/>
                        <a:ext cx="6789738" cy="638175"/>
                      </a:xfrm>
                      <a:prstGeom prst="rect">
                        <a:avLst/>
                      </a:prstGeom>
                    </p:spPr>
                  </p:pic>
                </p:oleObj>
              </mc:Fallback>
            </mc:AlternateContent>
          </a:graphicData>
        </a:graphic>
      </p:graphicFrame>
      <p:sp>
        <p:nvSpPr>
          <p:cNvPr id="3" name="TextBox 2"/>
          <p:cNvSpPr txBox="1"/>
          <p:nvPr/>
        </p:nvSpPr>
        <p:spPr>
          <a:xfrm>
            <a:off x="539452" y="1247421"/>
            <a:ext cx="1067666" cy="400110"/>
          </a:xfrm>
          <a:prstGeom prst="rect">
            <a:avLst/>
          </a:prstGeom>
          <a:noFill/>
        </p:spPr>
        <p:txBody>
          <a:bodyPr wrap="square" rtlCol="0">
            <a:spAutoFit/>
          </a:bodyPr>
          <a:lstStyle/>
          <a:p>
            <a:pPr marL="285750" indent="-285750">
              <a:buFont typeface="Arial"/>
              <a:buChar char="•"/>
            </a:pPr>
            <a:r>
              <a:rPr lang="en-US" sz="2000" dirty="0"/>
              <a:t> </a:t>
            </a:r>
          </a:p>
        </p:txBody>
      </p:sp>
      <p:sp>
        <p:nvSpPr>
          <p:cNvPr id="12" name="TextBox 11"/>
          <p:cNvSpPr txBox="1"/>
          <p:nvPr/>
        </p:nvSpPr>
        <p:spPr>
          <a:xfrm>
            <a:off x="545749" y="1995435"/>
            <a:ext cx="1067666" cy="400110"/>
          </a:xfrm>
          <a:prstGeom prst="rect">
            <a:avLst/>
          </a:prstGeom>
          <a:noFill/>
        </p:spPr>
        <p:txBody>
          <a:bodyPr wrap="square" rtlCol="0">
            <a:spAutoFit/>
          </a:bodyPr>
          <a:lstStyle/>
          <a:p>
            <a:pPr marL="285750" indent="-285750">
              <a:buFont typeface="Arial"/>
              <a:buChar char="•"/>
            </a:pPr>
            <a:r>
              <a:rPr lang="en-US" sz="2000" dirty="0"/>
              <a:t> </a:t>
            </a:r>
          </a:p>
        </p:txBody>
      </p:sp>
      <p:pic>
        <p:nvPicPr>
          <p:cNvPr id="16" name="Picture 15"/>
          <p:cNvPicPr>
            <a:picLocks noChangeAspect="1"/>
          </p:cNvPicPr>
          <p:nvPr/>
        </p:nvPicPr>
        <p:blipFill>
          <a:blip r:embed="rId7"/>
          <a:stretch>
            <a:fillRect/>
          </a:stretch>
        </p:blipFill>
        <p:spPr>
          <a:xfrm>
            <a:off x="1052366" y="2726837"/>
            <a:ext cx="3111141" cy="3397882"/>
          </a:xfrm>
          <a:prstGeom prst="rect">
            <a:avLst/>
          </a:prstGeom>
        </p:spPr>
      </p:pic>
      <p:pic>
        <p:nvPicPr>
          <p:cNvPr id="18" name="Picture 17"/>
          <p:cNvPicPr>
            <a:picLocks noChangeAspect="1"/>
          </p:cNvPicPr>
          <p:nvPr/>
        </p:nvPicPr>
        <p:blipFill>
          <a:blip r:embed="rId8"/>
          <a:stretch>
            <a:fillRect/>
          </a:stretch>
        </p:blipFill>
        <p:spPr>
          <a:xfrm>
            <a:off x="4648718" y="2681885"/>
            <a:ext cx="3112346" cy="3397882"/>
          </a:xfrm>
          <a:prstGeom prst="rect">
            <a:avLst/>
          </a:prstGeom>
        </p:spPr>
      </p:pic>
      <p:sp>
        <p:nvSpPr>
          <p:cNvPr id="13" name="Rectangle 12"/>
          <p:cNvSpPr/>
          <p:nvPr/>
        </p:nvSpPr>
        <p:spPr>
          <a:xfrm>
            <a:off x="1123858" y="6418304"/>
            <a:ext cx="7880589"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[D. </a:t>
            </a:r>
            <a:r>
              <a:rPr lang="en-US" sz="1600" dirty="0" err="1">
                <a:solidFill>
                  <a:srgbClr val="0000FF"/>
                </a:solidFill>
              </a:rPr>
              <a:t>Chakrabarti</a:t>
            </a:r>
            <a:r>
              <a:rPr lang="en-US" sz="1600" dirty="0">
                <a:solidFill>
                  <a:srgbClr val="0000FF"/>
                </a:solidFill>
              </a:rPr>
              <a:t>, X. Zhao, P. Maris, J. P. Vary, PRD 89 (2014) 116004] </a:t>
            </a:r>
          </a:p>
        </p:txBody>
      </p:sp>
      <p:sp>
        <p:nvSpPr>
          <p:cNvPr id="5" name="TextBox 4"/>
          <p:cNvSpPr txBox="1"/>
          <p:nvPr/>
        </p:nvSpPr>
        <p:spPr>
          <a:xfrm>
            <a:off x="2718274" y="6066847"/>
            <a:ext cx="287258" cy="369332"/>
          </a:xfrm>
          <a:prstGeom prst="rect">
            <a:avLst/>
          </a:prstGeom>
          <a:noFill/>
        </p:spPr>
        <p:txBody>
          <a:bodyPr wrap="none" rtlCol="0">
            <a:spAutoFit/>
          </a:bodyPr>
          <a:lstStyle/>
          <a:p>
            <a:r>
              <a:rPr lang="en-US" dirty="0"/>
              <a:t>x</a:t>
            </a:r>
          </a:p>
        </p:txBody>
      </p:sp>
      <p:sp>
        <p:nvSpPr>
          <p:cNvPr id="6" name="TextBox 5"/>
          <p:cNvSpPr txBox="1"/>
          <p:nvPr/>
        </p:nvSpPr>
        <p:spPr>
          <a:xfrm>
            <a:off x="6339138" y="6014369"/>
            <a:ext cx="287258"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43495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a:t>Generalized Parton Distribution for Electron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1000235" y="1397369"/>
            <a:ext cx="3181829" cy="3716955"/>
          </a:xfrm>
          <a:prstGeom prst="rect">
            <a:avLst/>
          </a:prstGeom>
        </p:spPr>
      </p:pic>
      <p:pic>
        <p:nvPicPr>
          <p:cNvPr id="6" name="Picture 5"/>
          <p:cNvPicPr>
            <a:picLocks noChangeAspect="1"/>
          </p:cNvPicPr>
          <p:nvPr/>
        </p:nvPicPr>
        <p:blipFill>
          <a:blip r:embed="rId3"/>
          <a:stretch>
            <a:fillRect/>
          </a:stretch>
        </p:blipFill>
        <p:spPr>
          <a:xfrm>
            <a:off x="4596908" y="1408606"/>
            <a:ext cx="3067811" cy="3718997"/>
          </a:xfrm>
          <a:prstGeom prst="rect">
            <a:avLst/>
          </a:prstGeom>
        </p:spPr>
      </p:pic>
      <p:sp>
        <p:nvSpPr>
          <p:cNvPr id="8" name="Rectangle 7"/>
          <p:cNvSpPr/>
          <p:nvPr/>
        </p:nvSpPr>
        <p:spPr>
          <a:xfrm>
            <a:off x="528214" y="5327623"/>
            <a:ext cx="8327797" cy="1169551"/>
          </a:xfrm>
          <a:prstGeom prst="rect">
            <a:avLst/>
          </a:prstGeom>
        </p:spPr>
        <p:txBody>
          <a:bodyPr wrap="square">
            <a:spAutoFit/>
          </a:bodyPr>
          <a:lstStyle/>
          <a:p>
            <a:pPr marL="342900" indent="-342900">
              <a:lnSpc>
                <a:spcPct val="150000"/>
              </a:lnSpc>
              <a:buFont typeface="Arial"/>
              <a:buChar char="•"/>
            </a:pPr>
            <a:r>
              <a:rPr lang="en-US" sz="2400" dirty="0"/>
              <a:t>As Q</a:t>
            </a:r>
            <a:r>
              <a:rPr lang="en-US" sz="2400" baseline="30000" dirty="0"/>
              <a:t>2</a:t>
            </a:r>
            <a:r>
              <a:rPr lang="en-US" sz="2400" dirty="0"/>
              <a:t> increases both GPD H and E “collapse”</a:t>
            </a:r>
          </a:p>
          <a:p>
            <a:pPr marL="342900" indent="-342900">
              <a:lnSpc>
                <a:spcPct val="150000"/>
              </a:lnSpc>
              <a:buFont typeface="Arial"/>
              <a:buChar char="•"/>
            </a:pPr>
            <a:r>
              <a:rPr lang="en-US" sz="2400" dirty="0"/>
              <a:t>BLFQ results for GPD H and E agree with </a:t>
            </a:r>
            <a:r>
              <a:rPr lang="en-US" sz="2400" dirty="0" err="1"/>
              <a:t>perturbative</a:t>
            </a:r>
            <a:r>
              <a:rPr lang="en-US" sz="2400" dirty="0"/>
              <a:t> results</a:t>
            </a:r>
          </a:p>
        </p:txBody>
      </p:sp>
    </p:spTree>
    <p:extLst>
      <p:ext uri="{BB962C8B-B14F-4D97-AF65-F5344CB8AC3E}">
        <p14:creationId xmlns:p14="http://schemas.microsoft.com/office/powerpoint/2010/main" val="2330834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rotWithShape="1">
          <a:blip r:embed="rId3"/>
          <a:srcRect l="7566" r="-14690"/>
          <a:stretch/>
        </p:blipFill>
        <p:spPr>
          <a:xfrm>
            <a:off x="473326" y="1879103"/>
            <a:ext cx="4800072" cy="3188288"/>
          </a:xfrm>
        </p:spPr>
      </p:pic>
      <p:sp>
        <p:nvSpPr>
          <p:cNvPr id="2" name="Title 1"/>
          <p:cNvSpPr>
            <a:spLocks noGrp="1"/>
          </p:cNvSpPr>
          <p:nvPr>
            <p:ph type="title"/>
          </p:nvPr>
        </p:nvSpPr>
        <p:spPr>
          <a:xfrm>
            <a:off x="457200" y="165293"/>
            <a:ext cx="8229600" cy="1143000"/>
          </a:xfrm>
        </p:spPr>
        <p:txBody>
          <a:bodyPr>
            <a:normAutofit fontScale="90000"/>
          </a:bodyPr>
          <a:lstStyle/>
          <a:p>
            <a:r>
              <a:rPr lang="en-US" u="sng" dirty="0">
                <a:solidFill>
                  <a:srgbClr val="000090"/>
                </a:solidFill>
              </a:rPr>
              <a:t>Electron g-2 &amp; GPD E(x, t)</a:t>
            </a:r>
            <a:br>
              <a:rPr lang="en-US" u="sng" dirty="0">
                <a:solidFill>
                  <a:srgbClr val="000090"/>
                </a:solidFill>
              </a:rPr>
            </a:br>
            <a:r>
              <a:rPr lang="en-US" u="sng" dirty="0">
                <a:solidFill>
                  <a:srgbClr val="000090"/>
                </a:solidFill>
              </a:rPr>
              <a:t> BLFQ </a:t>
            </a:r>
            <a:r>
              <a:rPr lang="en-US" u="sng" dirty="0" err="1">
                <a:solidFill>
                  <a:srgbClr val="000090"/>
                </a:solidFill>
              </a:rPr>
              <a:t>vs</a:t>
            </a:r>
            <a:r>
              <a:rPr lang="en-US" u="sng" dirty="0">
                <a:solidFill>
                  <a:srgbClr val="000090"/>
                </a:solidFill>
              </a:rPr>
              <a:t> Perturbation Theory</a:t>
            </a:r>
            <a:endParaRPr lang="en-US" dirty="0">
              <a:solidFill>
                <a:srgbClr val="000090"/>
              </a:solidFill>
            </a:endParaRPr>
          </a:p>
        </p:txBody>
      </p:sp>
      <p:graphicFrame>
        <p:nvGraphicFramePr>
          <p:cNvPr id="4" name="Object 3"/>
          <p:cNvGraphicFramePr>
            <a:graphicFrameLocks noChangeAspect="1"/>
          </p:cNvGraphicFramePr>
          <p:nvPr>
            <p:extLst/>
          </p:nvPr>
        </p:nvGraphicFramePr>
        <p:xfrm>
          <a:off x="720133" y="5065713"/>
          <a:ext cx="8048625" cy="776287"/>
        </p:xfrm>
        <a:graphic>
          <a:graphicData uri="http://schemas.openxmlformats.org/presentationml/2006/ole">
            <mc:AlternateContent xmlns:mc="http://schemas.openxmlformats.org/markup-compatibility/2006">
              <mc:Choice xmlns:v="urn:schemas-microsoft-com:vml" Requires="v">
                <p:oleObj spid="_x0000_s1012267" name="Equation" r:id="rId4" imgW="4457700" imgH="431800" progId="Equation.3">
                  <p:embed/>
                </p:oleObj>
              </mc:Choice>
              <mc:Fallback>
                <p:oleObj name="Equation" r:id="rId4" imgW="4457700" imgH="431800" progId="Equation.3">
                  <p:embed/>
                  <p:pic>
                    <p:nvPicPr>
                      <p:cNvPr id="0" name=""/>
                      <p:cNvPicPr/>
                      <p:nvPr/>
                    </p:nvPicPr>
                    <p:blipFill>
                      <a:blip r:embed="rId5"/>
                      <a:stretch>
                        <a:fillRect/>
                      </a:stretch>
                    </p:blipFill>
                    <p:spPr>
                      <a:xfrm>
                        <a:off x="720133" y="5065713"/>
                        <a:ext cx="8048625" cy="776287"/>
                      </a:xfrm>
                      <a:prstGeom prst="rect">
                        <a:avLst/>
                      </a:prstGeom>
                    </p:spPr>
                  </p:pic>
                </p:oleObj>
              </mc:Fallback>
            </mc:AlternateContent>
          </a:graphicData>
        </a:graphic>
      </p:graphicFrame>
      <p:sp>
        <p:nvSpPr>
          <p:cNvPr id="11" name="TextBox 10"/>
          <p:cNvSpPr txBox="1"/>
          <p:nvPr/>
        </p:nvSpPr>
        <p:spPr>
          <a:xfrm>
            <a:off x="340680" y="5687427"/>
            <a:ext cx="8686800" cy="1200328"/>
          </a:xfrm>
          <a:prstGeom prst="rect">
            <a:avLst/>
          </a:prstGeom>
          <a:noFill/>
        </p:spPr>
        <p:txBody>
          <a:bodyPr wrap="square" rtlCol="0">
            <a:spAutoFit/>
          </a:bodyPr>
          <a:lstStyle/>
          <a:p>
            <a:pPr marL="342900" indent="-342900">
              <a:buFont typeface="Arial"/>
              <a:buChar char="•"/>
            </a:pPr>
            <a:r>
              <a:rPr lang="en-US" sz="2400" dirty="0">
                <a:solidFill>
                  <a:prstClr val="black"/>
                </a:solidFill>
                <a:latin typeface="Calibri"/>
              </a:rPr>
              <a:t>Anomalous magnetic moment</a:t>
            </a:r>
          </a:p>
          <a:p>
            <a:pPr marL="342900" indent="-342900">
              <a:buFont typeface="Arial"/>
              <a:buChar char="•"/>
            </a:pPr>
            <a:r>
              <a:rPr lang="en-US" sz="2400" dirty="0">
                <a:solidFill>
                  <a:prstClr val="black"/>
                </a:solidFill>
                <a:latin typeface="Calibri"/>
              </a:rPr>
              <a:t>Less than  </a:t>
            </a:r>
            <a:r>
              <a:rPr lang="en-US" sz="2400" dirty="0">
                <a:solidFill>
                  <a:srgbClr val="FF0000"/>
                </a:solidFill>
                <a:latin typeface="Calibri"/>
              </a:rPr>
              <a:t>0.1% deviation  </a:t>
            </a:r>
            <a:r>
              <a:rPr lang="en-US" sz="2400" dirty="0">
                <a:solidFill>
                  <a:prstClr val="black"/>
                </a:solidFill>
                <a:latin typeface="Calibri"/>
              </a:rPr>
              <a:t>from Schwinger result for</a:t>
            </a:r>
          </a:p>
          <a:p>
            <a:pPr marL="342900" indent="-342900">
              <a:buFont typeface="Arial"/>
              <a:buChar char="•"/>
            </a:pPr>
            <a:r>
              <a:rPr lang="en-US" sz="2400" dirty="0">
                <a:solidFill>
                  <a:prstClr val="black"/>
                </a:solidFill>
                <a:latin typeface="Calibri"/>
              </a:rPr>
              <a:t>Largest calculation with basis dim &gt; </a:t>
            </a:r>
            <a:r>
              <a:rPr lang="en-US" sz="2400" dirty="0">
                <a:solidFill>
                  <a:srgbClr val="FF0000"/>
                </a:solidFill>
                <a:latin typeface="Calibri"/>
              </a:rPr>
              <a:t>28 billion</a:t>
            </a:r>
          </a:p>
        </p:txBody>
      </p:sp>
      <p:sp>
        <p:nvSpPr>
          <p:cNvPr id="12" name="TextBox 11"/>
          <p:cNvSpPr txBox="1"/>
          <p:nvPr/>
        </p:nvSpPr>
        <p:spPr>
          <a:xfrm>
            <a:off x="341583" y="5218593"/>
            <a:ext cx="1067666" cy="400110"/>
          </a:xfrm>
          <a:prstGeom prst="rect">
            <a:avLst/>
          </a:prstGeom>
          <a:noFill/>
        </p:spPr>
        <p:txBody>
          <a:bodyPr wrap="square" rtlCol="0">
            <a:spAutoFit/>
          </a:bodyPr>
          <a:lstStyle/>
          <a:p>
            <a:pPr marL="285750" indent="-285750">
              <a:buFont typeface="Arial"/>
              <a:buChar char="•"/>
            </a:pPr>
            <a:r>
              <a:rPr lang="en-US" sz="2000" dirty="0">
                <a:solidFill>
                  <a:prstClr val="black"/>
                </a:solidFill>
                <a:latin typeface="Calibri"/>
              </a:rPr>
              <a:t> </a:t>
            </a:r>
          </a:p>
        </p:txBody>
      </p:sp>
      <p:graphicFrame>
        <p:nvGraphicFramePr>
          <p:cNvPr id="13" name="Object 12"/>
          <p:cNvGraphicFramePr>
            <a:graphicFrameLocks noChangeAspect="1"/>
          </p:cNvGraphicFramePr>
          <p:nvPr>
            <p:extLst/>
          </p:nvPr>
        </p:nvGraphicFramePr>
        <p:xfrm>
          <a:off x="4585050" y="5620944"/>
          <a:ext cx="2362200" cy="593725"/>
        </p:xfrm>
        <a:graphic>
          <a:graphicData uri="http://schemas.openxmlformats.org/presentationml/2006/ole">
            <mc:AlternateContent xmlns:mc="http://schemas.openxmlformats.org/markup-compatibility/2006">
              <mc:Choice xmlns:v="urn:schemas-microsoft-com:vml" Requires="v">
                <p:oleObj spid="_x0000_s1012268" name="Equation" r:id="rId6" imgW="1308100" imgH="330200" progId="Equation.DSMT4">
                  <p:embed/>
                </p:oleObj>
              </mc:Choice>
              <mc:Fallback>
                <p:oleObj name="Equation" r:id="rId6" imgW="1308100" imgH="330200" progId="Equation.DSMT4">
                  <p:embed/>
                  <p:pic>
                    <p:nvPicPr>
                      <p:cNvPr id="0" name=""/>
                      <p:cNvPicPr/>
                      <p:nvPr/>
                    </p:nvPicPr>
                    <p:blipFill>
                      <a:blip r:embed="rId7"/>
                      <a:stretch>
                        <a:fillRect/>
                      </a:stretch>
                    </p:blipFill>
                    <p:spPr>
                      <a:xfrm>
                        <a:off x="4585050" y="5620944"/>
                        <a:ext cx="2362200" cy="593725"/>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7266754" y="6044151"/>
          <a:ext cx="375055" cy="488866"/>
        </p:xfrm>
        <a:graphic>
          <a:graphicData uri="http://schemas.openxmlformats.org/presentationml/2006/ole">
            <mc:AlternateContent xmlns:mc="http://schemas.openxmlformats.org/markup-compatibility/2006">
              <mc:Choice xmlns:v="urn:schemas-microsoft-com:vml" Requires="v">
                <p:oleObj spid="_x0000_s1012269" name="Equation" r:id="rId8" imgW="165100" imgH="203200" progId="Equation.3">
                  <p:embed/>
                </p:oleObj>
              </mc:Choice>
              <mc:Fallback>
                <p:oleObj name="Equation" r:id="rId8" imgW="165100" imgH="203200" progId="Equation.3">
                  <p:embed/>
                  <p:pic>
                    <p:nvPicPr>
                      <p:cNvPr id="0" name=""/>
                      <p:cNvPicPr/>
                      <p:nvPr/>
                    </p:nvPicPr>
                    <p:blipFill>
                      <a:blip r:embed="rId9"/>
                      <a:stretch>
                        <a:fillRect/>
                      </a:stretch>
                    </p:blipFill>
                    <p:spPr>
                      <a:xfrm>
                        <a:off x="7266754" y="6044151"/>
                        <a:ext cx="375055" cy="488866"/>
                      </a:xfrm>
                      <a:prstGeom prst="rect">
                        <a:avLst/>
                      </a:prstGeom>
                    </p:spPr>
                  </p:pic>
                </p:oleObj>
              </mc:Fallback>
            </mc:AlternateContent>
          </a:graphicData>
        </a:graphic>
      </p:graphicFrame>
      <p:sp>
        <p:nvSpPr>
          <p:cNvPr id="14" name="Rectangle 13"/>
          <p:cNvSpPr/>
          <p:nvPr/>
        </p:nvSpPr>
        <p:spPr>
          <a:xfrm>
            <a:off x="574625" y="1424108"/>
            <a:ext cx="8423867" cy="369332"/>
          </a:xfrm>
          <a:prstGeom prst="rect">
            <a:avLst/>
          </a:prstGeom>
        </p:spPr>
        <p:txBody>
          <a:bodyPr wrap="square">
            <a:spAutoFit/>
          </a:bodyPr>
          <a:lstStyle/>
          <a:p>
            <a:pPr defTabSz="914400" eaLnBrk="0" fontAlgn="base" hangingPunct="0">
              <a:spcBef>
                <a:spcPct val="0"/>
              </a:spcBef>
              <a:spcAft>
                <a:spcPct val="0"/>
              </a:spcAft>
            </a:pPr>
            <a:r>
              <a:rPr lang="en-US" dirty="0">
                <a:solidFill>
                  <a:srgbClr val="0000FF"/>
                </a:solidFill>
                <a:latin typeface="Calibri"/>
              </a:rPr>
              <a:t>X. Zhao, H. </a:t>
            </a:r>
            <a:r>
              <a:rPr lang="en-US" dirty="0" err="1">
                <a:solidFill>
                  <a:srgbClr val="0000FF"/>
                </a:solidFill>
                <a:latin typeface="Calibri"/>
              </a:rPr>
              <a:t>Honkanen</a:t>
            </a:r>
            <a:r>
              <a:rPr lang="en-US" dirty="0">
                <a:solidFill>
                  <a:srgbClr val="0000FF"/>
                </a:solidFill>
                <a:latin typeface="Calibri"/>
              </a:rPr>
              <a:t>, P. Maris, J. P. Vary, S. J. Brodsky, Phys. Letts. B737, 65 (2014) </a:t>
            </a:r>
          </a:p>
        </p:txBody>
      </p:sp>
      <p:pic>
        <p:nvPicPr>
          <p:cNvPr id="10" name="Picture 9"/>
          <p:cNvPicPr>
            <a:picLocks noChangeAspect="1"/>
          </p:cNvPicPr>
          <p:nvPr/>
        </p:nvPicPr>
        <p:blipFill>
          <a:blip r:embed="rId10"/>
          <a:stretch>
            <a:fillRect/>
          </a:stretch>
        </p:blipFill>
        <p:spPr>
          <a:xfrm>
            <a:off x="4550471" y="2449457"/>
            <a:ext cx="353613" cy="1414452"/>
          </a:xfrm>
          <a:prstGeom prst="rect">
            <a:avLst/>
          </a:prstGeom>
        </p:spPr>
      </p:pic>
      <p:pic>
        <p:nvPicPr>
          <p:cNvPr id="21" name="Picture 20"/>
          <p:cNvPicPr>
            <a:picLocks noChangeAspect="1"/>
          </p:cNvPicPr>
          <p:nvPr/>
        </p:nvPicPr>
        <p:blipFill>
          <a:blip r:embed="rId11"/>
          <a:stretch>
            <a:fillRect/>
          </a:stretch>
        </p:blipFill>
        <p:spPr>
          <a:xfrm>
            <a:off x="0" y="2610083"/>
            <a:ext cx="540465" cy="1049138"/>
          </a:xfrm>
          <a:prstGeom prst="rect">
            <a:avLst/>
          </a:prstGeom>
        </p:spPr>
      </p:pic>
      <p:pic>
        <p:nvPicPr>
          <p:cNvPr id="22" name="Picture 21"/>
          <p:cNvPicPr>
            <a:picLocks noChangeAspect="1"/>
          </p:cNvPicPr>
          <p:nvPr/>
        </p:nvPicPr>
        <p:blipFill>
          <a:blip r:embed="rId12"/>
          <a:stretch>
            <a:fillRect/>
          </a:stretch>
        </p:blipFill>
        <p:spPr>
          <a:xfrm>
            <a:off x="4877032" y="1899878"/>
            <a:ext cx="4266968" cy="2931820"/>
          </a:xfrm>
          <a:prstGeom prst="rect">
            <a:avLst/>
          </a:prstGeom>
        </p:spPr>
      </p:pic>
      <p:pic>
        <p:nvPicPr>
          <p:cNvPr id="23" name="Picture 22"/>
          <p:cNvPicPr>
            <a:picLocks noChangeAspect="1"/>
          </p:cNvPicPr>
          <p:nvPr/>
        </p:nvPicPr>
        <p:blipFill>
          <a:blip r:embed="rId13"/>
          <a:stretch>
            <a:fillRect/>
          </a:stretch>
        </p:blipFill>
        <p:spPr>
          <a:xfrm>
            <a:off x="5710371" y="2018692"/>
            <a:ext cx="2013903" cy="888183"/>
          </a:xfrm>
          <a:prstGeom prst="rect">
            <a:avLst/>
          </a:prstGeom>
        </p:spPr>
      </p:pic>
      <p:pic>
        <p:nvPicPr>
          <p:cNvPr id="24" name="Picture 23"/>
          <p:cNvPicPr>
            <a:picLocks noChangeAspect="1"/>
          </p:cNvPicPr>
          <p:nvPr/>
        </p:nvPicPr>
        <p:blipFill>
          <a:blip r:embed="rId14"/>
          <a:stretch>
            <a:fillRect/>
          </a:stretch>
        </p:blipFill>
        <p:spPr>
          <a:xfrm>
            <a:off x="7253663" y="4735961"/>
            <a:ext cx="300847" cy="300847"/>
          </a:xfrm>
          <a:prstGeom prst="rect">
            <a:avLst/>
          </a:prstGeom>
        </p:spPr>
      </p:pic>
    </p:spTree>
    <p:extLst>
      <p:ext uri="{BB962C8B-B14F-4D97-AF65-F5344CB8AC3E}">
        <p14:creationId xmlns:p14="http://schemas.microsoft.com/office/powerpoint/2010/main" val="1781990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Content Placeholder 23"/>
          <p:cNvPicPr>
            <a:picLocks noGrp="1" noChangeAspect="1"/>
          </p:cNvPicPr>
          <p:nvPr>
            <p:ph idx="1"/>
          </p:nvPr>
        </p:nvPicPr>
        <p:blipFill rotWithShape="1">
          <a:blip r:embed="rId3"/>
          <a:srcRect l="-21151" r="-21151" b="4622"/>
          <a:stretch/>
        </p:blipFill>
        <p:spPr>
          <a:xfrm>
            <a:off x="-458264" y="1741507"/>
            <a:ext cx="5852683" cy="2972345"/>
          </a:xfrm>
        </p:spPr>
      </p:pic>
      <p:sp>
        <p:nvSpPr>
          <p:cNvPr id="2" name="Title 1"/>
          <p:cNvSpPr>
            <a:spLocks noGrp="1"/>
          </p:cNvSpPr>
          <p:nvPr>
            <p:ph type="title"/>
          </p:nvPr>
        </p:nvSpPr>
        <p:spPr>
          <a:xfrm>
            <a:off x="134863" y="211667"/>
            <a:ext cx="8799818" cy="1143000"/>
          </a:xfrm>
        </p:spPr>
        <p:txBody>
          <a:bodyPr>
            <a:noAutofit/>
          </a:bodyPr>
          <a:lstStyle/>
          <a:p>
            <a:r>
              <a:rPr lang="en-US" sz="4000" u="sng" dirty="0">
                <a:solidFill>
                  <a:srgbClr val="000090"/>
                </a:solidFill>
              </a:rPr>
              <a:t>Electron GPD H(x, t):</a:t>
            </a:r>
            <a:br>
              <a:rPr lang="en-US" sz="4000" u="sng" dirty="0">
                <a:solidFill>
                  <a:srgbClr val="000090"/>
                </a:solidFill>
              </a:rPr>
            </a:br>
            <a:r>
              <a:rPr lang="en-US" sz="4000" u="sng" dirty="0">
                <a:solidFill>
                  <a:srgbClr val="000090"/>
                </a:solidFill>
              </a:rPr>
              <a:t> BLFQ </a:t>
            </a:r>
            <a:r>
              <a:rPr lang="en-US" sz="4000" u="sng" dirty="0" err="1">
                <a:solidFill>
                  <a:srgbClr val="000090"/>
                </a:solidFill>
              </a:rPr>
              <a:t>vs</a:t>
            </a:r>
            <a:r>
              <a:rPr lang="en-US" sz="4000" u="sng" dirty="0">
                <a:solidFill>
                  <a:srgbClr val="000090"/>
                </a:solidFill>
              </a:rPr>
              <a:t> Perturbation Theory</a:t>
            </a:r>
          </a:p>
        </p:txBody>
      </p:sp>
      <p:sp>
        <p:nvSpPr>
          <p:cNvPr id="15" name="TextBox 14"/>
          <p:cNvSpPr txBox="1"/>
          <p:nvPr/>
        </p:nvSpPr>
        <p:spPr>
          <a:xfrm>
            <a:off x="326267" y="5102281"/>
            <a:ext cx="8686800" cy="1569660"/>
          </a:xfrm>
          <a:prstGeom prst="rect">
            <a:avLst/>
          </a:prstGeom>
          <a:noFill/>
        </p:spPr>
        <p:txBody>
          <a:bodyPr wrap="square" rtlCol="0">
            <a:spAutoFit/>
          </a:bodyPr>
          <a:lstStyle/>
          <a:p>
            <a:pPr marL="342900" indent="-342900">
              <a:buFont typeface="Arial"/>
              <a:buChar char="•"/>
            </a:pPr>
            <a:r>
              <a:rPr lang="en-US" sz="2400" dirty="0">
                <a:solidFill>
                  <a:prstClr val="black"/>
                </a:solidFill>
                <a:latin typeface="Calibri"/>
              </a:rPr>
              <a:t> </a:t>
            </a:r>
          </a:p>
          <a:p>
            <a:pPr marL="342900" indent="-342900">
              <a:lnSpc>
                <a:spcPct val="150000"/>
              </a:lnSpc>
              <a:buFont typeface="Arial"/>
              <a:buChar char="•"/>
            </a:pPr>
            <a:r>
              <a:rPr lang="en-US" sz="2400" dirty="0">
                <a:solidFill>
                  <a:prstClr val="black"/>
                </a:solidFill>
                <a:latin typeface="Calibri"/>
              </a:rPr>
              <a:t>BLFQ results for GPD H agree with perturbative results</a:t>
            </a:r>
          </a:p>
          <a:p>
            <a:pPr marL="342900" indent="-342900">
              <a:lnSpc>
                <a:spcPct val="150000"/>
              </a:lnSpc>
              <a:buFont typeface="Arial"/>
              <a:buChar char="•"/>
            </a:pPr>
            <a:r>
              <a:rPr lang="en-US" sz="2400" dirty="0">
                <a:solidFill>
                  <a:prstClr val="black"/>
                </a:solidFill>
                <a:latin typeface="Calibri"/>
              </a:rPr>
              <a:t>More observables are in progress: gravitational FFs, TMDs...</a:t>
            </a:r>
          </a:p>
        </p:txBody>
      </p:sp>
      <p:graphicFrame>
        <p:nvGraphicFramePr>
          <p:cNvPr id="10" name="Object 9"/>
          <p:cNvGraphicFramePr>
            <a:graphicFrameLocks noChangeAspect="1"/>
          </p:cNvGraphicFramePr>
          <p:nvPr>
            <p:extLst/>
          </p:nvPr>
        </p:nvGraphicFramePr>
        <p:xfrm>
          <a:off x="708364" y="5073857"/>
          <a:ext cx="7248525" cy="638175"/>
        </p:xfrm>
        <a:graphic>
          <a:graphicData uri="http://schemas.openxmlformats.org/presentationml/2006/ole">
            <mc:AlternateContent xmlns:mc="http://schemas.openxmlformats.org/markup-compatibility/2006">
              <mc:Choice xmlns:v="urn:schemas-microsoft-com:vml" Requires="v">
                <p:oleObj spid="_x0000_s1012928" name="Equation" r:id="rId4" imgW="4013200" imgH="355600" progId="Equation.DSMT4">
                  <p:embed/>
                </p:oleObj>
              </mc:Choice>
              <mc:Fallback>
                <p:oleObj name="Equation" r:id="rId4" imgW="4013200" imgH="355600" progId="Equation.DSMT4">
                  <p:embed/>
                  <p:pic>
                    <p:nvPicPr>
                      <p:cNvPr id="0" name=""/>
                      <p:cNvPicPr/>
                      <p:nvPr/>
                    </p:nvPicPr>
                    <p:blipFill>
                      <a:blip r:embed="rId5"/>
                      <a:stretch>
                        <a:fillRect/>
                      </a:stretch>
                    </p:blipFill>
                    <p:spPr>
                      <a:xfrm>
                        <a:off x="708364" y="5073857"/>
                        <a:ext cx="7248525" cy="638175"/>
                      </a:xfrm>
                      <a:prstGeom prst="rect">
                        <a:avLst/>
                      </a:prstGeom>
                    </p:spPr>
                  </p:pic>
                </p:oleObj>
              </mc:Fallback>
            </mc:AlternateContent>
          </a:graphicData>
        </a:graphic>
      </p:graphicFrame>
      <p:sp>
        <p:nvSpPr>
          <p:cNvPr id="11" name="Rectangle 10"/>
          <p:cNvSpPr/>
          <p:nvPr/>
        </p:nvSpPr>
        <p:spPr>
          <a:xfrm>
            <a:off x="223333" y="4777638"/>
            <a:ext cx="8892668"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latin typeface="Calibri"/>
              </a:rPr>
              <a:t>D. </a:t>
            </a:r>
            <a:r>
              <a:rPr lang="en-US" sz="1600" dirty="0" err="1">
                <a:solidFill>
                  <a:srgbClr val="0000FF"/>
                </a:solidFill>
                <a:latin typeface="Calibri"/>
              </a:rPr>
              <a:t>Chakrabarti</a:t>
            </a:r>
            <a:r>
              <a:rPr lang="en-US" sz="1600" dirty="0">
                <a:solidFill>
                  <a:srgbClr val="0000FF"/>
                </a:solidFill>
                <a:latin typeface="Calibri"/>
              </a:rPr>
              <a:t>, X. Zhao, H. </a:t>
            </a:r>
            <a:r>
              <a:rPr lang="en-US" sz="1600" dirty="0" err="1">
                <a:solidFill>
                  <a:srgbClr val="0000FF"/>
                </a:solidFill>
                <a:latin typeface="Calibri"/>
              </a:rPr>
              <a:t>Honkanen</a:t>
            </a:r>
            <a:r>
              <a:rPr lang="en-US" sz="1600" dirty="0">
                <a:solidFill>
                  <a:srgbClr val="0000FF"/>
                </a:solidFill>
                <a:latin typeface="Calibri"/>
              </a:rPr>
              <a:t>, R. </a:t>
            </a:r>
            <a:r>
              <a:rPr lang="en-US" sz="1600" dirty="0" err="1">
                <a:solidFill>
                  <a:srgbClr val="0000FF"/>
                </a:solidFill>
                <a:latin typeface="Calibri"/>
              </a:rPr>
              <a:t>Manohar</a:t>
            </a:r>
            <a:r>
              <a:rPr lang="en-US" sz="1600" dirty="0">
                <a:solidFill>
                  <a:srgbClr val="0000FF"/>
                </a:solidFill>
                <a:latin typeface="Calibri"/>
              </a:rPr>
              <a:t>, P. Maris, J. P. Vary, Phys. Rev. D89, 116004 (2014)</a:t>
            </a:r>
          </a:p>
        </p:txBody>
      </p:sp>
      <p:pic>
        <p:nvPicPr>
          <p:cNvPr id="18" name="Picture 17"/>
          <p:cNvPicPr>
            <a:picLocks noChangeAspect="1"/>
          </p:cNvPicPr>
          <p:nvPr/>
        </p:nvPicPr>
        <p:blipFill rotWithShape="1">
          <a:blip r:embed="rId6"/>
          <a:srcRect b="5467"/>
          <a:stretch/>
        </p:blipFill>
        <p:spPr>
          <a:xfrm>
            <a:off x="4843759" y="1761631"/>
            <a:ext cx="4182401" cy="3004597"/>
          </a:xfrm>
          <a:prstGeom prst="rect">
            <a:avLst/>
          </a:prstGeom>
        </p:spPr>
      </p:pic>
      <p:pic>
        <p:nvPicPr>
          <p:cNvPr id="19" name="Picture 18"/>
          <p:cNvPicPr>
            <a:picLocks noChangeAspect="1"/>
          </p:cNvPicPr>
          <p:nvPr/>
        </p:nvPicPr>
        <p:blipFill>
          <a:blip r:embed="rId7"/>
          <a:stretch>
            <a:fillRect/>
          </a:stretch>
        </p:blipFill>
        <p:spPr>
          <a:xfrm>
            <a:off x="4587452" y="2052513"/>
            <a:ext cx="270144" cy="1768215"/>
          </a:xfrm>
          <a:prstGeom prst="rect">
            <a:avLst/>
          </a:prstGeom>
        </p:spPr>
      </p:pic>
      <p:pic>
        <p:nvPicPr>
          <p:cNvPr id="22" name="Picture 21"/>
          <p:cNvPicPr>
            <a:picLocks noChangeAspect="1"/>
          </p:cNvPicPr>
          <p:nvPr/>
        </p:nvPicPr>
        <p:blipFill>
          <a:blip r:embed="rId8"/>
          <a:stretch>
            <a:fillRect/>
          </a:stretch>
        </p:blipFill>
        <p:spPr>
          <a:xfrm>
            <a:off x="5527065" y="2018692"/>
            <a:ext cx="2845220" cy="1254815"/>
          </a:xfrm>
          <a:prstGeom prst="rect">
            <a:avLst/>
          </a:prstGeom>
        </p:spPr>
      </p:pic>
      <p:pic>
        <p:nvPicPr>
          <p:cNvPr id="25" name="Picture 24"/>
          <p:cNvPicPr>
            <a:picLocks noChangeAspect="1"/>
          </p:cNvPicPr>
          <p:nvPr/>
        </p:nvPicPr>
        <p:blipFill>
          <a:blip r:embed="rId9"/>
          <a:stretch>
            <a:fillRect/>
          </a:stretch>
        </p:blipFill>
        <p:spPr>
          <a:xfrm>
            <a:off x="6939425" y="4605020"/>
            <a:ext cx="300847" cy="300847"/>
          </a:xfrm>
          <a:prstGeom prst="rect">
            <a:avLst/>
          </a:prstGeom>
        </p:spPr>
      </p:pic>
      <p:pic>
        <p:nvPicPr>
          <p:cNvPr id="26" name="Picture 25"/>
          <p:cNvPicPr>
            <a:picLocks noChangeAspect="1"/>
          </p:cNvPicPr>
          <p:nvPr/>
        </p:nvPicPr>
        <p:blipFill>
          <a:blip r:embed="rId9"/>
          <a:stretch>
            <a:fillRect/>
          </a:stretch>
        </p:blipFill>
        <p:spPr>
          <a:xfrm>
            <a:off x="2456813" y="4613385"/>
            <a:ext cx="300847" cy="300847"/>
          </a:xfrm>
          <a:prstGeom prst="rect">
            <a:avLst/>
          </a:prstGeom>
        </p:spPr>
      </p:pic>
      <p:sp>
        <p:nvSpPr>
          <p:cNvPr id="3" name="TextBox 2"/>
          <p:cNvSpPr txBox="1"/>
          <p:nvPr/>
        </p:nvSpPr>
        <p:spPr>
          <a:xfrm>
            <a:off x="134863" y="2403942"/>
            <a:ext cx="461665" cy="1042914"/>
          </a:xfrm>
          <a:prstGeom prst="rect">
            <a:avLst/>
          </a:prstGeom>
          <a:noFill/>
        </p:spPr>
        <p:txBody>
          <a:bodyPr vert="vert270" wrap="none" rtlCol="0">
            <a:spAutoFit/>
          </a:bodyPr>
          <a:lstStyle/>
          <a:p>
            <a:r>
              <a:rPr lang="en-US" dirty="0"/>
              <a:t>H (x, t→0)</a:t>
            </a:r>
          </a:p>
        </p:txBody>
      </p:sp>
    </p:spTree>
    <p:extLst>
      <p:ext uri="{BB962C8B-B14F-4D97-AF65-F5344CB8AC3E}">
        <p14:creationId xmlns:p14="http://schemas.microsoft.com/office/powerpoint/2010/main" val="110818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Application: </a:t>
            </a:r>
            <a:r>
              <a:rPr lang="en-US" u="sng" dirty="0" err="1"/>
              <a:t>Positronium</a:t>
            </a:r>
            <a:endParaRPr lang="en-US" u="sng"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317325" y="1410905"/>
            <a:ext cx="8369475" cy="5447095"/>
          </a:xfrm>
          <a:prstGeom prst="rect">
            <a:avLst/>
          </a:prstGeom>
        </p:spPr>
      </p:pic>
    </p:spTree>
    <p:extLst>
      <p:ext uri="{BB962C8B-B14F-4D97-AF65-F5344CB8AC3E}">
        <p14:creationId xmlns:p14="http://schemas.microsoft.com/office/powerpoint/2010/main" val="3532338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t>Positronium</a:t>
            </a:r>
            <a:r>
              <a:rPr lang="en-US" u="sng" dirty="0"/>
              <a:t>: Mass Spectrum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0" y="1348383"/>
            <a:ext cx="9144000" cy="5621642"/>
          </a:xfrm>
          <a:prstGeom prst="rect">
            <a:avLst/>
          </a:prstGeom>
        </p:spPr>
      </p:pic>
    </p:spTree>
    <p:extLst>
      <p:ext uri="{BB962C8B-B14F-4D97-AF65-F5344CB8AC3E}">
        <p14:creationId xmlns:p14="http://schemas.microsoft.com/office/powerpoint/2010/main" val="718312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t>Positronium</a:t>
            </a:r>
            <a:r>
              <a:rPr lang="en-US" u="sng" dirty="0"/>
              <a:t>: GPD</a:t>
            </a:r>
          </a:p>
        </p:txBody>
      </p:sp>
      <p:pic>
        <p:nvPicPr>
          <p:cNvPr id="5" name="Content Placeholder 4"/>
          <p:cNvPicPr>
            <a:picLocks noGrp="1" noChangeAspect="1"/>
          </p:cNvPicPr>
          <p:nvPr>
            <p:ph idx="1"/>
          </p:nvPr>
        </p:nvPicPr>
        <p:blipFill>
          <a:blip r:embed="rId2"/>
          <a:stretch>
            <a:fillRect/>
          </a:stretch>
        </p:blipFill>
        <p:spPr>
          <a:xfrm>
            <a:off x="298154" y="1679141"/>
            <a:ext cx="8034576" cy="4525963"/>
          </a:xfrm>
          <a:prstGeom prst="rect">
            <a:avLst/>
          </a:prstGeom>
        </p:spPr>
      </p:pic>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319604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62" y="128544"/>
            <a:ext cx="8229600" cy="1143000"/>
          </a:xfrm>
        </p:spPr>
        <p:txBody>
          <a:bodyPr>
            <a:noAutofit/>
          </a:bodyPr>
          <a:lstStyle/>
          <a:p>
            <a:r>
              <a:rPr lang="en-US" sz="3600" u="sng" dirty="0"/>
              <a:t>Common Variables in Light-front Dynamics</a:t>
            </a:r>
          </a:p>
        </p:txBody>
      </p:sp>
      <p:sp>
        <p:nvSpPr>
          <p:cNvPr id="3" name="Content Placeholder 2"/>
          <p:cNvSpPr>
            <a:spLocks noGrp="1"/>
          </p:cNvSpPr>
          <p:nvPr>
            <p:ph idx="1"/>
          </p:nvPr>
        </p:nvSpPr>
        <p:spPr>
          <a:xfrm>
            <a:off x="423484" y="1824962"/>
            <a:ext cx="8229600" cy="4153664"/>
          </a:xfrm>
        </p:spPr>
        <p:txBody>
          <a:bodyPr>
            <a:normAutofit/>
          </a:bodyPr>
          <a:lstStyle/>
          <a:p>
            <a:r>
              <a:rPr lang="en-US" sz="2800" dirty="0"/>
              <a:t>LF-time                                   </a:t>
            </a:r>
          </a:p>
          <a:p>
            <a:r>
              <a:rPr lang="en-US" sz="2800" dirty="0"/>
              <a:t>LF-Hamiltonian </a:t>
            </a:r>
          </a:p>
          <a:p>
            <a:r>
              <a:rPr lang="en-US" sz="2800" dirty="0"/>
              <a:t>Longitudinal coordinate                     </a:t>
            </a:r>
          </a:p>
          <a:p>
            <a:r>
              <a:rPr lang="en-US" sz="2800" dirty="0"/>
              <a:t>Longitudinal momentum</a:t>
            </a:r>
          </a:p>
          <a:p>
            <a:r>
              <a:rPr lang="en-US" sz="2800" dirty="0"/>
              <a:t>Transverse coordinate</a:t>
            </a:r>
          </a:p>
          <a:p>
            <a:r>
              <a:rPr lang="en-US" sz="2800" dirty="0"/>
              <a:t>Transverse momentum                                         </a:t>
            </a:r>
          </a:p>
          <a:p>
            <a:r>
              <a:rPr lang="en-US" sz="2800" dirty="0">
                <a:solidFill>
                  <a:srgbClr val="FF0000"/>
                </a:solidFill>
              </a:rPr>
              <a:t>Equal-time dispersion relation</a:t>
            </a:r>
          </a:p>
          <a:p>
            <a:r>
              <a:rPr lang="en-US" sz="2800" dirty="0">
                <a:solidFill>
                  <a:srgbClr val="FF0000"/>
                </a:solidFill>
              </a:rPr>
              <a:t>LF dispersion relation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a:t>
            </a:fld>
            <a:endParaRPr lang="en-US">
              <a:solidFill>
                <a:prstClr val="black">
                  <a:tint val="75000"/>
                </a:prstClr>
              </a:solidFill>
              <a:latin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70191743"/>
              </p:ext>
            </p:extLst>
          </p:nvPr>
        </p:nvGraphicFramePr>
        <p:xfrm>
          <a:off x="5874584" y="1634161"/>
          <a:ext cx="1597025" cy="396875"/>
        </p:xfrm>
        <a:graphic>
          <a:graphicData uri="http://schemas.openxmlformats.org/presentationml/2006/ole">
            <mc:AlternateContent xmlns:mc="http://schemas.openxmlformats.org/markup-compatibility/2006">
              <mc:Choice xmlns:v="urn:schemas-microsoft-com:vml" Requires="v">
                <p:oleObj spid="_x0000_s1121880" name="Equation" r:id="rId3" imgW="762000" imgH="190500" progId="Equation.DSMT4">
                  <p:embed/>
                </p:oleObj>
              </mc:Choice>
              <mc:Fallback>
                <p:oleObj name="Equation" r:id="rId3" imgW="762000" imgH="190500" progId="Equation.DSMT4">
                  <p:embed/>
                  <p:pic>
                    <p:nvPicPr>
                      <p:cNvPr id="0" name=""/>
                      <p:cNvPicPr/>
                      <p:nvPr/>
                    </p:nvPicPr>
                    <p:blipFill>
                      <a:blip r:embed="rId4"/>
                      <a:stretch>
                        <a:fillRect/>
                      </a:stretch>
                    </p:blipFill>
                    <p:spPr>
                      <a:xfrm>
                        <a:off x="5874584" y="1634161"/>
                        <a:ext cx="1597025" cy="3968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91517481"/>
              </p:ext>
            </p:extLst>
          </p:nvPr>
        </p:nvGraphicFramePr>
        <p:xfrm>
          <a:off x="5834897" y="3928186"/>
          <a:ext cx="1144588" cy="396875"/>
        </p:xfrm>
        <a:graphic>
          <a:graphicData uri="http://schemas.openxmlformats.org/presentationml/2006/ole">
            <mc:AlternateContent xmlns:mc="http://schemas.openxmlformats.org/markup-compatibility/2006">
              <mc:Choice xmlns:v="urn:schemas-microsoft-com:vml" Requires="v">
                <p:oleObj spid="_x0000_s1121881" name="Equation" r:id="rId5" imgW="546100" imgH="190500" progId="Equation.DSMT4">
                  <p:embed/>
                </p:oleObj>
              </mc:Choice>
              <mc:Fallback>
                <p:oleObj name="Equation" r:id="rId5" imgW="546100" imgH="190500" progId="Equation.DSMT4">
                  <p:embed/>
                  <p:pic>
                    <p:nvPicPr>
                      <p:cNvPr id="0" name=""/>
                      <p:cNvPicPr/>
                      <p:nvPr/>
                    </p:nvPicPr>
                    <p:blipFill>
                      <a:blip r:embed="rId6"/>
                      <a:stretch>
                        <a:fillRect/>
                      </a:stretch>
                    </p:blipFill>
                    <p:spPr>
                      <a:xfrm>
                        <a:off x="5834897" y="3928186"/>
                        <a:ext cx="1144588" cy="3968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65718322"/>
              </p:ext>
            </p:extLst>
          </p:nvPr>
        </p:nvGraphicFramePr>
        <p:xfrm>
          <a:off x="5872996" y="2875238"/>
          <a:ext cx="1598613" cy="398462"/>
        </p:xfrm>
        <a:graphic>
          <a:graphicData uri="http://schemas.openxmlformats.org/presentationml/2006/ole">
            <mc:AlternateContent xmlns:mc="http://schemas.openxmlformats.org/markup-compatibility/2006">
              <mc:Choice xmlns:v="urn:schemas-microsoft-com:vml" Requires="v">
                <p:oleObj spid="_x0000_s1121882" name="Equation" r:id="rId7" imgW="762000" imgH="190500" progId="Equation.DSMT4">
                  <p:embed/>
                </p:oleObj>
              </mc:Choice>
              <mc:Fallback>
                <p:oleObj name="Equation" r:id="rId7" imgW="762000" imgH="190500" progId="Equation.DSMT4">
                  <p:embed/>
                  <p:pic>
                    <p:nvPicPr>
                      <p:cNvPr id="0" name=""/>
                      <p:cNvPicPr/>
                      <p:nvPr/>
                    </p:nvPicPr>
                    <p:blipFill>
                      <a:blip r:embed="rId8"/>
                      <a:stretch>
                        <a:fillRect/>
                      </a:stretch>
                    </p:blipFill>
                    <p:spPr>
                      <a:xfrm>
                        <a:off x="5872996" y="2875238"/>
                        <a:ext cx="1598613" cy="3984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69398076"/>
              </p:ext>
            </p:extLst>
          </p:nvPr>
        </p:nvGraphicFramePr>
        <p:xfrm>
          <a:off x="5834897" y="2285336"/>
          <a:ext cx="1730375" cy="396875"/>
        </p:xfrm>
        <a:graphic>
          <a:graphicData uri="http://schemas.openxmlformats.org/presentationml/2006/ole">
            <mc:AlternateContent xmlns:mc="http://schemas.openxmlformats.org/markup-compatibility/2006">
              <mc:Choice xmlns:v="urn:schemas-microsoft-com:vml" Requires="v">
                <p:oleObj spid="_x0000_s1121883" name="Equation" r:id="rId9" imgW="825500" imgH="190500" progId="Equation.DSMT4">
                  <p:embed/>
                </p:oleObj>
              </mc:Choice>
              <mc:Fallback>
                <p:oleObj name="Equation" r:id="rId9" imgW="825500" imgH="190500" progId="Equation.DSMT4">
                  <p:embed/>
                  <p:pic>
                    <p:nvPicPr>
                      <p:cNvPr id="0" name=""/>
                      <p:cNvPicPr/>
                      <p:nvPr/>
                    </p:nvPicPr>
                    <p:blipFill>
                      <a:blip r:embed="rId10"/>
                      <a:stretch>
                        <a:fillRect/>
                      </a:stretch>
                    </p:blipFill>
                    <p:spPr>
                      <a:xfrm>
                        <a:off x="5834897" y="2285336"/>
                        <a:ext cx="1730375" cy="3968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97799520"/>
              </p:ext>
            </p:extLst>
          </p:nvPr>
        </p:nvGraphicFramePr>
        <p:xfrm>
          <a:off x="5834897" y="4363594"/>
          <a:ext cx="1223963" cy="395288"/>
        </p:xfrm>
        <a:graphic>
          <a:graphicData uri="http://schemas.openxmlformats.org/presentationml/2006/ole">
            <mc:AlternateContent xmlns:mc="http://schemas.openxmlformats.org/markup-compatibility/2006">
              <mc:Choice xmlns:v="urn:schemas-microsoft-com:vml" Requires="v">
                <p:oleObj spid="_x0000_s1121884" name="Equation" r:id="rId11" imgW="584200" imgH="190500" progId="Equation.3">
                  <p:embed/>
                </p:oleObj>
              </mc:Choice>
              <mc:Fallback>
                <p:oleObj name="Equation" r:id="rId11" imgW="584200" imgH="190500" progId="Equation.3">
                  <p:embed/>
                  <p:pic>
                    <p:nvPicPr>
                      <p:cNvPr id="0" name=""/>
                      <p:cNvPicPr/>
                      <p:nvPr/>
                    </p:nvPicPr>
                    <p:blipFill>
                      <a:blip r:embed="rId12"/>
                      <a:stretch>
                        <a:fillRect/>
                      </a:stretch>
                    </p:blipFill>
                    <p:spPr>
                      <a:xfrm>
                        <a:off x="5834897" y="4363594"/>
                        <a:ext cx="1223963" cy="3952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38587042"/>
              </p:ext>
            </p:extLst>
          </p:nvPr>
        </p:nvGraphicFramePr>
        <p:xfrm>
          <a:off x="5834897" y="3429894"/>
          <a:ext cx="1696067" cy="402891"/>
        </p:xfrm>
        <a:graphic>
          <a:graphicData uri="http://schemas.openxmlformats.org/presentationml/2006/ole">
            <mc:AlternateContent xmlns:mc="http://schemas.openxmlformats.org/markup-compatibility/2006">
              <mc:Choice xmlns:v="urn:schemas-microsoft-com:vml" Requires="v">
                <p:oleObj spid="_x0000_s1121885" name="Equation" r:id="rId13" imgW="850900" imgH="203200" progId="Equation.3">
                  <p:embed/>
                </p:oleObj>
              </mc:Choice>
              <mc:Fallback>
                <p:oleObj name="Equation" r:id="rId13" imgW="850900" imgH="203200" progId="Equation.3">
                  <p:embed/>
                  <p:pic>
                    <p:nvPicPr>
                      <p:cNvPr id="0" name=""/>
                      <p:cNvPicPr/>
                      <p:nvPr/>
                    </p:nvPicPr>
                    <p:blipFill>
                      <a:blip r:embed="rId14"/>
                      <a:stretch>
                        <a:fillRect/>
                      </a:stretch>
                    </p:blipFill>
                    <p:spPr>
                      <a:xfrm>
                        <a:off x="5834897" y="3429894"/>
                        <a:ext cx="1696067" cy="40289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96738065"/>
              </p:ext>
            </p:extLst>
          </p:nvPr>
        </p:nvGraphicFramePr>
        <p:xfrm>
          <a:off x="5834897" y="4750686"/>
          <a:ext cx="2022475" cy="501650"/>
        </p:xfrm>
        <a:graphic>
          <a:graphicData uri="http://schemas.openxmlformats.org/presentationml/2006/ole">
            <mc:AlternateContent xmlns:mc="http://schemas.openxmlformats.org/markup-compatibility/2006">
              <mc:Choice xmlns:v="urn:schemas-microsoft-com:vml" Requires="v">
                <p:oleObj spid="_x0000_s1121886" name="Equation" r:id="rId15" imgW="965200" imgH="241300" progId="Equation.3">
                  <p:embed/>
                </p:oleObj>
              </mc:Choice>
              <mc:Fallback>
                <p:oleObj name="Equation" r:id="rId15" imgW="965200" imgH="241300" progId="Equation.3">
                  <p:embed/>
                  <p:pic>
                    <p:nvPicPr>
                      <p:cNvPr id="0" name=""/>
                      <p:cNvPicPr/>
                      <p:nvPr/>
                    </p:nvPicPr>
                    <p:blipFill>
                      <a:blip r:embed="rId16"/>
                      <a:stretch>
                        <a:fillRect/>
                      </a:stretch>
                    </p:blipFill>
                    <p:spPr>
                      <a:xfrm>
                        <a:off x="5834897" y="4750686"/>
                        <a:ext cx="2022475" cy="5016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11481740"/>
              </p:ext>
            </p:extLst>
          </p:nvPr>
        </p:nvGraphicFramePr>
        <p:xfrm>
          <a:off x="5834897" y="5232761"/>
          <a:ext cx="1835150" cy="871538"/>
        </p:xfrm>
        <a:graphic>
          <a:graphicData uri="http://schemas.openxmlformats.org/presentationml/2006/ole">
            <mc:AlternateContent xmlns:mc="http://schemas.openxmlformats.org/markup-compatibility/2006">
              <mc:Choice xmlns:v="urn:schemas-microsoft-com:vml" Requires="v">
                <p:oleObj spid="_x0000_s1121887" name="Equation" r:id="rId17" imgW="876300" imgH="419100" progId="Equation.DSMT4">
                  <p:embed/>
                </p:oleObj>
              </mc:Choice>
              <mc:Fallback>
                <p:oleObj name="Equation" r:id="rId17" imgW="876300" imgH="419100" progId="Equation.DSMT4">
                  <p:embed/>
                  <p:pic>
                    <p:nvPicPr>
                      <p:cNvPr id="0" name=""/>
                      <p:cNvPicPr/>
                      <p:nvPr/>
                    </p:nvPicPr>
                    <p:blipFill>
                      <a:blip r:embed="rId18"/>
                      <a:stretch>
                        <a:fillRect/>
                      </a:stretch>
                    </p:blipFill>
                    <p:spPr>
                      <a:xfrm>
                        <a:off x="5834897" y="5232761"/>
                        <a:ext cx="1835150" cy="871538"/>
                      </a:xfrm>
                      <a:prstGeom prst="rect">
                        <a:avLst/>
                      </a:prstGeom>
                    </p:spPr>
                  </p:pic>
                </p:oleObj>
              </mc:Fallback>
            </mc:AlternateContent>
          </a:graphicData>
        </a:graphic>
      </p:graphicFrame>
    </p:spTree>
    <p:extLst>
      <p:ext uri="{BB962C8B-B14F-4D97-AF65-F5344CB8AC3E}">
        <p14:creationId xmlns:p14="http://schemas.microsoft.com/office/powerpoint/2010/main" val="2455027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Heavy </a:t>
            </a:r>
            <a:r>
              <a:rPr lang="en-US" u="sng" dirty="0" err="1"/>
              <a:t>Quarkonium</a:t>
            </a:r>
            <a:endParaRPr lang="en-US" u="sng" dirty="0"/>
          </a:p>
        </p:txBody>
      </p:sp>
      <p:pic>
        <p:nvPicPr>
          <p:cNvPr id="5" name="Content Placeholder 4"/>
          <p:cNvPicPr>
            <a:picLocks noGrp="1" noChangeAspect="1"/>
          </p:cNvPicPr>
          <p:nvPr>
            <p:ph idx="1"/>
          </p:nvPr>
        </p:nvPicPr>
        <p:blipFill>
          <a:blip r:embed="rId2"/>
          <a:stretch>
            <a:fillRect/>
          </a:stretch>
        </p:blipFill>
        <p:spPr>
          <a:xfrm>
            <a:off x="774608" y="976492"/>
            <a:ext cx="7825027" cy="1686739"/>
          </a:xfrm>
          <a:prstGeom prst="rect">
            <a:avLst/>
          </a:prstGeom>
        </p:spPr>
      </p:pic>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pic>
        <p:nvPicPr>
          <p:cNvPr id="6" name="Picture 5"/>
          <p:cNvPicPr>
            <a:picLocks noChangeAspect="1"/>
          </p:cNvPicPr>
          <p:nvPr/>
        </p:nvPicPr>
        <p:blipFill>
          <a:blip r:embed="rId3"/>
          <a:stretch>
            <a:fillRect/>
          </a:stretch>
        </p:blipFill>
        <p:spPr>
          <a:xfrm>
            <a:off x="687444" y="2663231"/>
            <a:ext cx="7999356" cy="4151114"/>
          </a:xfrm>
          <a:prstGeom prst="rect">
            <a:avLst/>
          </a:prstGeom>
        </p:spPr>
      </p:pic>
    </p:spTree>
    <p:extLst>
      <p:ext uri="{BB962C8B-B14F-4D97-AF65-F5344CB8AC3E}">
        <p14:creationId xmlns:p14="http://schemas.microsoft.com/office/powerpoint/2010/main" val="1745104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1" cy="1143000"/>
          </a:xfrm>
        </p:spPr>
        <p:txBody>
          <a:bodyPr>
            <a:normAutofit fontScale="90000"/>
          </a:bodyPr>
          <a:lstStyle/>
          <a:p>
            <a:r>
              <a:rPr lang="en-US" u="sng" dirty="0" err="1"/>
              <a:t>Charmonium</a:t>
            </a:r>
            <a:r>
              <a:rPr lang="en-US" u="sng" dirty="0"/>
              <a:t> Light-front </a:t>
            </a:r>
            <a:r>
              <a:rPr lang="en-US" u="sng" dirty="0" err="1"/>
              <a:t>Wavefunctions</a:t>
            </a:r>
            <a:endParaRPr lang="en-US" u="sng"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0" y="1378015"/>
            <a:ext cx="9144000" cy="4641390"/>
          </a:xfrm>
          <a:prstGeom prst="rect">
            <a:avLst/>
          </a:prstGeom>
        </p:spPr>
      </p:pic>
    </p:spTree>
    <p:extLst>
      <p:ext uri="{BB962C8B-B14F-4D97-AF65-F5344CB8AC3E}">
        <p14:creationId xmlns:p14="http://schemas.microsoft.com/office/powerpoint/2010/main" val="1063576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83"/>
            <a:ext cx="8229600" cy="1143000"/>
          </a:xfrm>
        </p:spPr>
        <p:txBody>
          <a:bodyPr/>
          <a:lstStyle/>
          <a:p>
            <a:r>
              <a:rPr lang="en-US" u="sng" dirty="0"/>
              <a:t>Challenges</a:t>
            </a:r>
          </a:p>
        </p:txBody>
      </p:sp>
      <p:sp>
        <p:nvSpPr>
          <p:cNvPr id="3" name="Content Placeholder 2"/>
          <p:cNvSpPr>
            <a:spLocks noGrp="1"/>
          </p:cNvSpPr>
          <p:nvPr>
            <p:ph idx="1"/>
          </p:nvPr>
        </p:nvSpPr>
        <p:spPr>
          <a:xfrm>
            <a:off x="457200" y="1312383"/>
            <a:ext cx="8621016" cy="4525963"/>
          </a:xfrm>
        </p:spPr>
        <p:txBody>
          <a:bodyPr/>
          <a:lstStyle/>
          <a:p>
            <a:r>
              <a:rPr lang="en-US" dirty="0"/>
              <a:t>Truncation leads to breaking of gauge symmetry</a:t>
            </a:r>
          </a:p>
          <a:p>
            <a:pPr lvl="1"/>
            <a:r>
              <a:rPr lang="en-US" dirty="0"/>
              <a:t>Non-perturbative renormalization</a:t>
            </a:r>
          </a:p>
          <a:p>
            <a:r>
              <a:rPr lang="en-US" dirty="0"/>
              <a:t>Basis dimensionality proliferates</a:t>
            </a:r>
          </a:p>
          <a:p>
            <a:pPr lvl="1"/>
            <a:r>
              <a:rPr lang="en-US" dirty="0"/>
              <a:t>Moore’s law for supercomputers</a:t>
            </a:r>
          </a:p>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1986682" y="3489268"/>
            <a:ext cx="4190453" cy="3049644"/>
          </a:xfrm>
          <a:prstGeom prst="rect">
            <a:avLst/>
          </a:prstGeom>
        </p:spPr>
      </p:pic>
    </p:spTree>
    <p:extLst>
      <p:ext uri="{BB962C8B-B14F-4D97-AF65-F5344CB8AC3E}">
        <p14:creationId xmlns:p14="http://schemas.microsoft.com/office/powerpoint/2010/main" val="3648838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err="1"/>
              <a:t>Positronium</a:t>
            </a:r>
            <a:r>
              <a:rPr lang="en-US" sz="3600" u="sng" dirty="0"/>
              <a:t> and Heavy-</a:t>
            </a:r>
            <a:r>
              <a:rPr lang="en-US" sz="3600" u="sng" dirty="0" err="1"/>
              <a:t>quarkonium</a:t>
            </a:r>
            <a:endParaRPr lang="en-US" sz="3600"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53</a:t>
            </a:fld>
            <a:endParaRPr lang="en-US" dirty="0">
              <a:solidFill>
                <a:prstClr val="black">
                  <a:tint val="75000"/>
                </a:prstClr>
              </a:solidFill>
              <a:latin typeface="Calibri"/>
            </a:endParaRPr>
          </a:p>
        </p:txBody>
      </p:sp>
      <p:sp>
        <p:nvSpPr>
          <p:cNvPr id="3" name="Oval 2"/>
          <p:cNvSpPr/>
          <p:nvPr/>
        </p:nvSpPr>
        <p:spPr>
          <a:xfrm>
            <a:off x="3382816" y="2438649"/>
            <a:ext cx="2775932" cy="270836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46885" y="2997543"/>
            <a:ext cx="441145" cy="461664"/>
          </a:xfrm>
          <a:prstGeom prst="rect">
            <a:avLst/>
          </a:prstGeom>
          <a:noFill/>
        </p:spPr>
        <p:txBody>
          <a:bodyPr wrap="none" rtlCol="0">
            <a:spAutoFit/>
          </a:bodyPr>
          <a:lstStyle/>
          <a:p>
            <a:r>
              <a:rPr lang="en-US" sz="2400" dirty="0"/>
              <a:t>e</a:t>
            </a:r>
            <a:r>
              <a:rPr lang="en-US" sz="2400" baseline="30000" dirty="0"/>
              <a:t>+</a:t>
            </a:r>
            <a:endParaRPr lang="en-US" sz="2400" dirty="0"/>
          </a:p>
        </p:txBody>
      </p:sp>
      <p:sp>
        <p:nvSpPr>
          <p:cNvPr id="9" name="TextBox 8"/>
          <p:cNvSpPr txBox="1"/>
          <p:nvPr/>
        </p:nvSpPr>
        <p:spPr>
          <a:xfrm>
            <a:off x="5006172" y="4084166"/>
            <a:ext cx="402674" cy="461664"/>
          </a:xfrm>
          <a:prstGeom prst="rect">
            <a:avLst/>
          </a:prstGeom>
          <a:noFill/>
        </p:spPr>
        <p:txBody>
          <a:bodyPr wrap="none" rtlCol="0">
            <a:spAutoFit/>
          </a:bodyPr>
          <a:lstStyle/>
          <a:p>
            <a:r>
              <a:rPr lang="en-US" sz="2400" dirty="0"/>
              <a:t>e</a:t>
            </a:r>
            <a:r>
              <a:rPr lang="en-US" sz="2400" baseline="30000" dirty="0"/>
              <a:t>-</a:t>
            </a:r>
            <a:endParaRPr lang="en-US" sz="2400" dirty="0"/>
          </a:p>
        </p:txBody>
      </p:sp>
      <p:sp>
        <p:nvSpPr>
          <p:cNvPr id="10" name="TextBox 9"/>
          <p:cNvSpPr txBox="1"/>
          <p:nvPr/>
        </p:nvSpPr>
        <p:spPr>
          <a:xfrm>
            <a:off x="4679521" y="3550933"/>
            <a:ext cx="334846" cy="461664"/>
          </a:xfrm>
          <a:prstGeom prst="rect">
            <a:avLst/>
          </a:prstGeom>
          <a:noFill/>
        </p:spPr>
        <p:txBody>
          <a:bodyPr wrap="none" rtlCol="0">
            <a:spAutoFit/>
          </a:bodyPr>
          <a:lstStyle/>
          <a:p>
            <a:r>
              <a:rPr lang="en-US" sz="2400" dirty="0" err="1"/>
              <a:t>γ</a:t>
            </a:r>
            <a:endParaRPr lang="en-US" sz="2400" dirty="0"/>
          </a:p>
        </p:txBody>
      </p:sp>
      <p:sp>
        <p:nvSpPr>
          <p:cNvPr id="11" name="Oval 10"/>
          <p:cNvSpPr/>
          <p:nvPr/>
        </p:nvSpPr>
        <p:spPr>
          <a:xfrm>
            <a:off x="3836031" y="2896401"/>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2" name="Oval 11"/>
          <p:cNvSpPr/>
          <p:nvPr/>
        </p:nvSpPr>
        <p:spPr>
          <a:xfrm>
            <a:off x="4356478" y="3460219"/>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spTree>
    <p:extLst>
      <p:ext uri="{BB962C8B-B14F-4D97-AF65-F5344CB8AC3E}">
        <p14:creationId xmlns:p14="http://schemas.microsoft.com/office/powerpoint/2010/main" val="639842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a:t>Amplitude from </a:t>
            </a:r>
            <a:r>
              <a:rPr lang="en-US" sz="3600" u="sng" dirty="0" err="1"/>
              <a:t>Diagonalization</a:t>
            </a:r>
            <a:endParaRPr lang="en-US" sz="3600"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54</a:t>
            </a:fld>
            <a:endParaRPr lang="en-US" dirty="0">
              <a:solidFill>
                <a:prstClr val="black">
                  <a:tint val="75000"/>
                </a:prstClr>
              </a:solidFill>
              <a:latin typeface="Calibri"/>
            </a:endParaRPr>
          </a:p>
        </p:txBody>
      </p:sp>
      <p:grpSp>
        <p:nvGrpSpPr>
          <p:cNvPr id="13" name="Group 12"/>
          <p:cNvGrpSpPr/>
          <p:nvPr/>
        </p:nvGrpSpPr>
        <p:grpSpPr>
          <a:xfrm>
            <a:off x="1849589" y="1328214"/>
            <a:ext cx="4825219" cy="4898329"/>
            <a:chOff x="287425" y="1328214"/>
            <a:chExt cx="4825219" cy="4898329"/>
          </a:xfrm>
        </p:grpSpPr>
        <p:pic>
          <p:nvPicPr>
            <p:cNvPr id="14" name="Picture 13" descr="positroniu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17" y="1328214"/>
              <a:ext cx="3873500" cy="1549400"/>
            </a:xfrm>
            <a:prstGeom prst="rect">
              <a:avLst/>
            </a:prstGeom>
          </p:spPr>
        </p:pic>
        <p:pic>
          <p:nvPicPr>
            <p:cNvPr id="15" name="Picture 14" descr="positroniumphot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05" y="3126297"/>
              <a:ext cx="4267200" cy="1549400"/>
            </a:xfrm>
            <a:prstGeom prst="rect">
              <a:avLst/>
            </a:prstGeom>
          </p:spPr>
        </p:pic>
        <p:pic>
          <p:nvPicPr>
            <p:cNvPr id="16" name="Picture 15" descr="positroniumphoton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644" y="4677143"/>
              <a:ext cx="4318000" cy="1549400"/>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9158226"/>
                </p:ext>
              </p:extLst>
            </p:nvPr>
          </p:nvGraphicFramePr>
          <p:xfrm>
            <a:off x="326081" y="3646267"/>
            <a:ext cx="461963" cy="428625"/>
          </p:xfrm>
          <a:graphic>
            <a:graphicData uri="http://schemas.openxmlformats.org/presentationml/2006/ole">
              <mc:AlternateContent xmlns:mc="http://schemas.openxmlformats.org/markup-compatibility/2006">
                <mc:Choice xmlns:v="urn:schemas-microsoft-com:vml" Requires="v">
                  <p:oleObj spid="_x0000_s1021696" name="Equation" r:id="rId6" imgW="139700" imgH="139700" progId="Equation.DSMT4">
                    <p:embed/>
                  </p:oleObj>
                </mc:Choice>
                <mc:Fallback>
                  <p:oleObj name="Equation" r:id="rId6" imgW="139700" imgH="139700" progId="Equation.DSMT4">
                    <p:embed/>
                    <p:pic>
                      <p:nvPicPr>
                        <p:cNvPr id="0" name=""/>
                        <p:cNvPicPr/>
                        <p:nvPr/>
                      </p:nvPicPr>
                      <p:blipFill>
                        <a:blip r:embed="rId7"/>
                        <a:stretch>
                          <a:fillRect/>
                        </a:stretch>
                      </p:blipFill>
                      <p:spPr>
                        <a:xfrm>
                          <a:off x="326081" y="3646267"/>
                          <a:ext cx="461963" cy="4286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926440741"/>
                </p:ext>
              </p:extLst>
            </p:nvPr>
          </p:nvGraphicFramePr>
          <p:xfrm>
            <a:off x="287425" y="5237133"/>
            <a:ext cx="461963" cy="428625"/>
          </p:xfrm>
          <a:graphic>
            <a:graphicData uri="http://schemas.openxmlformats.org/presentationml/2006/ole">
              <mc:AlternateContent xmlns:mc="http://schemas.openxmlformats.org/markup-compatibility/2006">
                <mc:Choice xmlns:v="urn:schemas-microsoft-com:vml" Requires="v">
                  <p:oleObj spid="_x0000_s1021697" name="Equation" r:id="rId8" imgW="139700" imgH="139700" progId="Equation.DSMT4">
                    <p:embed/>
                  </p:oleObj>
                </mc:Choice>
                <mc:Fallback>
                  <p:oleObj name="Equation" r:id="rId8" imgW="139700" imgH="139700" progId="Equation.DSMT4">
                    <p:embed/>
                    <p:pic>
                      <p:nvPicPr>
                        <p:cNvPr id="0" name=""/>
                        <p:cNvPicPr/>
                        <p:nvPr/>
                      </p:nvPicPr>
                      <p:blipFill>
                        <a:blip r:embed="rId7"/>
                        <a:stretch>
                          <a:fillRect/>
                        </a:stretch>
                      </p:blipFill>
                      <p:spPr>
                        <a:xfrm>
                          <a:off x="287425" y="5237133"/>
                          <a:ext cx="461963" cy="428625"/>
                        </a:xfrm>
                        <a:prstGeom prst="rect">
                          <a:avLst/>
                        </a:prstGeom>
                      </p:spPr>
                    </p:pic>
                  </p:oleObj>
                </mc:Fallback>
              </mc:AlternateContent>
            </a:graphicData>
          </a:graphic>
        </p:graphicFrame>
      </p:grpSp>
      <p:graphicFrame>
        <p:nvGraphicFramePr>
          <p:cNvPr id="21" name="Object 20"/>
          <p:cNvGraphicFramePr>
            <a:graphicFrameLocks noChangeAspect="1"/>
          </p:cNvGraphicFramePr>
          <p:nvPr>
            <p:extLst>
              <p:ext uri="{D42A27DB-BD31-4B8C-83A1-F6EECF244321}">
                <p14:modId xmlns:p14="http://schemas.microsoft.com/office/powerpoint/2010/main" val="2963440503"/>
              </p:ext>
            </p:extLst>
          </p:nvPr>
        </p:nvGraphicFramePr>
        <p:xfrm>
          <a:off x="7246938" y="1758950"/>
          <a:ext cx="823912" cy="558800"/>
        </p:xfrm>
        <a:graphic>
          <a:graphicData uri="http://schemas.openxmlformats.org/presentationml/2006/ole">
            <mc:AlternateContent xmlns:mc="http://schemas.openxmlformats.org/markup-compatibility/2006">
              <mc:Choice xmlns:v="urn:schemas-microsoft-com:vml" Requires="v">
                <p:oleObj spid="_x0000_s1021698" name="Equation" r:id="rId9" imgW="393700" imgH="266700" progId="Equation.DSMT4">
                  <p:embed/>
                </p:oleObj>
              </mc:Choice>
              <mc:Fallback>
                <p:oleObj name="Equation" r:id="rId9" imgW="393700" imgH="266700" progId="Equation.DSMT4">
                  <p:embed/>
                  <p:pic>
                    <p:nvPicPr>
                      <p:cNvPr id="0" name=""/>
                      <p:cNvPicPr/>
                      <p:nvPr/>
                    </p:nvPicPr>
                    <p:blipFill>
                      <a:blip r:embed="rId10"/>
                      <a:stretch>
                        <a:fillRect/>
                      </a:stretch>
                    </p:blipFill>
                    <p:spPr>
                      <a:xfrm>
                        <a:off x="7246938" y="1758950"/>
                        <a:ext cx="823912" cy="5588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73410574"/>
              </p:ext>
            </p:extLst>
          </p:nvPr>
        </p:nvGraphicFramePr>
        <p:xfrm>
          <a:off x="7515225" y="3579813"/>
          <a:ext cx="1009650" cy="558800"/>
        </p:xfrm>
        <a:graphic>
          <a:graphicData uri="http://schemas.openxmlformats.org/presentationml/2006/ole">
            <mc:AlternateContent xmlns:mc="http://schemas.openxmlformats.org/markup-compatibility/2006">
              <mc:Choice xmlns:v="urn:schemas-microsoft-com:vml" Requires="v">
                <p:oleObj spid="_x0000_s1021699" name="Equation" r:id="rId11" imgW="482600" imgH="266700" progId="Equation.DSMT4">
                  <p:embed/>
                </p:oleObj>
              </mc:Choice>
              <mc:Fallback>
                <p:oleObj name="Equation" r:id="rId11" imgW="482600" imgH="266700" progId="Equation.DSMT4">
                  <p:embed/>
                  <p:pic>
                    <p:nvPicPr>
                      <p:cNvPr id="0" name=""/>
                      <p:cNvPicPr/>
                      <p:nvPr/>
                    </p:nvPicPr>
                    <p:blipFill>
                      <a:blip r:embed="rId12"/>
                      <a:stretch>
                        <a:fillRect/>
                      </a:stretch>
                    </p:blipFill>
                    <p:spPr>
                      <a:xfrm>
                        <a:off x="7515225" y="3579813"/>
                        <a:ext cx="1009650" cy="558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43725518"/>
              </p:ext>
            </p:extLst>
          </p:nvPr>
        </p:nvGraphicFramePr>
        <p:xfrm>
          <a:off x="7499045" y="5350488"/>
          <a:ext cx="1009650" cy="558800"/>
        </p:xfrm>
        <a:graphic>
          <a:graphicData uri="http://schemas.openxmlformats.org/presentationml/2006/ole">
            <mc:AlternateContent xmlns:mc="http://schemas.openxmlformats.org/markup-compatibility/2006">
              <mc:Choice xmlns:v="urn:schemas-microsoft-com:vml" Requires="v">
                <p:oleObj spid="_x0000_s1021700" name="Equation" r:id="rId13" imgW="482600" imgH="266700" progId="Equation.DSMT4">
                  <p:embed/>
                </p:oleObj>
              </mc:Choice>
              <mc:Fallback>
                <p:oleObj name="Equation" r:id="rId13" imgW="482600" imgH="266700" progId="Equation.DSMT4">
                  <p:embed/>
                  <p:pic>
                    <p:nvPicPr>
                      <p:cNvPr id="0" name=""/>
                      <p:cNvPicPr/>
                      <p:nvPr/>
                    </p:nvPicPr>
                    <p:blipFill>
                      <a:blip r:embed="rId12"/>
                      <a:stretch>
                        <a:fillRect/>
                      </a:stretch>
                    </p:blipFill>
                    <p:spPr>
                      <a:xfrm>
                        <a:off x="7499045" y="5350488"/>
                        <a:ext cx="1009650" cy="558800"/>
                      </a:xfrm>
                      <a:prstGeom prst="rect">
                        <a:avLst/>
                      </a:prstGeom>
                    </p:spPr>
                  </p:pic>
                </p:oleObj>
              </mc:Fallback>
            </mc:AlternateContent>
          </a:graphicData>
        </a:graphic>
      </p:graphicFrame>
    </p:spTree>
    <p:extLst>
      <p:ext uri="{BB962C8B-B14F-4D97-AF65-F5344CB8AC3E}">
        <p14:creationId xmlns:p14="http://schemas.microsoft.com/office/powerpoint/2010/main" val="3174791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98"/>
            <a:ext cx="8229600" cy="1143000"/>
          </a:xfrm>
        </p:spPr>
        <p:txBody>
          <a:bodyPr/>
          <a:lstStyle/>
          <a:p>
            <a:r>
              <a:rPr lang="en-US" u="sng" dirty="0"/>
              <a:t>Two Approaches</a:t>
            </a:r>
          </a:p>
        </p:txBody>
      </p:sp>
      <p:sp>
        <p:nvSpPr>
          <p:cNvPr id="3" name="Content Placeholder 2"/>
          <p:cNvSpPr>
            <a:spLocks noGrp="1"/>
          </p:cNvSpPr>
          <p:nvPr>
            <p:ph idx="1"/>
          </p:nvPr>
        </p:nvSpPr>
        <p:spPr/>
        <p:txBody>
          <a:bodyPr/>
          <a:lstStyle/>
          <a:p>
            <a:pPr marL="514350" indent="-514350">
              <a:buFont typeface="+mj-lt"/>
              <a:buAutoNum type="arabicPeriod"/>
            </a:pPr>
            <a:r>
              <a:rPr lang="en-US" dirty="0"/>
              <a:t>Two-body effective interaction</a:t>
            </a:r>
          </a:p>
          <a:p>
            <a:pPr marL="514350" indent="-514350">
              <a:buFont typeface="+mj-lt"/>
              <a:buAutoNum type="arabicPeriod"/>
            </a:pPr>
            <a:endParaRPr lang="en-US" dirty="0"/>
          </a:p>
          <a:p>
            <a:pPr marL="0" indent="0">
              <a:buNone/>
            </a:pPr>
            <a:endParaRPr lang="en-US" dirty="0"/>
          </a:p>
          <a:p>
            <a:pPr marL="0" indent="0">
              <a:buNone/>
            </a:pPr>
            <a:r>
              <a:rPr lang="en-US" dirty="0"/>
              <a:t>2.  Renormalization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grpSp>
        <p:nvGrpSpPr>
          <p:cNvPr id="19" name="Group 18"/>
          <p:cNvGrpSpPr/>
          <p:nvPr/>
        </p:nvGrpSpPr>
        <p:grpSpPr>
          <a:xfrm>
            <a:off x="1602496" y="2267194"/>
            <a:ext cx="3036411" cy="923672"/>
            <a:chOff x="1035752" y="2277690"/>
            <a:chExt cx="4267200" cy="1401456"/>
          </a:xfrm>
        </p:grpSpPr>
        <p:pic>
          <p:nvPicPr>
            <p:cNvPr id="5" name="Picture 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52" y="2318089"/>
              <a:ext cx="4267200" cy="1244600"/>
            </a:xfrm>
            <a:prstGeom prst="rect">
              <a:avLst/>
            </a:prstGeom>
          </p:spPr>
        </p:pic>
        <p:sp>
          <p:nvSpPr>
            <p:cNvPr id="6" name="Rectangle 5"/>
            <p:cNvSpPr/>
            <p:nvPr/>
          </p:nvSpPr>
          <p:spPr>
            <a:xfrm>
              <a:off x="1847167" y="227769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39189" y="2283142"/>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15172" y="227810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576712" y="4093546"/>
            <a:ext cx="3272101" cy="2057270"/>
            <a:chOff x="1849589" y="1446899"/>
            <a:chExt cx="6675286" cy="4660958"/>
          </a:xfrm>
        </p:grpSpPr>
        <p:grpSp>
          <p:nvGrpSpPr>
            <p:cNvPr id="21" name="Group 20"/>
            <p:cNvGrpSpPr/>
            <p:nvPr/>
          </p:nvGrpSpPr>
          <p:grpSpPr>
            <a:xfrm>
              <a:off x="1849589" y="3646267"/>
              <a:ext cx="500619" cy="2019491"/>
              <a:chOff x="287425" y="3646267"/>
              <a:chExt cx="500619" cy="2019491"/>
            </a:xfrm>
          </p:grpSpPr>
          <p:graphicFrame>
            <p:nvGraphicFramePr>
              <p:cNvPr id="28" name="Object 27"/>
              <p:cNvGraphicFramePr>
                <a:graphicFrameLocks noChangeAspect="1"/>
              </p:cNvGraphicFramePr>
              <p:nvPr>
                <p:extLst>
                  <p:ext uri="{D42A27DB-BD31-4B8C-83A1-F6EECF244321}">
                    <p14:modId xmlns:p14="http://schemas.microsoft.com/office/powerpoint/2010/main" val="2230633760"/>
                  </p:ext>
                </p:extLst>
              </p:nvPr>
            </p:nvGraphicFramePr>
            <p:xfrm>
              <a:off x="326081" y="3646267"/>
              <a:ext cx="461963" cy="428625"/>
            </p:xfrm>
            <a:graphic>
              <a:graphicData uri="http://schemas.openxmlformats.org/presentationml/2006/ole">
                <mc:AlternateContent xmlns:mc="http://schemas.openxmlformats.org/markup-compatibility/2006">
                  <mc:Choice xmlns:v="urn:schemas-microsoft-com:vml" Requires="v">
                    <p:oleObj spid="_x0000_s1113554" name="Equation" r:id="rId4" imgW="139700" imgH="139700" progId="Equation.DSMT4">
                      <p:embed/>
                    </p:oleObj>
                  </mc:Choice>
                  <mc:Fallback>
                    <p:oleObj name="Equation" r:id="rId4" imgW="139700" imgH="139700" progId="Equation.DSMT4">
                      <p:embed/>
                      <p:pic>
                        <p:nvPicPr>
                          <p:cNvPr id="0" name=""/>
                          <p:cNvPicPr/>
                          <p:nvPr/>
                        </p:nvPicPr>
                        <p:blipFill>
                          <a:blip r:embed="rId5"/>
                          <a:stretch>
                            <a:fillRect/>
                          </a:stretch>
                        </p:blipFill>
                        <p:spPr>
                          <a:xfrm>
                            <a:off x="326081" y="3646267"/>
                            <a:ext cx="461963" cy="42862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244889420"/>
                  </p:ext>
                </p:extLst>
              </p:nvPr>
            </p:nvGraphicFramePr>
            <p:xfrm>
              <a:off x="287425" y="5237133"/>
              <a:ext cx="461963" cy="428625"/>
            </p:xfrm>
            <a:graphic>
              <a:graphicData uri="http://schemas.openxmlformats.org/presentationml/2006/ole">
                <mc:AlternateContent xmlns:mc="http://schemas.openxmlformats.org/markup-compatibility/2006">
                  <mc:Choice xmlns:v="urn:schemas-microsoft-com:vml" Requires="v">
                    <p:oleObj spid="_x0000_s1113555" name="Equation" r:id="rId6" imgW="139700" imgH="139700" progId="Equation.DSMT4">
                      <p:embed/>
                    </p:oleObj>
                  </mc:Choice>
                  <mc:Fallback>
                    <p:oleObj name="Equation" r:id="rId6" imgW="139700" imgH="139700" progId="Equation.DSMT4">
                      <p:embed/>
                      <p:pic>
                        <p:nvPicPr>
                          <p:cNvPr id="0" name=""/>
                          <p:cNvPicPr/>
                          <p:nvPr/>
                        </p:nvPicPr>
                        <p:blipFill>
                          <a:blip r:embed="rId5"/>
                          <a:stretch>
                            <a:fillRect/>
                          </a:stretch>
                        </p:blipFill>
                        <p:spPr>
                          <a:xfrm>
                            <a:off x="287425" y="5237133"/>
                            <a:ext cx="461963" cy="428625"/>
                          </a:xfrm>
                          <a:prstGeom prst="rect">
                            <a:avLst/>
                          </a:prstGeom>
                        </p:spPr>
                      </p:pic>
                    </p:oleObj>
                  </mc:Fallback>
                </mc:AlternateContent>
              </a:graphicData>
            </a:graphic>
          </p:graphicFrame>
        </p:grpSp>
        <p:graphicFrame>
          <p:nvGraphicFramePr>
            <p:cNvPr id="22" name="Object 21"/>
            <p:cNvGraphicFramePr>
              <a:graphicFrameLocks noChangeAspect="1"/>
            </p:cNvGraphicFramePr>
            <p:nvPr>
              <p:extLst>
                <p:ext uri="{D42A27DB-BD31-4B8C-83A1-F6EECF244321}">
                  <p14:modId xmlns:p14="http://schemas.microsoft.com/office/powerpoint/2010/main" val="220296594"/>
                </p:ext>
              </p:extLst>
            </p:nvPr>
          </p:nvGraphicFramePr>
          <p:xfrm>
            <a:off x="7525274" y="1758950"/>
            <a:ext cx="823911" cy="558800"/>
          </p:xfrm>
          <a:graphic>
            <a:graphicData uri="http://schemas.openxmlformats.org/presentationml/2006/ole">
              <mc:AlternateContent xmlns:mc="http://schemas.openxmlformats.org/markup-compatibility/2006">
                <mc:Choice xmlns:v="urn:schemas-microsoft-com:vml" Requires="v">
                  <p:oleObj spid="_x0000_s1113556" name="Equation" r:id="rId7" imgW="393700" imgH="266700" progId="Equation.DSMT4">
                    <p:embed/>
                  </p:oleObj>
                </mc:Choice>
                <mc:Fallback>
                  <p:oleObj name="Equation" r:id="rId7" imgW="393700" imgH="266700" progId="Equation.DSMT4">
                    <p:embed/>
                    <p:pic>
                      <p:nvPicPr>
                        <p:cNvPr id="0" name=""/>
                        <p:cNvPicPr/>
                        <p:nvPr/>
                      </p:nvPicPr>
                      <p:blipFill>
                        <a:blip r:embed="rId8"/>
                        <a:stretch>
                          <a:fillRect/>
                        </a:stretch>
                      </p:blipFill>
                      <p:spPr>
                        <a:xfrm>
                          <a:off x="7525274" y="1758950"/>
                          <a:ext cx="823911" cy="558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38463890"/>
                </p:ext>
              </p:extLst>
            </p:nvPr>
          </p:nvGraphicFramePr>
          <p:xfrm>
            <a:off x="7515225" y="3579813"/>
            <a:ext cx="1009650" cy="558800"/>
          </p:xfrm>
          <a:graphic>
            <a:graphicData uri="http://schemas.openxmlformats.org/presentationml/2006/ole">
              <mc:AlternateContent xmlns:mc="http://schemas.openxmlformats.org/markup-compatibility/2006">
                <mc:Choice xmlns:v="urn:schemas-microsoft-com:vml" Requires="v">
                  <p:oleObj spid="_x0000_s1113557" name="Equation" r:id="rId9" imgW="482600" imgH="266700" progId="Equation.DSMT4">
                    <p:embed/>
                  </p:oleObj>
                </mc:Choice>
                <mc:Fallback>
                  <p:oleObj name="Equation" r:id="rId9" imgW="482600" imgH="266700" progId="Equation.DSMT4">
                    <p:embed/>
                    <p:pic>
                      <p:nvPicPr>
                        <p:cNvPr id="0" name=""/>
                        <p:cNvPicPr/>
                        <p:nvPr/>
                      </p:nvPicPr>
                      <p:blipFill>
                        <a:blip r:embed="rId10"/>
                        <a:stretch>
                          <a:fillRect/>
                        </a:stretch>
                      </p:blipFill>
                      <p:spPr>
                        <a:xfrm>
                          <a:off x="7515225" y="3579813"/>
                          <a:ext cx="1009650" cy="5588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74349845"/>
                </p:ext>
              </p:extLst>
            </p:nvPr>
          </p:nvGraphicFramePr>
          <p:xfrm>
            <a:off x="7499045" y="5350488"/>
            <a:ext cx="1009650" cy="558800"/>
          </p:xfrm>
          <a:graphic>
            <a:graphicData uri="http://schemas.openxmlformats.org/presentationml/2006/ole">
              <mc:AlternateContent xmlns:mc="http://schemas.openxmlformats.org/markup-compatibility/2006">
                <mc:Choice xmlns:v="urn:schemas-microsoft-com:vml" Requires="v">
                  <p:oleObj spid="_x0000_s1113558" name="Equation" r:id="rId11" imgW="482600" imgH="266700" progId="Equation.DSMT4">
                    <p:embed/>
                  </p:oleObj>
                </mc:Choice>
                <mc:Fallback>
                  <p:oleObj name="Equation" r:id="rId11" imgW="482600" imgH="266700" progId="Equation.DSMT4">
                    <p:embed/>
                    <p:pic>
                      <p:nvPicPr>
                        <p:cNvPr id="0" name=""/>
                        <p:cNvPicPr/>
                        <p:nvPr/>
                      </p:nvPicPr>
                      <p:blipFill>
                        <a:blip r:embed="rId10"/>
                        <a:stretch>
                          <a:fillRect/>
                        </a:stretch>
                      </p:blipFill>
                      <p:spPr>
                        <a:xfrm>
                          <a:off x="7499045" y="5350488"/>
                          <a:ext cx="1009650" cy="558800"/>
                        </a:xfrm>
                        <a:prstGeom prst="rect">
                          <a:avLst/>
                        </a:prstGeom>
                      </p:spPr>
                    </p:pic>
                  </p:oleObj>
                </mc:Fallback>
              </mc:AlternateContent>
            </a:graphicData>
          </a:graphic>
        </p:graphicFrame>
        <p:pic>
          <p:nvPicPr>
            <p:cNvPr id="25" name="Picture 2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93" y="1446899"/>
              <a:ext cx="4267200" cy="1244600"/>
            </a:xfrm>
            <a:prstGeom prst="rect">
              <a:avLst/>
            </a:prstGeom>
          </p:spPr>
        </p:pic>
        <p:pic>
          <p:nvPicPr>
            <p:cNvPr id="26" name="Picture 25" descr="positroniumphoton_renorm.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7071" y="3267459"/>
              <a:ext cx="4267200" cy="1244600"/>
            </a:xfrm>
            <a:prstGeom prst="rect">
              <a:avLst/>
            </a:prstGeom>
          </p:spPr>
        </p:pic>
        <p:pic>
          <p:nvPicPr>
            <p:cNvPr id="27" name="Picture 26" descr="positroniumphoton_renorm2.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148" y="4863257"/>
              <a:ext cx="4318000" cy="1244600"/>
            </a:xfrm>
            <a:prstGeom prst="rect">
              <a:avLst/>
            </a:prstGeom>
          </p:spPr>
        </p:pic>
      </p:grpSp>
    </p:spTree>
    <p:extLst>
      <p:ext uri="{BB962C8B-B14F-4D97-AF65-F5344CB8AC3E}">
        <p14:creationId xmlns:p14="http://schemas.microsoft.com/office/powerpoint/2010/main" val="1914378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a:t>Goal</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56</a:t>
            </a:fld>
            <a:endParaRPr lang="en-US" dirty="0">
              <a:solidFill>
                <a:prstClr val="black">
                  <a:tint val="75000"/>
                </a:prstClr>
              </a:solidFill>
              <a:latin typeface="Calibri"/>
            </a:endParaRPr>
          </a:p>
        </p:txBody>
      </p:sp>
      <p:grpSp>
        <p:nvGrpSpPr>
          <p:cNvPr id="13" name="Group 12"/>
          <p:cNvGrpSpPr/>
          <p:nvPr/>
        </p:nvGrpSpPr>
        <p:grpSpPr>
          <a:xfrm>
            <a:off x="1849589" y="3646267"/>
            <a:ext cx="500619" cy="2019491"/>
            <a:chOff x="287425" y="3646267"/>
            <a:chExt cx="500619" cy="2019491"/>
          </a:xfrm>
        </p:grpSpPr>
        <p:graphicFrame>
          <p:nvGraphicFramePr>
            <p:cNvPr id="18" name="Object 17"/>
            <p:cNvGraphicFramePr>
              <a:graphicFrameLocks noChangeAspect="1"/>
            </p:cNvGraphicFramePr>
            <p:nvPr>
              <p:extLst>
                <p:ext uri="{D42A27DB-BD31-4B8C-83A1-F6EECF244321}">
                  <p14:modId xmlns:p14="http://schemas.microsoft.com/office/powerpoint/2010/main" val="1350605240"/>
                </p:ext>
              </p:extLst>
            </p:nvPr>
          </p:nvGraphicFramePr>
          <p:xfrm>
            <a:off x="326081" y="3646267"/>
            <a:ext cx="461963" cy="428625"/>
          </p:xfrm>
          <a:graphic>
            <a:graphicData uri="http://schemas.openxmlformats.org/presentationml/2006/ole">
              <mc:AlternateContent xmlns:mc="http://schemas.openxmlformats.org/markup-compatibility/2006">
                <mc:Choice xmlns:v="urn:schemas-microsoft-com:vml" Requires="v">
                  <p:oleObj spid="_x0000_s1022719" name="Equation" r:id="rId3" imgW="139700" imgH="139700" progId="Equation.DSMT4">
                    <p:embed/>
                  </p:oleObj>
                </mc:Choice>
                <mc:Fallback>
                  <p:oleObj name="Equation" r:id="rId3" imgW="139700" imgH="139700" progId="Equation.DSMT4">
                    <p:embed/>
                    <p:pic>
                      <p:nvPicPr>
                        <p:cNvPr id="0" name=""/>
                        <p:cNvPicPr/>
                        <p:nvPr/>
                      </p:nvPicPr>
                      <p:blipFill>
                        <a:blip r:embed="rId4"/>
                        <a:stretch>
                          <a:fillRect/>
                        </a:stretch>
                      </p:blipFill>
                      <p:spPr>
                        <a:xfrm>
                          <a:off x="326081" y="3646267"/>
                          <a:ext cx="461963" cy="4286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724761303"/>
                </p:ext>
              </p:extLst>
            </p:nvPr>
          </p:nvGraphicFramePr>
          <p:xfrm>
            <a:off x="287425" y="5237133"/>
            <a:ext cx="461963" cy="428625"/>
          </p:xfrm>
          <a:graphic>
            <a:graphicData uri="http://schemas.openxmlformats.org/presentationml/2006/ole">
              <mc:AlternateContent xmlns:mc="http://schemas.openxmlformats.org/markup-compatibility/2006">
                <mc:Choice xmlns:v="urn:schemas-microsoft-com:vml" Requires="v">
                  <p:oleObj spid="_x0000_s1022720" name="Equation" r:id="rId5" imgW="139700" imgH="139700" progId="Equation.DSMT4">
                    <p:embed/>
                  </p:oleObj>
                </mc:Choice>
                <mc:Fallback>
                  <p:oleObj name="Equation" r:id="rId5" imgW="139700" imgH="139700" progId="Equation.DSMT4">
                    <p:embed/>
                    <p:pic>
                      <p:nvPicPr>
                        <p:cNvPr id="0" name=""/>
                        <p:cNvPicPr/>
                        <p:nvPr/>
                      </p:nvPicPr>
                      <p:blipFill>
                        <a:blip r:embed="rId4"/>
                        <a:stretch>
                          <a:fillRect/>
                        </a:stretch>
                      </p:blipFill>
                      <p:spPr>
                        <a:xfrm>
                          <a:off x="287425" y="5237133"/>
                          <a:ext cx="461963" cy="428625"/>
                        </a:xfrm>
                        <a:prstGeom prst="rect">
                          <a:avLst/>
                        </a:prstGeom>
                      </p:spPr>
                    </p:pic>
                  </p:oleObj>
                </mc:Fallback>
              </mc:AlternateContent>
            </a:graphicData>
          </a:graphic>
        </p:graphicFrame>
      </p:grpSp>
      <p:graphicFrame>
        <p:nvGraphicFramePr>
          <p:cNvPr id="21" name="Object 20"/>
          <p:cNvGraphicFramePr>
            <a:graphicFrameLocks noChangeAspect="1"/>
          </p:cNvGraphicFramePr>
          <p:nvPr>
            <p:extLst>
              <p:ext uri="{D42A27DB-BD31-4B8C-83A1-F6EECF244321}">
                <p14:modId xmlns:p14="http://schemas.microsoft.com/office/powerpoint/2010/main" val="1380444789"/>
              </p:ext>
            </p:extLst>
          </p:nvPr>
        </p:nvGraphicFramePr>
        <p:xfrm>
          <a:off x="7246938" y="1758950"/>
          <a:ext cx="823912" cy="558800"/>
        </p:xfrm>
        <a:graphic>
          <a:graphicData uri="http://schemas.openxmlformats.org/presentationml/2006/ole">
            <mc:AlternateContent xmlns:mc="http://schemas.openxmlformats.org/markup-compatibility/2006">
              <mc:Choice xmlns:v="urn:schemas-microsoft-com:vml" Requires="v">
                <p:oleObj spid="_x0000_s1022721" name="Equation" r:id="rId6" imgW="393700" imgH="266700" progId="Equation.DSMT4">
                  <p:embed/>
                </p:oleObj>
              </mc:Choice>
              <mc:Fallback>
                <p:oleObj name="Equation" r:id="rId6" imgW="393700" imgH="266700" progId="Equation.DSMT4">
                  <p:embed/>
                  <p:pic>
                    <p:nvPicPr>
                      <p:cNvPr id="0" name=""/>
                      <p:cNvPicPr/>
                      <p:nvPr/>
                    </p:nvPicPr>
                    <p:blipFill>
                      <a:blip r:embed="rId7"/>
                      <a:stretch>
                        <a:fillRect/>
                      </a:stretch>
                    </p:blipFill>
                    <p:spPr>
                      <a:xfrm>
                        <a:off x="7246938" y="1758950"/>
                        <a:ext cx="823912" cy="5588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25991585"/>
              </p:ext>
            </p:extLst>
          </p:nvPr>
        </p:nvGraphicFramePr>
        <p:xfrm>
          <a:off x="7515225" y="3579813"/>
          <a:ext cx="1009650" cy="558800"/>
        </p:xfrm>
        <a:graphic>
          <a:graphicData uri="http://schemas.openxmlformats.org/presentationml/2006/ole">
            <mc:AlternateContent xmlns:mc="http://schemas.openxmlformats.org/markup-compatibility/2006">
              <mc:Choice xmlns:v="urn:schemas-microsoft-com:vml" Requires="v">
                <p:oleObj spid="_x0000_s1022722" name="Equation" r:id="rId8" imgW="482600" imgH="266700" progId="Equation.DSMT4">
                  <p:embed/>
                </p:oleObj>
              </mc:Choice>
              <mc:Fallback>
                <p:oleObj name="Equation" r:id="rId8" imgW="482600" imgH="266700" progId="Equation.DSMT4">
                  <p:embed/>
                  <p:pic>
                    <p:nvPicPr>
                      <p:cNvPr id="0" name=""/>
                      <p:cNvPicPr/>
                      <p:nvPr/>
                    </p:nvPicPr>
                    <p:blipFill>
                      <a:blip r:embed="rId9"/>
                      <a:stretch>
                        <a:fillRect/>
                      </a:stretch>
                    </p:blipFill>
                    <p:spPr>
                      <a:xfrm>
                        <a:off x="7515225" y="3579813"/>
                        <a:ext cx="1009650" cy="558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107965247"/>
              </p:ext>
            </p:extLst>
          </p:nvPr>
        </p:nvGraphicFramePr>
        <p:xfrm>
          <a:off x="7499045" y="5350488"/>
          <a:ext cx="1009650" cy="558800"/>
        </p:xfrm>
        <a:graphic>
          <a:graphicData uri="http://schemas.openxmlformats.org/presentationml/2006/ole">
            <mc:AlternateContent xmlns:mc="http://schemas.openxmlformats.org/markup-compatibility/2006">
              <mc:Choice xmlns:v="urn:schemas-microsoft-com:vml" Requires="v">
                <p:oleObj spid="_x0000_s1022723" name="Equation" r:id="rId10" imgW="482600" imgH="266700" progId="Equation.DSMT4">
                  <p:embed/>
                </p:oleObj>
              </mc:Choice>
              <mc:Fallback>
                <p:oleObj name="Equation" r:id="rId10" imgW="482600" imgH="266700" progId="Equation.DSMT4">
                  <p:embed/>
                  <p:pic>
                    <p:nvPicPr>
                      <p:cNvPr id="0" name=""/>
                      <p:cNvPicPr/>
                      <p:nvPr/>
                    </p:nvPicPr>
                    <p:blipFill>
                      <a:blip r:embed="rId9"/>
                      <a:stretch>
                        <a:fillRect/>
                      </a:stretch>
                    </p:blipFill>
                    <p:spPr>
                      <a:xfrm>
                        <a:off x="7499045" y="5350488"/>
                        <a:ext cx="1009650" cy="558800"/>
                      </a:xfrm>
                      <a:prstGeom prst="rect">
                        <a:avLst/>
                      </a:prstGeom>
                    </p:spPr>
                  </p:pic>
                </p:oleObj>
              </mc:Fallback>
            </mc:AlternateContent>
          </a:graphicData>
        </a:graphic>
      </p:graphicFrame>
      <p:pic>
        <p:nvPicPr>
          <p:cNvPr id="7" name="Picture 6" descr="positronium_renor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4593" y="1446899"/>
            <a:ext cx="4267200" cy="1244600"/>
          </a:xfrm>
          <a:prstGeom prst="rect">
            <a:avLst/>
          </a:prstGeom>
        </p:spPr>
      </p:pic>
      <p:pic>
        <p:nvPicPr>
          <p:cNvPr id="8" name="Picture 7" descr="positroniumphoton_renorm.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7071" y="3267459"/>
            <a:ext cx="4267200" cy="1244600"/>
          </a:xfrm>
          <a:prstGeom prst="rect">
            <a:avLst/>
          </a:prstGeom>
        </p:spPr>
      </p:pic>
      <p:pic>
        <p:nvPicPr>
          <p:cNvPr id="9" name="Picture 8" descr="positroniumphoton_renorm2.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148" y="4863257"/>
            <a:ext cx="4318000" cy="1244600"/>
          </a:xfrm>
          <a:prstGeom prst="rect">
            <a:avLst/>
          </a:prstGeom>
        </p:spPr>
      </p:pic>
    </p:spTree>
    <p:extLst>
      <p:ext uri="{BB962C8B-B14F-4D97-AF65-F5344CB8AC3E}">
        <p14:creationId xmlns:p14="http://schemas.microsoft.com/office/powerpoint/2010/main" val="1785655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98"/>
            <a:ext cx="8229600" cy="1143000"/>
          </a:xfrm>
        </p:spPr>
        <p:txBody>
          <a:bodyPr/>
          <a:lstStyle/>
          <a:p>
            <a:r>
              <a:rPr lang="en-US" u="sng" dirty="0"/>
              <a:t>Two Approaches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rgbClr val="FF0000"/>
                </a:solidFill>
              </a:rPr>
              <a:t>Two-body effective interaction</a:t>
            </a:r>
          </a:p>
          <a:p>
            <a:pPr marL="514350" indent="-514350">
              <a:buFont typeface="+mj-lt"/>
              <a:buAutoNum type="arabicPeriod"/>
            </a:pPr>
            <a:endParaRPr lang="en-US" dirty="0"/>
          </a:p>
          <a:p>
            <a:pPr marL="0" indent="0">
              <a:buNone/>
            </a:pPr>
            <a:endParaRPr lang="en-US" dirty="0"/>
          </a:p>
          <a:p>
            <a:pPr marL="0" indent="0">
              <a:buNone/>
            </a:pPr>
            <a:r>
              <a:rPr lang="en-US" dirty="0"/>
              <a:t>2.  Renormalization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grpSp>
        <p:nvGrpSpPr>
          <p:cNvPr id="19" name="Group 18"/>
          <p:cNvGrpSpPr/>
          <p:nvPr/>
        </p:nvGrpSpPr>
        <p:grpSpPr>
          <a:xfrm>
            <a:off x="1602496" y="2267194"/>
            <a:ext cx="3036411" cy="923672"/>
            <a:chOff x="1035752" y="2277690"/>
            <a:chExt cx="4267200" cy="1401456"/>
          </a:xfrm>
        </p:grpSpPr>
        <p:pic>
          <p:nvPicPr>
            <p:cNvPr id="5" name="Picture 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52" y="2318089"/>
              <a:ext cx="4267200" cy="1244600"/>
            </a:xfrm>
            <a:prstGeom prst="rect">
              <a:avLst/>
            </a:prstGeom>
          </p:spPr>
        </p:pic>
        <p:sp>
          <p:nvSpPr>
            <p:cNvPr id="6" name="Rectangle 5"/>
            <p:cNvSpPr/>
            <p:nvPr/>
          </p:nvSpPr>
          <p:spPr>
            <a:xfrm>
              <a:off x="1847167" y="227769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39189" y="2283142"/>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15172" y="227810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576712" y="4093546"/>
            <a:ext cx="3272101" cy="2057270"/>
            <a:chOff x="1849589" y="1446899"/>
            <a:chExt cx="6675286" cy="4660958"/>
          </a:xfrm>
        </p:grpSpPr>
        <p:grpSp>
          <p:nvGrpSpPr>
            <p:cNvPr id="9" name="Group 8"/>
            <p:cNvGrpSpPr/>
            <p:nvPr/>
          </p:nvGrpSpPr>
          <p:grpSpPr>
            <a:xfrm>
              <a:off x="1849589" y="3646267"/>
              <a:ext cx="500619" cy="2019491"/>
              <a:chOff x="287425" y="3646267"/>
              <a:chExt cx="500619" cy="2019491"/>
            </a:xfrm>
          </p:grpSpPr>
          <p:graphicFrame>
            <p:nvGraphicFramePr>
              <p:cNvPr id="10" name="Object 9"/>
              <p:cNvGraphicFramePr>
                <a:graphicFrameLocks noChangeAspect="1"/>
              </p:cNvGraphicFramePr>
              <p:nvPr>
                <p:extLst>
                  <p:ext uri="{D42A27DB-BD31-4B8C-83A1-F6EECF244321}">
                    <p14:modId xmlns:p14="http://schemas.microsoft.com/office/powerpoint/2010/main" val="2426912587"/>
                  </p:ext>
                </p:extLst>
              </p:nvPr>
            </p:nvGraphicFramePr>
            <p:xfrm>
              <a:off x="326081" y="3646267"/>
              <a:ext cx="461963" cy="428625"/>
            </p:xfrm>
            <a:graphic>
              <a:graphicData uri="http://schemas.openxmlformats.org/presentationml/2006/ole">
                <mc:AlternateContent xmlns:mc="http://schemas.openxmlformats.org/markup-compatibility/2006">
                  <mc:Choice xmlns:v="urn:schemas-microsoft-com:vml" Requires="v">
                    <p:oleObj spid="_x0000_s1114578" name="Equation" r:id="rId4" imgW="139700" imgH="139700" progId="Equation.DSMT4">
                      <p:embed/>
                    </p:oleObj>
                  </mc:Choice>
                  <mc:Fallback>
                    <p:oleObj name="Equation" r:id="rId4" imgW="139700" imgH="139700" progId="Equation.DSMT4">
                      <p:embed/>
                      <p:pic>
                        <p:nvPicPr>
                          <p:cNvPr id="0" name=""/>
                          <p:cNvPicPr/>
                          <p:nvPr/>
                        </p:nvPicPr>
                        <p:blipFill>
                          <a:blip r:embed="rId5"/>
                          <a:stretch>
                            <a:fillRect/>
                          </a:stretch>
                        </p:blipFill>
                        <p:spPr>
                          <a:xfrm>
                            <a:off x="326081" y="3646267"/>
                            <a:ext cx="461963" cy="4286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47733854"/>
                  </p:ext>
                </p:extLst>
              </p:nvPr>
            </p:nvGraphicFramePr>
            <p:xfrm>
              <a:off x="287425" y="5237133"/>
              <a:ext cx="461963" cy="428625"/>
            </p:xfrm>
            <a:graphic>
              <a:graphicData uri="http://schemas.openxmlformats.org/presentationml/2006/ole">
                <mc:AlternateContent xmlns:mc="http://schemas.openxmlformats.org/markup-compatibility/2006">
                  <mc:Choice xmlns:v="urn:schemas-microsoft-com:vml" Requires="v">
                    <p:oleObj spid="_x0000_s1114579" name="Equation" r:id="rId6" imgW="139700" imgH="139700" progId="Equation.DSMT4">
                      <p:embed/>
                    </p:oleObj>
                  </mc:Choice>
                  <mc:Fallback>
                    <p:oleObj name="Equation" r:id="rId6" imgW="139700" imgH="139700" progId="Equation.DSMT4">
                      <p:embed/>
                      <p:pic>
                        <p:nvPicPr>
                          <p:cNvPr id="0" name=""/>
                          <p:cNvPicPr/>
                          <p:nvPr/>
                        </p:nvPicPr>
                        <p:blipFill>
                          <a:blip r:embed="rId5"/>
                          <a:stretch>
                            <a:fillRect/>
                          </a:stretch>
                        </p:blipFill>
                        <p:spPr>
                          <a:xfrm>
                            <a:off x="287425" y="5237133"/>
                            <a:ext cx="461963" cy="428625"/>
                          </a:xfrm>
                          <a:prstGeom prst="rect">
                            <a:avLst/>
                          </a:prstGeom>
                        </p:spPr>
                      </p:pic>
                    </p:oleObj>
                  </mc:Fallback>
                </mc:AlternateContent>
              </a:graphicData>
            </a:graphic>
          </p:graphicFrame>
        </p:grpSp>
        <p:graphicFrame>
          <p:nvGraphicFramePr>
            <p:cNvPr id="12" name="Object 11"/>
            <p:cNvGraphicFramePr>
              <a:graphicFrameLocks noChangeAspect="1"/>
            </p:cNvGraphicFramePr>
            <p:nvPr>
              <p:extLst>
                <p:ext uri="{D42A27DB-BD31-4B8C-83A1-F6EECF244321}">
                  <p14:modId xmlns:p14="http://schemas.microsoft.com/office/powerpoint/2010/main" val="3911689173"/>
                </p:ext>
              </p:extLst>
            </p:nvPr>
          </p:nvGraphicFramePr>
          <p:xfrm>
            <a:off x="7525274" y="1758950"/>
            <a:ext cx="823911" cy="558800"/>
          </p:xfrm>
          <a:graphic>
            <a:graphicData uri="http://schemas.openxmlformats.org/presentationml/2006/ole">
              <mc:AlternateContent xmlns:mc="http://schemas.openxmlformats.org/markup-compatibility/2006">
                <mc:Choice xmlns:v="urn:schemas-microsoft-com:vml" Requires="v">
                  <p:oleObj spid="_x0000_s1114580" name="Equation" r:id="rId7" imgW="393700" imgH="266700" progId="Equation.DSMT4">
                    <p:embed/>
                  </p:oleObj>
                </mc:Choice>
                <mc:Fallback>
                  <p:oleObj name="Equation" r:id="rId7" imgW="393700" imgH="266700" progId="Equation.DSMT4">
                    <p:embed/>
                    <p:pic>
                      <p:nvPicPr>
                        <p:cNvPr id="0" name=""/>
                        <p:cNvPicPr/>
                        <p:nvPr/>
                      </p:nvPicPr>
                      <p:blipFill>
                        <a:blip r:embed="rId8"/>
                        <a:stretch>
                          <a:fillRect/>
                        </a:stretch>
                      </p:blipFill>
                      <p:spPr>
                        <a:xfrm>
                          <a:off x="7525274" y="1758950"/>
                          <a:ext cx="823911" cy="558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95989957"/>
                </p:ext>
              </p:extLst>
            </p:nvPr>
          </p:nvGraphicFramePr>
          <p:xfrm>
            <a:off x="7515225" y="3579813"/>
            <a:ext cx="1009650" cy="558800"/>
          </p:xfrm>
          <a:graphic>
            <a:graphicData uri="http://schemas.openxmlformats.org/presentationml/2006/ole">
              <mc:AlternateContent xmlns:mc="http://schemas.openxmlformats.org/markup-compatibility/2006">
                <mc:Choice xmlns:v="urn:schemas-microsoft-com:vml" Requires="v">
                  <p:oleObj spid="_x0000_s1114581" name="Equation" r:id="rId9" imgW="482600" imgH="266700" progId="Equation.DSMT4">
                    <p:embed/>
                  </p:oleObj>
                </mc:Choice>
                <mc:Fallback>
                  <p:oleObj name="Equation" r:id="rId9" imgW="482600" imgH="266700" progId="Equation.DSMT4">
                    <p:embed/>
                    <p:pic>
                      <p:nvPicPr>
                        <p:cNvPr id="0" name=""/>
                        <p:cNvPicPr/>
                        <p:nvPr/>
                      </p:nvPicPr>
                      <p:blipFill>
                        <a:blip r:embed="rId10"/>
                        <a:stretch>
                          <a:fillRect/>
                        </a:stretch>
                      </p:blipFill>
                      <p:spPr>
                        <a:xfrm>
                          <a:off x="7515225" y="3579813"/>
                          <a:ext cx="100965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30037721"/>
                </p:ext>
              </p:extLst>
            </p:nvPr>
          </p:nvGraphicFramePr>
          <p:xfrm>
            <a:off x="7499045" y="5350488"/>
            <a:ext cx="1009650" cy="558800"/>
          </p:xfrm>
          <a:graphic>
            <a:graphicData uri="http://schemas.openxmlformats.org/presentationml/2006/ole">
              <mc:AlternateContent xmlns:mc="http://schemas.openxmlformats.org/markup-compatibility/2006">
                <mc:Choice xmlns:v="urn:schemas-microsoft-com:vml" Requires="v">
                  <p:oleObj spid="_x0000_s1114582" name="Equation" r:id="rId11" imgW="482600" imgH="266700" progId="Equation.DSMT4">
                    <p:embed/>
                  </p:oleObj>
                </mc:Choice>
                <mc:Fallback>
                  <p:oleObj name="Equation" r:id="rId11" imgW="482600" imgH="266700" progId="Equation.DSMT4">
                    <p:embed/>
                    <p:pic>
                      <p:nvPicPr>
                        <p:cNvPr id="0" name=""/>
                        <p:cNvPicPr/>
                        <p:nvPr/>
                      </p:nvPicPr>
                      <p:blipFill>
                        <a:blip r:embed="rId10"/>
                        <a:stretch>
                          <a:fillRect/>
                        </a:stretch>
                      </p:blipFill>
                      <p:spPr>
                        <a:xfrm>
                          <a:off x="7499045" y="5350488"/>
                          <a:ext cx="1009650" cy="558800"/>
                        </a:xfrm>
                        <a:prstGeom prst="rect">
                          <a:avLst/>
                        </a:prstGeom>
                      </p:spPr>
                    </p:pic>
                  </p:oleObj>
                </mc:Fallback>
              </mc:AlternateContent>
            </a:graphicData>
          </a:graphic>
        </p:graphicFrame>
        <p:pic>
          <p:nvPicPr>
            <p:cNvPr id="15" name="Picture 1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93" y="1446899"/>
              <a:ext cx="4267200" cy="1244600"/>
            </a:xfrm>
            <a:prstGeom prst="rect">
              <a:avLst/>
            </a:prstGeom>
          </p:spPr>
        </p:pic>
        <p:pic>
          <p:nvPicPr>
            <p:cNvPr id="16" name="Picture 15" descr="positroniumphoton_renorm.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7071" y="3267459"/>
              <a:ext cx="4267200" cy="1244600"/>
            </a:xfrm>
            <a:prstGeom prst="rect">
              <a:avLst/>
            </a:prstGeom>
          </p:spPr>
        </p:pic>
        <p:pic>
          <p:nvPicPr>
            <p:cNvPr id="17" name="Picture 16" descr="positroniumphoton_renorm2.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148" y="4863257"/>
              <a:ext cx="4318000" cy="1244600"/>
            </a:xfrm>
            <a:prstGeom prst="rect">
              <a:avLst/>
            </a:prstGeom>
          </p:spPr>
        </p:pic>
      </p:grpSp>
    </p:spTree>
    <p:extLst>
      <p:ext uri="{BB962C8B-B14F-4D97-AF65-F5344CB8AC3E}">
        <p14:creationId xmlns:p14="http://schemas.microsoft.com/office/powerpoint/2010/main" val="3325998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2"/>
            <a:ext cx="8229600" cy="1143000"/>
          </a:xfrm>
        </p:spPr>
        <p:txBody>
          <a:bodyPr>
            <a:normAutofit/>
          </a:bodyPr>
          <a:lstStyle/>
          <a:p>
            <a:r>
              <a:rPr lang="en-US" u="sng" dirty="0"/>
              <a:t>Two-body Effective Interaction</a:t>
            </a:r>
          </a:p>
        </p:txBody>
      </p:sp>
      <p:sp>
        <p:nvSpPr>
          <p:cNvPr id="3" name="Content Placeholder 2"/>
          <p:cNvSpPr>
            <a:spLocks noGrp="1"/>
          </p:cNvSpPr>
          <p:nvPr>
            <p:ph idx="1"/>
          </p:nvPr>
        </p:nvSpPr>
        <p:spPr>
          <a:xfrm>
            <a:off x="457200" y="1600200"/>
            <a:ext cx="8516252" cy="4525963"/>
          </a:xfrm>
        </p:spPr>
        <p:txBody>
          <a:bodyPr/>
          <a:lstStyle/>
          <a:p>
            <a:r>
              <a:rPr lang="en-US" dirty="0"/>
              <a:t>P (        ) and Q (        ) space</a:t>
            </a:r>
          </a:p>
          <a:p>
            <a:r>
              <a:rPr lang="en-US" dirty="0"/>
              <a:t>Find </a:t>
            </a:r>
            <a:r>
              <a:rPr lang="en-US" dirty="0" err="1"/>
              <a:t>H</a:t>
            </a:r>
            <a:r>
              <a:rPr lang="en-US" baseline="-25000" dirty="0" err="1"/>
              <a:t>eff</a:t>
            </a:r>
            <a:r>
              <a:rPr lang="en-US" dirty="0"/>
              <a:t> (acts only in P but includes effects in Q)</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grpSp>
        <p:nvGrpSpPr>
          <p:cNvPr id="20" name="Group 19"/>
          <p:cNvGrpSpPr/>
          <p:nvPr/>
        </p:nvGrpSpPr>
        <p:grpSpPr>
          <a:xfrm>
            <a:off x="1070523" y="3589695"/>
            <a:ext cx="2970160" cy="2729030"/>
            <a:chOff x="1511318" y="2424638"/>
            <a:chExt cx="3347990" cy="3232851"/>
          </a:xfrm>
        </p:grpSpPr>
        <p:sp>
          <p:nvSpPr>
            <p:cNvPr id="5" name="Rectangle 4"/>
            <p:cNvSpPr/>
            <p:nvPr/>
          </p:nvSpPr>
          <p:spPr>
            <a:xfrm>
              <a:off x="1521813" y="2424638"/>
              <a:ext cx="3316504" cy="3232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2592318" y="2424638"/>
              <a:ext cx="10495" cy="3232851"/>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511318" y="3484761"/>
              <a:ext cx="3347990" cy="10487"/>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206972" y="3799623"/>
            <a:ext cx="694421" cy="461665"/>
          </a:xfrm>
          <a:prstGeom prst="rect">
            <a:avLst/>
          </a:prstGeom>
          <a:noFill/>
        </p:spPr>
        <p:txBody>
          <a:bodyPr wrap="none" rtlCol="0">
            <a:spAutoFit/>
          </a:bodyPr>
          <a:lstStyle/>
          <a:p>
            <a:r>
              <a:rPr lang="en-US" sz="2400" dirty="0"/>
              <a:t>PHP </a:t>
            </a:r>
          </a:p>
        </p:txBody>
      </p:sp>
      <p:sp>
        <p:nvSpPr>
          <p:cNvPr id="12" name="TextBox 11"/>
          <p:cNvSpPr txBox="1"/>
          <p:nvPr/>
        </p:nvSpPr>
        <p:spPr>
          <a:xfrm>
            <a:off x="2644829" y="5164144"/>
            <a:ext cx="800219" cy="461665"/>
          </a:xfrm>
          <a:prstGeom prst="rect">
            <a:avLst/>
          </a:prstGeom>
          <a:noFill/>
        </p:spPr>
        <p:txBody>
          <a:bodyPr wrap="none" rtlCol="0">
            <a:spAutoFit/>
          </a:bodyPr>
          <a:lstStyle/>
          <a:p>
            <a:r>
              <a:rPr lang="en-US" sz="2400" dirty="0"/>
              <a:t>QHQ</a:t>
            </a:r>
          </a:p>
        </p:txBody>
      </p:sp>
      <p:sp>
        <p:nvSpPr>
          <p:cNvPr id="13" name="TextBox 12"/>
          <p:cNvSpPr txBox="1"/>
          <p:nvPr/>
        </p:nvSpPr>
        <p:spPr>
          <a:xfrm>
            <a:off x="1721220" y="2802489"/>
            <a:ext cx="1036127" cy="584776"/>
          </a:xfrm>
          <a:prstGeom prst="rect">
            <a:avLst/>
          </a:prstGeom>
          <a:noFill/>
        </p:spPr>
        <p:txBody>
          <a:bodyPr wrap="none" rtlCol="0">
            <a:spAutoFit/>
          </a:bodyPr>
          <a:lstStyle/>
          <a:p>
            <a:r>
              <a:rPr lang="en-US" sz="3200" dirty="0"/>
              <a:t>H</a:t>
            </a:r>
            <a:r>
              <a:rPr lang="en-US" sz="3200" baseline="-25000" dirty="0"/>
              <a:t>QED</a:t>
            </a:r>
            <a:r>
              <a:rPr lang="en-US" sz="3200" dirty="0"/>
              <a:t>:</a:t>
            </a:r>
          </a:p>
        </p:txBody>
      </p:sp>
      <p:sp>
        <p:nvSpPr>
          <p:cNvPr id="14" name="TextBox 13"/>
          <p:cNvSpPr txBox="1"/>
          <p:nvPr/>
        </p:nvSpPr>
        <p:spPr>
          <a:xfrm>
            <a:off x="2639801" y="3784084"/>
            <a:ext cx="748923" cy="461665"/>
          </a:xfrm>
          <a:prstGeom prst="rect">
            <a:avLst/>
          </a:prstGeom>
          <a:noFill/>
        </p:spPr>
        <p:txBody>
          <a:bodyPr wrap="none" rtlCol="0">
            <a:spAutoFit/>
          </a:bodyPr>
          <a:lstStyle/>
          <a:p>
            <a:r>
              <a:rPr lang="en-US" sz="2400" dirty="0"/>
              <a:t>PHQ</a:t>
            </a:r>
          </a:p>
        </p:txBody>
      </p:sp>
      <p:sp>
        <p:nvSpPr>
          <p:cNvPr id="15" name="TextBox 14"/>
          <p:cNvSpPr txBox="1"/>
          <p:nvPr/>
        </p:nvSpPr>
        <p:spPr>
          <a:xfrm>
            <a:off x="1196915" y="5164555"/>
            <a:ext cx="742511" cy="461665"/>
          </a:xfrm>
          <a:prstGeom prst="rect">
            <a:avLst/>
          </a:prstGeom>
          <a:noFill/>
        </p:spPr>
        <p:txBody>
          <a:bodyPr wrap="none" rtlCol="0">
            <a:spAutoFit/>
          </a:bodyPr>
          <a:lstStyle/>
          <a:p>
            <a:r>
              <a:rPr lang="en-US" sz="2400" dirty="0"/>
              <a:t>QHP</a:t>
            </a:r>
          </a:p>
        </p:txBody>
      </p:sp>
      <p:graphicFrame>
        <p:nvGraphicFramePr>
          <p:cNvPr id="16" name="Object 15"/>
          <p:cNvGraphicFramePr>
            <a:graphicFrameLocks noChangeAspect="1"/>
          </p:cNvGraphicFramePr>
          <p:nvPr>
            <p:extLst>
              <p:ext uri="{D42A27DB-BD31-4B8C-83A1-F6EECF244321}">
                <p14:modId xmlns:p14="http://schemas.microsoft.com/office/powerpoint/2010/main" val="1751293508"/>
              </p:ext>
            </p:extLst>
          </p:nvPr>
        </p:nvGraphicFramePr>
        <p:xfrm>
          <a:off x="1315199" y="1712175"/>
          <a:ext cx="736939" cy="450056"/>
        </p:xfrm>
        <a:graphic>
          <a:graphicData uri="http://schemas.openxmlformats.org/presentationml/2006/ole">
            <mc:AlternateContent xmlns:mc="http://schemas.openxmlformats.org/markup-compatibility/2006">
              <mc:Choice xmlns:v="urn:schemas-microsoft-com:vml" Requires="v">
                <p:oleObj spid="_x0000_s735840" name="Equation" r:id="rId3" imgW="393700" imgH="266700" progId="Equation.DSMT4">
                  <p:embed/>
                </p:oleObj>
              </mc:Choice>
              <mc:Fallback>
                <p:oleObj name="Equation" r:id="rId3" imgW="393700" imgH="266700" progId="Equation.DSMT4">
                  <p:embed/>
                  <p:pic>
                    <p:nvPicPr>
                      <p:cNvPr id="0" name=""/>
                      <p:cNvPicPr/>
                      <p:nvPr/>
                    </p:nvPicPr>
                    <p:blipFill>
                      <a:blip r:embed="rId4"/>
                      <a:stretch>
                        <a:fillRect/>
                      </a:stretch>
                    </p:blipFill>
                    <p:spPr>
                      <a:xfrm>
                        <a:off x="1315199" y="1712175"/>
                        <a:ext cx="736939" cy="450056"/>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93747986"/>
              </p:ext>
            </p:extLst>
          </p:nvPr>
        </p:nvGraphicFramePr>
        <p:xfrm>
          <a:off x="3467432" y="1752877"/>
          <a:ext cx="783295" cy="390364"/>
        </p:xfrm>
        <a:graphic>
          <a:graphicData uri="http://schemas.openxmlformats.org/presentationml/2006/ole">
            <mc:AlternateContent xmlns:mc="http://schemas.openxmlformats.org/markup-compatibility/2006">
              <mc:Choice xmlns:v="urn:schemas-microsoft-com:vml" Requires="v">
                <p:oleObj spid="_x0000_s735841" name="Equation" r:id="rId5" imgW="482600" imgH="266700" progId="Equation.DSMT4">
                  <p:embed/>
                </p:oleObj>
              </mc:Choice>
              <mc:Fallback>
                <p:oleObj name="Equation" r:id="rId5" imgW="482600" imgH="266700" progId="Equation.DSMT4">
                  <p:embed/>
                  <p:pic>
                    <p:nvPicPr>
                      <p:cNvPr id="0" name=""/>
                      <p:cNvPicPr/>
                      <p:nvPr/>
                    </p:nvPicPr>
                    <p:blipFill>
                      <a:blip r:embed="rId6"/>
                      <a:stretch>
                        <a:fillRect/>
                      </a:stretch>
                    </p:blipFill>
                    <p:spPr>
                      <a:xfrm>
                        <a:off x="3467432" y="1752877"/>
                        <a:ext cx="783295" cy="390364"/>
                      </a:xfrm>
                      <a:prstGeom prst="rect">
                        <a:avLst/>
                      </a:prstGeom>
                    </p:spPr>
                  </p:pic>
                </p:oleObj>
              </mc:Fallback>
            </mc:AlternateContent>
          </a:graphicData>
        </a:graphic>
      </p:graphicFrame>
      <p:grpSp>
        <p:nvGrpSpPr>
          <p:cNvPr id="21" name="Group 20"/>
          <p:cNvGrpSpPr/>
          <p:nvPr/>
        </p:nvGrpSpPr>
        <p:grpSpPr>
          <a:xfrm>
            <a:off x="5116666" y="3584653"/>
            <a:ext cx="2970160" cy="2729030"/>
            <a:chOff x="1511318" y="2424638"/>
            <a:chExt cx="3347990" cy="3232851"/>
          </a:xfrm>
        </p:grpSpPr>
        <p:sp>
          <p:nvSpPr>
            <p:cNvPr id="22" name="Rectangle 21"/>
            <p:cNvSpPr/>
            <p:nvPr/>
          </p:nvSpPr>
          <p:spPr>
            <a:xfrm>
              <a:off x="1521813" y="2424638"/>
              <a:ext cx="3316504" cy="32328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a:off x="2592318" y="2424638"/>
              <a:ext cx="10495" cy="3232851"/>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511318" y="3484761"/>
              <a:ext cx="3347990" cy="10487"/>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5253116" y="3773588"/>
            <a:ext cx="607859" cy="461665"/>
          </a:xfrm>
          <a:prstGeom prst="rect">
            <a:avLst/>
          </a:prstGeom>
          <a:noFill/>
        </p:spPr>
        <p:txBody>
          <a:bodyPr wrap="none" rtlCol="0">
            <a:spAutoFit/>
          </a:bodyPr>
          <a:lstStyle/>
          <a:p>
            <a:r>
              <a:rPr lang="en-US" sz="2400" dirty="0" err="1"/>
              <a:t>H</a:t>
            </a:r>
            <a:r>
              <a:rPr lang="en-US" sz="2400" baseline="-25000" dirty="0" err="1"/>
              <a:t>eff</a:t>
            </a:r>
            <a:endParaRPr lang="en-US" sz="2400" dirty="0"/>
          </a:p>
        </p:txBody>
      </p:sp>
      <p:sp>
        <p:nvSpPr>
          <p:cNvPr id="26" name="TextBox 25"/>
          <p:cNvSpPr txBox="1"/>
          <p:nvPr/>
        </p:nvSpPr>
        <p:spPr>
          <a:xfrm>
            <a:off x="6885353" y="3768546"/>
            <a:ext cx="340658" cy="461665"/>
          </a:xfrm>
          <a:prstGeom prst="rect">
            <a:avLst/>
          </a:prstGeom>
          <a:noFill/>
        </p:spPr>
        <p:txBody>
          <a:bodyPr wrap="none" rtlCol="0">
            <a:spAutoFit/>
          </a:bodyPr>
          <a:lstStyle/>
          <a:p>
            <a:r>
              <a:rPr lang="en-US" sz="2400" dirty="0"/>
              <a:t>0</a:t>
            </a:r>
          </a:p>
        </p:txBody>
      </p:sp>
      <p:sp>
        <p:nvSpPr>
          <p:cNvPr id="27" name="TextBox 26"/>
          <p:cNvSpPr txBox="1"/>
          <p:nvPr/>
        </p:nvSpPr>
        <p:spPr>
          <a:xfrm>
            <a:off x="5452970" y="5128020"/>
            <a:ext cx="340658" cy="461665"/>
          </a:xfrm>
          <a:prstGeom prst="rect">
            <a:avLst/>
          </a:prstGeom>
          <a:noFill/>
        </p:spPr>
        <p:txBody>
          <a:bodyPr wrap="none" rtlCol="0">
            <a:spAutoFit/>
          </a:bodyPr>
          <a:lstStyle/>
          <a:p>
            <a:r>
              <a:rPr lang="en-US" sz="2400" dirty="0"/>
              <a:t>0</a:t>
            </a:r>
          </a:p>
        </p:txBody>
      </p:sp>
      <p:sp>
        <p:nvSpPr>
          <p:cNvPr id="28" name="TextBox 27"/>
          <p:cNvSpPr txBox="1"/>
          <p:nvPr/>
        </p:nvSpPr>
        <p:spPr>
          <a:xfrm>
            <a:off x="6864802" y="5143970"/>
            <a:ext cx="340658" cy="461665"/>
          </a:xfrm>
          <a:prstGeom prst="rect">
            <a:avLst/>
          </a:prstGeom>
          <a:noFill/>
        </p:spPr>
        <p:txBody>
          <a:bodyPr wrap="none" rtlCol="0">
            <a:spAutoFit/>
          </a:bodyPr>
          <a:lstStyle/>
          <a:p>
            <a:r>
              <a:rPr lang="en-US" sz="2400" dirty="0"/>
              <a:t>0</a:t>
            </a:r>
          </a:p>
        </p:txBody>
      </p:sp>
      <p:sp>
        <p:nvSpPr>
          <p:cNvPr id="29" name="TextBox 28"/>
          <p:cNvSpPr txBox="1"/>
          <p:nvPr/>
        </p:nvSpPr>
        <p:spPr>
          <a:xfrm>
            <a:off x="6061231" y="2818438"/>
            <a:ext cx="845904" cy="584776"/>
          </a:xfrm>
          <a:prstGeom prst="rect">
            <a:avLst/>
          </a:prstGeom>
          <a:noFill/>
        </p:spPr>
        <p:txBody>
          <a:bodyPr wrap="none" rtlCol="0">
            <a:spAutoFit/>
          </a:bodyPr>
          <a:lstStyle/>
          <a:p>
            <a:r>
              <a:rPr lang="en-US" sz="3200" dirty="0" err="1"/>
              <a:t>H</a:t>
            </a:r>
            <a:r>
              <a:rPr lang="en-US" sz="3200" baseline="-25000" dirty="0" err="1"/>
              <a:t>eff</a:t>
            </a:r>
            <a:r>
              <a:rPr lang="en-US" sz="3200" dirty="0"/>
              <a:t>:</a:t>
            </a:r>
          </a:p>
        </p:txBody>
      </p:sp>
      <p:cxnSp>
        <p:nvCxnSpPr>
          <p:cNvPr id="31" name="Straight Arrow Connector 30"/>
          <p:cNvCxnSpPr/>
          <p:nvPr/>
        </p:nvCxnSpPr>
        <p:spPr>
          <a:xfrm>
            <a:off x="3201056" y="3180356"/>
            <a:ext cx="266579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161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670" y="274638"/>
            <a:ext cx="8979636" cy="1143000"/>
          </a:xfrm>
        </p:spPr>
        <p:txBody>
          <a:bodyPr>
            <a:normAutofit/>
          </a:bodyPr>
          <a:lstStyle/>
          <a:p>
            <a:r>
              <a:rPr lang="en-US" u="sng" dirty="0"/>
              <a:t>Example: Obtain LF QED Hamiltonian</a:t>
            </a:r>
          </a:p>
        </p:txBody>
      </p:sp>
      <p:sp>
        <p:nvSpPr>
          <p:cNvPr id="3" name="Content Placeholder 2"/>
          <p:cNvSpPr>
            <a:spLocks noGrp="1"/>
          </p:cNvSpPr>
          <p:nvPr>
            <p:ph idx="1"/>
          </p:nvPr>
        </p:nvSpPr>
        <p:spPr/>
        <p:txBody>
          <a:bodyPr/>
          <a:lstStyle/>
          <a:p>
            <a:r>
              <a:rPr lang="en-US" dirty="0"/>
              <a:t>QED </a:t>
            </a:r>
            <a:r>
              <a:rPr lang="en-US" dirty="0" err="1"/>
              <a:t>Lagrangian</a:t>
            </a:r>
            <a:endParaRPr lang="en-US" dirty="0"/>
          </a:p>
          <a:p>
            <a:r>
              <a:rPr lang="en-US" dirty="0"/>
              <a:t>Derived Light-front Hamiltonian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pic>
        <p:nvPicPr>
          <p:cNvPr id="8" name="Picture 7"/>
          <p:cNvPicPr>
            <a:picLocks noChangeAspect="1"/>
          </p:cNvPicPr>
          <p:nvPr/>
        </p:nvPicPr>
        <p:blipFill>
          <a:blip r:embed="rId3"/>
          <a:stretch>
            <a:fillRect/>
          </a:stretch>
        </p:blipFill>
        <p:spPr>
          <a:xfrm>
            <a:off x="3814487" y="1600201"/>
            <a:ext cx="3711834" cy="579974"/>
          </a:xfrm>
          <a:prstGeom prst="rect">
            <a:avLst/>
          </a:prstGeom>
        </p:spPr>
      </p:pic>
      <p:pic>
        <p:nvPicPr>
          <p:cNvPr id="9" name="Picture 8"/>
          <p:cNvPicPr>
            <a:picLocks noChangeAspect="1"/>
          </p:cNvPicPr>
          <p:nvPr/>
        </p:nvPicPr>
        <p:blipFill>
          <a:blip r:embed="rId4"/>
          <a:stretch>
            <a:fillRect/>
          </a:stretch>
        </p:blipFill>
        <p:spPr>
          <a:xfrm>
            <a:off x="894018" y="2774301"/>
            <a:ext cx="4757234" cy="585866"/>
          </a:xfrm>
          <a:prstGeom prst="rect">
            <a:avLst/>
          </a:prstGeom>
        </p:spPr>
      </p:pic>
      <p:pic>
        <p:nvPicPr>
          <p:cNvPr id="11" name="Picture 10"/>
          <p:cNvPicPr>
            <a:picLocks noChangeAspect="1"/>
          </p:cNvPicPr>
          <p:nvPr/>
        </p:nvPicPr>
        <p:blipFill>
          <a:blip r:embed="rId5"/>
          <a:stretch>
            <a:fillRect/>
          </a:stretch>
        </p:blipFill>
        <p:spPr>
          <a:xfrm>
            <a:off x="1296304" y="3360167"/>
            <a:ext cx="5256896" cy="697818"/>
          </a:xfrm>
          <a:prstGeom prst="rect">
            <a:avLst/>
          </a:prstGeom>
        </p:spPr>
      </p:pic>
      <p:pic>
        <p:nvPicPr>
          <p:cNvPr id="12" name="Picture 11"/>
          <p:cNvPicPr>
            <a:picLocks noChangeAspect="1"/>
          </p:cNvPicPr>
          <p:nvPr/>
        </p:nvPicPr>
        <p:blipFill>
          <a:blip r:embed="rId6"/>
          <a:stretch>
            <a:fillRect/>
          </a:stretch>
        </p:blipFill>
        <p:spPr>
          <a:xfrm>
            <a:off x="2843053" y="4163970"/>
            <a:ext cx="4956532" cy="625148"/>
          </a:xfrm>
          <a:prstGeom prst="rect">
            <a:avLst/>
          </a:prstGeom>
        </p:spPr>
      </p:pic>
      <p:cxnSp>
        <p:nvCxnSpPr>
          <p:cNvPr id="14" name="Straight Connector 13"/>
          <p:cNvCxnSpPr/>
          <p:nvPr/>
        </p:nvCxnSpPr>
        <p:spPr>
          <a:xfrm>
            <a:off x="2809337" y="4057985"/>
            <a:ext cx="3956296" cy="0"/>
          </a:xfrm>
          <a:prstGeom prst="lin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4212" y="3873319"/>
            <a:ext cx="2124094" cy="369332"/>
          </a:xfrm>
          <a:prstGeom prst="rect">
            <a:avLst/>
          </a:prstGeom>
          <a:noFill/>
        </p:spPr>
        <p:txBody>
          <a:bodyPr wrap="square" rtlCol="0">
            <a:spAutoFit/>
          </a:bodyPr>
          <a:lstStyle/>
          <a:p>
            <a:r>
              <a:rPr lang="en-US" altLang="zh-CN" dirty="0"/>
              <a:t>kinetic energy terms</a:t>
            </a:r>
            <a:endParaRPr lang="en-US" dirty="0"/>
          </a:p>
        </p:txBody>
      </p:sp>
      <p:grpSp>
        <p:nvGrpSpPr>
          <p:cNvPr id="24" name="Group 23"/>
          <p:cNvGrpSpPr/>
          <p:nvPr/>
        </p:nvGrpSpPr>
        <p:grpSpPr>
          <a:xfrm>
            <a:off x="2666695" y="4789118"/>
            <a:ext cx="1229945" cy="646331"/>
            <a:chOff x="2666695" y="5018461"/>
            <a:chExt cx="1229945" cy="646331"/>
          </a:xfrm>
        </p:grpSpPr>
        <p:cxnSp>
          <p:nvCxnSpPr>
            <p:cNvPr id="16" name="Straight Connector 15"/>
            <p:cNvCxnSpPr/>
            <p:nvPr/>
          </p:nvCxnSpPr>
          <p:spPr>
            <a:xfrm>
              <a:off x="2953123" y="5018461"/>
              <a:ext cx="657090" cy="0"/>
            </a:xfrm>
            <a:prstGeom prst="lin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66695" y="5018461"/>
              <a:ext cx="1229945" cy="646331"/>
            </a:xfrm>
            <a:prstGeom prst="rect">
              <a:avLst/>
            </a:prstGeom>
            <a:noFill/>
          </p:spPr>
          <p:txBody>
            <a:bodyPr wrap="square" rtlCol="0">
              <a:spAutoFit/>
            </a:bodyPr>
            <a:lstStyle/>
            <a:p>
              <a:pPr algn="ctr"/>
              <a:r>
                <a:rPr lang="en-US" altLang="zh-CN" dirty="0"/>
                <a:t>vertex interaction</a:t>
              </a:r>
              <a:endParaRPr lang="en-US" dirty="0"/>
            </a:p>
          </p:txBody>
        </p:sp>
      </p:grpSp>
      <p:grpSp>
        <p:nvGrpSpPr>
          <p:cNvPr id="25" name="Group 24"/>
          <p:cNvGrpSpPr/>
          <p:nvPr/>
        </p:nvGrpSpPr>
        <p:grpSpPr>
          <a:xfrm>
            <a:off x="4049039" y="4789118"/>
            <a:ext cx="1502826" cy="923330"/>
            <a:chOff x="2666694" y="4961163"/>
            <a:chExt cx="1502826" cy="923330"/>
          </a:xfrm>
        </p:grpSpPr>
        <p:cxnSp>
          <p:nvCxnSpPr>
            <p:cNvPr id="26" name="Straight Connector 25"/>
            <p:cNvCxnSpPr/>
            <p:nvPr/>
          </p:nvCxnSpPr>
          <p:spPr>
            <a:xfrm>
              <a:off x="2809650" y="5018461"/>
              <a:ext cx="1000235" cy="0"/>
            </a:xfrm>
            <a:prstGeom prst="lin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6694" y="4961163"/>
              <a:ext cx="1502826" cy="923330"/>
            </a:xfrm>
            <a:prstGeom prst="rect">
              <a:avLst/>
            </a:prstGeom>
            <a:noFill/>
          </p:spPr>
          <p:txBody>
            <a:bodyPr wrap="square" rtlCol="0">
              <a:spAutoFit/>
            </a:bodyPr>
            <a:lstStyle/>
            <a:p>
              <a:pPr algn="ctr"/>
              <a:r>
                <a:rPr lang="en-US" altLang="zh-CN" dirty="0"/>
                <a:t>instantaneous photon interaction</a:t>
              </a:r>
            </a:p>
          </p:txBody>
        </p:sp>
      </p:grpSp>
      <p:grpSp>
        <p:nvGrpSpPr>
          <p:cNvPr id="34" name="Group 33"/>
          <p:cNvGrpSpPr/>
          <p:nvPr/>
        </p:nvGrpSpPr>
        <p:grpSpPr>
          <a:xfrm>
            <a:off x="5742920" y="4789118"/>
            <a:ext cx="1783401" cy="1200329"/>
            <a:chOff x="2386119" y="4963055"/>
            <a:chExt cx="1783401" cy="1200329"/>
          </a:xfrm>
        </p:grpSpPr>
        <p:cxnSp>
          <p:nvCxnSpPr>
            <p:cNvPr id="35" name="Straight Connector 34"/>
            <p:cNvCxnSpPr/>
            <p:nvPr/>
          </p:nvCxnSpPr>
          <p:spPr>
            <a:xfrm>
              <a:off x="2386119" y="5018461"/>
              <a:ext cx="1783401" cy="0"/>
            </a:xfrm>
            <a:prstGeom prst="line">
              <a:avLst/>
            </a:prstGeom>
            <a:ln>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6694" y="4963055"/>
              <a:ext cx="1502826" cy="1200329"/>
            </a:xfrm>
            <a:prstGeom prst="rect">
              <a:avLst/>
            </a:prstGeom>
            <a:noFill/>
          </p:spPr>
          <p:txBody>
            <a:bodyPr wrap="square" rtlCol="0">
              <a:spAutoFit/>
            </a:bodyPr>
            <a:lstStyle/>
            <a:p>
              <a:pPr algn="ctr"/>
              <a:r>
                <a:rPr lang="en-US" altLang="zh-CN" dirty="0"/>
                <a:t>instantaneous fermion interaction</a:t>
              </a:r>
            </a:p>
            <a:p>
              <a:pPr algn="ctr"/>
              <a:endParaRPr lang="en-US" dirty="0"/>
            </a:p>
          </p:txBody>
        </p:sp>
      </p:grpSp>
      <p:pic>
        <p:nvPicPr>
          <p:cNvPr id="40" name="Picture 39"/>
          <p:cNvPicPr>
            <a:picLocks noChangeAspect="1"/>
          </p:cNvPicPr>
          <p:nvPr/>
        </p:nvPicPr>
        <p:blipFill>
          <a:blip r:embed="rId7"/>
          <a:stretch>
            <a:fillRect/>
          </a:stretch>
        </p:blipFill>
        <p:spPr>
          <a:xfrm>
            <a:off x="2494350" y="5737246"/>
            <a:ext cx="1402290" cy="777833"/>
          </a:xfrm>
          <a:prstGeom prst="rect">
            <a:avLst/>
          </a:prstGeom>
        </p:spPr>
      </p:pic>
      <p:pic>
        <p:nvPicPr>
          <p:cNvPr id="41" name="Picture 40"/>
          <p:cNvPicPr>
            <a:picLocks noChangeAspect="1"/>
          </p:cNvPicPr>
          <p:nvPr/>
        </p:nvPicPr>
        <p:blipFill>
          <a:blip r:embed="rId8"/>
          <a:stretch>
            <a:fillRect/>
          </a:stretch>
        </p:blipFill>
        <p:spPr>
          <a:xfrm>
            <a:off x="4191995" y="5891229"/>
            <a:ext cx="1287718" cy="690217"/>
          </a:xfrm>
          <a:prstGeom prst="rect">
            <a:avLst/>
          </a:prstGeom>
        </p:spPr>
      </p:pic>
      <p:pic>
        <p:nvPicPr>
          <p:cNvPr id="42" name="Picture 41"/>
          <p:cNvPicPr>
            <a:picLocks noChangeAspect="1"/>
          </p:cNvPicPr>
          <p:nvPr/>
        </p:nvPicPr>
        <p:blipFill>
          <a:blip r:embed="rId9"/>
          <a:stretch>
            <a:fillRect/>
          </a:stretch>
        </p:blipFill>
        <p:spPr>
          <a:xfrm>
            <a:off x="6023495" y="5786696"/>
            <a:ext cx="1502826" cy="877650"/>
          </a:xfrm>
          <a:prstGeom prst="rect">
            <a:avLst/>
          </a:prstGeom>
        </p:spPr>
      </p:pic>
      <p:graphicFrame>
        <p:nvGraphicFramePr>
          <p:cNvPr id="23" name="Object 4"/>
          <p:cNvGraphicFramePr>
            <a:graphicFrameLocks noChangeAspect="1"/>
          </p:cNvGraphicFramePr>
          <p:nvPr>
            <p:extLst>
              <p:ext uri="{D42A27DB-BD31-4B8C-83A1-F6EECF244321}">
                <p14:modId xmlns:p14="http://schemas.microsoft.com/office/powerpoint/2010/main" val="2683351522"/>
              </p:ext>
            </p:extLst>
          </p:nvPr>
        </p:nvGraphicFramePr>
        <p:xfrm>
          <a:off x="7790524" y="2686672"/>
          <a:ext cx="1136650" cy="568325"/>
        </p:xfrm>
        <a:graphic>
          <a:graphicData uri="http://schemas.openxmlformats.org/presentationml/2006/ole">
            <mc:AlternateContent xmlns:mc="http://schemas.openxmlformats.org/markup-compatibility/2006">
              <mc:Choice xmlns:v="urn:schemas-microsoft-com:vml" Requires="v">
                <p:oleObj spid="_x0000_s739638" name="Equation" r:id="rId10" imgW="558800" imgH="279400" progId="Equation.DSMT4">
                  <p:embed/>
                </p:oleObj>
              </mc:Choice>
              <mc:Fallback>
                <p:oleObj name="Equation" r:id="rId10" imgW="558800" imgH="279400" progId="Equation.DSMT4">
                  <p:embed/>
                  <p:pic>
                    <p:nvPicPr>
                      <p:cNvPr id="0" name=""/>
                      <p:cNvPicPr>
                        <a:picLocks noChangeAspect="1" noChangeArrowheads="1"/>
                      </p:cNvPicPr>
                      <p:nvPr/>
                    </p:nvPicPr>
                    <p:blipFill>
                      <a:blip r:embed="rId11"/>
                      <a:srcRect/>
                      <a:stretch>
                        <a:fillRect/>
                      </a:stretch>
                    </p:blipFill>
                    <p:spPr bwMode="auto">
                      <a:xfrm>
                        <a:off x="7790524" y="2686672"/>
                        <a:ext cx="1136650" cy="56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TextBox 4"/>
          <p:cNvSpPr txBox="1"/>
          <p:nvPr/>
        </p:nvSpPr>
        <p:spPr>
          <a:xfrm>
            <a:off x="7831937" y="4303471"/>
            <a:ext cx="1133644" cy="369332"/>
          </a:xfrm>
          <a:prstGeom prst="rect">
            <a:avLst/>
          </a:prstGeom>
          <a:noFill/>
          <a:ln>
            <a:solidFill>
              <a:schemeClr val="tx1"/>
            </a:solidFill>
          </a:ln>
        </p:spPr>
        <p:txBody>
          <a:bodyPr wrap="none" rtlCol="0">
            <a:spAutoFit/>
          </a:bodyPr>
          <a:lstStyle/>
          <a:p>
            <a:r>
              <a:rPr lang="en-US" dirty="0"/>
              <a:t>PHP, QHQ</a:t>
            </a:r>
          </a:p>
        </p:txBody>
      </p:sp>
      <p:cxnSp>
        <p:nvCxnSpPr>
          <p:cNvPr id="7" name="Straight Arrow Connector 6"/>
          <p:cNvCxnSpPr/>
          <p:nvPr/>
        </p:nvCxnSpPr>
        <p:spPr>
          <a:xfrm flipH="1" flipV="1">
            <a:off x="6737960" y="4072553"/>
            <a:ext cx="1081013" cy="2414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493620" y="4660344"/>
            <a:ext cx="346345" cy="188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5195156" y="4497856"/>
            <a:ext cx="2629285" cy="3619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193903" y="4760263"/>
            <a:ext cx="1079029" cy="369332"/>
          </a:xfrm>
          <a:prstGeom prst="rect">
            <a:avLst/>
          </a:prstGeom>
          <a:noFill/>
          <a:ln>
            <a:solidFill>
              <a:schemeClr val="tx1"/>
            </a:solidFill>
          </a:ln>
        </p:spPr>
        <p:txBody>
          <a:bodyPr wrap="none" rtlCol="0">
            <a:spAutoFit/>
          </a:bodyPr>
          <a:lstStyle/>
          <a:p>
            <a:r>
              <a:rPr lang="en-US" dirty="0"/>
              <a:t>PHQ,QHP</a:t>
            </a:r>
          </a:p>
        </p:txBody>
      </p:sp>
      <p:cxnSp>
        <p:nvCxnSpPr>
          <p:cNvPr id="32" name="Straight Arrow Connector 31"/>
          <p:cNvCxnSpPr>
            <a:stCxn id="38" idx="3"/>
          </p:cNvCxnSpPr>
          <p:nvPr/>
        </p:nvCxnSpPr>
        <p:spPr>
          <a:xfrm flipV="1">
            <a:off x="2272932" y="4817789"/>
            <a:ext cx="634259" cy="12714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363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Why Go To Light-front?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962" y="2180064"/>
                <a:ext cx="9060038" cy="4525963"/>
              </a:xfrm>
            </p:spPr>
            <p:txBody>
              <a:bodyPr/>
              <a:lstStyle/>
              <a:p>
                <a:r>
                  <a:rPr lang="en-US" dirty="0">
                    <a:solidFill>
                      <a:srgbClr val="FF0000"/>
                    </a:solidFill>
                  </a:rPr>
                  <a:t>Boost invariant </a:t>
                </a:r>
                <a:r>
                  <a:rPr lang="en-US" dirty="0"/>
                  <a:t>light-front wave-function</a:t>
                </a:r>
              </a:p>
              <a:p>
                <a:r>
                  <a:rPr lang="en-US" dirty="0">
                    <a:solidFill>
                      <a:srgbClr val="FF0000"/>
                    </a:solidFill>
                    <a:ea typeface="Cambria Math" charset="0"/>
                    <a:cs typeface="Cambria Math" charset="0"/>
                  </a:rPr>
                  <a:t>Simple vacuum </a:t>
                </a:r>
                <a14:m>
                  <m:oMath xmlns:m="http://schemas.openxmlformats.org/officeDocument/2006/math">
                    <m:r>
                      <a:rPr lang="en-US" i="1" smtClean="0">
                        <a:latin typeface="Cambria Math" charset="0"/>
                        <a:ea typeface="Cambria Math" charset="0"/>
                        <a:cs typeface="Cambria Math" charset="0"/>
                      </a:rPr>
                      <m:t>≈</m:t>
                    </m:r>
                  </m:oMath>
                </a14:m>
                <a:r>
                  <a:rPr lang="en-US" dirty="0"/>
                  <a:t> free theory vacuum</a:t>
                </a:r>
              </a:p>
              <a:p>
                <a:r>
                  <a:rPr lang="en-US" dirty="0"/>
                  <a:t>Hamiltonian formalism for quantum field theory</a:t>
                </a:r>
              </a:p>
              <a:p>
                <a:r>
                  <a:rPr lang="en-US" dirty="0">
                    <a:solidFill>
                      <a:srgbClr val="0000FF"/>
                    </a:solidFill>
                  </a:rPr>
                  <a:t>Parton </a:t>
                </a:r>
                <a:r>
                  <a:rPr lang="en-US" dirty="0"/>
                  <a:t>interpretation</a:t>
                </a:r>
                <a:r>
                  <a:rPr lang="en-US" dirty="0">
                    <a:solidFill>
                      <a:srgbClr val="0000FF"/>
                    </a:solidFill>
                  </a:rPr>
                  <a:t>         </a:t>
                </a:r>
                <a:r>
                  <a:rPr lang="en-US" dirty="0"/>
                  <a:t>bound state structure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962" y="2180064"/>
                <a:ext cx="9060038" cy="4525963"/>
              </a:xfrm>
              <a:blipFill>
                <a:blip r:embed="rId2"/>
                <a:stretch>
                  <a:fillRect l="-1548" t="-175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
        <p:nvSpPr>
          <p:cNvPr id="6" name="Right Arrow 5"/>
          <p:cNvSpPr/>
          <p:nvPr/>
        </p:nvSpPr>
        <p:spPr>
          <a:xfrm>
            <a:off x="4130514" y="4128438"/>
            <a:ext cx="598230" cy="1994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441628" y="5085908"/>
                <a:ext cx="7092158" cy="307777"/>
              </a:xfrm>
              <a:prstGeom prst="rect">
                <a:avLst/>
              </a:prstGeom>
              <a:noFill/>
            </p:spPr>
            <p:txBody>
              <a:bodyPr wrap="square" lIns="0" tIns="0" rIns="0" bIns="0" rtlCol="0">
                <a:spAutoFit/>
              </a:bodyPr>
              <a:lstStyle/>
              <a:p>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charset="0"/>
                          </a:rPr>
                          <m:t>|</m:t>
                        </m:r>
                        <m:r>
                          <m:rPr>
                            <m:sty m:val="p"/>
                          </m:rPr>
                          <a:rPr lang="en-US" sz="2000" b="0" i="0" smtClean="0">
                            <a:latin typeface="Cambria Math" charset="0"/>
                          </a:rPr>
                          <m:t>proton</m:t>
                        </m:r>
                      </m:e>
                    </m:d>
                    <m:r>
                      <a:rPr lang="en-US" sz="2000" b="0" i="1" smtClean="0">
                        <a:latin typeface="Cambria Math" charset="0"/>
                      </a:rPr>
                      <m:t>=</m:t>
                    </m:r>
                    <m:r>
                      <a:rPr lang="en-US" sz="2000" b="0" i="1" smtClean="0">
                        <a:latin typeface="Cambria Math" charset="0"/>
                      </a:rPr>
                      <m:t>𝑎</m:t>
                    </m:r>
                    <m:d>
                      <m:dPr>
                        <m:begChr m:val=""/>
                        <m:endChr m:val="⟩"/>
                        <m:ctrlPr>
                          <a:rPr lang="en-US" sz="2000" i="1">
                            <a:latin typeface="Cambria Math" panose="02040503050406030204" pitchFamily="18" charset="0"/>
                          </a:rPr>
                        </m:ctrlPr>
                      </m:dPr>
                      <m:e>
                        <m:r>
                          <a:rPr lang="en-US" sz="2000" i="1">
                            <a:latin typeface="Cambria Math" charset="0"/>
                          </a:rPr>
                          <m:t>|</m:t>
                        </m:r>
                        <m:r>
                          <a:rPr lang="en-US" sz="2000" b="0" i="1" smtClean="0">
                            <a:latin typeface="Cambria Math" charset="0"/>
                          </a:rPr>
                          <m:t>𝑢𝑢𝑑</m:t>
                        </m:r>
                      </m:e>
                    </m:d>
                    <m:r>
                      <a:rPr lang="en-US" sz="2000" b="0" i="1" smtClean="0">
                        <a:latin typeface="Cambria Math" charset="0"/>
                      </a:rPr>
                      <m:t>+</m:t>
                    </m:r>
                    <m:r>
                      <a:rPr lang="en-US" sz="2000" b="0" i="1" smtClean="0">
                        <a:latin typeface="Cambria Math" charset="0"/>
                      </a:rPr>
                      <m:t>𝑏</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𝑢𝑢𝑑𝑔</m:t>
                        </m:r>
                      </m:e>
                    </m:d>
                    <m:r>
                      <a:rPr lang="en-US" sz="2000" b="0" i="0" smtClean="0">
                        <a:latin typeface="Cambria Math" charset="0"/>
                      </a:rPr>
                      <m:t>+</m:t>
                    </m:r>
                    <m:r>
                      <m:rPr>
                        <m:sty m:val="p"/>
                      </m:rPr>
                      <a:rPr lang="en-US" sz="2000" b="0" i="0" smtClean="0">
                        <a:latin typeface="Cambria Math" charset="0"/>
                      </a:rPr>
                      <m:t>c</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𝑢𝑢𝑑𝑔𝑔</m:t>
                        </m:r>
                      </m:e>
                    </m:d>
                    <m:r>
                      <a:rPr lang="en-US" sz="2000" b="0" i="1" smtClean="0">
                        <a:latin typeface="Cambria Math" charset="0"/>
                      </a:rPr>
                      <m:t>+</m:t>
                    </m:r>
                    <m:r>
                      <a:rPr lang="en-US" sz="2000" b="0" i="1" smtClean="0">
                        <a:latin typeface="Cambria Math" charset="0"/>
                      </a:rPr>
                      <m:t>𝑑</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𝑢𝑢𝑑𝑞</m:t>
                        </m:r>
                        <m:acc>
                          <m:accPr>
                            <m:chr m:val="̅"/>
                            <m:ctrlPr>
                              <a:rPr lang="en-US" sz="2000" b="0" i="1" smtClean="0">
                                <a:latin typeface="Cambria Math" panose="02040503050406030204" pitchFamily="18" charset="0"/>
                              </a:rPr>
                            </m:ctrlPr>
                          </m:accPr>
                          <m:e>
                            <m:r>
                              <a:rPr lang="en-US" sz="2000" b="0" i="1" smtClean="0">
                                <a:latin typeface="Cambria Math" charset="0"/>
                              </a:rPr>
                              <m:t>𝑞</m:t>
                            </m:r>
                          </m:e>
                        </m:acc>
                      </m:e>
                    </m:d>
                    <m:r>
                      <a:rPr lang="en-US" sz="2000" i="1" smtClean="0">
                        <a:latin typeface="Cambria Math" charset="0"/>
                      </a:rPr>
                      <m:t>+</m:t>
                    </m:r>
                  </m:oMath>
                </a14:m>
                <a:r>
                  <a:rPr lang="en-US" sz="2000" dirty="0"/>
                  <a:t>. . . .</a:t>
                </a:r>
              </a:p>
            </p:txBody>
          </p:sp>
        </mc:Choice>
        <mc:Fallback xmlns="">
          <p:sp>
            <p:nvSpPr>
              <p:cNvPr id="8" name="TextBox 7"/>
              <p:cNvSpPr txBox="1">
                <a:spLocks noRot="1" noChangeAspect="1" noMove="1" noResize="1" noEditPoints="1" noAdjustHandles="1" noChangeArrowheads="1" noChangeShapeType="1" noTextEdit="1"/>
              </p:cNvSpPr>
              <p:nvPr/>
            </p:nvSpPr>
            <p:spPr>
              <a:xfrm>
                <a:off x="1441628" y="5085908"/>
                <a:ext cx="7092158" cy="307777"/>
              </a:xfrm>
              <a:prstGeom prst="rect">
                <a:avLst/>
              </a:prstGeom>
              <a:blipFill>
                <a:blip r:embed="rId3"/>
                <a:stretch>
                  <a:fillRect l="-1632" t="-172549" b="-250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41628" y="5545704"/>
                <a:ext cx="7092158" cy="307777"/>
              </a:xfrm>
              <a:prstGeom prst="rect">
                <a:avLst/>
              </a:prstGeom>
              <a:noFill/>
            </p:spPr>
            <p:txBody>
              <a:bodyPr wrap="square" lIns="0" tIns="0" rIns="0" bIns="0" rtlCol="0">
                <a:spAutoFit/>
              </a:bodyPr>
              <a:lstStyle/>
              <a:p>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charset="0"/>
                          </a:rPr>
                          <m:t>|</m:t>
                        </m:r>
                        <m:r>
                          <m:rPr>
                            <m:sty m:val="p"/>
                          </m:rPr>
                          <a:rPr lang="en-US" sz="2000" b="0" i="0" smtClean="0">
                            <a:latin typeface="Cambria Math" charset="0"/>
                          </a:rPr>
                          <m:t>pion</m:t>
                        </m:r>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𝑎</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𝑞</m:t>
                        </m:r>
                        <m:acc>
                          <m:accPr>
                            <m:chr m:val="̅"/>
                            <m:ctrlPr>
                              <a:rPr lang="en-US" sz="2000" i="1">
                                <a:latin typeface="Cambria Math" panose="02040503050406030204" pitchFamily="18" charset="0"/>
                              </a:rPr>
                            </m:ctrlPr>
                          </m:accPr>
                          <m:e>
                            <m:r>
                              <a:rPr lang="en-US" sz="2000" i="1">
                                <a:latin typeface="Cambria Math" charset="0"/>
                              </a:rPr>
                              <m:t>𝑞</m:t>
                            </m:r>
                          </m:e>
                        </m:acc>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𝑏</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𝑞</m:t>
                        </m:r>
                        <m:acc>
                          <m:accPr>
                            <m:chr m:val="̅"/>
                            <m:ctrlPr>
                              <a:rPr lang="en-US" sz="2000" i="1">
                                <a:latin typeface="Cambria Math" panose="02040503050406030204" pitchFamily="18" charset="0"/>
                              </a:rPr>
                            </m:ctrlPr>
                          </m:accPr>
                          <m:e>
                            <m:r>
                              <a:rPr lang="en-US" sz="2000" i="1">
                                <a:latin typeface="Cambria Math" charset="0"/>
                              </a:rPr>
                              <m:t>𝑞</m:t>
                            </m:r>
                          </m:e>
                        </m:acc>
                        <m:r>
                          <a:rPr lang="en-US" sz="2000" b="0" i="1" smtClean="0">
                            <a:latin typeface="Cambria Math" charset="0"/>
                          </a:rPr>
                          <m:t>𝑔</m:t>
                        </m:r>
                      </m:e>
                    </m:d>
                    <m:r>
                      <a:rPr lang="en-US" sz="2000" b="0" i="0" smtClean="0">
                        <a:latin typeface="Cambria Math" panose="02040503050406030204" pitchFamily="18" charset="0"/>
                      </a:rPr>
                      <m:t>  </m:t>
                    </m:r>
                    <m:r>
                      <a:rPr lang="en-US" sz="2000" b="0" i="0" smtClean="0">
                        <a:latin typeface="Cambria Math" charset="0"/>
                      </a:rPr>
                      <m:t>+</m:t>
                    </m:r>
                    <m:r>
                      <m:rPr>
                        <m:sty m:val="p"/>
                      </m:rPr>
                      <a:rPr lang="en-US" sz="2000" b="0" i="0" smtClean="0">
                        <a:latin typeface="Cambria Math" charset="0"/>
                      </a:rPr>
                      <m:t>c</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𝑞</m:t>
                        </m:r>
                        <m:acc>
                          <m:accPr>
                            <m:chr m:val="̅"/>
                            <m:ctrlPr>
                              <a:rPr lang="en-US" sz="2000" i="1">
                                <a:latin typeface="Cambria Math" panose="02040503050406030204" pitchFamily="18" charset="0"/>
                              </a:rPr>
                            </m:ctrlPr>
                          </m:accPr>
                          <m:e>
                            <m:r>
                              <a:rPr lang="en-US" sz="2000" i="1">
                                <a:latin typeface="Cambria Math" charset="0"/>
                              </a:rPr>
                              <m:t>𝑞</m:t>
                            </m:r>
                          </m:e>
                        </m:acc>
                        <m:r>
                          <a:rPr lang="en-US" sz="2000" i="1">
                            <a:latin typeface="Cambria Math" charset="0"/>
                          </a:rPr>
                          <m:t>𝑔</m:t>
                        </m:r>
                        <m:r>
                          <a:rPr lang="en-US" sz="2000" b="0" i="1" smtClean="0">
                            <a:latin typeface="Cambria Math" charset="0"/>
                          </a:rPr>
                          <m:t>𝑔</m:t>
                        </m:r>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𝑑</m:t>
                    </m:r>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𝑞</m:t>
                        </m:r>
                        <m:acc>
                          <m:accPr>
                            <m:chr m:val="̅"/>
                            <m:ctrlPr>
                              <a:rPr lang="en-US" sz="2000" i="1">
                                <a:latin typeface="Cambria Math" panose="02040503050406030204" pitchFamily="18" charset="0"/>
                              </a:rPr>
                            </m:ctrlPr>
                          </m:accPr>
                          <m:e>
                            <m:r>
                              <a:rPr lang="en-US" sz="2000" i="1">
                                <a:latin typeface="Cambria Math" charset="0"/>
                              </a:rPr>
                              <m:t>𝑞</m:t>
                            </m:r>
                          </m:e>
                        </m:acc>
                        <m:r>
                          <a:rPr lang="en-US" sz="2000" i="1">
                            <a:latin typeface="Cambria Math" charset="0"/>
                          </a:rPr>
                          <m:t>𝑞</m:t>
                        </m:r>
                        <m:acc>
                          <m:accPr>
                            <m:chr m:val="̅"/>
                            <m:ctrlPr>
                              <a:rPr lang="en-US" sz="2000" i="1">
                                <a:latin typeface="Cambria Math" panose="02040503050406030204" pitchFamily="18" charset="0"/>
                              </a:rPr>
                            </m:ctrlPr>
                          </m:accPr>
                          <m:e>
                            <m:r>
                              <a:rPr lang="en-US" sz="2000" i="1">
                                <a:latin typeface="Cambria Math" charset="0"/>
                              </a:rPr>
                              <m:t>𝑞</m:t>
                            </m:r>
                          </m:e>
                        </m:acc>
                      </m:e>
                    </m:d>
                    <m:r>
                      <a:rPr lang="en-US" sz="2000" i="1" smtClean="0">
                        <a:latin typeface="Cambria Math" charset="0"/>
                      </a:rPr>
                      <m:t>+</m:t>
                    </m:r>
                  </m:oMath>
                </a14:m>
                <a:r>
                  <a:rPr lang="en-US" sz="2000" dirty="0"/>
                  <a:t>. . . .</a:t>
                </a:r>
              </a:p>
            </p:txBody>
          </p:sp>
        </mc:Choice>
        <mc:Fallback xmlns="">
          <p:sp>
            <p:nvSpPr>
              <p:cNvPr id="9" name="TextBox 8"/>
              <p:cNvSpPr txBox="1">
                <a:spLocks noRot="1" noChangeAspect="1" noMove="1" noResize="1" noEditPoints="1" noAdjustHandles="1" noChangeArrowheads="1" noChangeShapeType="1" noTextEdit="1"/>
              </p:cNvSpPr>
              <p:nvPr/>
            </p:nvSpPr>
            <p:spPr>
              <a:xfrm>
                <a:off x="1441628" y="5545704"/>
                <a:ext cx="7092158" cy="307777"/>
              </a:xfrm>
              <a:prstGeom prst="rect">
                <a:avLst/>
              </a:prstGeom>
              <a:blipFill>
                <a:blip r:embed="rId4"/>
                <a:stretch>
                  <a:fillRect l="-1632" t="-178000" b="-256000"/>
                </a:stretch>
              </a:blipFill>
            </p:spPr>
            <p:txBody>
              <a:bodyPr/>
              <a:lstStyle/>
              <a:p>
                <a:r>
                  <a:rPr lang="en-US">
                    <a:noFill/>
                  </a:rPr>
                  <a:t> </a:t>
                </a:r>
              </a:p>
            </p:txBody>
          </p:sp>
        </mc:Fallback>
      </mc:AlternateContent>
      <p:sp>
        <p:nvSpPr>
          <p:cNvPr id="10" name="TextBox 9"/>
          <p:cNvSpPr txBox="1"/>
          <p:nvPr/>
        </p:nvSpPr>
        <p:spPr>
          <a:xfrm>
            <a:off x="1441628" y="5928786"/>
            <a:ext cx="7092158" cy="307777"/>
          </a:xfrm>
          <a:prstGeom prst="rect">
            <a:avLst/>
          </a:prstGeom>
          <a:noFill/>
        </p:spPr>
        <p:txBody>
          <a:bodyPr wrap="square" lIns="0" tIns="0" rIns="0" bIns="0" rtlCol="0">
            <a:spAutoFit/>
          </a:bodyPr>
          <a:lstStyle/>
          <a:p>
            <a:r>
              <a:rPr lang="en-US" sz="2000" dirty="0"/>
              <a:t>. . . .</a:t>
            </a:r>
          </a:p>
        </p:txBody>
      </p:sp>
      <mc:AlternateContent xmlns:mc="http://schemas.openxmlformats.org/markup-compatibility/2006" xmlns:a14="http://schemas.microsoft.com/office/drawing/2010/main">
        <mc:Choice Requires="a14">
          <p:sp>
            <p:nvSpPr>
              <p:cNvPr id="11" name="TextBox 10"/>
              <p:cNvSpPr txBox="1"/>
              <p:nvPr/>
            </p:nvSpPr>
            <p:spPr>
              <a:xfrm>
                <a:off x="1441628" y="4651571"/>
                <a:ext cx="7092158" cy="365806"/>
              </a:xfrm>
              <a:prstGeom prst="rect">
                <a:avLst/>
              </a:prstGeom>
              <a:noFill/>
            </p:spPr>
            <p:txBody>
              <a:bodyPr wrap="square" lIns="0" tIns="0" rIns="0" bIns="0" rtlCol="0">
                <a:spAutoFit/>
              </a:bodyPr>
              <a:lstStyle/>
              <a:p>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𝑝</m:t>
                            </m:r>
                          </m:sub>
                        </m:sSub>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𝑎</m:t>
                    </m:r>
                    <m:d>
                      <m:dPr>
                        <m:begChr m:val=""/>
                        <m:endChr m:val="⟩"/>
                        <m:ctrlPr>
                          <a:rPr lang="en-US" sz="2000" i="1">
                            <a:latin typeface="Cambria Math" panose="02040503050406030204" pitchFamily="18" charset="0"/>
                          </a:rPr>
                        </m:ctrlPr>
                      </m:dPr>
                      <m:e>
                        <m:r>
                          <a:rPr lang="en-US" sz="2000" i="1">
                            <a:latin typeface="Cambria Math" charset="0"/>
                          </a:rPr>
                          <m:t>|</m:t>
                        </m:r>
                        <m:r>
                          <a:rPr lang="en-US" sz="2000" b="0" i="1" smtClean="0">
                            <a:latin typeface="Cambria Math" panose="02040503050406030204" pitchFamily="18" charset="0"/>
                          </a:rPr>
                          <m:t>𝑒</m:t>
                        </m:r>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𝑏</m:t>
                    </m:r>
                    <m:d>
                      <m:dPr>
                        <m:begChr m:val=""/>
                        <m:endChr m:val="⟩"/>
                        <m:ctrlPr>
                          <a:rPr lang="en-US" sz="2000" i="1">
                            <a:latin typeface="Cambria Math" panose="02040503050406030204" pitchFamily="18" charset="0"/>
                          </a:rPr>
                        </m:ctrlPr>
                      </m:dPr>
                      <m:e>
                        <m:r>
                          <a:rPr lang="en-US" sz="2000" i="1">
                            <a:latin typeface="Cambria Math" charset="0"/>
                          </a:rPr>
                          <m:t>|</m:t>
                        </m:r>
                        <m:r>
                          <a:rPr lang="en-US" sz="2000" b="0" i="1" smtClean="0">
                            <a:latin typeface="Cambria Math" panose="02040503050406030204" pitchFamily="18" charset="0"/>
                          </a:rPr>
                          <m:t>𝑒</m:t>
                        </m:r>
                        <m:r>
                          <a:rPr lang="en-US" sz="2000" b="0" i="1" smtClean="0">
                            <a:latin typeface="Cambria Math" panose="02040503050406030204" pitchFamily="18" charset="0"/>
                            <a:ea typeface="Cambria Math" panose="02040503050406030204" pitchFamily="18" charset="0"/>
                          </a:rPr>
                          <m:t>𝛾</m:t>
                        </m:r>
                      </m:e>
                    </m:d>
                    <m:r>
                      <a:rPr lang="en-US" sz="2000" b="0" i="0" smtClean="0">
                        <a:latin typeface="Cambria Math" panose="02040503050406030204" pitchFamily="18" charset="0"/>
                      </a:rPr>
                      <m:t>     </m:t>
                    </m:r>
                    <m:r>
                      <a:rPr lang="en-US" sz="2000" b="0" i="0" smtClean="0">
                        <a:latin typeface="Cambria Math" charset="0"/>
                      </a:rPr>
                      <m:t>+</m:t>
                    </m:r>
                    <m:r>
                      <m:rPr>
                        <m:sty m:val="p"/>
                      </m:rPr>
                      <a:rPr lang="en-US" sz="2000" b="0" i="0" smtClean="0">
                        <a:latin typeface="Cambria Math" charset="0"/>
                      </a:rPr>
                      <m:t>c</m:t>
                    </m:r>
                    <m:d>
                      <m:dPr>
                        <m:begChr m:val=""/>
                        <m:endChr m:val="⟩"/>
                        <m:ctrlPr>
                          <a:rPr lang="en-US" sz="2000" i="1">
                            <a:latin typeface="Cambria Math" panose="02040503050406030204" pitchFamily="18" charset="0"/>
                          </a:rPr>
                        </m:ctrlPr>
                      </m:dPr>
                      <m:e>
                        <m:r>
                          <a:rPr lang="en-US" sz="2000" i="1">
                            <a:latin typeface="Cambria Math" charset="0"/>
                          </a:rPr>
                          <m:t>|</m:t>
                        </m:r>
                        <m:r>
                          <a:rPr lang="en-US" sz="2000" b="0" i="1" smtClean="0">
                            <a:latin typeface="Cambria Math" panose="02040503050406030204" pitchFamily="18" charset="0"/>
                          </a:rPr>
                          <m:t>𝑒</m:t>
                        </m:r>
                        <m:r>
                          <a:rPr lang="en-US" sz="2000" b="0" i="1" smtClean="0">
                            <a:latin typeface="Cambria Math" panose="02040503050406030204" pitchFamily="18" charset="0"/>
                            <a:ea typeface="Cambria Math" panose="02040503050406030204" pitchFamily="18" charset="0"/>
                          </a:rPr>
                          <m:t>𝛾𝛾</m:t>
                        </m:r>
                      </m:e>
                    </m:d>
                    <m:r>
                      <a:rPr lang="en-US" sz="2000" b="0" i="1" smtClean="0">
                        <a:latin typeface="Cambria Math" panose="02040503050406030204" pitchFamily="18" charset="0"/>
                      </a:rPr>
                      <m:t>       </m:t>
                    </m:r>
                    <m:r>
                      <a:rPr lang="en-US" sz="2000" b="0" i="1" smtClean="0">
                        <a:latin typeface="Cambria Math" charset="0"/>
                      </a:rPr>
                      <m:t>+</m:t>
                    </m:r>
                    <m:r>
                      <a:rPr lang="en-US" sz="2000" b="0" i="1" smtClean="0">
                        <a:latin typeface="Cambria Math" charset="0"/>
                      </a:rPr>
                      <m:t>𝑑</m:t>
                    </m:r>
                    <m:d>
                      <m:dPr>
                        <m:begChr m:val=""/>
                        <m:endChr m:val="⟩"/>
                        <m:ctrlPr>
                          <a:rPr lang="en-US" sz="2000" i="1" smtClean="0">
                            <a:latin typeface="Cambria Math" panose="02040503050406030204" pitchFamily="18" charset="0"/>
                          </a:rPr>
                        </m:ctrlPr>
                      </m:dPr>
                      <m:e>
                        <m:r>
                          <a:rPr lang="en-US" sz="2000" i="1">
                            <a:latin typeface="Cambria Math" charset="0"/>
                          </a:rPr>
                          <m:t>|</m:t>
                        </m:r>
                        <m:r>
                          <a:rPr lang="en-US" sz="2000" b="0" i="1" smtClean="0">
                            <a:latin typeface="Cambria Math" panose="02040503050406030204" pitchFamily="18" charset="0"/>
                          </a:rPr>
                          <m:t>𝑒𝑒</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𝑒</m:t>
                            </m:r>
                          </m:e>
                        </m:acc>
                      </m:e>
                    </m:d>
                    <m:r>
                      <a:rPr lang="en-US" sz="2000" i="1" smtClean="0">
                        <a:latin typeface="Cambria Math" charset="0"/>
                      </a:rPr>
                      <m:t>+</m:t>
                    </m:r>
                  </m:oMath>
                </a14:m>
                <a:r>
                  <a:rPr lang="en-US" sz="2000" dirty="0"/>
                  <a:t>. . . .</a:t>
                </a:r>
              </a:p>
            </p:txBody>
          </p:sp>
        </mc:Choice>
        <mc:Fallback xmlns="">
          <p:sp>
            <p:nvSpPr>
              <p:cNvPr id="11" name="TextBox 10"/>
              <p:cNvSpPr txBox="1">
                <a:spLocks noRot="1" noChangeAspect="1" noMove="1" noResize="1" noEditPoints="1" noAdjustHandles="1" noChangeArrowheads="1" noChangeShapeType="1" noTextEdit="1"/>
              </p:cNvSpPr>
              <p:nvPr/>
            </p:nvSpPr>
            <p:spPr>
              <a:xfrm>
                <a:off x="1441628" y="4651571"/>
                <a:ext cx="7092158" cy="365806"/>
              </a:xfrm>
              <a:prstGeom prst="rect">
                <a:avLst/>
              </a:prstGeom>
              <a:blipFill>
                <a:blip r:embed="rId5"/>
                <a:stretch>
                  <a:fillRect l="-3866" t="-200000" b="-285000"/>
                </a:stretch>
              </a:blipFill>
            </p:spPr>
            <p:txBody>
              <a:bodyPr/>
              <a:lstStyle/>
              <a:p>
                <a:r>
                  <a:rPr lang="en-US">
                    <a:noFill/>
                  </a:rPr>
                  <a:t> </a:t>
                </a:r>
              </a:p>
            </p:txBody>
          </p:sp>
        </mc:Fallback>
      </mc:AlternateContent>
    </p:spTree>
    <p:extLst>
      <p:ext uri="{BB962C8B-B14F-4D97-AF65-F5344CB8AC3E}">
        <p14:creationId xmlns:p14="http://schemas.microsoft.com/office/powerpoint/2010/main" val="2623385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670"/>
            <a:ext cx="8229600" cy="1143000"/>
          </a:xfrm>
        </p:spPr>
        <p:txBody>
          <a:bodyPr/>
          <a:lstStyle/>
          <a:p>
            <a:r>
              <a:rPr lang="en-US" u="sng" dirty="0"/>
              <a:t>Two-body Effective Interaction</a:t>
            </a:r>
            <a:endParaRPr lang="en-US" dirty="0"/>
          </a:p>
        </p:txBody>
      </p:sp>
      <p:sp>
        <p:nvSpPr>
          <p:cNvPr id="3" name="Content Placeholder 2"/>
          <p:cNvSpPr>
            <a:spLocks noGrp="1"/>
          </p:cNvSpPr>
          <p:nvPr>
            <p:ph idx="1"/>
          </p:nvPr>
        </p:nvSpPr>
        <p:spPr/>
        <p:txBody>
          <a:bodyPr>
            <a:normAutofit/>
          </a:bodyPr>
          <a:lstStyle/>
          <a:p>
            <a:r>
              <a:rPr lang="en-US" dirty="0"/>
              <a:t>   </a:t>
            </a:r>
          </a:p>
          <a:p>
            <a:endParaRPr lang="en-US" dirty="0"/>
          </a:p>
          <a:p>
            <a:pPr marL="0" indent="0">
              <a:buNone/>
            </a:pPr>
            <a:endParaRPr lang="en-US" dirty="0"/>
          </a:p>
          <a:p>
            <a:pPr marL="0" indent="0">
              <a:buNone/>
            </a:pPr>
            <a:endParaRPr lang="en-US" dirty="0"/>
          </a:p>
          <a:p>
            <a:endParaRPr lang="en-US" dirty="0"/>
          </a:p>
          <a:p>
            <a:r>
              <a:rPr lang="en-US" dirty="0"/>
              <a:t> </a:t>
            </a:r>
          </a:p>
          <a:p>
            <a:pPr>
              <a:lnSpc>
                <a:spcPct val="120000"/>
              </a:lnSpc>
              <a:spcBef>
                <a:spcPts val="1824"/>
              </a:spcBef>
            </a:pPr>
            <a:r>
              <a:rPr lang="en-US" dirty="0"/>
              <a:t>       </a:t>
            </a:r>
            <a:r>
              <a:rPr lang="en-US" dirty="0">
                <a:solidFill>
                  <a:srgbClr val="000000"/>
                </a:solidFill>
              </a:rPr>
              <a:t>contains</a:t>
            </a:r>
            <a:r>
              <a:rPr lang="en-US" dirty="0">
                <a:solidFill>
                  <a:srgbClr val="FF0000"/>
                </a:solidFill>
              </a:rPr>
              <a:t>    </a:t>
            </a:r>
            <a:r>
              <a:rPr lang="en-US" dirty="0">
                <a:solidFill>
                  <a:srgbClr val="000000"/>
                </a:solidFill>
              </a:rPr>
              <a:t>, which is </a:t>
            </a:r>
            <a:r>
              <a:rPr lang="en-US" dirty="0">
                <a:solidFill>
                  <a:srgbClr val="FF0000"/>
                </a:solidFill>
              </a:rPr>
              <a:t>unknown</a:t>
            </a:r>
            <a:r>
              <a:rPr lang="en-US" dirty="0"/>
              <a: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07343199"/>
              </p:ext>
            </p:extLst>
          </p:nvPr>
        </p:nvGraphicFramePr>
        <p:xfrm>
          <a:off x="850116" y="1722677"/>
          <a:ext cx="4079134" cy="1205782"/>
        </p:xfrm>
        <a:graphic>
          <a:graphicData uri="http://schemas.openxmlformats.org/presentationml/2006/ole">
            <mc:AlternateContent xmlns:mc="http://schemas.openxmlformats.org/markup-compatibility/2006">
              <mc:Choice xmlns:v="urn:schemas-microsoft-com:vml" Requires="v">
                <p:oleObj spid="_x0000_s1081073" name="Equation" r:id="rId3" imgW="2019300" imgH="596900" progId="Equation.DSMT4">
                  <p:embed/>
                </p:oleObj>
              </mc:Choice>
              <mc:Fallback>
                <p:oleObj name="Equation" r:id="rId3" imgW="2019300" imgH="596900" progId="Equation.DSMT4">
                  <p:embed/>
                  <p:pic>
                    <p:nvPicPr>
                      <p:cNvPr id="0" name=""/>
                      <p:cNvPicPr/>
                      <p:nvPr/>
                    </p:nvPicPr>
                    <p:blipFill>
                      <a:blip r:embed="rId4"/>
                      <a:stretch>
                        <a:fillRect/>
                      </a:stretch>
                    </p:blipFill>
                    <p:spPr>
                      <a:xfrm>
                        <a:off x="850116" y="1722677"/>
                        <a:ext cx="4079134" cy="120578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93973090"/>
              </p:ext>
            </p:extLst>
          </p:nvPr>
        </p:nvGraphicFramePr>
        <p:xfrm>
          <a:off x="2880374" y="3394805"/>
          <a:ext cx="5287849" cy="782711"/>
        </p:xfrm>
        <a:graphic>
          <a:graphicData uri="http://schemas.openxmlformats.org/presentationml/2006/ole">
            <mc:AlternateContent xmlns:mc="http://schemas.openxmlformats.org/markup-compatibility/2006">
              <mc:Choice xmlns:v="urn:schemas-microsoft-com:vml" Requires="v">
                <p:oleObj spid="_x0000_s1081074" name="Equation" r:id="rId5" imgW="2832100" imgH="419100" progId="Equation.DSMT4">
                  <p:embed/>
                </p:oleObj>
              </mc:Choice>
              <mc:Fallback>
                <p:oleObj name="Equation" r:id="rId5" imgW="2832100" imgH="419100" progId="Equation.DSMT4">
                  <p:embed/>
                  <p:pic>
                    <p:nvPicPr>
                      <p:cNvPr id="0" name=""/>
                      <p:cNvPicPr/>
                      <p:nvPr/>
                    </p:nvPicPr>
                    <p:blipFill>
                      <a:blip r:embed="rId6"/>
                      <a:stretch>
                        <a:fillRect/>
                      </a:stretch>
                    </p:blipFill>
                    <p:spPr>
                      <a:xfrm>
                        <a:off x="2880374" y="3394805"/>
                        <a:ext cx="5287849" cy="78271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09961225"/>
              </p:ext>
            </p:extLst>
          </p:nvPr>
        </p:nvGraphicFramePr>
        <p:xfrm>
          <a:off x="2114787" y="3273964"/>
          <a:ext cx="446058" cy="393235"/>
        </p:xfrm>
        <a:graphic>
          <a:graphicData uri="http://schemas.openxmlformats.org/presentationml/2006/ole">
            <mc:AlternateContent xmlns:mc="http://schemas.openxmlformats.org/markup-compatibility/2006">
              <mc:Choice xmlns:v="urn:schemas-microsoft-com:vml" Requires="v">
                <p:oleObj spid="_x0000_s1081075" name="Equation" r:id="rId7" imgW="317500" imgH="279400" progId="Equation.DSMT4">
                  <p:embed/>
                </p:oleObj>
              </mc:Choice>
              <mc:Fallback>
                <p:oleObj name="Equation" r:id="rId7" imgW="317500" imgH="279400" progId="Equation.DSMT4">
                  <p:embed/>
                  <p:pic>
                    <p:nvPicPr>
                      <p:cNvPr id="0" name=""/>
                      <p:cNvPicPr/>
                      <p:nvPr/>
                    </p:nvPicPr>
                    <p:blipFill>
                      <a:blip r:embed="rId8"/>
                      <a:stretch>
                        <a:fillRect/>
                      </a:stretch>
                    </p:blipFill>
                    <p:spPr>
                      <a:xfrm>
                        <a:off x="2114787" y="3273964"/>
                        <a:ext cx="446058" cy="3932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75448947"/>
              </p:ext>
            </p:extLst>
          </p:nvPr>
        </p:nvGraphicFramePr>
        <p:xfrm>
          <a:off x="892959" y="4354974"/>
          <a:ext cx="4598934" cy="903657"/>
        </p:xfrm>
        <a:graphic>
          <a:graphicData uri="http://schemas.openxmlformats.org/presentationml/2006/ole">
            <mc:AlternateContent xmlns:mc="http://schemas.openxmlformats.org/markup-compatibility/2006">
              <mc:Choice xmlns:v="urn:schemas-microsoft-com:vml" Requires="v">
                <p:oleObj spid="_x0000_s1081076" name="Equation" r:id="rId9" imgW="2133600" imgH="419100" progId="Equation.DSMT4">
                  <p:embed/>
                </p:oleObj>
              </mc:Choice>
              <mc:Fallback>
                <p:oleObj name="Equation" r:id="rId9" imgW="2133600" imgH="419100" progId="Equation.DSMT4">
                  <p:embed/>
                  <p:pic>
                    <p:nvPicPr>
                      <p:cNvPr id="0" name=""/>
                      <p:cNvPicPr/>
                      <p:nvPr/>
                    </p:nvPicPr>
                    <p:blipFill>
                      <a:blip r:embed="rId10"/>
                      <a:stretch>
                        <a:fillRect/>
                      </a:stretch>
                    </p:blipFill>
                    <p:spPr>
                      <a:xfrm>
                        <a:off x="892959" y="4354974"/>
                        <a:ext cx="4598934" cy="903657"/>
                      </a:xfrm>
                      <a:prstGeom prst="rect">
                        <a:avLst/>
                      </a:prstGeom>
                    </p:spPr>
                  </p:pic>
                </p:oleObj>
              </mc:Fallback>
            </mc:AlternateContent>
          </a:graphicData>
        </a:graphic>
      </p:graphicFrame>
      <p:cxnSp>
        <p:nvCxnSpPr>
          <p:cNvPr id="10" name="Straight Arrow Connector 9"/>
          <p:cNvCxnSpPr/>
          <p:nvPr/>
        </p:nvCxnSpPr>
        <p:spPr>
          <a:xfrm>
            <a:off x="986555" y="3768161"/>
            <a:ext cx="164775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60023" y="3285333"/>
            <a:ext cx="1127687" cy="369332"/>
          </a:xfrm>
          <a:prstGeom prst="rect">
            <a:avLst/>
          </a:prstGeom>
          <a:noFill/>
        </p:spPr>
        <p:txBody>
          <a:bodyPr wrap="square" rtlCol="0">
            <a:spAutoFit/>
          </a:bodyPr>
          <a:lstStyle/>
          <a:p>
            <a:r>
              <a:rPr lang="en-US" dirty="0"/>
              <a:t>Eliminate</a:t>
            </a:r>
          </a:p>
        </p:txBody>
      </p:sp>
      <p:graphicFrame>
        <p:nvGraphicFramePr>
          <p:cNvPr id="13" name="Object 12"/>
          <p:cNvGraphicFramePr>
            <a:graphicFrameLocks noChangeAspect="1"/>
          </p:cNvGraphicFramePr>
          <p:nvPr>
            <p:extLst>
              <p:ext uri="{D42A27DB-BD31-4B8C-83A1-F6EECF244321}">
                <p14:modId xmlns:p14="http://schemas.microsoft.com/office/powerpoint/2010/main" val="915356155"/>
              </p:ext>
            </p:extLst>
          </p:nvPr>
        </p:nvGraphicFramePr>
        <p:xfrm>
          <a:off x="853415" y="5424444"/>
          <a:ext cx="644032" cy="526935"/>
        </p:xfrm>
        <a:graphic>
          <a:graphicData uri="http://schemas.openxmlformats.org/presentationml/2006/ole">
            <mc:AlternateContent xmlns:mc="http://schemas.openxmlformats.org/markup-compatibility/2006">
              <mc:Choice xmlns:v="urn:schemas-microsoft-com:vml" Requires="v">
                <p:oleObj spid="_x0000_s1081077" name="Equation" r:id="rId11" imgW="279400" imgH="228600" progId="Equation.DSMT4">
                  <p:embed/>
                </p:oleObj>
              </mc:Choice>
              <mc:Fallback>
                <p:oleObj name="Equation" r:id="rId11" imgW="279400" imgH="228600" progId="Equation.DSMT4">
                  <p:embed/>
                  <p:pic>
                    <p:nvPicPr>
                      <p:cNvPr id="0" name=""/>
                      <p:cNvPicPr/>
                      <p:nvPr/>
                    </p:nvPicPr>
                    <p:blipFill>
                      <a:blip r:embed="rId12"/>
                      <a:stretch>
                        <a:fillRect/>
                      </a:stretch>
                    </p:blipFill>
                    <p:spPr>
                      <a:xfrm>
                        <a:off x="853415" y="5424444"/>
                        <a:ext cx="644032" cy="52693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9132103"/>
              </p:ext>
            </p:extLst>
          </p:nvPr>
        </p:nvGraphicFramePr>
        <p:xfrm>
          <a:off x="2967741" y="5485537"/>
          <a:ext cx="350838" cy="350838"/>
        </p:xfrm>
        <a:graphic>
          <a:graphicData uri="http://schemas.openxmlformats.org/presentationml/2006/ole">
            <mc:AlternateContent xmlns:mc="http://schemas.openxmlformats.org/markup-compatibility/2006">
              <mc:Choice xmlns:v="urn:schemas-microsoft-com:vml" Requires="v">
                <p:oleObj spid="_x0000_s1081078" name="Equation" r:id="rId13" imgW="152400" imgH="152400" progId="Equation.DSMT4">
                  <p:embed/>
                </p:oleObj>
              </mc:Choice>
              <mc:Fallback>
                <p:oleObj name="Equation" r:id="rId13" imgW="152400" imgH="152400" progId="Equation.DSMT4">
                  <p:embed/>
                  <p:pic>
                    <p:nvPicPr>
                      <p:cNvPr id="0" name=""/>
                      <p:cNvPicPr/>
                      <p:nvPr/>
                    </p:nvPicPr>
                    <p:blipFill>
                      <a:blip r:embed="rId14"/>
                      <a:stretch>
                        <a:fillRect/>
                      </a:stretch>
                    </p:blipFill>
                    <p:spPr>
                      <a:xfrm>
                        <a:off x="2967741" y="5485537"/>
                        <a:ext cx="350838" cy="350838"/>
                      </a:xfrm>
                      <a:prstGeom prst="rect">
                        <a:avLst/>
                      </a:prstGeom>
                    </p:spPr>
                  </p:pic>
                </p:oleObj>
              </mc:Fallback>
            </mc:AlternateContent>
          </a:graphicData>
        </a:graphic>
      </p:graphicFrame>
    </p:spTree>
    <p:extLst>
      <p:ext uri="{BB962C8B-B14F-4D97-AF65-F5344CB8AC3E}">
        <p14:creationId xmlns:p14="http://schemas.microsoft.com/office/powerpoint/2010/main" val="2983686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150"/>
            <a:ext cx="8229600" cy="1143000"/>
          </a:xfrm>
        </p:spPr>
        <p:txBody>
          <a:bodyPr/>
          <a:lstStyle/>
          <a:p>
            <a:r>
              <a:rPr lang="en-US" u="sng" dirty="0"/>
              <a:t>Two-body Effective Interaction</a:t>
            </a:r>
            <a:endParaRPr lang="en-US" dirty="0"/>
          </a:p>
        </p:txBody>
      </p:sp>
      <p:sp>
        <p:nvSpPr>
          <p:cNvPr id="3" name="Content Placeholder 2"/>
          <p:cNvSpPr>
            <a:spLocks noGrp="1"/>
          </p:cNvSpPr>
          <p:nvPr>
            <p:ph idx="1"/>
          </p:nvPr>
        </p:nvSpPr>
        <p:spPr/>
        <p:txBody>
          <a:bodyPr/>
          <a:lstStyle/>
          <a:p>
            <a:r>
              <a:rPr lang="en-US" dirty="0"/>
              <a:t>An </a:t>
            </a:r>
            <a:r>
              <a:rPr lang="en-US" i="1" dirty="0"/>
              <a:t>ad hoc </a:t>
            </a:r>
            <a:r>
              <a:rPr lang="en-US" dirty="0"/>
              <a:t>approximation</a:t>
            </a:r>
          </a:p>
          <a:p>
            <a:endParaRPr lang="en-US" dirty="0"/>
          </a:p>
          <a:p>
            <a:endParaRPr lang="en-US" dirty="0"/>
          </a:p>
          <a:p>
            <a:r>
              <a:rPr lang="en-US" dirty="0"/>
              <a:t>This choice </a:t>
            </a:r>
            <a:r>
              <a:rPr lang="en-US" dirty="0">
                <a:solidFill>
                  <a:srgbClr val="008000"/>
                </a:solidFill>
              </a:rPr>
              <a:t>cancels out </a:t>
            </a:r>
            <a:r>
              <a:rPr lang="en-US" dirty="0"/>
              <a:t>the singularity from instantaneous photon interaction explicitly</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66729141"/>
              </p:ext>
            </p:extLst>
          </p:nvPr>
        </p:nvGraphicFramePr>
        <p:xfrm>
          <a:off x="1181100" y="2319338"/>
          <a:ext cx="6854825" cy="866775"/>
        </p:xfrm>
        <a:graphic>
          <a:graphicData uri="http://schemas.openxmlformats.org/presentationml/2006/ole">
            <mc:AlternateContent xmlns:mc="http://schemas.openxmlformats.org/markup-compatibility/2006">
              <mc:Choice xmlns:v="urn:schemas-microsoft-com:vml" Requires="v">
                <p:oleObj spid="_x0000_s1117625" name="Equation" r:id="rId3" imgW="3721100" imgH="469900" progId="Equation.DSMT4">
                  <p:embed/>
                </p:oleObj>
              </mc:Choice>
              <mc:Fallback>
                <p:oleObj name="Equation" r:id="rId3" imgW="3721100" imgH="469900" progId="Equation.DSMT4">
                  <p:embed/>
                  <p:pic>
                    <p:nvPicPr>
                      <p:cNvPr id="0" name=""/>
                      <p:cNvPicPr/>
                      <p:nvPr/>
                    </p:nvPicPr>
                    <p:blipFill>
                      <a:blip r:embed="rId4"/>
                      <a:stretch>
                        <a:fillRect/>
                      </a:stretch>
                    </p:blipFill>
                    <p:spPr>
                      <a:xfrm>
                        <a:off x="1181100" y="2319338"/>
                        <a:ext cx="6854825" cy="8667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7535893"/>
              </p:ext>
            </p:extLst>
          </p:nvPr>
        </p:nvGraphicFramePr>
        <p:xfrm>
          <a:off x="6083300" y="3594100"/>
          <a:ext cx="114300" cy="165100"/>
        </p:xfrm>
        <a:graphic>
          <a:graphicData uri="http://schemas.openxmlformats.org/presentationml/2006/ole">
            <mc:AlternateContent xmlns:mc="http://schemas.openxmlformats.org/markup-compatibility/2006">
              <mc:Choice xmlns:v="urn:schemas-microsoft-com:vml" Requires="v">
                <p:oleObj spid="_x0000_s1117626"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6083300" y="3594100"/>
                        <a:ext cx="114300" cy="165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11383881"/>
              </p:ext>
            </p:extLst>
          </p:nvPr>
        </p:nvGraphicFramePr>
        <p:xfrm>
          <a:off x="968732" y="4506651"/>
          <a:ext cx="2966992" cy="924145"/>
        </p:xfrm>
        <a:graphic>
          <a:graphicData uri="http://schemas.openxmlformats.org/presentationml/2006/ole">
            <mc:AlternateContent xmlns:mc="http://schemas.openxmlformats.org/markup-compatibility/2006">
              <mc:Choice xmlns:v="urn:schemas-microsoft-com:vml" Requires="v">
                <p:oleObj spid="_x0000_s1117627" name="Equation" r:id="rId7" imgW="1549400" imgH="482600" progId="Equation.DSMT4">
                  <p:embed/>
                </p:oleObj>
              </mc:Choice>
              <mc:Fallback>
                <p:oleObj name="Equation" r:id="rId7" imgW="1549400" imgH="482600" progId="Equation.DSMT4">
                  <p:embed/>
                  <p:pic>
                    <p:nvPicPr>
                      <p:cNvPr id="0" name=""/>
                      <p:cNvPicPr/>
                      <p:nvPr/>
                    </p:nvPicPr>
                    <p:blipFill>
                      <a:blip r:embed="rId8"/>
                      <a:stretch>
                        <a:fillRect/>
                      </a:stretch>
                    </p:blipFill>
                    <p:spPr>
                      <a:xfrm>
                        <a:off x="968732" y="4506651"/>
                        <a:ext cx="2966992" cy="924145"/>
                      </a:xfrm>
                      <a:prstGeom prst="rect">
                        <a:avLst/>
                      </a:prstGeom>
                    </p:spPr>
                  </p:pic>
                </p:oleObj>
              </mc:Fallback>
            </mc:AlternateContent>
          </a:graphicData>
        </a:graphic>
      </p:graphicFrame>
      <p:pic>
        <p:nvPicPr>
          <p:cNvPr id="10" name="Picture 9"/>
          <p:cNvPicPr>
            <a:picLocks noChangeAspect="1"/>
          </p:cNvPicPr>
          <p:nvPr/>
        </p:nvPicPr>
        <p:blipFill>
          <a:blip r:embed="rId9"/>
          <a:stretch>
            <a:fillRect/>
          </a:stretch>
        </p:blipFill>
        <p:spPr>
          <a:xfrm>
            <a:off x="5126073" y="4747135"/>
            <a:ext cx="1287718" cy="690217"/>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538644237"/>
              </p:ext>
            </p:extLst>
          </p:nvPr>
        </p:nvGraphicFramePr>
        <p:xfrm>
          <a:off x="4764850" y="4611977"/>
          <a:ext cx="301730" cy="339446"/>
        </p:xfrm>
        <a:graphic>
          <a:graphicData uri="http://schemas.openxmlformats.org/presentationml/2006/ole">
            <mc:AlternateContent xmlns:mc="http://schemas.openxmlformats.org/markup-compatibility/2006">
              <mc:Choice xmlns:v="urn:schemas-microsoft-com:vml" Requires="v">
                <p:oleObj spid="_x0000_s1117628" name="Equation" r:id="rId10" imgW="203200" imgH="228600" progId="Equation.DSMT4">
                  <p:embed/>
                </p:oleObj>
              </mc:Choice>
              <mc:Fallback>
                <p:oleObj name="Equation" r:id="rId10" imgW="203200" imgH="228600" progId="Equation.DSMT4">
                  <p:embed/>
                  <p:pic>
                    <p:nvPicPr>
                      <p:cNvPr id="0" name=""/>
                      <p:cNvPicPr/>
                      <p:nvPr/>
                    </p:nvPicPr>
                    <p:blipFill>
                      <a:blip r:embed="rId11"/>
                      <a:stretch>
                        <a:fillRect/>
                      </a:stretch>
                    </p:blipFill>
                    <p:spPr>
                      <a:xfrm>
                        <a:off x="4764850" y="4611977"/>
                        <a:ext cx="301730" cy="339446"/>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89051621"/>
              </p:ext>
            </p:extLst>
          </p:nvPr>
        </p:nvGraphicFramePr>
        <p:xfrm>
          <a:off x="6454541" y="4607252"/>
          <a:ext cx="357187" cy="339725"/>
        </p:xfrm>
        <a:graphic>
          <a:graphicData uri="http://schemas.openxmlformats.org/presentationml/2006/ole">
            <mc:AlternateContent xmlns:mc="http://schemas.openxmlformats.org/markup-compatibility/2006">
              <mc:Choice xmlns:v="urn:schemas-microsoft-com:vml" Requires="v">
                <p:oleObj spid="_x0000_s1117629" name="Equation" r:id="rId12" imgW="241300" imgH="228600" progId="Equation.DSMT4">
                  <p:embed/>
                </p:oleObj>
              </mc:Choice>
              <mc:Fallback>
                <p:oleObj name="Equation" r:id="rId12" imgW="241300" imgH="228600" progId="Equation.DSMT4">
                  <p:embed/>
                  <p:pic>
                    <p:nvPicPr>
                      <p:cNvPr id="0" name=""/>
                      <p:cNvPicPr/>
                      <p:nvPr/>
                    </p:nvPicPr>
                    <p:blipFill>
                      <a:blip r:embed="rId13"/>
                      <a:stretch>
                        <a:fillRect/>
                      </a:stretch>
                    </p:blipFill>
                    <p:spPr>
                      <a:xfrm>
                        <a:off x="6454541" y="4607252"/>
                        <a:ext cx="357187" cy="339725"/>
                      </a:xfrm>
                      <a:prstGeom prst="rect">
                        <a:avLst/>
                      </a:prstGeom>
                    </p:spPr>
                  </p:pic>
                </p:oleObj>
              </mc:Fallback>
            </mc:AlternateContent>
          </a:graphicData>
        </a:graphic>
      </p:graphicFrame>
    </p:spTree>
    <p:extLst>
      <p:ext uri="{BB962C8B-B14F-4D97-AF65-F5344CB8AC3E}">
        <p14:creationId xmlns:p14="http://schemas.microsoft.com/office/powerpoint/2010/main" val="2758233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74"/>
            <a:ext cx="8229600" cy="1143000"/>
          </a:xfrm>
        </p:spPr>
        <p:txBody>
          <a:bodyPr/>
          <a:lstStyle/>
          <a:p>
            <a:r>
              <a:rPr lang="en-US" u="sng" dirty="0"/>
              <a:t>Numerical Results</a:t>
            </a:r>
          </a:p>
        </p:txBody>
      </p:sp>
      <p:sp>
        <p:nvSpPr>
          <p:cNvPr id="3" name="Content Placeholder 2"/>
          <p:cNvSpPr>
            <a:spLocks noGrp="1"/>
          </p:cNvSpPr>
          <p:nvPr>
            <p:ph idx="1"/>
          </p:nvPr>
        </p:nvSpPr>
        <p:spPr/>
        <p:txBody>
          <a:bodyPr/>
          <a:lstStyle/>
          <a:p>
            <a:r>
              <a:rPr lang="en-US" dirty="0" err="1"/>
              <a:t>Positronium</a:t>
            </a:r>
            <a:r>
              <a:rPr lang="en-US" dirty="0"/>
              <a:t> spectrum at </a:t>
            </a:r>
            <a:r>
              <a:rPr lang="en-US" dirty="0" err="1"/>
              <a:t>N</a:t>
            </a:r>
            <a:r>
              <a:rPr lang="en-US" baseline="-25000" dirty="0" err="1"/>
              <a:t>max</a:t>
            </a:r>
            <a:r>
              <a:rPr lang="en-US" dirty="0"/>
              <a:t>=K=19,</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grpSp>
        <p:nvGrpSpPr>
          <p:cNvPr id="28" name="Group 27"/>
          <p:cNvGrpSpPr/>
          <p:nvPr/>
        </p:nvGrpSpPr>
        <p:grpSpPr>
          <a:xfrm>
            <a:off x="2035515" y="2361660"/>
            <a:ext cx="5090770" cy="3358807"/>
            <a:chOff x="912522" y="2309179"/>
            <a:chExt cx="4429567" cy="3009735"/>
          </a:xfrm>
        </p:grpSpPr>
        <p:pic>
          <p:nvPicPr>
            <p:cNvPr id="5" name="Picture 4"/>
            <p:cNvPicPr>
              <a:picLocks noChangeAspect="1"/>
            </p:cNvPicPr>
            <p:nvPr/>
          </p:nvPicPr>
          <p:blipFill rotWithShape="1">
            <a:blip r:embed="rId3"/>
            <a:srcRect t="3043"/>
            <a:stretch/>
          </p:blipFill>
          <p:spPr>
            <a:xfrm>
              <a:off x="912522" y="2309179"/>
              <a:ext cx="4429567" cy="3009735"/>
            </a:xfrm>
            <a:prstGeom prst="rect">
              <a:avLst/>
            </a:prstGeom>
          </p:spPr>
        </p:pic>
        <p:pic>
          <p:nvPicPr>
            <p:cNvPr id="6" name="Picture 5"/>
            <p:cNvPicPr>
              <a:picLocks noChangeAspect="1"/>
            </p:cNvPicPr>
            <p:nvPr/>
          </p:nvPicPr>
          <p:blipFill>
            <a:blip r:embed="rId4"/>
            <a:stretch>
              <a:fillRect/>
            </a:stretch>
          </p:blipFill>
          <p:spPr>
            <a:xfrm>
              <a:off x="3122597" y="4538877"/>
              <a:ext cx="445793" cy="258091"/>
            </a:xfrm>
            <a:prstGeom prst="rect">
              <a:avLst/>
            </a:prstGeom>
          </p:spPr>
        </p:pic>
        <p:pic>
          <p:nvPicPr>
            <p:cNvPr id="10" name="Picture 9"/>
            <p:cNvPicPr>
              <a:picLocks noChangeAspect="1"/>
            </p:cNvPicPr>
            <p:nvPr/>
          </p:nvPicPr>
          <p:blipFill>
            <a:blip r:embed="rId5"/>
            <a:stretch>
              <a:fillRect/>
            </a:stretch>
          </p:blipFill>
          <p:spPr>
            <a:xfrm>
              <a:off x="3833810" y="4155459"/>
              <a:ext cx="416773" cy="229225"/>
            </a:xfrm>
            <a:prstGeom prst="rect">
              <a:avLst/>
            </a:prstGeom>
          </p:spPr>
        </p:pic>
        <p:pic>
          <p:nvPicPr>
            <p:cNvPr id="13" name="Picture 12"/>
            <p:cNvPicPr>
              <a:picLocks noChangeAspect="1"/>
            </p:cNvPicPr>
            <p:nvPr/>
          </p:nvPicPr>
          <p:blipFill>
            <a:blip r:embed="rId6"/>
            <a:stretch>
              <a:fillRect/>
            </a:stretch>
          </p:blipFill>
          <p:spPr>
            <a:xfrm>
              <a:off x="3106599" y="3222354"/>
              <a:ext cx="440802" cy="264481"/>
            </a:xfrm>
            <a:prstGeom prst="rect">
              <a:avLst/>
            </a:prstGeom>
          </p:spPr>
        </p:pic>
        <p:pic>
          <p:nvPicPr>
            <p:cNvPr id="14" name="Picture 13"/>
            <p:cNvPicPr>
              <a:picLocks noChangeAspect="1"/>
            </p:cNvPicPr>
            <p:nvPr/>
          </p:nvPicPr>
          <p:blipFill>
            <a:blip r:embed="rId7"/>
            <a:stretch>
              <a:fillRect/>
            </a:stretch>
          </p:blipFill>
          <p:spPr>
            <a:xfrm>
              <a:off x="3840909" y="3169874"/>
              <a:ext cx="394095" cy="228160"/>
            </a:xfrm>
            <a:prstGeom prst="rect">
              <a:avLst/>
            </a:prstGeom>
          </p:spPr>
        </p:pic>
        <p:pic>
          <p:nvPicPr>
            <p:cNvPr id="15" name="Picture 14"/>
            <p:cNvPicPr>
              <a:picLocks noChangeAspect="1"/>
            </p:cNvPicPr>
            <p:nvPr/>
          </p:nvPicPr>
          <p:blipFill>
            <a:blip r:embed="rId7"/>
            <a:stretch>
              <a:fillRect/>
            </a:stretch>
          </p:blipFill>
          <p:spPr>
            <a:xfrm>
              <a:off x="2392921" y="3165661"/>
              <a:ext cx="383241" cy="221876"/>
            </a:xfrm>
            <a:prstGeom prst="rect">
              <a:avLst/>
            </a:prstGeom>
          </p:spPr>
        </p:pic>
        <p:pic>
          <p:nvPicPr>
            <p:cNvPr id="17" name="Picture 16"/>
            <p:cNvPicPr>
              <a:picLocks noChangeAspect="1"/>
            </p:cNvPicPr>
            <p:nvPr/>
          </p:nvPicPr>
          <p:blipFill>
            <a:blip r:embed="rId8"/>
            <a:stretch>
              <a:fillRect/>
            </a:stretch>
          </p:blipFill>
          <p:spPr>
            <a:xfrm>
              <a:off x="2461967" y="4135530"/>
              <a:ext cx="356179" cy="217665"/>
            </a:xfrm>
            <a:prstGeom prst="rect">
              <a:avLst/>
            </a:prstGeom>
          </p:spPr>
        </p:pic>
        <p:pic>
          <p:nvPicPr>
            <p:cNvPr id="19" name="Picture 18"/>
            <p:cNvPicPr>
              <a:picLocks noChangeAspect="1"/>
            </p:cNvPicPr>
            <p:nvPr/>
          </p:nvPicPr>
          <p:blipFill>
            <a:blip r:embed="rId5"/>
            <a:stretch>
              <a:fillRect/>
            </a:stretch>
          </p:blipFill>
          <p:spPr>
            <a:xfrm>
              <a:off x="3136093" y="4097933"/>
              <a:ext cx="416773" cy="229225"/>
            </a:xfrm>
            <a:prstGeom prst="rect">
              <a:avLst/>
            </a:prstGeom>
          </p:spPr>
        </p:pic>
        <p:pic>
          <p:nvPicPr>
            <p:cNvPr id="21" name="Picture 20"/>
            <p:cNvPicPr>
              <a:picLocks noChangeAspect="1"/>
            </p:cNvPicPr>
            <p:nvPr/>
          </p:nvPicPr>
          <p:blipFill>
            <a:blip r:embed="rId9"/>
            <a:stretch>
              <a:fillRect/>
            </a:stretch>
          </p:blipFill>
          <p:spPr>
            <a:xfrm>
              <a:off x="4569019" y="2907475"/>
              <a:ext cx="402851" cy="261853"/>
            </a:xfrm>
            <a:prstGeom prst="rect">
              <a:avLst/>
            </a:prstGeom>
          </p:spPr>
        </p:pic>
        <p:pic>
          <p:nvPicPr>
            <p:cNvPr id="22" name="Picture 21"/>
            <p:cNvPicPr>
              <a:picLocks noChangeAspect="1"/>
            </p:cNvPicPr>
            <p:nvPr/>
          </p:nvPicPr>
          <p:blipFill>
            <a:blip r:embed="rId9"/>
            <a:stretch>
              <a:fillRect/>
            </a:stretch>
          </p:blipFill>
          <p:spPr>
            <a:xfrm>
              <a:off x="1698784" y="2902432"/>
              <a:ext cx="402851" cy="261853"/>
            </a:xfrm>
            <a:prstGeom prst="rect">
              <a:avLst/>
            </a:prstGeom>
          </p:spPr>
        </p:pic>
        <p:pic>
          <p:nvPicPr>
            <p:cNvPr id="25" name="Picture 24"/>
            <p:cNvPicPr>
              <a:picLocks noChangeAspect="1"/>
            </p:cNvPicPr>
            <p:nvPr/>
          </p:nvPicPr>
          <p:blipFill rotWithShape="1">
            <a:blip r:embed="rId10"/>
            <a:srcRect r="6453"/>
            <a:stretch/>
          </p:blipFill>
          <p:spPr>
            <a:xfrm>
              <a:off x="2413912" y="2896969"/>
              <a:ext cx="388324" cy="269823"/>
            </a:xfrm>
            <a:prstGeom prst="rect">
              <a:avLst/>
            </a:prstGeom>
          </p:spPr>
        </p:pic>
        <p:pic>
          <p:nvPicPr>
            <p:cNvPr id="26" name="Picture 25"/>
            <p:cNvPicPr>
              <a:picLocks noChangeAspect="1"/>
            </p:cNvPicPr>
            <p:nvPr/>
          </p:nvPicPr>
          <p:blipFill rotWithShape="1">
            <a:blip r:embed="rId10"/>
            <a:srcRect r="6453"/>
            <a:stretch/>
          </p:blipFill>
          <p:spPr>
            <a:xfrm>
              <a:off x="3857229" y="2902421"/>
              <a:ext cx="369806" cy="256956"/>
            </a:xfrm>
            <a:prstGeom prst="rect">
              <a:avLst/>
            </a:prstGeom>
          </p:spPr>
        </p:pic>
        <p:pic>
          <p:nvPicPr>
            <p:cNvPr id="27" name="Picture 26"/>
            <p:cNvPicPr>
              <a:picLocks noChangeAspect="1"/>
            </p:cNvPicPr>
            <p:nvPr/>
          </p:nvPicPr>
          <p:blipFill>
            <a:blip r:embed="rId11"/>
            <a:stretch>
              <a:fillRect/>
            </a:stretch>
          </p:blipFill>
          <p:spPr>
            <a:xfrm>
              <a:off x="3075451" y="2645060"/>
              <a:ext cx="476484" cy="207167"/>
            </a:xfrm>
            <a:prstGeom prst="rect">
              <a:avLst/>
            </a:prstGeom>
          </p:spPr>
        </p:pic>
      </p:grpSp>
      <p:pic>
        <p:nvPicPr>
          <p:cNvPr id="29" name="Picture 28"/>
          <p:cNvPicPr>
            <a:picLocks noChangeAspect="1"/>
          </p:cNvPicPr>
          <p:nvPr/>
        </p:nvPicPr>
        <p:blipFill rotWithShape="1">
          <a:blip r:embed="rId12"/>
          <a:srcRect r="3618" b="12150"/>
          <a:stretch/>
        </p:blipFill>
        <p:spPr>
          <a:xfrm>
            <a:off x="6989883" y="1679403"/>
            <a:ext cx="1815646" cy="451339"/>
          </a:xfrm>
          <a:prstGeom prst="rect">
            <a:avLst/>
          </a:prstGeom>
        </p:spPr>
      </p:pic>
      <p:grpSp>
        <p:nvGrpSpPr>
          <p:cNvPr id="30" name="Group 29"/>
          <p:cNvGrpSpPr/>
          <p:nvPr/>
        </p:nvGrpSpPr>
        <p:grpSpPr>
          <a:xfrm>
            <a:off x="1966950" y="5856916"/>
            <a:ext cx="5810714" cy="399992"/>
            <a:chOff x="2365769" y="6119325"/>
            <a:chExt cx="5810714" cy="399992"/>
          </a:xfrm>
        </p:grpSpPr>
        <p:sp>
          <p:nvSpPr>
            <p:cNvPr id="31" name="TextBox 30"/>
            <p:cNvSpPr txBox="1"/>
            <p:nvPr/>
          </p:nvSpPr>
          <p:spPr>
            <a:xfrm>
              <a:off x="2550349" y="6119325"/>
              <a:ext cx="5626134" cy="369332"/>
            </a:xfrm>
            <a:prstGeom prst="rect">
              <a:avLst/>
            </a:prstGeom>
            <a:noFill/>
          </p:spPr>
          <p:txBody>
            <a:bodyPr wrap="none" rtlCol="0">
              <a:spAutoFit/>
            </a:bodyPr>
            <a:lstStyle/>
            <a:p>
              <a:r>
                <a:rPr lang="en-US" dirty="0"/>
                <a:t>is a fictitious photon mass to regulate Coulomb singularity</a:t>
              </a:r>
            </a:p>
          </p:txBody>
        </p:sp>
        <p:graphicFrame>
          <p:nvGraphicFramePr>
            <p:cNvPr id="32" name="Object 31"/>
            <p:cNvGraphicFramePr>
              <a:graphicFrameLocks noChangeAspect="1"/>
            </p:cNvGraphicFramePr>
            <p:nvPr>
              <p:extLst>
                <p:ext uri="{D42A27DB-BD31-4B8C-83A1-F6EECF244321}">
                  <p14:modId xmlns:p14="http://schemas.microsoft.com/office/powerpoint/2010/main" val="291241177"/>
                </p:ext>
              </p:extLst>
            </p:nvPr>
          </p:nvGraphicFramePr>
          <p:xfrm>
            <a:off x="2365769" y="6239161"/>
            <a:ext cx="237055" cy="280156"/>
          </p:xfrm>
          <a:graphic>
            <a:graphicData uri="http://schemas.openxmlformats.org/presentationml/2006/ole">
              <mc:AlternateContent xmlns:mc="http://schemas.openxmlformats.org/markup-compatibility/2006">
                <mc:Choice xmlns:v="urn:schemas-microsoft-com:vml" Requires="v">
                  <p:oleObj spid="_x0000_s742704" name="Equation" r:id="rId13" imgW="139700" imgH="165100" progId="Equation.DSMT4">
                    <p:embed/>
                  </p:oleObj>
                </mc:Choice>
                <mc:Fallback>
                  <p:oleObj name="Equation" r:id="rId13" imgW="139700" imgH="165100" progId="Equation.DSMT4">
                    <p:embed/>
                    <p:pic>
                      <p:nvPicPr>
                        <p:cNvPr id="0" name=""/>
                        <p:cNvPicPr/>
                        <p:nvPr/>
                      </p:nvPicPr>
                      <p:blipFill>
                        <a:blip r:embed="rId14"/>
                        <a:stretch>
                          <a:fillRect/>
                        </a:stretch>
                      </p:blipFill>
                      <p:spPr>
                        <a:xfrm>
                          <a:off x="2365769" y="6239161"/>
                          <a:ext cx="237055" cy="280156"/>
                        </a:xfrm>
                        <a:prstGeom prst="rect">
                          <a:avLst/>
                        </a:prstGeom>
                      </p:spPr>
                    </p:pic>
                  </p:oleObj>
                </mc:Fallback>
              </mc:AlternateContent>
            </a:graphicData>
          </a:graphic>
        </p:graphicFrame>
      </p:grpSp>
      <p:sp>
        <p:nvSpPr>
          <p:cNvPr id="34" name="Rectangle 33"/>
          <p:cNvSpPr/>
          <p:nvPr/>
        </p:nvSpPr>
        <p:spPr>
          <a:xfrm>
            <a:off x="2183880" y="6292351"/>
            <a:ext cx="5519645"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a:t>
            </a:r>
            <a:r>
              <a:rPr lang="en-US" sz="1600" dirty="0" err="1">
                <a:solidFill>
                  <a:srgbClr val="0000FF"/>
                </a:solidFill>
              </a:rPr>
              <a:t>P.Wiecki</a:t>
            </a:r>
            <a:r>
              <a:rPr lang="en-US" sz="1600" dirty="0">
                <a:solidFill>
                  <a:srgbClr val="0000FF"/>
                </a:solidFill>
              </a:rPr>
              <a:t>, </a:t>
            </a:r>
            <a:r>
              <a:rPr lang="en-US" sz="1600" dirty="0" err="1">
                <a:solidFill>
                  <a:srgbClr val="0000FF"/>
                </a:solidFill>
              </a:rPr>
              <a:t>Y.Li</a:t>
            </a:r>
            <a:r>
              <a:rPr lang="en-US" sz="1600" dirty="0">
                <a:solidFill>
                  <a:srgbClr val="0000FF"/>
                </a:solidFill>
              </a:rPr>
              <a:t>, X. Zhao, P. Maris, J. P. Vary, </a:t>
            </a:r>
            <a:r>
              <a:rPr lang="en-US" sz="1600" dirty="0" err="1">
                <a:solidFill>
                  <a:srgbClr val="0000FF"/>
                </a:solidFill>
              </a:rPr>
              <a:t>arXiv</a:t>
            </a:r>
            <a:r>
              <a:rPr lang="en-US" sz="1600" dirty="0">
                <a:solidFill>
                  <a:srgbClr val="0000FF"/>
                </a:solidFill>
              </a:rPr>
              <a:t>: 1404.6234] </a:t>
            </a:r>
          </a:p>
        </p:txBody>
      </p:sp>
    </p:spTree>
    <p:extLst>
      <p:ext uri="{BB962C8B-B14F-4D97-AF65-F5344CB8AC3E}">
        <p14:creationId xmlns:p14="http://schemas.microsoft.com/office/powerpoint/2010/main" val="2990988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74"/>
            <a:ext cx="8229600" cy="1143000"/>
          </a:xfrm>
        </p:spPr>
        <p:txBody>
          <a:bodyPr/>
          <a:lstStyle/>
          <a:p>
            <a:r>
              <a:rPr lang="en-US" u="sng" dirty="0"/>
              <a:t>Numerical Results</a:t>
            </a:r>
          </a:p>
        </p:txBody>
      </p:sp>
      <p:sp>
        <p:nvSpPr>
          <p:cNvPr id="3" name="Content Placeholder 2"/>
          <p:cNvSpPr>
            <a:spLocks noGrp="1"/>
          </p:cNvSpPr>
          <p:nvPr>
            <p:ph idx="1"/>
          </p:nvPr>
        </p:nvSpPr>
        <p:spPr>
          <a:xfrm>
            <a:off x="314858" y="1600200"/>
            <a:ext cx="8742556" cy="4525963"/>
          </a:xfrm>
        </p:spPr>
        <p:txBody>
          <a:bodyPr/>
          <a:lstStyle/>
          <a:p>
            <a:r>
              <a:rPr lang="en-US" dirty="0"/>
              <a:t>In </a:t>
            </a:r>
            <a:r>
              <a:rPr lang="en-US" dirty="0" err="1"/>
              <a:t>N</a:t>
            </a:r>
            <a:r>
              <a:rPr lang="en-US" baseline="-25000" dirty="0" err="1"/>
              <a:t>max</a:t>
            </a:r>
            <a:r>
              <a:rPr lang="en-US" dirty="0"/>
              <a:t>, K         ,             limit, excellent agreement with NR quantum mechanics + pert. theory</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pic>
        <p:nvPicPr>
          <p:cNvPr id="7" name="Picture 6"/>
          <p:cNvPicPr>
            <a:picLocks noChangeAspect="1"/>
          </p:cNvPicPr>
          <p:nvPr/>
        </p:nvPicPr>
        <p:blipFill rotWithShape="1">
          <a:blip r:embed="rId3"/>
          <a:srcRect t="1667"/>
          <a:stretch/>
        </p:blipFill>
        <p:spPr>
          <a:xfrm>
            <a:off x="2513270" y="2676549"/>
            <a:ext cx="3920328" cy="3714510"/>
          </a:xfrm>
          <a:prstGeom prst="rect">
            <a:avLst/>
          </a:prstGeom>
        </p:spPr>
      </p:pic>
      <p:grpSp>
        <p:nvGrpSpPr>
          <p:cNvPr id="11" name="Group 10"/>
          <p:cNvGrpSpPr/>
          <p:nvPr/>
        </p:nvGrpSpPr>
        <p:grpSpPr>
          <a:xfrm>
            <a:off x="2334284" y="6182301"/>
            <a:ext cx="5810714" cy="399992"/>
            <a:chOff x="2365769" y="6119325"/>
            <a:chExt cx="5810714" cy="399992"/>
          </a:xfrm>
        </p:grpSpPr>
        <p:sp>
          <p:nvSpPr>
            <p:cNvPr id="8" name="TextBox 7"/>
            <p:cNvSpPr txBox="1"/>
            <p:nvPr/>
          </p:nvSpPr>
          <p:spPr>
            <a:xfrm>
              <a:off x="2550349" y="6119325"/>
              <a:ext cx="5626134" cy="369332"/>
            </a:xfrm>
            <a:prstGeom prst="rect">
              <a:avLst/>
            </a:prstGeom>
            <a:noFill/>
          </p:spPr>
          <p:txBody>
            <a:bodyPr wrap="none" rtlCol="0">
              <a:spAutoFit/>
            </a:bodyPr>
            <a:lstStyle/>
            <a:p>
              <a:r>
                <a:rPr lang="en-US" dirty="0"/>
                <a:t>is a fictitious photon mass to regulate Coulomb singularity</a:t>
              </a:r>
            </a:p>
          </p:txBody>
        </p:sp>
        <p:graphicFrame>
          <p:nvGraphicFramePr>
            <p:cNvPr id="9" name="Object 8"/>
            <p:cNvGraphicFramePr>
              <a:graphicFrameLocks noChangeAspect="1"/>
            </p:cNvGraphicFramePr>
            <p:nvPr>
              <p:extLst>
                <p:ext uri="{D42A27DB-BD31-4B8C-83A1-F6EECF244321}">
                  <p14:modId xmlns:p14="http://schemas.microsoft.com/office/powerpoint/2010/main" val="141636358"/>
                </p:ext>
              </p:extLst>
            </p:nvPr>
          </p:nvGraphicFramePr>
          <p:xfrm>
            <a:off x="2365769" y="6239161"/>
            <a:ext cx="237055" cy="280156"/>
          </p:xfrm>
          <a:graphic>
            <a:graphicData uri="http://schemas.openxmlformats.org/presentationml/2006/ole">
              <mc:AlternateContent xmlns:mc="http://schemas.openxmlformats.org/markup-compatibility/2006">
                <mc:Choice xmlns:v="urn:schemas-microsoft-com:vml" Requires="v">
                  <p:oleObj spid="_x0000_s742195" name="Equation" r:id="rId4" imgW="139700" imgH="165100" progId="Equation.DSMT4">
                    <p:embed/>
                  </p:oleObj>
                </mc:Choice>
                <mc:Fallback>
                  <p:oleObj name="Equation" r:id="rId4" imgW="139700" imgH="165100" progId="Equation.DSMT4">
                    <p:embed/>
                    <p:pic>
                      <p:nvPicPr>
                        <p:cNvPr id="0" name=""/>
                        <p:cNvPicPr/>
                        <p:nvPr/>
                      </p:nvPicPr>
                      <p:blipFill>
                        <a:blip r:embed="rId5"/>
                        <a:stretch>
                          <a:fillRect/>
                        </a:stretch>
                      </p:blipFill>
                      <p:spPr>
                        <a:xfrm>
                          <a:off x="2365769" y="6239161"/>
                          <a:ext cx="237055" cy="280156"/>
                        </a:xfrm>
                        <a:prstGeom prst="rect">
                          <a:avLst/>
                        </a:prstGeom>
                      </p:spPr>
                    </p:pic>
                  </p:oleObj>
                </mc:Fallback>
              </mc:AlternateContent>
            </a:graphicData>
          </a:graphic>
        </p:graphicFrame>
      </p:grpSp>
      <p:graphicFrame>
        <p:nvGraphicFramePr>
          <p:cNvPr id="23" name="Object 22"/>
          <p:cNvGraphicFramePr>
            <a:graphicFrameLocks noChangeAspect="1"/>
          </p:cNvGraphicFramePr>
          <p:nvPr>
            <p:extLst>
              <p:ext uri="{D42A27DB-BD31-4B8C-83A1-F6EECF244321}">
                <p14:modId xmlns:p14="http://schemas.microsoft.com/office/powerpoint/2010/main" val="2827335764"/>
              </p:ext>
            </p:extLst>
          </p:nvPr>
        </p:nvGraphicFramePr>
        <p:xfrm>
          <a:off x="2321018" y="1801458"/>
          <a:ext cx="885825" cy="328613"/>
        </p:xfrm>
        <a:graphic>
          <a:graphicData uri="http://schemas.openxmlformats.org/presentationml/2006/ole">
            <mc:AlternateContent xmlns:mc="http://schemas.openxmlformats.org/markup-compatibility/2006">
              <mc:Choice xmlns:v="urn:schemas-microsoft-com:vml" Requires="v">
                <p:oleObj spid="_x0000_s742196" name="Equation" r:id="rId6" imgW="342900" imgH="127000" progId="Equation.DSMT4">
                  <p:embed/>
                </p:oleObj>
              </mc:Choice>
              <mc:Fallback>
                <p:oleObj name="Equation" r:id="rId6" imgW="342900" imgH="127000" progId="Equation.DSMT4">
                  <p:embed/>
                  <p:pic>
                    <p:nvPicPr>
                      <p:cNvPr id="0" name=""/>
                      <p:cNvPicPr/>
                      <p:nvPr/>
                    </p:nvPicPr>
                    <p:blipFill>
                      <a:blip r:embed="rId7"/>
                      <a:stretch>
                        <a:fillRect/>
                      </a:stretch>
                    </p:blipFill>
                    <p:spPr>
                      <a:xfrm>
                        <a:off x="2321018" y="1801458"/>
                        <a:ext cx="885825" cy="328613"/>
                      </a:xfrm>
                      <a:prstGeom prst="rect">
                        <a:avLst/>
                      </a:prstGeom>
                    </p:spPr>
                  </p:pic>
                </p:oleObj>
              </mc:Fallback>
            </mc:AlternateContent>
          </a:graphicData>
        </a:graphic>
      </p:graphicFrame>
      <p:sp>
        <p:nvSpPr>
          <p:cNvPr id="24" name="Rectangle 23"/>
          <p:cNvSpPr/>
          <p:nvPr/>
        </p:nvSpPr>
        <p:spPr>
          <a:xfrm>
            <a:off x="2341305" y="6519446"/>
            <a:ext cx="5519645"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a:t>
            </a:r>
            <a:r>
              <a:rPr lang="en-US" sz="1600" dirty="0" err="1">
                <a:solidFill>
                  <a:srgbClr val="0000FF"/>
                </a:solidFill>
              </a:rPr>
              <a:t>P.Wiecki</a:t>
            </a:r>
            <a:r>
              <a:rPr lang="en-US" sz="1600" dirty="0">
                <a:solidFill>
                  <a:srgbClr val="0000FF"/>
                </a:solidFill>
              </a:rPr>
              <a:t>, </a:t>
            </a:r>
            <a:r>
              <a:rPr lang="en-US" sz="1600" dirty="0" err="1">
                <a:solidFill>
                  <a:srgbClr val="0000FF"/>
                </a:solidFill>
              </a:rPr>
              <a:t>Y.Li</a:t>
            </a:r>
            <a:r>
              <a:rPr lang="en-US" sz="1600" dirty="0">
                <a:solidFill>
                  <a:srgbClr val="0000FF"/>
                </a:solidFill>
              </a:rPr>
              <a:t>, X. Zhao, P. Maris, J. P. Vary, </a:t>
            </a:r>
            <a:r>
              <a:rPr lang="en-US" sz="1600" dirty="0" err="1">
                <a:solidFill>
                  <a:srgbClr val="0000FF"/>
                </a:solidFill>
              </a:rPr>
              <a:t>arXiv</a:t>
            </a:r>
            <a:r>
              <a:rPr lang="en-US" sz="1600" dirty="0">
                <a:solidFill>
                  <a:srgbClr val="0000FF"/>
                </a:solidFill>
              </a:rPr>
              <a:t>: 1404.6234] </a:t>
            </a:r>
          </a:p>
        </p:txBody>
      </p:sp>
      <p:graphicFrame>
        <p:nvGraphicFramePr>
          <p:cNvPr id="12" name="Object 11"/>
          <p:cNvGraphicFramePr>
            <a:graphicFrameLocks noChangeAspect="1"/>
          </p:cNvGraphicFramePr>
          <p:nvPr>
            <p:extLst>
              <p:ext uri="{D42A27DB-BD31-4B8C-83A1-F6EECF244321}">
                <p14:modId xmlns:p14="http://schemas.microsoft.com/office/powerpoint/2010/main" val="4091663125"/>
              </p:ext>
            </p:extLst>
          </p:nvPr>
        </p:nvGraphicFramePr>
        <p:xfrm>
          <a:off x="3251205" y="1715453"/>
          <a:ext cx="1114425" cy="492125"/>
        </p:xfrm>
        <a:graphic>
          <a:graphicData uri="http://schemas.openxmlformats.org/presentationml/2006/ole">
            <mc:AlternateContent xmlns:mc="http://schemas.openxmlformats.org/markup-compatibility/2006">
              <mc:Choice xmlns:v="urn:schemas-microsoft-com:vml" Requires="v">
                <p:oleObj spid="_x0000_s742197" name="Equation" r:id="rId8" imgW="431800" imgH="190500" progId="Equation.DSMT4">
                  <p:embed/>
                </p:oleObj>
              </mc:Choice>
              <mc:Fallback>
                <p:oleObj name="Equation" r:id="rId8" imgW="431800" imgH="190500" progId="Equation.DSMT4">
                  <p:embed/>
                  <p:pic>
                    <p:nvPicPr>
                      <p:cNvPr id="0" name=""/>
                      <p:cNvPicPr/>
                      <p:nvPr/>
                    </p:nvPicPr>
                    <p:blipFill>
                      <a:blip r:embed="rId9"/>
                      <a:stretch>
                        <a:fillRect/>
                      </a:stretch>
                    </p:blipFill>
                    <p:spPr>
                      <a:xfrm>
                        <a:off x="3251205" y="1715453"/>
                        <a:ext cx="1114425" cy="492125"/>
                      </a:xfrm>
                      <a:prstGeom prst="rect">
                        <a:avLst/>
                      </a:prstGeom>
                    </p:spPr>
                  </p:pic>
                </p:oleObj>
              </mc:Fallback>
            </mc:AlternateContent>
          </a:graphicData>
        </a:graphic>
      </p:graphicFrame>
    </p:spTree>
    <p:extLst>
      <p:ext uri="{BB962C8B-B14F-4D97-AF65-F5344CB8AC3E}">
        <p14:creationId xmlns:p14="http://schemas.microsoft.com/office/powerpoint/2010/main" val="4227475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74"/>
            <a:ext cx="8229600" cy="1143000"/>
          </a:xfrm>
        </p:spPr>
        <p:txBody>
          <a:bodyPr/>
          <a:lstStyle/>
          <a:p>
            <a:r>
              <a:rPr lang="en-US" u="sng" dirty="0"/>
              <a:t>Numerical Results</a:t>
            </a:r>
          </a:p>
        </p:txBody>
      </p:sp>
      <p:sp>
        <p:nvSpPr>
          <p:cNvPr id="3" name="Content Placeholder 2"/>
          <p:cNvSpPr>
            <a:spLocks noGrp="1"/>
          </p:cNvSpPr>
          <p:nvPr>
            <p:ph idx="1"/>
          </p:nvPr>
        </p:nvSpPr>
        <p:spPr/>
        <p:txBody>
          <a:bodyPr/>
          <a:lstStyle/>
          <a:p>
            <a:r>
              <a:rPr lang="en-US" dirty="0"/>
              <a:t>Observable: </a:t>
            </a:r>
            <a:r>
              <a:rPr lang="en-US" dirty="0" err="1"/>
              <a:t>parton</a:t>
            </a:r>
            <a:r>
              <a:rPr lang="en-US" dirty="0"/>
              <a:t> distribution function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472757991"/>
              </p:ext>
            </p:extLst>
          </p:nvPr>
        </p:nvGraphicFramePr>
        <p:xfrm>
          <a:off x="916865" y="2394212"/>
          <a:ext cx="7432675" cy="638175"/>
        </p:xfrm>
        <a:graphic>
          <a:graphicData uri="http://schemas.openxmlformats.org/presentationml/2006/ole">
            <mc:AlternateContent xmlns:mc="http://schemas.openxmlformats.org/markup-compatibility/2006">
              <mc:Choice xmlns:v="urn:schemas-microsoft-com:vml" Requires="v">
                <p:oleObj spid="_x0000_s740945" name="Equation" r:id="rId3" imgW="4114800" imgH="355600" progId="Equation.DSMT4">
                  <p:embed/>
                </p:oleObj>
              </mc:Choice>
              <mc:Fallback>
                <p:oleObj name="Equation" r:id="rId3" imgW="4114800" imgH="355600" progId="Equation.DSMT4">
                  <p:embed/>
                  <p:pic>
                    <p:nvPicPr>
                      <p:cNvPr id="0" name=""/>
                      <p:cNvPicPr/>
                      <p:nvPr/>
                    </p:nvPicPr>
                    <p:blipFill>
                      <a:blip r:embed="rId4"/>
                      <a:stretch>
                        <a:fillRect/>
                      </a:stretch>
                    </p:blipFill>
                    <p:spPr>
                      <a:xfrm>
                        <a:off x="916865" y="2394212"/>
                        <a:ext cx="7432675" cy="638175"/>
                      </a:xfrm>
                      <a:prstGeom prst="rect">
                        <a:avLst/>
                      </a:prstGeom>
                    </p:spPr>
                  </p:pic>
                </p:oleObj>
              </mc:Fallback>
            </mc:AlternateContent>
          </a:graphicData>
        </a:graphic>
      </p:graphicFrame>
      <p:pic>
        <p:nvPicPr>
          <p:cNvPr id="12" name="Picture 11" descr="gpdnmax9k201.pdf"/>
          <p:cNvPicPr>
            <a:picLocks noChangeAspect="1"/>
          </p:cNvPicPr>
          <p:nvPr/>
        </p:nvPicPr>
        <p:blipFill rotWithShape="1">
          <a:blip r:embed="rId5">
            <a:extLst>
              <a:ext uri="{28A0092B-C50C-407E-A947-70E740481C1C}">
                <a14:useLocalDpi xmlns:a14="http://schemas.microsoft.com/office/drawing/2010/main" val="0"/>
              </a:ext>
            </a:extLst>
          </a:blip>
          <a:srcRect t="3755"/>
          <a:stretch/>
        </p:blipFill>
        <p:spPr>
          <a:xfrm>
            <a:off x="1973108" y="3024896"/>
            <a:ext cx="4817327" cy="3193976"/>
          </a:xfrm>
          <a:prstGeom prst="rect">
            <a:avLst/>
          </a:prstGeom>
        </p:spPr>
      </p:pic>
      <p:grpSp>
        <p:nvGrpSpPr>
          <p:cNvPr id="13" name="Group 12"/>
          <p:cNvGrpSpPr/>
          <p:nvPr/>
        </p:nvGrpSpPr>
        <p:grpSpPr>
          <a:xfrm>
            <a:off x="1472053" y="6161308"/>
            <a:ext cx="6548447" cy="369332"/>
            <a:chOff x="2374635" y="6119325"/>
            <a:chExt cx="6548447" cy="369332"/>
          </a:xfrm>
        </p:grpSpPr>
        <p:sp>
          <p:nvSpPr>
            <p:cNvPr id="14" name="TextBox 13"/>
            <p:cNvSpPr txBox="1"/>
            <p:nvPr/>
          </p:nvSpPr>
          <p:spPr>
            <a:xfrm>
              <a:off x="2550349" y="6119325"/>
              <a:ext cx="6372733" cy="369332"/>
            </a:xfrm>
            <a:prstGeom prst="rect">
              <a:avLst/>
            </a:prstGeom>
            <a:noFill/>
          </p:spPr>
          <p:txBody>
            <a:bodyPr wrap="none" rtlCol="0">
              <a:spAutoFit/>
            </a:bodyPr>
            <a:lstStyle/>
            <a:p>
              <a:r>
                <a:rPr lang="en-US" dirty="0"/>
                <a:t>is the longitudinal momentum fraction of the constituent electron</a:t>
              </a:r>
            </a:p>
          </p:txBody>
        </p:sp>
        <p:graphicFrame>
          <p:nvGraphicFramePr>
            <p:cNvPr id="15" name="Object 14"/>
            <p:cNvGraphicFramePr>
              <a:graphicFrameLocks noChangeAspect="1"/>
            </p:cNvGraphicFramePr>
            <p:nvPr>
              <p:extLst>
                <p:ext uri="{D42A27DB-BD31-4B8C-83A1-F6EECF244321}">
                  <p14:modId xmlns:p14="http://schemas.microsoft.com/office/powerpoint/2010/main" val="1634930064"/>
                </p:ext>
              </p:extLst>
            </p:nvPr>
          </p:nvGraphicFramePr>
          <p:xfrm>
            <a:off x="2374635" y="6218667"/>
            <a:ext cx="217488" cy="214313"/>
          </p:xfrm>
          <a:graphic>
            <a:graphicData uri="http://schemas.openxmlformats.org/presentationml/2006/ole">
              <mc:AlternateContent xmlns:mc="http://schemas.openxmlformats.org/markup-compatibility/2006">
                <mc:Choice xmlns:v="urn:schemas-microsoft-com:vml" Requires="v">
                  <p:oleObj spid="_x0000_s740946"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2374635" y="6218667"/>
                          <a:ext cx="217488" cy="214313"/>
                        </a:xfrm>
                        <a:prstGeom prst="rect">
                          <a:avLst/>
                        </a:prstGeom>
                      </p:spPr>
                    </p:pic>
                  </p:oleObj>
                </mc:Fallback>
              </mc:AlternateContent>
            </a:graphicData>
          </a:graphic>
        </p:graphicFrame>
      </p:grpSp>
    </p:spTree>
    <p:extLst>
      <p:ext uri="{BB962C8B-B14F-4D97-AF65-F5344CB8AC3E}">
        <p14:creationId xmlns:p14="http://schemas.microsoft.com/office/powerpoint/2010/main" val="2335090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6792244" y="3895046"/>
            <a:ext cx="2199866" cy="369332"/>
          </a:xfrm>
          <a:prstGeom prst="rect">
            <a:avLst/>
          </a:prstGeom>
        </p:spPr>
        <p:txBody>
          <a:bodyPr wrap="none">
            <a:spAutoFit/>
          </a:bodyPr>
          <a:lstStyle/>
          <a:p>
            <a:r>
              <a:rPr lang="en-US" dirty="0">
                <a:solidFill>
                  <a:srgbClr val="FF3366"/>
                </a:solidFill>
              </a:rPr>
              <a:t>X</a:t>
            </a:r>
            <a:r>
              <a:rPr lang="en-US" dirty="0">
                <a:solidFill>
                  <a:srgbClr val="000000"/>
                </a:solidFill>
              </a:rPr>
              <a:t>  Pert. theory at α</a:t>
            </a:r>
            <a:r>
              <a:rPr lang="en-US" baseline="30000" dirty="0">
                <a:solidFill>
                  <a:srgbClr val="000000"/>
                </a:solidFill>
              </a:rPr>
              <a:t>4</a:t>
            </a:r>
            <a:r>
              <a:rPr lang="en-US" dirty="0">
                <a:solidFill>
                  <a:srgbClr val="000000"/>
                </a:solidFill>
              </a:rPr>
              <a:t> </a:t>
            </a:r>
          </a:p>
        </p:txBody>
      </p:sp>
      <p:sp>
        <p:nvSpPr>
          <p:cNvPr id="5" name="TextBox 4"/>
          <p:cNvSpPr txBox="1"/>
          <p:nvPr/>
        </p:nvSpPr>
        <p:spPr>
          <a:xfrm>
            <a:off x="2230907" y="66729"/>
            <a:ext cx="5162441" cy="646331"/>
          </a:xfrm>
          <a:prstGeom prst="rect">
            <a:avLst/>
          </a:prstGeom>
          <a:noFill/>
        </p:spPr>
        <p:txBody>
          <a:bodyPr wrap="none" rtlCol="0">
            <a:spAutoFit/>
          </a:bodyPr>
          <a:lstStyle/>
          <a:p>
            <a:pPr algn="ctr"/>
            <a:r>
              <a:rPr lang="en-US" dirty="0" err="1">
                <a:solidFill>
                  <a:srgbClr val="000090"/>
                </a:solidFill>
              </a:rPr>
              <a:t>Positronium</a:t>
            </a:r>
            <a:r>
              <a:rPr lang="en-US" dirty="0">
                <a:solidFill>
                  <a:srgbClr val="000090"/>
                </a:solidFill>
              </a:rPr>
              <a:t> in QED at Strong Coupling</a:t>
            </a:r>
          </a:p>
          <a:p>
            <a:pPr algn="ctr"/>
            <a:r>
              <a:rPr lang="en-US" dirty="0">
                <a:solidFill>
                  <a:srgbClr val="000090"/>
                </a:solidFill>
                <a:latin typeface="Arial"/>
                <a:ea typeface="ＭＳ Ｐゴシック"/>
                <a:cs typeface="ＭＳ Ｐゴシック"/>
              </a:rPr>
              <a:t>Covariant Basis Light-Front Quantization (BLFQ) </a:t>
            </a:r>
          </a:p>
        </p:txBody>
      </p:sp>
      <p:sp>
        <p:nvSpPr>
          <p:cNvPr id="6" name="TextBox 5"/>
          <p:cNvSpPr txBox="1"/>
          <p:nvPr/>
        </p:nvSpPr>
        <p:spPr>
          <a:xfrm>
            <a:off x="1152888" y="6314709"/>
            <a:ext cx="7442062" cy="338554"/>
          </a:xfrm>
          <a:prstGeom prst="rect">
            <a:avLst/>
          </a:prstGeom>
          <a:noFill/>
        </p:spPr>
        <p:txBody>
          <a:bodyPr wrap="none" rtlCol="0">
            <a:spAutoFit/>
          </a:bodyPr>
          <a:lstStyle/>
          <a:p>
            <a:r>
              <a:rPr lang="en-US" sz="1600" dirty="0">
                <a:solidFill>
                  <a:srgbClr val="0000FF"/>
                </a:solidFill>
                <a:latin typeface="Arial"/>
                <a:ea typeface="ＭＳ Ｐゴシック"/>
                <a:cs typeface="ＭＳ Ｐゴシック"/>
              </a:rPr>
              <a:t>P. </a:t>
            </a:r>
            <a:r>
              <a:rPr lang="en-US" sz="1600" dirty="0" err="1">
                <a:solidFill>
                  <a:srgbClr val="0000FF"/>
                </a:solidFill>
                <a:latin typeface="Arial"/>
                <a:ea typeface="ＭＳ Ｐゴシック"/>
                <a:cs typeface="ＭＳ Ｐゴシック"/>
              </a:rPr>
              <a:t>Wiecki</a:t>
            </a:r>
            <a:r>
              <a:rPr lang="en-US" sz="1600" dirty="0">
                <a:solidFill>
                  <a:srgbClr val="0000FF"/>
                </a:solidFill>
                <a:latin typeface="Arial"/>
                <a:ea typeface="ＭＳ Ｐゴシック"/>
                <a:cs typeface="ＭＳ Ｐゴシック"/>
              </a:rPr>
              <a:t>, Y. Li, X. Zhao, P. Maris and J.P. Vary, </a:t>
            </a:r>
            <a:r>
              <a:rPr lang="en-US" sz="1600" dirty="0">
                <a:solidFill>
                  <a:srgbClr val="0000FF"/>
                </a:solidFill>
              </a:rPr>
              <a:t>Phys. Rev. D </a:t>
            </a:r>
            <a:r>
              <a:rPr lang="en-US" sz="1600" b="1" dirty="0">
                <a:solidFill>
                  <a:srgbClr val="0000FF"/>
                </a:solidFill>
              </a:rPr>
              <a:t>91</a:t>
            </a:r>
            <a:r>
              <a:rPr lang="en-US" sz="1600" dirty="0">
                <a:solidFill>
                  <a:srgbClr val="0000FF"/>
                </a:solidFill>
              </a:rPr>
              <a:t>, 105009 (2015) </a:t>
            </a:r>
            <a:endParaRPr lang="en-US" sz="1600" dirty="0">
              <a:solidFill>
                <a:srgbClr val="0000FF"/>
              </a:solidFill>
              <a:latin typeface="Arial"/>
              <a:ea typeface="ＭＳ Ｐゴシック"/>
              <a:cs typeface="ＭＳ Ｐゴシック"/>
            </a:endParaRPr>
          </a:p>
        </p:txBody>
      </p:sp>
      <p:sp>
        <p:nvSpPr>
          <p:cNvPr id="7" name="TextBox 6"/>
          <p:cNvSpPr txBox="1"/>
          <p:nvPr/>
        </p:nvSpPr>
        <p:spPr>
          <a:xfrm>
            <a:off x="6868444" y="3982001"/>
            <a:ext cx="1752044" cy="307777"/>
          </a:xfrm>
          <a:prstGeom prst="rect">
            <a:avLst/>
          </a:prstGeom>
          <a:noFill/>
        </p:spPr>
        <p:txBody>
          <a:bodyPr wrap="none" rtlCol="0">
            <a:spAutoFit/>
          </a:bodyPr>
          <a:lstStyle/>
          <a:p>
            <a:r>
              <a:rPr lang="en-US" sz="1400" dirty="0">
                <a:solidFill>
                  <a:srgbClr val="FF3366"/>
                </a:solidFill>
                <a:latin typeface="Arial"/>
                <a:ea typeface="ＭＳ Ｐゴシック"/>
                <a:cs typeface="ＭＳ Ｐゴシック"/>
              </a:rPr>
              <a:t>X</a:t>
            </a:r>
            <a:r>
              <a:rPr lang="en-US" sz="1400" dirty="0">
                <a:solidFill>
                  <a:srgbClr val="000000"/>
                </a:solidFill>
                <a:latin typeface="Arial"/>
                <a:ea typeface="ＭＳ Ｐゴシック"/>
                <a:cs typeface="ＭＳ Ｐゴシック"/>
              </a:rPr>
              <a:t>  Pert. theory at α</a:t>
            </a:r>
            <a:r>
              <a:rPr lang="en-US" sz="1400" baseline="30000" dirty="0">
                <a:solidFill>
                  <a:srgbClr val="000000"/>
                </a:solidFill>
                <a:latin typeface="Arial"/>
                <a:ea typeface="ＭＳ Ｐゴシック"/>
                <a:cs typeface="ＭＳ Ｐゴシック"/>
              </a:rPr>
              <a:t>4</a:t>
            </a:r>
            <a:r>
              <a:rPr lang="en-US" sz="1400" dirty="0">
                <a:solidFill>
                  <a:srgbClr val="000000"/>
                </a:solidFill>
                <a:latin typeface="Arial"/>
                <a:ea typeface="ＭＳ Ｐゴシック"/>
                <a:cs typeface="ＭＳ Ｐゴシック"/>
              </a:rPr>
              <a:t> </a:t>
            </a:r>
          </a:p>
        </p:txBody>
      </p:sp>
      <p:pic>
        <p:nvPicPr>
          <p:cNvPr id="2" name="Picture 1" descr="Screen Shot 2015-09-24 at 12.1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1845"/>
            <a:ext cx="9144000" cy="5157859"/>
          </a:xfrm>
          <a:prstGeom prst="rect">
            <a:avLst/>
          </a:prstGeom>
          <a:noFill/>
        </p:spPr>
      </p:pic>
      <p:grpSp>
        <p:nvGrpSpPr>
          <p:cNvPr id="12" name="Group 11"/>
          <p:cNvGrpSpPr/>
          <p:nvPr/>
        </p:nvGrpSpPr>
        <p:grpSpPr>
          <a:xfrm>
            <a:off x="5475110" y="1622777"/>
            <a:ext cx="3664287" cy="3287889"/>
            <a:chOff x="5475110" y="1622777"/>
            <a:chExt cx="3664287" cy="3287889"/>
          </a:xfrm>
        </p:grpSpPr>
        <p:sp>
          <p:nvSpPr>
            <p:cNvPr id="8" name="Rectangle 7"/>
            <p:cNvSpPr/>
            <p:nvPr/>
          </p:nvSpPr>
          <p:spPr bwMode="auto">
            <a:xfrm>
              <a:off x="5475110" y="1622777"/>
              <a:ext cx="1195779" cy="328788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TextBox 8"/>
            <p:cNvSpPr txBox="1"/>
            <p:nvPr/>
          </p:nvSpPr>
          <p:spPr>
            <a:xfrm>
              <a:off x="6670890" y="3570112"/>
              <a:ext cx="2468507" cy="923330"/>
            </a:xfrm>
            <a:prstGeom prst="rect">
              <a:avLst/>
            </a:prstGeom>
            <a:noFill/>
            <a:ln w="38100" cmpd="sng">
              <a:solidFill>
                <a:srgbClr val="FF0000"/>
              </a:solidFill>
            </a:ln>
          </p:spPr>
          <p:txBody>
            <a:bodyPr wrap="none" rtlCol="0">
              <a:spAutoFit/>
            </a:bodyPr>
            <a:lstStyle/>
            <a:p>
              <a:pPr algn="ctr"/>
              <a:r>
                <a:rPr lang="en-US" dirty="0">
                  <a:solidFill>
                    <a:srgbClr val="0000FF"/>
                  </a:solidFill>
                </a:rPr>
                <a:t>Examine this region</a:t>
              </a:r>
            </a:p>
            <a:p>
              <a:pPr algn="ctr"/>
              <a:r>
                <a:rPr lang="en-US" dirty="0">
                  <a:solidFill>
                    <a:srgbClr val="0000FF"/>
                  </a:solidFill>
                </a:rPr>
                <a:t>with greater resolution</a:t>
              </a:r>
            </a:p>
            <a:p>
              <a:pPr algn="ctr"/>
              <a:r>
                <a:rPr lang="en-US" dirty="0">
                  <a:solidFill>
                    <a:srgbClr val="0000FF"/>
                  </a:solidFill>
                </a:rPr>
                <a:t>in the next slide</a:t>
              </a:r>
            </a:p>
          </p:txBody>
        </p:sp>
        <p:sp>
          <p:nvSpPr>
            <p:cNvPr id="11" name="Bent Arrow 10"/>
            <p:cNvSpPr/>
            <p:nvPr/>
          </p:nvSpPr>
          <p:spPr bwMode="auto">
            <a:xfrm flipH="1">
              <a:off x="6699112" y="2794000"/>
              <a:ext cx="539886" cy="790223"/>
            </a:xfrm>
            <a:prstGeom prst="ben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3" name="Rectangle 12"/>
          <p:cNvSpPr/>
          <p:nvPr/>
        </p:nvSpPr>
        <p:spPr bwMode="auto">
          <a:xfrm>
            <a:off x="127000" y="821845"/>
            <a:ext cx="1117600" cy="23225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5359399" y="771045"/>
            <a:ext cx="3779997" cy="32115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6" name="Straight Arrow Connector 15"/>
          <p:cNvCxnSpPr/>
          <p:nvPr/>
        </p:nvCxnSpPr>
        <p:spPr bwMode="auto">
          <a:xfrm flipV="1">
            <a:off x="4851400" y="4152900"/>
            <a:ext cx="711200" cy="108373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flipV="1">
            <a:off x="4838700" y="3895046"/>
            <a:ext cx="723900" cy="134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V="1">
            <a:off x="4826000" y="2273301"/>
            <a:ext cx="736600" cy="296333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0" name="Rectangle 19"/>
          <p:cNvSpPr/>
          <p:nvPr/>
        </p:nvSpPr>
        <p:spPr bwMode="auto">
          <a:xfrm>
            <a:off x="4597400" y="5422900"/>
            <a:ext cx="4541996" cy="647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p:nvSpPr>
        <p:spPr>
          <a:xfrm>
            <a:off x="4727222" y="5236633"/>
            <a:ext cx="2199866" cy="369332"/>
          </a:xfrm>
          <a:prstGeom prst="rect">
            <a:avLst/>
          </a:prstGeom>
          <a:noFill/>
          <a:ln>
            <a:solidFill>
              <a:srgbClr val="FF0000"/>
            </a:solidFill>
          </a:ln>
        </p:spPr>
        <p:txBody>
          <a:bodyPr wrap="none">
            <a:spAutoFit/>
          </a:bodyPr>
          <a:lstStyle/>
          <a:p>
            <a:r>
              <a:rPr lang="en-US" dirty="0">
                <a:solidFill>
                  <a:srgbClr val="FF3366"/>
                </a:solidFill>
              </a:rPr>
              <a:t>X</a:t>
            </a:r>
            <a:r>
              <a:rPr lang="en-US" dirty="0">
                <a:solidFill>
                  <a:srgbClr val="000000"/>
                </a:solidFill>
              </a:rPr>
              <a:t>  Pert. theory at α</a:t>
            </a:r>
            <a:r>
              <a:rPr lang="en-US" baseline="30000" dirty="0">
                <a:solidFill>
                  <a:srgbClr val="000000"/>
                </a:solidFill>
              </a:rPr>
              <a:t>4</a:t>
            </a:r>
            <a:r>
              <a:rPr lang="en-US" dirty="0">
                <a:solidFill>
                  <a:srgbClr val="000000"/>
                </a:solidFill>
              </a:rPr>
              <a:t> </a:t>
            </a:r>
          </a:p>
        </p:txBody>
      </p:sp>
    </p:spTree>
    <p:extLst>
      <p:ext uri="{BB962C8B-B14F-4D97-AF65-F5344CB8AC3E}">
        <p14:creationId xmlns:p14="http://schemas.microsoft.com/office/powerpoint/2010/main" val="14857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230907" y="66729"/>
            <a:ext cx="5162441" cy="646331"/>
          </a:xfrm>
          <a:prstGeom prst="rect">
            <a:avLst/>
          </a:prstGeom>
          <a:noFill/>
        </p:spPr>
        <p:txBody>
          <a:bodyPr wrap="none" rtlCol="0">
            <a:spAutoFit/>
          </a:bodyPr>
          <a:lstStyle/>
          <a:p>
            <a:pPr algn="ctr"/>
            <a:r>
              <a:rPr lang="en-US" dirty="0" err="1">
                <a:solidFill>
                  <a:srgbClr val="000090"/>
                </a:solidFill>
              </a:rPr>
              <a:t>Positronium</a:t>
            </a:r>
            <a:r>
              <a:rPr lang="en-US" dirty="0">
                <a:solidFill>
                  <a:srgbClr val="000090"/>
                </a:solidFill>
              </a:rPr>
              <a:t> in QED at Strong Coupling</a:t>
            </a:r>
          </a:p>
          <a:p>
            <a:pPr algn="ctr"/>
            <a:r>
              <a:rPr lang="en-US" dirty="0">
                <a:solidFill>
                  <a:srgbClr val="000090"/>
                </a:solidFill>
                <a:latin typeface="Arial"/>
                <a:ea typeface="ＭＳ Ｐゴシック"/>
                <a:cs typeface="ＭＳ Ｐゴシック"/>
              </a:rPr>
              <a:t>Covariant Basis Light-Front Quantization (BLFQ) </a:t>
            </a:r>
          </a:p>
        </p:txBody>
      </p:sp>
      <p:pic>
        <p:nvPicPr>
          <p:cNvPr id="3" name="Picture 2" descr="Mu_sweep_page9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83" y="497507"/>
            <a:ext cx="5939904" cy="7686934"/>
          </a:xfrm>
          <a:prstGeom prst="rect">
            <a:avLst/>
          </a:prstGeom>
        </p:spPr>
      </p:pic>
      <p:sp>
        <p:nvSpPr>
          <p:cNvPr id="6" name="TextBox 5"/>
          <p:cNvSpPr txBox="1"/>
          <p:nvPr/>
        </p:nvSpPr>
        <p:spPr>
          <a:xfrm>
            <a:off x="50817" y="6482709"/>
            <a:ext cx="9143984" cy="338554"/>
          </a:xfrm>
          <a:prstGeom prst="rect">
            <a:avLst/>
          </a:prstGeom>
          <a:noFill/>
        </p:spPr>
        <p:txBody>
          <a:bodyPr wrap="square" rtlCol="0">
            <a:spAutoFit/>
          </a:bodyPr>
          <a:lstStyle/>
          <a:p>
            <a:r>
              <a:rPr lang="en-US" sz="1600" dirty="0">
                <a:solidFill>
                  <a:srgbClr val="0000FF"/>
                </a:solidFill>
                <a:latin typeface="Arial"/>
                <a:ea typeface="ＭＳ Ｐゴシック"/>
                <a:cs typeface="ＭＳ Ｐゴシック"/>
              </a:rPr>
              <a:t>P. </a:t>
            </a:r>
            <a:r>
              <a:rPr lang="en-US" sz="1600" dirty="0" err="1">
                <a:solidFill>
                  <a:srgbClr val="0000FF"/>
                </a:solidFill>
                <a:latin typeface="Arial"/>
                <a:ea typeface="ＭＳ Ｐゴシック"/>
                <a:cs typeface="ＭＳ Ｐゴシック"/>
              </a:rPr>
              <a:t>Wiecki</a:t>
            </a:r>
            <a:r>
              <a:rPr lang="en-US" sz="1600" dirty="0">
                <a:solidFill>
                  <a:srgbClr val="0000FF"/>
                </a:solidFill>
                <a:latin typeface="Arial"/>
                <a:ea typeface="ＭＳ Ｐゴシック"/>
                <a:cs typeface="ＭＳ Ｐゴシック"/>
              </a:rPr>
              <a:t>, Y. Li, X. Zhao, P. Maris and J.P. Vary, </a:t>
            </a:r>
            <a:r>
              <a:rPr lang="en-US" sz="1600" dirty="0">
                <a:solidFill>
                  <a:srgbClr val="0000FF"/>
                </a:solidFill>
              </a:rPr>
              <a:t>Phys. Rev. D </a:t>
            </a:r>
            <a:r>
              <a:rPr lang="en-US" sz="1600" b="1" dirty="0">
                <a:solidFill>
                  <a:srgbClr val="0000FF"/>
                </a:solidFill>
              </a:rPr>
              <a:t>91</a:t>
            </a:r>
            <a:r>
              <a:rPr lang="en-US" sz="1600" dirty="0">
                <a:solidFill>
                  <a:srgbClr val="0000FF"/>
                </a:solidFill>
              </a:rPr>
              <a:t>, 105009 (2015); &amp; to be published </a:t>
            </a:r>
            <a:endParaRPr lang="en-US" sz="1600" dirty="0">
              <a:solidFill>
                <a:srgbClr val="0000FF"/>
              </a:solidFill>
              <a:latin typeface="Arial"/>
              <a:ea typeface="ＭＳ Ｐゴシック"/>
              <a:cs typeface="ＭＳ Ｐゴシック"/>
            </a:endParaRPr>
          </a:p>
        </p:txBody>
      </p:sp>
      <p:sp>
        <p:nvSpPr>
          <p:cNvPr id="7" name="TextBox 6"/>
          <p:cNvSpPr txBox="1"/>
          <p:nvPr/>
        </p:nvSpPr>
        <p:spPr>
          <a:xfrm>
            <a:off x="166702" y="4015931"/>
            <a:ext cx="1752044" cy="307777"/>
          </a:xfrm>
          <a:prstGeom prst="rect">
            <a:avLst/>
          </a:prstGeom>
          <a:noFill/>
          <a:ln>
            <a:solidFill>
              <a:srgbClr val="FF0000"/>
            </a:solidFill>
          </a:ln>
        </p:spPr>
        <p:txBody>
          <a:bodyPr wrap="none" rtlCol="0">
            <a:spAutoFit/>
          </a:bodyPr>
          <a:lstStyle/>
          <a:p>
            <a:r>
              <a:rPr lang="en-US" sz="1400" dirty="0">
                <a:solidFill>
                  <a:srgbClr val="FF3366"/>
                </a:solidFill>
                <a:latin typeface="Arial"/>
                <a:ea typeface="ＭＳ Ｐゴシック"/>
                <a:cs typeface="ＭＳ Ｐゴシック"/>
              </a:rPr>
              <a:t>X</a:t>
            </a:r>
            <a:r>
              <a:rPr lang="en-US" sz="1400" dirty="0">
                <a:solidFill>
                  <a:srgbClr val="000000"/>
                </a:solidFill>
                <a:latin typeface="Arial"/>
                <a:ea typeface="ＭＳ Ｐゴシック"/>
                <a:cs typeface="ＭＳ Ｐゴシック"/>
              </a:rPr>
              <a:t>  Pert. theory at α</a:t>
            </a:r>
            <a:r>
              <a:rPr lang="en-US" sz="1400" baseline="30000" dirty="0">
                <a:solidFill>
                  <a:srgbClr val="000000"/>
                </a:solidFill>
                <a:latin typeface="Arial"/>
                <a:ea typeface="ＭＳ Ｐゴシック"/>
                <a:cs typeface="ＭＳ Ｐゴシック"/>
              </a:rPr>
              <a:t>4</a:t>
            </a:r>
            <a:r>
              <a:rPr lang="en-US" sz="1400" dirty="0">
                <a:solidFill>
                  <a:srgbClr val="000000"/>
                </a:solidFill>
                <a:latin typeface="Arial"/>
                <a:ea typeface="ＭＳ Ｐゴシック"/>
                <a:cs typeface="ＭＳ Ｐゴシック"/>
              </a:rPr>
              <a:t> </a:t>
            </a:r>
          </a:p>
        </p:txBody>
      </p:sp>
      <p:cxnSp>
        <p:nvCxnSpPr>
          <p:cNvPr id="9" name="Straight Arrow Connector 8"/>
          <p:cNvCxnSpPr/>
          <p:nvPr/>
        </p:nvCxnSpPr>
        <p:spPr bwMode="auto">
          <a:xfrm flipV="1">
            <a:off x="1918746" y="2906889"/>
            <a:ext cx="1312698" cy="110904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1918746" y="4323708"/>
            <a:ext cx="1312698" cy="41762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1918746" y="4323708"/>
            <a:ext cx="1312698" cy="75629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4" name="Rectangle 13"/>
          <p:cNvSpPr/>
          <p:nvPr/>
        </p:nvSpPr>
        <p:spPr bwMode="auto">
          <a:xfrm>
            <a:off x="4656667" y="1114778"/>
            <a:ext cx="2991555" cy="10018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5283200" y="2565400"/>
            <a:ext cx="1313180" cy="400110"/>
          </a:xfrm>
          <a:prstGeom prst="rect">
            <a:avLst/>
          </a:prstGeom>
          <a:solidFill>
            <a:schemeClr val="bg1"/>
          </a:solidFill>
        </p:spPr>
        <p:txBody>
          <a:bodyPr wrap="none" rtlCol="0">
            <a:spAutoFit/>
          </a:bodyPr>
          <a:lstStyle/>
          <a:p>
            <a:r>
              <a:rPr lang="en-US" sz="2000" dirty="0"/>
              <a:t>b = 0.1 m</a:t>
            </a:r>
            <a:r>
              <a:rPr lang="en-US" sz="2000" baseline="-25000" dirty="0"/>
              <a:t>f</a:t>
            </a:r>
          </a:p>
        </p:txBody>
      </p:sp>
      <p:sp>
        <p:nvSpPr>
          <p:cNvPr id="12" name="TextBox 11"/>
          <p:cNvSpPr txBox="1"/>
          <p:nvPr/>
        </p:nvSpPr>
        <p:spPr>
          <a:xfrm>
            <a:off x="5283200" y="3679321"/>
            <a:ext cx="1313180" cy="400110"/>
          </a:xfrm>
          <a:prstGeom prst="rect">
            <a:avLst/>
          </a:prstGeom>
          <a:solidFill>
            <a:schemeClr val="bg1"/>
          </a:solidFill>
        </p:spPr>
        <p:txBody>
          <a:bodyPr wrap="none" rtlCol="0">
            <a:spAutoFit/>
          </a:bodyPr>
          <a:lstStyle/>
          <a:p>
            <a:r>
              <a:rPr lang="en-US" sz="2000" dirty="0"/>
              <a:t>b = 0.4 m</a:t>
            </a:r>
            <a:r>
              <a:rPr lang="en-US" sz="2000" baseline="-25000" dirty="0"/>
              <a:t>f</a:t>
            </a:r>
          </a:p>
        </p:txBody>
      </p:sp>
    </p:spTree>
    <p:extLst>
      <p:ext uri="{BB962C8B-B14F-4D97-AF65-F5344CB8AC3E}">
        <p14:creationId xmlns:p14="http://schemas.microsoft.com/office/powerpoint/2010/main" val="1549337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23699" y="141114"/>
            <a:ext cx="8375760" cy="830997"/>
          </a:xfrm>
          <a:prstGeom prst="rect">
            <a:avLst/>
          </a:prstGeom>
          <a:noFill/>
        </p:spPr>
        <p:txBody>
          <a:bodyPr wrap="none" rtlCol="0">
            <a:spAutoFit/>
          </a:bodyPr>
          <a:lstStyle/>
          <a:p>
            <a:pPr algn="ctr"/>
            <a:r>
              <a:rPr lang="en-US" sz="2400" dirty="0">
                <a:solidFill>
                  <a:srgbClr val="0000FF"/>
                </a:solidFill>
              </a:rPr>
              <a:t>Form Factors for </a:t>
            </a:r>
            <a:r>
              <a:rPr lang="en-US" sz="2400" dirty="0" err="1">
                <a:solidFill>
                  <a:srgbClr val="0000FF"/>
                </a:solidFill>
              </a:rPr>
              <a:t>Positronium</a:t>
            </a:r>
            <a:r>
              <a:rPr lang="en-US" sz="2400" dirty="0">
                <a:solidFill>
                  <a:srgbClr val="0000FF"/>
                </a:solidFill>
              </a:rPr>
              <a:t> with BLFQ (α=0.3, </a:t>
            </a:r>
            <a:r>
              <a:rPr lang="en-US" sz="2400" dirty="0" err="1">
                <a:solidFill>
                  <a:srgbClr val="0000FF"/>
                </a:solidFill>
              </a:rPr>
              <a:t>N</a:t>
            </a:r>
            <a:r>
              <a:rPr lang="en-US" sz="2400" baseline="-25000" dirty="0" err="1">
                <a:solidFill>
                  <a:srgbClr val="0000FF"/>
                </a:solidFill>
              </a:rPr>
              <a:t>max</a:t>
            </a:r>
            <a:r>
              <a:rPr lang="en-US" sz="2400" dirty="0">
                <a:solidFill>
                  <a:srgbClr val="0000FF"/>
                </a:solidFill>
              </a:rPr>
              <a:t> = 31, K = 61)</a:t>
            </a:r>
          </a:p>
          <a:p>
            <a:pPr algn="ctr"/>
            <a:r>
              <a:rPr lang="en-US" sz="2400" dirty="0">
                <a:solidFill>
                  <a:srgbClr val="0000FF"/>
                </a:solidFill>
              </a:rPr>
              <a:t>Dotted Lines:  BLFQ      Solid Lines:  NRQM</a:t>
            </a:r>
          </a:p>
        </p:txBody>
      </p:sp>
      <p:sp>
        <p:nvSpPr>
          <p:cNvPr id="3" name="TextBox 2"/>
          <p:cNvSpPr txBox="1"/>
          <p:nvPr/>
        </p:nvSpPr>
        <p:spPr>
          <a:xfrm>
            <a:off x="283144" y="6495502"/>
            <a:ext cx="8735885" cy="338554"/>
          </a:xfrm>
          <a:prstGeom prst="rect">
            <a:avLst/>
          </a:prstGeom>
          <a:noFill/>
        </p:spPr>
        <p:txBody>
          <a:bodyPr wrap="none" rtlCol="0">
            <a:spAutoFit/>
          </a:bodyPr>
          <a:lstStyle/>
          <a:p>
            <a:r>
              <a:rPr lang="en-US" sz="1600" dirty="0" err="1">
                <a:solidFill>
                  <a:srgbClr val="0000FF"/>
                </a:solidFill>
              </a:rPr>
              <a:t>Lekha</a:t>
            </a:r>
            <a:r>
              <a:rPr lang="en-US" sz="1600" dirty="0">
                <a:solidFill>
                  <a:srgbClr val="0000FF"/>
                </a:solidFill>
              </a:rPr>
              <a:t> </a:t>
            </a:r>
            <a:r>
              <a:rPr lang="en-US" sz="1600" dirty="0" err="1">
                <a:solidFill>
                  <a:srgbClr val="0000FF"/>
                </a:solidFill>
              </a:rPr>
              <a:t>Adhikari</a:t>
            </a:r>
            <a:r>
              <a:rPr lang="en-US" sz="1600" dirty="0">
                <a:solidFill>
                  <a:srgbClr val="0000FF"/>
                </a:solidFill>
              </a:rPr>
              <a:t>, Yang Li, Pieter Maris, </a:t>
            </a:r>
            <a:r>
              <a:rPr lang="en-US" sz="1600" dirty="0" err="1">
                <a:solidFill>
                  <a:srgbClr val="0000FF"/>
                </a:solidFill>
              </a:rPr>
              <a:t>Xingbo</a:t>
            </a:r>
            <a:r>
              <a:rPr lang="en-US" sz="1600" dirty="0">
                <a:solidFill>
                  <a:srgbClr val="0000FF"/>
                </a:solidFill>
              </a:rPr>
              <a:t> Zhao, James P. Vary and </a:t>
            </a:r>
            <a:r>
              <a:rPr lang="en-US" sz="1600" dirty="0" err="1">
                <a:solidFill>
                  <a:srgbClr val="0000FF"/>
                </a:solidFill>
              </a:rPr>
              <a:t>Alaa</a:t>
            </a:r>
            <a:r>
              <a:rPr lang="en-US" sz="1600" dirty="0">
                <a:solidFill>
                  <a:srgbClr val="0000FF"/>
                </a:solidFill>
              </a:rPr>
              <a:t> </a:t>
            </a:r>
            <a:r>
              <a:rPr lang="en-US" sz="1600" dirty="0" err="1">
                <a:solidFill>
                  <a:srgbClr val="0000FF"/>
                </a:solidFill>
              </a:rPr>
              <a:t>Abd</a:t>
            </a:r>
            <a:r>
              <a:rPr lang="en-US" sz="1600" dirty="0">
                <a:solidFill>
                  <a:srgbClr val="0000FF"/>
                </a:solidFill>
              </a:rPr>
              <a:t> El-</a:t>
            </a:r>
            <a:r>
              <a:rPr lang="en-US" sz="1600" dirty="0" err="1">
                <a:solidFill>
                  <a:srgbClr val="0000FF"/>
                </a:solidFill>
              </a:rPr>
              <a:t>Hady</a:t>
            </a:r>
            <a:r>
              <a:rPr lang="en-US" sz="1600" dirty="0">
                <a:solidFill>
                  <a:srgbClr val="0000FF"/>
                </a:solidFill>
              </a:rPr>
              <a:t>,  in preparation</a:t>
            </a:r>
          </a:p>
        </p:txBody>
      </p:sp>
      <p:pic>
        <p:nvPicPr>
          <p:cNvPr id="5" name="Picture 4" descr="Screen Shot 2015-09-24 at 3.5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03852"/>
            <a:ext cx="7614205" cy="5642525"/>
          </a:xfrm>
          <a:prstGeom prst="rect">
            <a:avLst/>
          </a:prstGeom>
        </p:spPr>
      </p:pic>
    </p:spTree>
    <p:extLst>
      <p:ext uri="{BB962C8B-B14F-4D97-AF65-F5344CB8AC3E}">
        <p14:creationId xmlns:p14="http://schemas.microsoft.com/office/powerpoint/2010/main" val="1478663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269540" y="107694"/>
            <a:ext cx="6328475" cy="830997"/>
          </a:xfrm>
          <a:prstGeom prst="rect">
            <a:avLst/>
          </a:prstGeom>
          <a:noFill/>
        </p:spPr>
        <p:txBody>
          <a:bodyPr wrap="none" rtlCol="0">
            <a:spAutoFit/>
          </a:bodyPr>
          <a:lstStyle/>
          <a:p>
            <a:pPr algn="ctr"/>
            <a:r>
              <a:rPr lang="en-US" sz="2400" dirty="0">
                <a:solidFill>
                  <a:srgbClr val="0000FF"/>
                </a:solidFill>
              </a:rPr>
              <a:t>Impact-Parameter Dependent GPDs </a:t>
            </a:r>
          </a:p>
          <a:p>
            <a:pPr algn="ctr"/>
            <a:r>
              <a:rPr lang="en-US" sz="2400" dirty="0" err="1">
                <a:solidFill>
                  <a:srgbClr val="0000FF"/>
                </a:solidFill>
              </a:rPr>
              <a:t>Positronium</a:t>
            </a:r>
            <a:r>
              <a:rPr lang="en-US" sz="2400" dirty="0">
                <a:solidFill>
                  <a:srgbClr val="0000FF"/>
                </a:solidFill>
              </a:rPr>
              <a:t> with BLFQ (α=0.3, </a:t>
            </a:r>
            <a:r>
              <a:rPr lang="en-US" sz="2400" dirty="0" err="1">
                <a:solidFill>
                  <a:srgbClr val="0000FF"/>
                </a:solidFill>
              </a:rPr>
              <a:t>N</a:t>
            </a:r>
            <a:r>
              <a:rPr lang="en-US" sz="2400" baseline="-25000" dirty="0" err="1">
                <a:solidFill>
                  <a:srgbClr val="0000FF"/>
                </a:solidFill>
              </a:rPr>
              <a:t>max</a:t>
            </a:r>
            <a:r>
              <a:rPr lang="en-US" sz="2400" dirty="0">
                <a:solidFill>
                  <a:srgbClr val="0000FF"/>
                </a:solidFill>
              </a:rPr>
              <a:t> = 31, K = 61)</a:t>
            </a:r>
          </a:p>
        </p:txBody>
      </p:sp>
      <p:sp>
        <p:nvSpPr>
          <p:cNvPr id="3" name="TextBox 2"/>
          <p:cNvSpPr txBox="1"/>
          <p:nvPr/>
        </p:nvSpPr>
        <p:spPr>
          <a:xfrm>
            <a:off x="283144" y="6495502"/>
            <a:ext cx="8735885" cy="338554"/>
          </a:xfrm>
          <a:prstGeom prst="rect">
            <a:avLst/>
          </a:prstGeom>
          <a:noFill/>
        </p:spPr>
        <p:txBody>
          <a:bodyPr wrap="none" rtlCol="0">
            <a:spAutoFit/>
          </a:bodyPr>
          <a:lstStyle/>
          <a:p>
            <a:r>
              <a:rPr lang="en-US" sz="1600" dirty="0" err="1">
                <a:solidFill>
                  <a:srgbClr val="0000FF"/>
                </a:solidFill>
              </a:rPr>
              <a:t>Lekha</a:t>
            </a:r>
            <a:r>
              <a:rPr lang="en-US" sz="1600" dirty="0">
                <a:solidFill>
                  <a:srgbClr val="0000FF"/>
                </a:solidFill>
              </a:rPr>
              <a:t> </a:t>
            </a:r>
            <a:r>
              <a:rPr lang="en-US" sz="1600" dirty="0" err="1">
                <a:solidFill>
                  <a:srgbClr val="0000FF"/>
                </a:solidFill>
              </a:rPr>
              <a:t>Adhikari</a:t>
            </a:r>
            <a:r>
              <a:rPr lang="en-US" sz="1600" dirty="0">
                <a:solidFill>
                  <a:srgbClr val="0000FF"/>
                </a:solidFill>
              </a:rPr>
              <a:t>, Yang Li, Pieter Maris, </a:t>
            </a:r>
            <a:r>
              <a:rPr lang="en-US" sz="1600" dirty="0" err="1">
                <a:solidFill>
                  <a:srgbClr val="0000FF"/>
                </a:solidFill>
              </a:rPr>
              <a:t>Xingbo</a:t>
            </a:r>
            <a:r>
              <a:rPr lang="en-US" sz="1600" dirty="0">
                <a:solidFill>
                  <a:srgbClr val="0000FF"/>
                </a:solidFill>
              </a:rPr>
              <a:t> Zhao, James P. Vary and </a:t>
            </a:r>
            <a:r>
              <a:rPr lang="en-US" sz="1600" dirty="0" err="1">
                <a:solidFill>
                  <a:srgbClr val="0000FF"/>
                </a:solidFill>
              </a:rPr>
              <a:t>Alaa</a:t>
            </a:r>
            <a:r>
              <a:rPr lang="en-US" sz="1600" dirty="0">
                <a:solidFill>
                  <a:srgbClr val="0000FF"/>
                </a:solidFill>
              </a:rPr>
              <a:t> </a:t>
            </a:r>
            <a:r>
              <a:rPr lang="en-US" sz="1600" dirty="0" err="1">
                <a:solidFill>
                  <a:srgbClr val="0000FF"/>
                </a:solidFill>
              </a:rPr>
              <a:t>Abd</a:t>
            </a:r>
            <a:r>
              <a:rPr lang="en-US" sz="1600" dirty="0">
                <a:solidFill>
                  <a:srgbClr val="0000FF"/>
                </a:solidFill>
              </a:rPr>
              <a:t> El-</a:t>
            </a:r>
            <a:r>
              <a:rPr lang="en-US" sz="1600" dirty="0" err="1">
                <a:solidFill>
                  <a:srgbClr val="0000FF"/>
                </a:solidFill>
              </a:rPr>
              <a:t>Hady</a:t>
            </a:r>
            <a:r>
              <a:rPr lang="en-US" sz="1600" dirty="0">
                <a:solidFill>
                  <a:srgbClr val="0000FF"/>
                </a:solidFill>
              </a:rPr>
              <a:t>,  in preparation</a:t>
            </a:r>
          </a:p>
        </p:txBody>
      </p:sp>
      <p:pic>
        <p:nvPicPr>
          <p:cNvPr id="4" name="Picture 3" descr="Screen Shot 2015-09-24 at 4.0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12" y="890613"/>
            <a:ext cx="7526196" cy="5505544"/>
          </a:xfrm>
          <a:prstGeom prst="rect">
            <a:avLst/>
          </a:prstGeom>
        </p:spPr>
      </p:pic>
    </p:spTree>
    <p:extLst>
      <p:ext uri="{BB962C8B-B14F-4D97-AF65-F5344CB8AC3E}">
        <p14:creationId xmlns:p14="http://schemas.microsoft.com/office/powerpoint/2010/main" val="1219622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42439" y="-1300743"/>
            <a:ext cx="6413501" cy="9091192"/>
          </a:xfrm>
          <a:prstGeom prst="rect">
            <a:avLst/>
          </a:prstGeom>
        </p:spPr>
      </p:pic>
      <p:sp>
        <p:nvSpPr>
          <p:cNvPr id="3" name="TextBox 2"/>
          <p:cNvSpPr txBox="1"/>
          <p:nvPr/>
        </p:nvSpPr>
        <p:spPr>
          <a:xfrm>
            <a:off x="6464300" y="2844800"/>
            <a:ext cx="2028846" cy="369332"/>
          </a:xfrm>
          <a:prstGeom prst="rect">
            <a:avLst/>
          </a:prstGeom>
          <a:noFill/>
        </p:spPr>
        <p:txBody>
          <a:bodyPr wrap="none" rtlCol="0">
            <a:spAutoFit/>
          </a:bodyPr>
          <a:lstStyle/>
          <a:p>
            <a:r>
              <a:rPr lang="en-US" dirty="0"/>
              <a:t>Brodsky, et al, 2015</a:t>
            </a:r>
          </a:p>
        </p:txBody>
      </p:sp>
      <p:sp>
        <p:nvSpPr>
          <p:cNvPr id="4" name="TextBox 3"/>
          <p:cNvSpPr txBox="1"/>
          <p:nvPr/>
        </p:nvSpPr>
        <p:spPr>
          <a:xfrm>
            <a:off x="381000" y="88900"/>
            <a:ext cx="8148384" cy="646331"/>
          </a:xfrm>
          <a:prstGeom prst="rect">
            <a:avLst/>
          </a:prstGeom>
          <a:solidFill>
            <a:schemeClr val="bg1"/>
          </a:solidFill>
        </p:spPr>
        <p:txBody>
          <a:bodyPr wrap="none" rtlCol="0">
            <a:spAutoFit/>
          </a:bodyPr>
          <a:lstStyle/>
          <a:p>
            <a:r>
              <a:rPr lang="en-US" dirty="0"/>
              <a:t>Light Front Holographic H + mass terms + gluon exchange + longitudinal confinement </a:t>
            </a:r>
          </a:p>
          <a:p>
            <a:r>
              <a:rPr lang="en-US" dirty="0"/>
              <a:t>For the q – anti-q sector this is given by: </a:t>
            </a:r>
          </a:p>
        </p:txBody>
      </p:sp>
      <p:sp>
        <p:nvSpPr>
          <p:cNvPr id="5" name="TextBox 4"/>
          <p:cNvSpPr txBox="1"/>
          <p:nvPr/>
        </p:nvSpPr>
        <p:spPr>
          <a:xfrm>
            <a:off x="6172200" y="4787900"/>
            <a:ext cx="2451100" cy="369332"/>
          </a:xfrm>
          <a:prstGeom prst="rect">
            <a:avLst/>
          </a:prstGeom>
          <a:solidFill>
            <a:schemeClr val="bg1"/>
          </a:solidFill>
        </p:spPr>
        <p:txBody>
          <a:bodyPr wrap="square" rtlCol="0">
            <a:spAutoFit/>
          </a:bodyPr>
          <a:lstStyle/>
          <a:p>
            <a:r>
              <a:rPr lang="en-US" dirty="0">
                <a:latin typeface="Times New Roman"/>
              </a:rPr>
              <a:t>H in the q-anti-q sector   </a:t>
            </a:r>
          </a:p>
        </p:txBody>
      </p:sp>
      <p:sp>
        <p:nvSpPr>
          <p:cNvPr id="6" name="TextBox 5"/>
          <p:cNvSpPr txBox="1"/>
          <p:nvPr/>
        </p:nvSpPr>
        <p:spPr>
          <a:xfrm>
            <a:off x="2032000" y="5486404"/>
            <a:ext cx="184666" cy="246221"/>
          </a:xfrm>
          <a:prstGeom prst="rect">
            <a:avLst/>
          </a:prstGeom>
          <a:solidFill>
            <a:schemeClr val="bg1"/>
          </a:solidFill>
        </p:spPr>
        <p:txBody>
          <a:bodyPr wrap="none" rtlCol="0">
            <a:spAutoFit/>
          </a:bodyPr>
          <a:lstStyle/>
          <a:p>
            <a:endParaRPr lang="en-US" sz="1000" dirty="0"/>
          </a:p>
        </p:txBody>
      </p:sp>
      <p:sp>
        <p:nvSpPr>
          <p:cNvPr id="7" name="TextBox 6"/>
          <p:cNvSpPr txBox="1"/>
          <p:nvPr/>
        </p:nvSpPr>
        <p:spPr>
          <a:xfrm>
            <a:off x="3844829" y="5486404"/>
            <a:ext cx="184666" cy="246221"/>
          </a:xfrm>
          <a:prstGeom prst="rect">
            <a:avLst/>
          </a:prstGeom>
          <a:solidFill>
            <a:schemeClr val="bg1"/>
          </a:solidFill>
        </p:spPr>
        <p:txBody>
          <a:bodyPr wrap="none" rtlCol="0">
            <a:spAutoFit/>
          </a:bodyPr>
          <a:lstStyle/>
          <a:p>
            <a:endParaRPr lang="en-US" sz="1000" dirty="0"/>
          </a:p>
        </p:txBody>
      </p:sp>
      <p:sp>
        <p:nvSpPr>
          <p:cNvPr id="8" name="TextBox 7"/>
          <p:cNvSpPr txBox="1"/>
          <p:nvPr/>
        </p:nvSpPr>
        <p:spPr>
          <a:xfrm>
            <a:off x="6308629" y="6045204"/>
            <a:ext cx="184666" cy="246221"/>
          </a:xfrm>
          <a:prstGeom prst="rect">
            <a:avLst/>
          </a:prstGeom>
          <a:solidFill>
            <a:schemeClr val="bg1"/>
          </a:solidFill>
          <a:ln>
            <a:noFill/>
          </a:ln>
        </p:spPr>
        <p:txBody>
          <a:bodyPr wrap="none" rtlCol="0">
            <a:spAutoFit/>
          </a:bodyPr>
          <a:lstStyle/>
          <a:p>
            <a:endParaRPr lang="en-US" sz="1000" dirty="0"/>
          </a:p>
        </p:txBody>
      </p:sp>
      <p:sp>
        <p:nvSpPr>
          <p:cNvPr id="9" name="TextBox 8"/>
          <p:cNvSpPr txBox="1"/>
          <p:nvPr/>
        </p:nvSpPr>
        <p:spPr>
          <a:xfrm>
            <a:off x="1104900" y="6438900"/>
            <a:ext cx="6852996" cy="369332"/>
          </a:xfrm>
          <a:prstGeom prst="rect">
            <a:avLst/>
          </a:prstGeom>
          <a:noFill/>
        </p:spPr>
        <p:txBody>
          <a:bodyPr wrap="none" rtlCol="0">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
        <p:nvSpPr>
          <p:cNvPr id="10" name="TextBox 9"/>
          <p:cNvSpPr txBox="1"/>
          <p:nvPr/>
        </p:nvSpPr>
        <p:spPr>
          <a:xfrm>
            <a:off x="1625600" y="673100"/>
            <a:ext cx="1582484" cy="338554"/>
          </a:xfrm>
          <a:prstGeom prst="rect">
            <a:avLst/>
          </a:prstGeom>
          <a:solidFill>
            <a:schemeClr val="bg1"/>
          </a:solidFill>
        </p:spPr>
        <p:txBody>
          <a:bodyPr wrap="none" rtlCol="0">
            <a:spAutoFit/>
          </a:bodyPr>
          <a:lstStyle/>
          <a:p>
            <a:r>
              <a:rPr lang="en-US" sz="1600" dirty="0">
                <a:solidFill>
                  <a:srgbClr val="0000FF"/>
                </a:solidFill>
              </a:rPr>
              <a:t>LF kinetic energy</a:t>
            </a:r>
          </a:p>
        </p:txBody>
      </p:sp>
      <p:sp>
        <p:nvSpPr>
          <p:cNvPr id="11" name="TextBox 10"/>
          <p:cNvSpPr txBox="1"/>
          <p:nvPr/>
        </p:nvSpPr>
        <p:spPr>
          <a:xfrm>
            <a:off x="3568700" y="673100"/>
            <a:ext cx="2326278" cy="338554"/>
          </a:xfrm>
          <a:prstGeom prst="rect">
            <a:avLst/>
          </a:prstGeom>
          <a:solidFill>
            <a:schemeClr val="bg1"/>
          </a:solidFill>
        </p:spPr>
        <p:txBody>
          <a:bodyPr wrap="none" rtlCol="0">
            <a:spAutoFit/>
          </a:bodyPr>
          <a:lstStyle/>
          <a:p>
            <a:r>
              <a:rPr lang="en-US" sz="1600" dirty="0">
                <a:solidFill>
                  <a:srgbClr val="008000"/>
                </a:solidFill>
              </a:rPr>
              <a:t>longitudinal confinement</a:t>
            </a:r>
          </a:p>
        </p:txBody>
      </p:sp>
      <p:sp>
        <p:nvSpPr>
          <p:cNvPr id="12" name="TextBox 11"/>
          <p:cNvSpPr txBox="1"/>
          <p:nvPr/>
        </p:nvSpPr>
        <p:spPr>
          <a:xfrm>
            <a:off x="6070600" y="673100"/>
            <a:ext cx="1869723" cy="338554"/>
          </a:xfrm>
          <a:prstGeom prst="rect">
            <a:avLst/>
          </a:prstGeom>
          <a:solidFill>
            <a:schemeClr val="bg1"/>
          </a:solidFill>
        </p:spPr>
        <p:txBody>
          <a:bodyPr wrap="none" rtlCol="0">
            <a:spAutoFit/>
          </a:bodyPr>
          <a:lstStyle/>
          <a:p>
            <a:r>
              <a:rPr lang="en-US" sz="1600" dirty="0">
                <a:solidFill>
                  <a:schemeClr val="accent4"/>
                </a:solidFill>
              </a:rPr>
              <a:t>one-gluon exchange</a:t>
            </a:r>
          </a:p>
        </p:txBody>
      </p:sp>
      <p:cxnSp>
        <p:nvCxnSpPr>
          <p:cNvPr id="16" name="Straight Arrow Connector 15"/>
          <p:cNvCxnSpPr/>
          <p:nvPr/>
        </p:nvCxnSpPr>
        <p:spPr>
          <a:xfrm flipV="1">
            <a:off x="2442242" y="1011654"/>
            <a:ext cx="0" cy="2329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4940300" y="1011654"/>
            <a:ext cx="368300" cy="23294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V="1">
            <a:off x="7078077" y="1159877"/>
            <a:ext cx="347246" cy="50800"/>
          </a:xfrm>
          <a:prstGeom prst="curvedConnector3">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24100" y="1905000"/>
            <a:ext cx="2032000" cy="338554"/>
          </a:xfrm>
          <a:prstGeom prst="rect">
            <a:avLst/>
          </a:prstGeom>
          <a:solidFill>
            <a:schemeClr val="bg1"/>
          </a:solidFill>
          <a:ln>
            <a:solidFill>
              <a:srgbClr val="FF0000"/>
            </a:solidFill>
          </a:ln>
        </p:spPr>
        <p:txBody>
          <a:bodyPr wrap="square" rtlCol="0">
            <a:spAutoFit/>
          </a:bodyPr>
          <a:lstStyle/>
          <a:p>
            <a:r>
              <a:rPr lang="en-US" sz="1600" dirty="0">
                <a:solidFill>
                  <a:srgbClr val="FF0000"/>
                </a:solidFill>
              </a:rPr>
              <a:t> </a:t>
            </a:r>
            <a:r>
              <a:rPr lang="en-US" sz="1600" dirty="0" err="1">
                <a:solidFill>
                  <a:srgbClr val="FF0000"/>
                </a:solidFill>
              </a:rPr>
              <a:t>dilaton</a:t>
            </a:r>
            <a:r>
              <a:rPr lang="en-US" sz="1600" dirty="0">
                <a:solidFill>
                  <a:srgbClr val="FF0000"/>
                </a:solidFill>
              </a:rPr>
              <a:t> field</a:t>
            </a:r>
          </a:p>
        </p:txBody>
      </p:sp>
      <p:cxnSp>
        <p:nvCxnSpPr>
          <p:cNvPr id="31" name="Straight Arrow Connector 30"/>
          <p:cNvCxnSpPr/>
          <p:nvPr/>
        </p:nvCxnSpPr>
        <p:spPr>
          <a:xfrm flipH="1" flipV="1">
            <a:off x="4851400" y="1727200"/>
            <a:ext cx="177800" cy="2286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nvPr>
        </p:nvGraphicFramePr>
        <p:xfrm>
          <a:off x="3502068" y="1905000"/>
          <a:ext cx="777832" cy="313153"/>
        </p:xfrm>
        <a:graphic>
          <a:graphicData uri="http://schemas.openxmlformats.org/presentationml/2006/ole">
            <mc:AlternateContent xmlns:mc="http://schemas.openxmlformats.org/markup-compatibility/2006">
              <mc:Choice xmlns:v="urn:schemas-microsoft-com:vml" Requires="v">
                <p:oleObj spid="_x0000_s1011061" name="Equation" r:id="rId4" imgW="977900" imgH="393700" progId="Equation.DSMT4">
                  <p:embed/>
                </p:oleObj>
              </mc:Choice>
              <mc:Fallback>
                <p:oleObj name="Equation" r:id="rId4" imgW="977900" imgH="393700" progId="Equation.DSMT4">
                  <p:embed/>
                  <p:pic>
                    <p:nvPicPr>
                      <p:cNvPr id="0" name=""/>
                      <p:cNvPicPr/>
                      <p:nvPr/>
                    </p:nvPicPr>
                    <p:blipFill>
                      <a:blip r:embed="rId5"/>
                      <a:stretch>
                        <a:fillRect/>
                      </a:stretch>
                    </p:blipFill>
                    <p:spPr>
                      <a:xfrm>
                        <a:off x="3502068" y="1905000"/>
                        <a:ext cx="777832" cy="313153"/>
                      </a:xfrm>
                      <a:prstGeom prst="rect">
                        <a:avLst/>
                      </a:prstGeom>
                      <a:solidFill>
                        <a:schemeClr val="bg1"/>
                      </a:solidFill>
                    </p:spPr>
                  </p:pic>
                </p:oleObj>
              </mc:Fallback>
            </mc:AlternateContent>
          </a:graphicData>
        </a:graphic>
      </p:graphicFrame>
      <p:graphicFrame>
        <p:nvGraphicFramePr>
          <p:cNvPr id="33" name="Object 32"/>
          <p:cNvGraphicFramePr>
            <a:graphicFrameLocks noChangeAspect="1"/>
          </p:cNvGraphicFramePr>
          <p:nvPr>
            <p:extLst/>
          </p:nvPr>
        </p:nvGraphicFramePr>
        <p:xfrm>
          <a:off x="5092700" y="3517900"/>
          <a:ext cx="177800" cy="304800"/>
        </p:xfrm>
        <a:graphic>
          <a:graphicData uri="http://schemas.openxmlformats.org/presentationml/2006/ole">
            <mc:AlternateContent xmlns:mc="http://schemas.openxmlformats.org/markup-compatibility/2006">
              <mc:Choice xmlns:v="urn:schemas-microsoft-com:vml" Requires="v">
                <p:oleObj spid="_x0000_s1011062" name="Equation" r:id="rId6" imgW="177800" imgH="304800" progId="Equation.DSMT4">
                  <p:embed/>
                </p:oleObj>
              </mc:Choice>
              <mc:Fallback>
                <p:oleObj name="Equation" r:id="rId6" imgW="177800" imgH="304800" progId="Equation.DSMT4">
                  <p:embed/>
                  <p:pic>
                    <p:nvPicPr>
                      <p:cNvPr id="0" name=""/>
                      <p:cNvPicPr/>
                      <p:nvPr/>
                    </p:nvPicPr>
                    <p:blipFill>
                      <a:blip r:embed="rId7"/>
                      <a:stretch>
                        <a:fillRect/>
                      </a:stretch>
                    </p:blipFill>
                    <p:spPr>
                      <a:xfrm>
                        <a:off x="5092700" y="3517900"/>
                        <a:ext cx="177800" cy="304800"/>
                      </a:xfrm>
                      <a:prstGeom prst="rect">
                        <a:avLst/>
                      </a:prstGeom>
                    </p:spPr>
                  </p:pic>
                </p:oleObj>
              </mc:Fallback>
            </mc:AlternateContent>
          </a:graphicData>
        </a:graphic>
      </p:graphicFrame>
      <p:cxnSp>
        <p:nvCxnSpPr>
          <p:cNvPr id="35" name="Straight Arrow Connector 34"/>
          <p:cNvCxnSpPr/>
          <p:nvPr/>
        </p:nvCxnSpPr>
        <p:spPr>
          <a:xfrm flipH="1" flipV="1">
            <a:off x="3822700" y="1638300"/>
            <a:ext cx="111029" cy="266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31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Basis Light-front Quantization</a:t>
            </a:r>
          </a:p>
        </p:txBody>
      </p:sp>
      <p:sp>
        <p:nvSpPr>
          <p:cNvPr id="3" name="Content Placeholder 2"/>
          <p:cNvSpPr>
            <a:spLocks noGrp="1"/>
          </p:cNvSpPr>
          <p:nvPr>
            <p:ph idx="1"/>
          </p:nvPr>
        </p:nvSpPr>
        <p:spPr>
          <a:xfrm>
            <a:off x="157429" y="1600200"/>
            <a:ext cx="8858003" cy="5257800"/>
          </a:xfrm>
        </p:spPr>
        <p:txBody>
          <a:bodyPr>
            <a:normAutofit/>
          </a:bodyPr>
          <a:lstStyle/>
          <a:p>
            <a:pPr marL="342900" lvl="1" indent="-342900">
              <a:buFont typeface="Arial"/>
              <a:buChar char="•"/>
            </a:pPr>
            <a:r>
              <a:rPr lang="en-US" dirty="0">
                <a:solidFill>
                  <a:srgbClr val="0000FF"/>
                </a:solidFill>
              </a:rPr>
              <a:t>BLFQ: approach for solving quantum field theory</a:t>
            </a:r>
          </a:p>
          <a:p>
            <a:pPr lvl="1"/>
            <a:r>
              <a:rPr lang="en-US" dirty="0" err="1">
                <a:solidFill>
                  <a:srgbClr val="FF0000"/>
                </a:solidFill>
              </a:rPr>
              <a:t>nonperturbative</a:t>
            </a:r>
            <a:r>
              <a:rPr lang="en-US" dirty="0">
                <a:solidFill>
                  <a:srgbClr val="FF0000"/>
                </a:solidFill>
              </a:rPr>
              <a:t> </a:t>
            </a:r>
          </a:p>
          <a:p>
            <a:pPr lvl="2"/>
            <a:r>
              <a:rPr lang="en-US" dirty="0"/>
              <a:t>for systems with strong interaction / strong background field</a:t>
            </a:r>
          </a:p>
          <a:p>
            <a:pPr lvl="1"/>
            <a:r>
              <a:rPr lang="en-US" dirty="0">
                <a:solidFill>
                  <a:srgbClr val="FF0000"/>
                </a:solidFill>
              </a:rPr>
              <a:t>first-principles</a:t>
            </a:r>
          </a:p>
          <a:p>
            <a:pPr lvl="2"/>
            <a:r>
              <a:rPr lang="en-US" dirty="0"/>
              <a:t>accept first-principles / effective Hamiltonian as input</a:t>
            </a:r>
          </a:p>
          <a:p>
            <a:pPr lvl="1"/>
            <a:r>
              <a:rPr lang="en-US" dirty="0">
                <a:solidFill>
                  <a:srgbClr val="FF0000"/>
                </a:solidFill>
              </a:rPr>
              <a:t>Hamiltonian formalism</a:t>
            </a:r>
          </a:p>
          <a:p>
            <a:pPr lvl="2"/>
            <a:r>
              <a:rPr lang="en-US" dirty="0"/>
              <a:t>direct access to </a:t>
            </a:r>
            <a:r>
              <a:rPr lang="en-US" dirty="0" err="1"/>
              <a:t>wavefunction</a:t>
            </a:r>
            <a:r>
              <a:rPr lang="en-US" dirty="0"/>
              <a:t> of bound states</a:t>
            </a:r>
          </a:p>
          <a:p>
            <a:pPr lvl="1"/>
            <a:r>
              <a:rPr lang="en-US" sz="2800" dirty="0">
                <a:solidFill>
                  <a:srgbClr val="FF0000"/>
                </a:solidFill>
              </a:rPr>
              <a:t>light-front dynamics </a:t>
            </a:r>
          </a:p>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spTree>
    <p:extLst>
      <p:ext uri="{BB962C8B-B14F-4D97-AF65-F5344CB8AC3E}">
        <p14:creationId xmlns:p14="http://schemas.microsoft.com/office/powerpoint/2010/main" val="1137734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61459" y="-1128158"/>
            <a:ext cx="6438481" cy="9126600"/>
          </a:xfrm>
          <a:prstGeom prst="rect">
            <a:avLst/>
          </a:prstGeom>
        </p:spPr>
      </p:pic>
      <p:sp>
        <p:nvSpPr>
          <p:cNvPr id="3" name="TextBox 2"/>
          <p:cNvSpPr txBox="1"/>
          <p:nvPr/>
        </p:nvSpPr>
        <p:spPr>
          <a:xfrm>
            <a:off x="1130300" y="1752600"/>
            <a:ext cx="184666" cy="246221"/>
          </a:xfrm>
          <a:prstGeom prst="rect">
            <a:avLst/>
          </a:prstGeom>
          <a:solidFill>
            <a:schemeClr val="bg1"/>
          </a:solidFill>
          <a:ln>
            <a:noFill/>
          </a:ln>
        </p:spPr>
        <p:txBody>
          <a:bodyPr wrap="none" rtlCol="0">
            <a:spAutoFit/>
          </a:bodyPr>
          <a:lstStyle/>
          <a:p>
            <a:endParaRPr lang="en-US" sz="1000" dirty="0"/>
          </a:p>
        </p:txBody>
      </p:sp>
      <p:sp>
        <p:nvSpPr>
          <p:cNvPr id="4" name="Rectangle 3"/>
          <p:cNvSpPr/>
          <p:nvPr/>
        </p:nvSpPr>
        <p:spPr>
          <a:xfrm>
            <a:off x="736600" y="6482417"/>
            <a:ext cx="7797800" cy="369332"/>
          </a:xfrm>
          <a:prstGeom prst="rect">
            <a:avLst/>
          </a:prstGeom>
        </p:spPr>
        <p:txBody>
          <a:bodyPr wrap="square">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Tree>
    <p:extLst>
      <p:ext uri="{BB962C8B-B14F-4D97-AF65-F5344CB8AC3E}">
        <p14:creationId xmlns:p14="http://schemas.microsoft.com/office/powerpoint/2010/main" val="1216478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845300" y="5657671"/>
            <a:ext cx="2298700" cy="1200329"/>
          </a:xfrm>
          <a:prstGeom prst="rect">
            <a:avLst/>
          </a:prstGeom>
        </p:spPr>
        <p:txBody>
          <a:bodyPr wrap="square">
            <a:spAutoFit/>
          </a:bodyPr>
          <a:lstStyle/>
          <a:p>
            <a:r>
              <a:rPr lang="en-US" dirty="0">
                <a:solidFill>
                  <a:srgbClr val="0000FF"/>
                </a:solidFill>
              </a:rPr>
              <a:t>Yang Li, Pieter Maris, </a:t>
            </a:r>
          </a:p>
          <a:p>
            <a:r>
              <a:rPr lang="en-US" dirty="0" err="1">
                <a:solidFill>
                  <a:srgbClr val="0000FF"/>
                </a:solidFill>
              </a:rPr>
              <a:t>Xingbo</a:t>
            </a:r>
            <a:r>
              <a:rPr lang="en-US" dirty="0">
                <a:solidFill>
                  <a:srgbClr val="0000FF"/>
                </a:solidFill>
              </a:rPr>
              <a:t> Zhao and </a:t>
            </a:r>
          </a:p>
          <a:p>
            <a:r>
              <a:rPr lang="en-US" dirty="0">
                <a:solidFill>
                  <a:srgbClr val="0000FF"/>
                </a:solidFill>
              </a:rPr>
              <a:t>James P. Vary, </a:t>
            </a:r>
          </a:p>
          <a:p>
            <a:r>
              <a:rPr lang="en-US" dirty="0">
                <a:solidFill>
                  <a:srgbClr val="0000FF"/>
                </a:solidFill>
              </a:rPr>
              <a:t>arXiv:1509.07212</a:t>
            </a:r>
          </a:p>
        </p:txBody>
      </p:sp>
      <p:pic>
        <p:nvPicPr>
          <p:cNvPr id="4" name="Picture 3" descr="Screen Shot 2015-09-25 at 10.45.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10" y="-1"/>
            <a:ext cx="6430690" cy="6771195"/>
          </a:xfrm>
          <a:prstGeom prst="rect">
            <a:avLst/>
          </a:prstGeom>
        </p:spPr>
      </p:pic>
      <p:sp>
        <p:nvSpPr>
          <p:cNvPr id="5" name="TextBox 4"/>
          <p:cNvSpPr txBox="1"/>
          <p:nvPr/>
        </p:nvSpPr>
        <p:spPr>
          <a:xfrm>
            <a:off x="6985000" y="2273300"/>
            <a:ext cx="1629961" cy="1200329"/>
          </a:xfrm>
          <a:prstGeom prst="rect">
            <a:avLst/>
          </a:prstGeom>
          <a:noFill/>
        </p:spPr>
        <p:txBody>
          <a:bodyPr wrap="none" rtlCol="0">
            <a:spAutoFit/>
          </a:bodyPr>
          <a:lstStyle/>
          <a:p>
            <a:r>
              <a:rPr lang="en-US" dirty="0" err="1">
                <a:solidFill>
                  <a:srgbClr val="000090"/>
                </a:solidFill>
              </a:rPr>
              <a:t>N</a:t>
            </a:r>
            <a:r>
              <a:rPr lang="en-US" baseline="-25000" dirty="0" err="1">
                <a:solidFill>
                  <a:srgbClr val="000090"/>
                </a:solidFill>
              </a:rPr>
              <a:t>max</a:t>
            </a:r>
            <a:r>
              <a:rPr lang="en-US" dirty="0">
                <a:solidFill>
                  <a:srgbClr val="000090"/>
                </a:solidFill>
              </a:rPr>
              <a:t> = </a:t>
            </a:r>
            <a:r>
              <a:rPr lang="en-US" dirty="0" err="1">
                <a:solidFill>
                  <a:srgbClr val="000090"/>
                </a:solidFill>
              </a:rPr>
              <a:t>L</a:t>
            </a:r>
            <a:r>
              <a:rPr lang="en-US" baseline="-25000" dirty="0" err="1">
                <a:solidFill>
                  <a:srgbClr val="000090"/>
                </a:solidFill>
              </a:rPr>
              <a:t>max</a:t>
            </a:r>
            <a:r>
              <a:rPr lang="en-US" dirty="0">
                <a:solidFill>
                  <a:srgbClr val="000090"/>
                </a:solidFill>
              </a:rPr>
              <a:t> = 16</a:t>
            </a:r>
          </a:p>
          <a:p>
            <a:r>
              <a:rPr lang="en-US" dirty="0">
                <a:solidFill>
                  <a:srgbClr val="000090"/>
                </a:solidFill>
              </a:rPr>
              <a:t>α = 0.25</a:t>
            </a:r>
          </a:p>
          <a:p>
            <a:r>
              <a:rPr lang="en-US" dirty="0">
                <a:solidFill>
                  <a:srgbClr val="000090"/>
                </a:solidFill>
              </a:rPr>
              <a:t>m</a:t>
            </a:r>
            <a:r>
              <a:rPr lang="en-US" baseline="-25000" dirty="0">
                <a:solidFill>
                  <a:srgbClr val="000090"/>
                </a:solidFill>
              </a:rPr>
              <a:t>c</a:t>
            </a:r>
            <a:r>
              <a:rPr lang="en-US" dirty="0">
                <a:solidFill>
                  <a:srgbClr val="000090"/>
                </a:solidFill>
              </a:rPr>
              <a:t> = 1.549 </a:t>
            </a:r>
            <a:r>
              <a:rPr lang="en-US" dirty="0" err="1">
                <a:solidFill>
                  <a:srgbClr val="000090"/>
                </a:solidFill>
              </a:rPr>
              <a:t>GeV</a:t>
            </a:r>
            <a:endParaRPr lang="en-US" dirty="0">
              <a:solidFill>
                <a:srgbClr val="000090"/>
              </a:solidFill>
            </a:endParaRPr>
          </a:p>
          <a:p>
            <a:r>
              <a:rPr lang="en-US" dirty="0" err="1">
                <a:solidFill>
                  <a:srgbClr val="000090"/>
                </a:solidFill>
              </a:rPr>
              <a:t>κ</a:t>
            </a:r>
            <a:r>
              <a:rPr lang="en-US" dirty="0">
                <a:solidFill>
                  <a:srgbClr val="000090"/>
                </a:solidFill>
              </a:rPr>
              <a:t> = 0.952 </a:t>
            </a:r>
            <a:r>
              <a:rPr lang="en-US" dirty="0" err="1">
                <a:solidFill>
                  <a:srgbClr val="000090"/>
                </a:solidFill>
              </a:rPr>
              <a:t>GeV</a:t>
            </a:r>
            <a:endParaRPr lang="en-US" dirty="0">
              <a:solidFill>
                <a:srgbClr val="000090"/>
              </a:solidFill>
            </a:endParaRPr>
          </a:p>
        </p:txBody>
      </p:sp>
    </p:spTree>
    <p:extLst>
      <p:ext uri="{BB962C8B-B14F-4D97-AF65-F5344CB8AC3E}">
        <p14:creationId xmlns:p14="http://schemas.microsoft.com/office/powerpoint/2010/main" val="1308166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858000" y="5686335"/>
            <a:ext cx="2286000" cy="1200329"/>
          </a:xfrm>
          <a:prstGeom prst="rect">
            <a:avLst/>
          </a:prstGeom>
        </p:spPr>
        <p:txBody>
          <a:bodyPr wrap="square">
            <a:spAutoFit/>
          </a:bodyPr>
          <a:lstStyle/>
          <a:p>
            <a:r>
              <a:rPr lang="en-US" dirty="0">
                <a:solidFill>
                  <a:srgbClr val="0000FF"/>
                </a:solidFill>
              </a:rPr>
              <a:t>Yang Li, Pieter Maris, </a:t>
            </a:r>
          </a:p>
          <a:p>
            <a:r>
              <a:rPr lang="en-US" dirty="0" err="1">
                <a:solidFill>
                  <a:srgbClr val="0000FF"/>
                </a:solidFill>
              </a:rPr>
              <a:t>Xingbo</a:t>
            </a:r>
            <a:r>
              <a:rPr lang="en-US" dirty="0">
                <a:solidFill>
                  <a:srgbClr val="0000FF"/>
                </a:solidFill>
              </a:rPr>
              <a:t> Zhao and </a:t>
            </a:r>
          </a:p>
          <a:p>
            <a:r>
              <a:rPr lang="en-US" dirty="0">
                <a:solidFill>
                  <a:srgbClr val="0000FF"/>
                </a:solidFill>
              </a:rPr>
              <a:t>James P. Vary, </a:t>
            </a:r>
          </a:p>
          <a:p>
            <a:r>
              <a:rPr lang="en-US" dirty="0">
                <a:solidFill>
                  <a:srgbClr val="0000FF"/>
                </a:solidFill>
              </a:rPr>
              <a:t>arXiv:1509.07212</a:t>
            </a:r>
          </a:p>
        </p:txBody>
      </p:sp>
      <p:pic>
        <p:nvPicPr>
          <p:cNvPr id="4" name="Picture 3" descr="Screen Shot 2015-09-25 at 10.4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32" y="28664"/>
            <a:ext cx="6662337" cy="6858000"/>
          </a:xfrm>
          <a:prstGeom prst="rect">
            <a:avLst/>
          </a:prstGeom>
        </p:spPr>
      </p:pic>
      <p:sp>
        <p:nvSpPr>
          <p:cNvPr id="5" name="Rectangle 4"/>
          <p:cNvSpPr/>
          <p:nvPr/>
        </p:nvSpPr>
        <p:spPr>
          <a:xfrm>
            <a:off x="6858000" y="1889036"/>
            <a:ext cx="2082800" cy="1200329"/>
          </a:xfrm>
          <a:prstGeom prst="rect">
            <a:avLst/>
          </a:prstGeom>
        </p:spPr>
        <p:txBody>
          <a:bodyPr wrap="square">
            <a:spAutoFit/>
          </a:bodyPr>
          <a:lstStyle/>
          <a:p>
            <a:r>
              <a:rPr lang="en-US" dirty="0" err="1">
                <a:solidFill>
                  <a:srgbClr val="000090"/>
                </a:solidFill>
              </a:rPr>
              <a:t>N</a:t>
            </a:r>
            <a:r>
              <a:rPr lang="en-US" baseline="-25000" dirty="0" err="1">
                <a:solidFill>
                  <a:srgbClr val="000090"/>
                </a:solidFill>
              </a:rPr>
              <a:t>max</a:t>
            </a:r>
            <a:r>
              <a:rPr lang="en-US" dirty="0">
                <a:solidFill>
                  <a:srgbClr val="000090"/>
                </a:solidFill>
              </a:rPr>
              <a:t> = </a:t>
            </a:r>
            <a:r>
              <a:rPr lang="en-US" dirty="0" err="1">
                <a:solidFill>
                  <a:srgbClr val="000090"/>
                </a:solidFill>
              </a:rPr>
              <a:t>L</a:t>
            </a:r>
            <a:r>
              <a:rPr lang="en-US" baseline="-25000" dirty="0" err="1">
                <a:solidFill>
                  <a:srgbClr val="000090"/>
                </a:solidFill>
              </a:rPr>
              <a:t>max</a:t>
            </a:r>
            <a:r>
              <a:rPr lang="en-US" dirty="0">
                <a:solidFill>
                  <a:srgbClr val="000090"/>
                </a:solidFill>
              </a:rPr>
              <a:t> = 16</a:t>
            </a:r>
          </a:p>
          <a:p>
            <a:r>
              <a:rPr lang="en-US" dirty="0">
                <a:solidFill>
                  <a:srgbClr val="000090"/>
                </a:solidFill>
              </a:rPr>
              <a:t>α = 0.25</a:t>
            </a:r>
          </a:p>
          <a:p>
            <a:r>
              <a:rPr lang="en-US" dirty="0">
                <a:solidFill>
                  <a:srgbClr val="000090"/>
                </a:solidFill>
              </a:rPr>
              <a:t>m</a:t>
            </a:r>
            <a:r>
              <a:rPr lang="en-US" baseline="-25000" dirty="0">
                <a:solidFill>
                  <a:srgbClr val="000090"/>
                </a:solidFill>
              </a:rPr>
              <a:t>c</a:t>
            </a:r>
            <a:r>
              <a:rPr lang="en-US" dirty="0">
                <a:solidFill>
                  <a:srgbClr val="000090"/>
                </a:solidFill>
              </a:rPr>
              <a:t> = 4.980 </a:t>
            </a:r>
            <a:r>
              <a:rPr lang="en-US" dirty="0" err="1">
                <a:solidFill>
                  <a:srgbClr val="000090"/>
                </a:solidFill>
              </a:rPr>
              <a:t>GeV</a:t>
            </a:r>
            <a:endParaRPr lang="en-US" dirty="0">
              <a:solidFill>
                <a:srgbClr val="000090"/>
              </a:solidFill>
            </a:endParaRPr>
          </a:p>
          <a:p>
            <a:r>
              <a:rPr lang="en-US" dirty="0" err="1">
                <a:solidFill>
                  <a:srgbClr val="000090"/>
                </a:solidFill>
              </a:rPr>
              <a:t>κ</a:t>
            </a:r>
            <a:r>
              <a:rPr lang="en-US" dirty="0">
                <a:solidFill>
                  <a:srgbClr val="000090"/>
                </a:solidFill>
              </a:rPr>
              <a:t> = 1.249 </a:t>
            </a:r>
            <a:r>
              <a:rPr lang="en-US" dirty="0" err="1">
                <a:solidFill>
                  <a:srgbClr val="000090"/>
                </a:solidFill>
              </a:rPr>
              <a:t>GeV</a:t>
            </a:r>
            <a:endParaRPr lang="en-US" dirty="0">
              <a:solidFill>
                <a:srgbClr val="000090"/>
              </a:solidFill>
            </a:endParaRPr>
          </a:p>
        </p:txBody>
      </p:sp>
    </p:spTree>
    <p:extLst>
      <p:ext uri="{BB962C8B-B14F-4D97-AF65-F5344CB8AC3E}">
        <p14:creationId xmlns:p14="http://schemas.microsoft.com/office/powerpoint/2010/main" val="411190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73</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0" y="3148"/>
            <a:ext cx="9148202" cy="6854851"/>
          </a:xfrm>
          <a:prstGeom prst="rect">
            <a:avLst/>
          </a:prstGeom>
        </p:spPr>
      </p:pic>
    </p:spTree>
    <p:extLst>
      <p:ext uri="{BB962C8B-B14F-4D97-AF65-F5344CB8AC3E}">
        <p14:creationId xmlns:p14="http://schemas.microsoft.com/office/powerpoint/2010/main" val="1463082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6621" y="-1384301"/>
            <a:ext cx="6450758" cy="9144003"/>
          </a:xfrm>
          <a:prstGeom prst="rect">
            <a:avLst/>
          </a:prstGeom>
        </p:spPr>
      </p:pic>
      <p:sp>
        <p:nvSpPr>
          <p:cNvPr id="3" name="Rectangle 2"/>
          <p:cNvSpPr/>
          <p:nvPr/>
        </p:nvSpPr>
        <p:spPr>
          <a:xfrm>
            <a:off x="762000" y="6445515"/>
            <a:ext cx="7950200" cy="369332"/>
          </a:xfrm>
          <a:prstGeom prst="rect">
            <a:avLst/>
          </a:prstGeom>
        </p:spPr>
        <p:txBody>
          <a:bodyPr wrap="square">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Tree>
    <p:extLst>
      <p:ext uri="{BB962C8B-B14F-4D97-AF65-F5344CB8AC3E}">
        <p14:creationId xmlns:p14="http://schemas.microsoft.com/office/powerpoint/2010/main" val="962688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0760" y="-1285861"/>
            <a:ext cx="6463879" cy="9162602"/>
          </a:xfrm>
          <a:prstGeom prst="rect">
            <a:avLst/>
          </a:prstGeom>
        </p:spPr>
      </p:pic>
      <p:sp>
        <p:nvSpPr>
          <p:cNvPr id="3" name="Rectangle 2"/>
          <p:cNvSpPr/>
          <p:nvPr/>
        </p:nvSpPr>
        <p:spPr>
          <a:xfrm>
            <a:off x="787400" y="6488668"/>
            <a:ext cx="7670800" cy="369332"/>
          </a:xfrm>
          <a:prstGeom prst="rect">
            <a:avLst/>
          </a:prstGeom>
        </p:spPr>
        <p:txBody>
          <a:bodyPr wrap="square">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Tree>
    <p:extLst>
      <p:ext uri="{BB962C8B-B14F-4D97-AF65-F5344CB8AC3E}">
        <p14:creationId xmlns:p14="http://schemas.microsoft.com/office/powerpoint/2010/main" val="768713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1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88617" y="-1325717"/>
            <a:ext cx="6654801" cy="9433235"/>
          </a:xfrm>
          <a:prstGeom prst="rect">
            <a:avLst/>
          </a:prstGeom>
        </p:spPr>
      </p:pic>
      <p:sp>
        <p:nvSpPr>
          <p:cNvPr id="3" name="Rectangle 2"/>
          <p:cNvSpPr/>
          <p:nvPr/>
        </p:nvSpPr>
        <p:spPr>
          <a:xfrm>
            <a:off x="787400" y="6394105"/>
            <a:ext cx="6997700" cy="369332"/>
          </a:xfrm>
          <a:prstGeom prst="rect">
            <a:avLst/>
          </a:prstGeom>
        </p:spPr>
        <p:txBody>
          <a:bodyPr wrap="square">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Tree>
    <p:extLst>
      <p:ext uri="{BB962C8B-B14F-4D97-AF65-F5344CB8AC3E}">
        <p14:creationId xmlns:p14="http://schemas.microsoft.com/office/powerpoint/2010/main" val="511871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YangLi_Midwest2015_v3 1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50647" y="-1412546"/>
            <a:ext cx="6462372" cy="9160466"/>
          </a:xfrm>
          <a:prstGeom prst="rect">
            <a:avLst/>
          </a:prstGeom>
        </p:spPr>
      </p:pic>
      <p:sp>
        <p:nvSpPr>
          <p:cNvPr id="3" name="Rectangle 2"/>
          <p:cNvSpPr/>
          <p:nvPr/>
        </p:nvSpPr>
        <p:spPr>
          <a:xfrm>
            <a:off x="914400" y="6444009"/>
            <a:ext cx="7645400" cy="369332"/>
          </a:xfrm>
          <a:prstGeom prst="rect">
            <a:avLst/>
          </a:prstGeom>
        </p:spPr>
        <p:txBody>
          <a:bodyPr wrap="square">
            <a:spAutoFit/>
          </a:bodyPr>
          <a:lstStyle/>
          <a:p>
            <a:r>
              <a:rPr lang="en-US" dirty="0">
                <a:solidFill>
                  <a:srgbClr val="0000FF"/>
                </a:solidFill>
              </a:rPr>
              <a:t>Yang Li, Pieter Maris, </a:t>
            </a:r>
            <a:r>
              <a:rPr lang="en-US" dirty="0" err="1">
                <a:solidFill>
                  <a:srgbClr val="0000FF"/>
                </a:solidFill>
              </a:rPr>
              <a:t>Xingbo</a:t>
            </a:r>
            <a:r>
              <a:rPr lang="en-US" dirty="0">
                <a:solidFill>
                  <a:srgbClr val="0000FF"/>
                </a:solidFill>
              </a:rPr>
              <a:t> Zhao and James P. Vary, arXiv:1509.07212</a:t>
            </a:r>
          </a:p>
        </p:txBody>
      </p:sp>
    </p:spTree>
    <p:extLst>
      <p:ext uri="{BB962C8B-B14F-4D97-AF65-F5344CB8AC3E}">
        <p14:creationId xmlns:p14="http://schemas.microsoft.com/office/powerpoint/2010/main" val="208524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98"/>
            <a:ext cx="8229600" cy="1143000"/>
          </a:xfrm>
        </p:spPr>
        <p:txBody>
          <a:bodyPr/>
          <a:lstStyle/>
          <a:p>
            <a:r>
              <a:rPr lang="en-US" u="sng" dirty="0"/>
              <a:t>Two Approaches</a:t>
            </a:r>
          </a:p>
        </p:txBody>
      </p:sp>
      <p:sp>
        <p:nvSpPr>
          <p:cNvPr id="3" name="Content Placeholder 2"/>
          <p:cNvSpPr>
            <a:spLocks noGrp="1"/>
          </p:cNvSpPr>
          <p:nvPr>
            <p:ph idx="1"/>
          </p:nvPr>
        </p:nvSpPr>
        <p:spPr/>
        <p:txBody>
          <a:bodyPr/>
          <a:lstStyle/>
          <a:p>
            <a:pPr marL="514350" indent="-514350">
              <a:buFont typeface="+mj-lt"/>
              <a:buAutoNum type="arabicPeriod"/>
            </a:pPr>
            <a:r>
              <a:rPr lang="en-US" dirty="0"/>
              <a:t>Two-body effective interaction</a:t>
            </a:r>
          </a:p>
          <a:p>
            <a:pPr marL="514350" indent="-514350">
              <a:buFont typeface="+mj-lt"/>
              <a:buAutoNum type="arabicPeriod"/>
            </a:pPr>
            <a:endParaRPr lang="en-US" dirty="0"/>
          </a:p>
          <a:p>
            <a:pPr marL="0" indent="0">
              <a:buNone/>
            </a:pPr>
            <a:endParaRPr lang="en-US" dirty="0"/>
          </a:p>
          <a:p>
            <a:pPr marL="0" indent="0">
              <a:buNone/>
            </a:pPr>
            <a:r>
              <a:rPr lang="en-US" dirty="0">
                <a:solidFill>
                  <a:srgbClr val="FF0000"/>
                </a:solidFill>
              </a:rPr>
              <a:t>2.  Renormalization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78</a:t>
            </a:fld>
            <a:endParaRPr lang="en-US">
              <a:solidFill>
                <a:prstClr val="black">
                  <a:tint val="75000"/>
                </a:prstClr>
              </a:solidFill>
              <a:latin typeface="Calibri"/>
            </a:endParaRPr>
          </a:p>
        </p:txBody>
      </p:sp>
      <p:grpSp>
        <p:nvGrpSpPr>
          <p:cNvPr id="19" name="Group 18"/>
          <p:cNvGrpSpPr/>
          <p:nvPr/>
        </p:nvGrpSpPr>
        <p:grpSpPr>
          <a:xfrm>
            <a:off x="1602496" y="2267194"/>
            <a:ext cx="3036411" cy="923672"/>
            <a:chOff x="1035752" y="2277690"/>
            <a:chExt cx="4267200" cy="1401456"/>
          </a:xfrm>
        </p:grpSpPr>
        <p:pic>
          <p:nvPicPr>
            <p:cNvPr id="5" name="Picture 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52" y="2318089"/>
              <a:ext cx="4267200" cy="1244600"/>
            </a:xfrm>
            <a:prstGeom prst="rect">
              <a:avLst/>
            </a:prstGeom>
          </p:spPr>
        </p:pic>
        <p:sp>
          <p:nvSpPr>
            <p:cNvPr id="6" name="Rectangle 5"/>
            <p:cNvSpPr/>
            <p:nvPr/>
          </p:nvSpPr>
          <p:spPr>
            <a:xfrm>
              <a:off x="1847167" y="227769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39189" y="2283142"/>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15172" y="2278100"/>
              <a:ext cx="629716" cy="1396004"/>
            </a:xfrm>
            <a:prstGeom prst="rect">
              <a:avLst/>
            </a:prstGeom>
            <a:noFill/>
            <a:ln w="2222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576712" y="4093546"/>
            <a:ext cx="3272101" cy="2057270"/>
            <a:chOff x="1849589" y="1446899"/>
            <a:chExt cx="6675286" cy="4660958"/>
          </a:xfrm>
        </p:grpSpPr>
        <p:grpSp>
          <p:nvGrpSpPr>
            <p:cNvPr id="21" name="Group 20"/>
            <p:cNvGrpSpPr/>
            <p:nvPr/>
          </p:nvGrpSpPr>
          <p:grpSpPr>
            <a:xfrm>
              <a:off x="1849589" y="3646267"/>
              <a:ext cx="500619" cy="2019491"/>
              <a:chOff x="287425" y="3646267"/>
              <a:chExt cx="500619" cy="2019491"/>
            </a:xfrm>
          </p:grpSpPr>
          <p:graphicFrame>
            <p:nvGraphicFramePr>
              <p:cNvPr id="28" name="Object 27"/>
              <p:cNvGraphicFramePr>
                <a:graphicFrameLocks noChangeAspect="1"/>
              </p:cNvGraphicFramePr>
              <p:nvPr>
                <p:extLst>
                  <p:ext uri="{D42A27DB-BD31-4B8C-83A1-F6EECF244321}">
                    <p14:modId xmlns:p14="http://schemas.microsoft.com/office/powerpoint/2010/main" val="2230633760"/>
                  </p:ext>
                </p:extLst>
              </p:nvPr>
            </p:nvGraphicFramePr>
            <p:xfrm>
              <a:off x="326081" y="3646267"/>
              <a:ext cx="461963" cy="428625"/>
            </p:xfrm>
            <a:graphic>
              <a:graphicData uri="http://schemas.openxmlformats.org/presentationml/2006/ole">
                <mc:AlternateContent xmlns:mc="http://schemas.openxmlformats.org/markup-compatibility/2006">
                  <mc:Choice xmlns:v="urn:schemas-microsoft-com:vml" Requires="v">
                    <p:oleObj spid="_x0000_s1115597" name="Equation" r:id="rId4" imgW="139700" imgH="139700" progId="Equation.DSMT4">
                      <p:embed/>
                    </p:oleObj>
                  </mc:Choice>
                  <mc:Fallback>
                    <p:oleObj name="Equation" r:id="rId4" imgW="139700" imgH="139700" progId="Equation.DSMT4">
                      <p:embed/>
                      <p:pic>
                        <p:nvPicPr>
                          <p:cNvPr id="0" name=""/>
                          <p:cNvPicPr/>
                          <p:nvPr/>
                        </p:nvPicPr>
                        <p:blipFill>
                          <a:blip r:embed="rId5"/>
                          <a:stretch>
                            <a:fillRect/>
                          </a:stretch>
                        </p:blipFill>
                        <p:spPr>
                          <a:xfrm>
                            <a:off x="326081" y="3646267"/>
                            <a:ext cx="461963" cy="42862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244889420"/>
                  </p:ext>
                </p:extLst>
              </p:nvPr>
            </p:nvGraphicFramePr>
            <p:xfrm>
              <a:off x="287425" y="5237133"/>
              <a:ext cx="461963" cy="428625"/>
            </p:xfrm>
            <a:graphic>
              <a:graphicData uri="http://schemas.openxmlformats.org/presentationml/2006/ole">
                <mc:AlternateContent xmlns:mc="http://schemas.openxmlformats.org/markup-compatibility/2006">
                  <mc:Choice xmlns:v="urn:schemas-microsoft-com:vml" Requires="v">
                    <p:oleObj spid="_x0000_s1115598" name="Equation" r:id="rId6" imgW="139700" imgH="139700" progId="Equation.DSMT4">
                      <p:embed/>
                    </p:oleObj>
                  </mc:Choice>
                  <mc:Fallback>
                    <p:oleObj name="Equation" r:id="rId6" imgW="139700" imgH="139700" progId="Equation.DSMT4">
                      <p:embed/>
                      <p:pic>
                        <p:nvPicPr>
                          <p:cNvPr id="0" name=""/>
                          <p:cNvPicPr/>
                          <p:nvPr/>
                        </p:nvPicPr>
                        <p:blipFill>
                          <a:blip r:embed="rId5"/>
                          <a:stretch>
                            <a:fillRect/>
                          </a:stretch>
                        </p:blipFill>
                        <p:spPr>
                          <a:xfrm>
                            <a:off x="287425" y="5237133"/>
                            <a:ext cx="461963" cy="428625"/>
                          </a:xfrm>
                          <a:prstGeom prst="rect">
                            <a:avLst/>
                          </a:prstGeom>
                        </p:spPr>
                      </p:pic>
                    </p:oleObj>
                  </mc:Fallback>
                </mc:AlternateContent>
              </a:graphicData>
            </a:graphic>
          </p:graphicFrame>
        </p:grpSp>
        <p:graphicFrame>
          <p:nvGraphicFramePr>
            <p:cNvPr id="22" name="Object 21"/>
            <p:cNvGraphicFramePr>
              <a:graphicFrameLocks noChangeAspect="1"/>
            </p:cNvGraphicFramePr>
            <p:nvPr>
              <p:extLst>
                <p:ext uri="{D42A27DB-BD31-4B8C-83A1-F6EECF244321}">
                  <p14:modId xmlns:p14="http://schemas.microsoft.com/office/powerpoint/2010/main" val="220296594"/>
                </p:ext>
              </p:extLst>
            </p:nvPr>
          </p:nvGraphicFramePr>
          <p:xfrm>
            <a:off x="7525274" y="1758950"/>
            <a:ext cx="823911" cy="558800"/>
          </p:xfrm>
          <a:graphic>
            <a:graphicData uri="http://schemas.openxmlformats.org/presentationml/2006/ole">
              <mc:AlternateContent xmlns:mc="http://schemas.openxmlformats.org/markup-compatibility/2006">
                <mc:Choice xmlns:v="urn:schemas-microsoft-com:vml" Requires="v">
                  <p:oleObj spid="_x0000_s1115599" name="Equation" r:id="rId7" imgW="393700" imgH="266700" progId="Equation.DSMT4">
                    <p:embed/>
                  </p:oleObj>
                </mc:Choice>
                <mc:Fallback>
                  <p:oleObj name="Equation" r:id="rId7" imgW="393700" imgH="266700" progId="Equation.DSMT4">
                    <p:embed/>
                    <p:pic>
                      <p:nvPicPr>
                        <p:cNvPr id="0" name=""/>
                        <p:cNvPicPr/>
                        <p:nvPr/>
                      </p:nvPicPr>
                      <p:blipFill>
                        <a:blip r:embed="rId8"/>
                        <a:stretch>
                          <a:fillRect/>
                        </a:stretch>
                      </p:blipFill>
                      <p:spPr>
                        <a:xfrm>
                          <a:off x="7525274" y="1758950"/>
                          <a:ext cx="823911" cy="558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38463890"/>
                </p:ext>
              </p:extLst>
            </p:nvPr>
          </p:nvGraphicFramePr>
          <p:xfrm>
            <a:off x="7515225" y="3579813"/>
            <a:ext cx="1009650" cy="558800"/>
          </p:xfrm>
          <a:graphic>
            <a:graphicData uri="http://schemas.openxmlformats.org/presentationml/2006/ole">
              <mc:AlternateContent xmlns:mc="http://schemas.openxmlformats.org/markup-compatibility/2006">
                <mc:Choice xmlns:v="urn:schemas-microsoft-com:vml" Requires="v">
                  <p:oleObj spid="_x0000_s1115600" name="Equation" r:id="rId9" imgW="482600" imgH="266700" progId="Equation.DSMT4">
                    <p:embed/>
                  </p:oleObj>
                </mc:Choice>
                <mc:Fallback>
                  <p:oleObj name="Equation" r:id="rId9" imgW="482600" imgH="266700" progId="Equation.DSMT4">
                    <p:embed/>
                    <p:pic>
                      <p:nvPicPr>
                        <p:cNvPr id="0" name=""/>
                        <p:cNvPicPr/>
                        <p:nvPr/>
                      </p:nvPicPr>
                      <p:blipFill>
                        <a:blip r:embed="rId10"/>
                        <a:stretch>
                          <a:fillRect/>
                        </a:stretch>
                      </p:blipFill>
                      <p:spPr>
                        <a:xfrm>
                          <a:off x="7515225" y="3579813"/>
                          <a:ext cx="1009650" cy="5588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74349845"/>
                </p:ext>
              </p:extLst>
            </p:nvPr>
          </p:nvGraphicFramePr>
          <p:xfrm>
            <a:off x="7499045" y="5350488"/>
            <a:ext cx="1009650" cy="558800"/>
          </p:xfrm>
          <a:graphic>
            <a:graphicData uri="http://schemas.openxmlformats.org/presentationml/2006/ole">
              <mc:AlternateContent xmlns:mc="http://schemas.openxmlformats.org/markup-compatibility/2006">
                <mc:Choice xmlns:v="urn:schemas-microsoft-com:vml" Requires="v">
                  <p:oleObj spid="_x0000_s1115601" name="Equation" r:id="rId11" imgW="482600" imgH="266700" progId="Equation.DSMT4">
                    <p:embed/>
                  </p:oleObj>
                </mc:Choice>
                <mc:Fallback>
                  <p:oleObj name="Equation" r:id="rId11" imgW="482600" imgH="266700" progId="Equation.DSMT4">
                    <p:embed/>
                    <p:pic>
                      <p:nvPicPr>
                        <p:cNvPr id="0" name=""/>
                        <p:cNvPicPr/>
                        <p:nvPr/>
                      </p:nvPicPr>
                      <p:blipFill>
                        <a:blip r:embed="rId10"/>
                        <a:stretch>
                          <a:fillRect/>
                        </a:stretch>
                      </p:blipFill>
                      <p:spPr>
                        <a:xfrm>
                          <a:off x="7499045" y="5350488"/>
                          <a:ext cx="1009650" cy="558800"/>
                        </a:xfrm>
                        <a:prstGeom prst="rect">
                          <a:avLst/>
                        </a:prstGeom>
                      </p:spPr>
                    </p:pic>
                  </p:oleObj>
                </mc:Fallback>
              </mc:AlternateContent>
            </a:graphicData>
          </a:graphic>
        </p:graphicFrame>
        <p:pic>
          <p:nvPicPr>
            <p:cNvPr id="25" name="Picture 24" descr="positronium_renor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93" y="1446899"/>
              <a:ext cx="4267200" cy="1244600"/>
            </a:xfrm>
            <a:prstGeom prst="rect">
              <a:avLst/>
            </a:prstGeom>
          </p:spPr>
        </p:pic>
        <p:pic>
          <p:nvPicPr>
            <p:cNvPr id="26" name="Picture 25" descr="positroniumphoton_renorm.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7071" y="3267459"/>
              <a:ext cx="4267200" cy="1244600"/>
            </a:xfrm>
            <a:prstGeom prst="rect">
              <a:avLst/>
            </a:prstGeom>
          </p:spPr>
        </p:pic>
        <p:pic>
          <p:nvPicPr>
            <p:cNvPr id="27" name="Picture 26" descr="positroniumphoton_renorm2.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148" y="4863257"/>
              <a:ext cx="4318000" cy="1244600"/>
            </a:xfrm>
            <a:prstGeom prst="rect">
              <a:avLst/>
            </a:prstGeom>
          </p:spPr>
        </p:pic>
      </p:grpSp>
    </p:spTree>
    <p:extLst>
      <p:ext uri="{BB962C8B-B14F-4D97-AF65-F5344CB8AC3E}">
        <p14:creationId xmlns:p14="http://schemas.microsoft.com/office/powerpoint/2010/main" val="2250740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a:t>Remove Blobs</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79</a:t>
            </a:fld>
            <a:endParaRPr lang="en-US" dirty="0">
              <a:solidFill>
                <a:prstClr val="black">
                  <a:tint val="75000"/>
                </a:prstClr>
              </a:solidFill>
              <a:latin typeface="Calibri"/>
            </a:endParaRPr>
          </a:p>
        </p:txBody>
      </p:sp>
      <p:pic>
        <p:nvPicPr>
          <p:cNvPr id="7" name="Picture 6" descr="blo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983" y="1823514"/>
            <a:ext cx="1828800" cy="546100"/>
          </a:xfrm>
          <a:prstGeom prst="rect">
            <a:avLst/>
          </a:prstGeom>
        </p:spPr>
      </p:pic>
      <p:sp>
        <p:nvSpPr>
          <p:cNvPr id="8" name="Left Brace 7"/>
          <p:cNvSpPr/>
          <p:nvPr/>
        </p:nvSpPr>
        <p:spPr>
          <a:xfrm>
            <a:off x="3528918" y="1550846"/>
            <a:ext cx="314681" cy="1078850"/>
          </a:xfrm>
          <a:prstGeom prst="leftBrace">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54004475"/>
              </p:ext>
            </p:extLst>
          </p:nvPr>
        </p:nvGraphicFramePr>
        <p:xfrm>
          <a:off x="4005168" y="1375780"/>
          <a:ext cx="625131" cy="434874"/>
        </p:xfrm>
        <a:graphic>
          <a:graphicData uri="http://schemas.openxmlformats.org/presentationml/2006/ole">
            <mc:AlternateContent xmlns:mc="http://schemas.openxmlformats.org/markup-compatibility/2006">
              <mc:Choice xmlns:v="urn:schemas-microsoft-com:vml" Requires="v">
                <p:oleObj spid="_x0000_s1174616" name="Equation" r:id="rId4" imgW="292100" imgH="203200" progId="Equation.DSMT4">
                  <p:embed/>
                </p:oleObj>
              </mc:Choice>
              <mc:Fallback>
                <p:oleObj name="Equation" r:id="rId4" imgW="292100" imgH="203200" progId="Equation.DSMT4">
                  <p:embed/>
                  <p:pic>
                    <p:nvPicPr>
                      <p:cNvPr id="0" name=""/>
                      <p:cNvPicPr/>
                      <p:nvPr/>
                    </p:nvPicPr>
                    <p:blipFill>
                      <a:blip r:embed="rId5"/>
                      <a:stretch>
                        <a:fillRect/>
                      </a:stretch>
                    </p:blipFill>
                    <p:spPr>
                      <a:xfrm>
                        <a:off x="4005168" y="1375780"/>
                        <a:ext cx="625131" cy="434874"/>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14245605"/>
              </p:ext>
            </p:extLst>
          </p:nvPr>
        </p:nvGraphicFramePr>
        <p:xfrm>
          <a:off x="4084744" y="2393507"/>
          <a:ext cx="400533" cy="427235"/>
        </p:xfrm>
        <a:graphic>
          <a:graphicData uri="http://schemas.openxmlformats.org/presentationml/2006/ole">
            <mc:AlternateContent xmlns:mc="http://schemas.openxmlformats.org/markup-compatibility/2006">
              <mc:Choice xmlns:v="urn:schemas-microsoft-com:vml" Requires="v">
                <p:oleObj spid="_x0000_s1174617" name="Equation" r:id="rId6" imgW="190500" imgH="203200" progId="Equation.DSMT4">
                  <p:embed/>
                </p:oleObj>
              </mc:Choice>
              <mc:Fallback>
                <p:oleObj name="Equation" r:id="rId6" imgW="190500" imgH="203200" progId="Equation.DSMT4">
                  <p:embed/>
                  <p:pic>
                    <p:nvPicPr>
                      <p:cNvPr id="0" name=""/>
                      <p:cNvPicPr/>
                      <p:nvPr/>
                    </p:nvPicPr>
                    <p:blipFill>
                      <a:blip r:embed="rId7"/>
                      <a:stretch>
                        <a:fillRect/>
                      </a:stretch>
                    </p:blipFill>
                    <p:spPr>
                      <a:xfrm>
                        <a:off x="4084744" y="2393507"/>
                        <a:ext cx="400533" cy="427235"/>
                      </a:xfrm>
                      <a:prstGeom prst="rect">
                        <a:avLst/>
                      </a:prstGeom>
                    </p:spPr>
                  </p:pic>
                </p:oleObj>
              </mc:Fallback>
            </mc:AlternateContent>
          </a:graphicData>
        </a:graphic>
      </p:graphicFrame>
      <p:sp>
        <p:nvSpPr>
          <p:cNvPr id="11" name="TextBox 10"/>
          <p:cNvSpPr txBox="1"/>
          <p:nvPr/>
        </p:nvSpPr>
        <p:spPr>
          <a:xfrm>
            <a:off x="1326154" y="3281501"/>
            <a:ext cx="7136506" cy="523220"/>
          </a:xfrm>
          <a:prstGeom prst="rect">
            <a:avLst/>
          </a:prstGeom>
          <a:noFill/>
        </p:spPr>
        <p:txBody>
          <a:bodyPr wrap="square" rtlCol="0">
            <a:spAutoFit/>
          </a:bodyPr>
          <a:lstStyle/>
          <a:p>
            <a:r>
              <a:rPr lang="en-US" sz="2800" dirty="0"/>
              <a:t>Both         and       are </a:t>
            </a:r>
            <a:r>
              <a:rPr lang="en-US" sz="2800" dirty="0">
                <a:solidFill>
                  <a:srgbClr val="0000FF"/>
                </a:solidFill>
              </a:rPr>
              <a:t>cutoff dependent</a:t>
            </a:r>
            <a:r>
              <a:rPr lang="en-US" sz="2800" dirty="0"/>
              <a:t>!</a:t>
            </a:r>
          </a:p>
        </p:txBody>
      </p:sp>
      <p:graphicFrame>
        <p:nvGraphicFramePr>
          <p:cNvPr id="20" name="Object 19"/>
          <p:cNvGraphicFramePr>
            <a:graphicFrameLocks noChangeAspect="1"/>
          </p:cNvGraphicFramePr>
          <p:nvPr>
            <p:extLst>
              <p:ext uri="{D42A27DB-BD31-4B8C-83A1-F6EECF244321}">
                <p14:modId xmlns:p14="http://schemas.microsoft.com/office/powerpoint/2010/main" val="3870496060"/>
              </p:ext>
            </p:extLst>
          </p:nvPr>
        </p:nvGraphicFramePr>
        <p:xfrm>
          <a:off x="2179575" y="3359976"/>
          <a:ext cx="625131" cy="434874"/>
        </p:xfrm>
        <a:graphic>
          <a:graphicData uri="http://schemas.openxmlformats.org/presentationml/2006/ole">
            <mc:AlternateContent xmlns:mc="http://schemas.openxmlformats.org/markup-compatibility/2006">
              <mc:Choice xmlns:v="urn:schemas-microsoft-com:vml" Requires="v">
                <p:oleObj spid="_x0000_s1174618" name="Equation" r:id="rId8" imgW="292100" imgH="203200" progId="Equation.DSMT4">
                  <p:embed/>
                </p:oleObj>
              </mc:Choice>
              <mc:Fallback>
                <p:oleObj name="Equation" r:id="rId8" imgW="292100" imgH="203200" progId="Equation.DSMT4">
                  <p:embed/>
                  <p:pic>
                    <p:nvPicPr>
                      <p:cNvPr id="0" name=""/>
                      <p:cNvPicPr/>
                      <p:nvPr/>
                    </p:nvPicPr>
                    <p:blipFill>
                      <a:blip r:embed="rId5"/>
                      <a:stretch>
                        <a:fillRect/>
                      </a:stretch>
                    </p:blipFill>
                    <p:spPr>
                      <a:xfrm>
                        <a:off x="2179575" y="3359976"/>
                        <a:ext cx="625131" cy="434874"/>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58670425"/>
              </p:ext>
            </p:extLst>
          </p:nvPr>
        </p:nvGraphicFramePr>
        <p:xfrm>
          <a:off x="3450442" y="3388759"/>
          <a:ext cx="400533" cy="427235"/>
        </p:xfrm>
        <a:graphic>
          <a:graphicData uri="http://schemas.openxmlformats.org/presentationml/2006/ole">
            <mc:AlternateContent xmlns:mc="http://schemas.openxmlformats.org/markup-compatibility/2006">
              <mc:Choice xmlns:v="urn:schemas-microsoft-com:vml" Requires="v">
                <p:oleObj spid="_x0000_s1174619" name="Equation" r:id="rId9" imgW="190500" imgH="203200" progId="Equation.DSMT4">
                  <p:embed/>
                </p:oleObj>
              </mc:Choice>
              <mc:Fallback>
                <p:oleObj name="Equation" r:id="rId9" imgW="190500" imgH="203200" progId="Equation.DSMT4">
                  <p:embed/>
                  <p:pic>
                    <p:nvPicPr>
                      <p:cNvPr id="0" name=""/>
                      <p:cNvPicPr/>
                      <p:nvPr/>
                    </p:nvPicPr>
                    <p:blipFill>
                      <a:blip r:embed="rId7"/>
                      <a:stretch>
                        <a:fillRect/>
                      </a:stretch>
                    </p:blipFill>
                    <p:spPr>
                      <a:xfrm>
                        <a:off x="3450442" y="3388759"/>
                        <a:ext cx="400533" cy="427235"/>
                      </a:xfrm>
                      <a:prstGeom prst="rect">
                        <a:avLst/>
                      </a:prstGeom>
                    </p:spPr>
                  </p:pic>
                </p:oleObj>
              </mc:Fallback>
            </mc:AlternateContent>
          </a:graphicData>
        </a:graphic>
      </p:graphicFrame>
      <p:sp>
        <p:nvSpPr>
          <p:cNvPr id="12" name="Right Arrow 11"/>
          <p:cNvSpPr/>
          <p:nvPr/>
        </p:nvSpPr>
        <p:spPr>
          <a:xfrm>
            <a:off x="1494733" y="4203018"/>
            <a:ext cx="539452" cy="2359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247719" y="4090638"/>
            <a:ext cx="5529387" cy="523220"/>
          </a:xfrm>
          <a:prstGeom prst="rect">
            <a:avLst/>
          </a:prstGeom>
          <a:noFill/>
        </p:spPr>
        <p:txBody>
          <a:bodyPr wrap="square" rtlCol="0">
            <a:spAutoFit/>
          </a:bodyPr>
          <a:lstStyle/>
          <a:p>
            <a:r>
              <a:rPr lang="en-US" sz="2800" dirty="0">
                <a:solidFill>
                  <a:srgbClr val="0000FF"/>
                </a:solidFill>
              </a:rPr>
              <a:t>Basis state dependent         </a:t>
            </a:r>
            <a:r>
              <a:rPr lang="en-US" sz="2800" dirty="0"/>
              <a:t>and  </a:t>
            </a:r>
          </a:p>
        </p:txBody>
      </p:sp>
      <p:graphicFrame>
        <p:nvGraphicFramePr>
          <p:cNvPr id="25" name="Object 24"/>
          <p:cNvGraphicFramePr>
            <a:graphicFrameLocks noChangeAspect="1"/>
          </p:cNvGraphicFramePr>
          <p:nvPr>
            <p:extLst>
              <p:ext uri="{D42A27DB-BD31-4B8C-83A1-F6EECF244321}">
                <p14:modId xmlns:p14="http://schemas.microsoft.com/office/powerpoint/2010/main" val="48060803"/>
              </p:ext>
            </p:extLst>
          </p:nvPr>
        </p:nvGraphicFramePr>
        <p:xfrm>
          <a:off x="5613644" y="4164181"/>
          <a:ext cx="625131" cy="434874"/>
        </p:xfrm>
        <a:graphic>
          <a:graphicData uri="http://schemas.openxmlformats.org/presentationml/2006/ole">
            <mc:AlternateContent xmlns:mc="http://schemas.openxmlformats.org/markup-compatibility/2006">
              <mc:Choice xmlns:v="urn:schemas-microsoft-com:vml" Requires="v">
                <p:oleObj spid="_x0000_s1174620" name="Equation" r:id="rId10" imgW="292100" imgH="203200" progId="Equation.DSMT4">
                  <p:embed/>
                </p:oleObj>
              </mc:Choice>
              <mc:Fallback>
                <p:oleObj name="Equation" r:id="rId10" imgW="292100" imgH="203200" progId="Equation.DSMT4">
                  <p:embed/>
                  <p:pic>
                    <p:nvPicPr>
                      <p:cNvPr id="0" name=""/>
                      <p:cNvPicPr/>
                      <p:nvPr/>
                    </p:nvPicPr>
                    <p:blipFill>
                      <a:blip r:embed="rId5"/>
                      <a:stretch>
                        <a:fillRect/>
                      </a:stretch>
                    </p:blipFill>
                    <p:spPr>
                      <a:xfrm>
                        <a:off x="5613644" y="4164181"/>
                        <a:ext cx="625131" cy="434874"/>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50276320"/>
              </p:ext>
            </p:extLst>
          </p:nvPr>
        </p:nvGraphicFramePr>
        <p:xfrm>
          <a:off x="6884511" y="4170488"/>
          <a:ext cx="400533" cy="427235"/>
        </p:xfrm>
        <a:graphic>
          <a:graphicData uri="http://schemas.openxmlformats.org/presentationml/2006/ole">
            <mc:AlternateContent xmlns:mc="http://schemas.openxmlformats.org/markup-compatibility/2006">
              <mc:Choice xmlns:v="urn:schemas-microsoft-com:vml" Requires="v">
                <p:oleObj spid="_x0000_s1174621" name="Equation" r:id="rId11" imgW="190500" imgH="203200" progId="Equation.DSMT4">
                  <p:embed/>
                </p:oleObj>
              </mc:Choice>
              <mc:Fallback>
                <p:oleObj name="Equation" r:id="rId11" imgW="190500" imgH="203200" progId="Equation.DSMT4">
                  <p:embed/>
                  <p:pic>
                    <p:nvPicPr>
                      <p:cNvPr id="0" name=""/>
                      <p:cNvPicPr/>
                      <p:nvPr/>
                    </p:nvPicPr>
                    <p:blipFill>
                      <a:blip r:embed="rId7"/>
                      <a:stretch>
                        <a:fillRect/>
                      </a:stretch>
                    </p:blipFill>
                    <p:spPr>
                      <a:xfrm>
                        <a:off x="6884511" y="4170488"/>
                        <a:ext cx="400533" cy="427235"/>
                      </a:xfrm>
                      <a:prstGeom prst="rect">
                        <a:avLst/>
                      </a:prstGeom>
                    </p:spPr>
                  </p:pic>
                </p:oleObj>
              </mc:Fallback>
            </mc:AlternateContent>
          </a:graphicData>
        </a:graphic>
      </p:graphicFrame>
      <p:sp>
        <p:nvSpPr>
          <p:cNvPr id="27" name="TextBox 26"/>
          <p:cNvSpPr txBox="1"/>
          <p:nvPr/>
        </p:nvSpPr>
        <p:spPr>
          <a:xfrm>
            <a:off x="2254017" y="4883605"/>
            <a:ext cx="6582996" cy="954107"/>
          </a:xfrm>
          <a:prstGeom prst="rect">
            <a:avLst/>
          </a:prstGeom>
          <a:noFill/>
        </p:spPr>
        <p:txBody>
          <a:bodyPr wrap="square" rtlCol="0">
            <a:spAutoFit/>
          </a:bodyPr>
          <a:lstStyle/>
          <a:p>
            <a:r>
              <a:rPr lang="en-US" sz="2800" dirty="0"/>
              <a:t>Solve a series of </a:t>
            </a:r>
          </a:p>
          <a:p>
            <a:r>
              <a:rPr lang="en-US" sz="2800" dirty="0">
                <a:solidFill>
                  <a:srgbClr val="0000FF"/>
                </a:solidFill>
              </a:rPr>
              <a:t>embedded single electron </a:t>
            </a:r>
            <a:r>
              <a:rPr lang="en-US" sz="2800" dirty="0"/>
              <a:t>systems </a:t>
            </a:r>
          </a:p>
        </p:txBody>
      </p:sp>
      <p:sp>
        <p:nvSpPr>
          <p:cNvPr id="28" name="Right Arrow 27"/>
          <p:cNvSpPr/>
          <p:nvPr/>
        </p:nvSpPr>
        <p:spPr>
          <a:xfrm>
            <a:off x="1501031" y="5074651"/>
            <a:ext cx="539452" cy="2359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31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sp>
        <p:nvSpPr>
          <p:cNvPr id="10" name="Rounded Rectangle 9"/>
          <p:cNvSpPr/>
          <p:nvPr/>
        </p:nvSpPr>
        <p:spPr>
          <a:xfrm>
            <a:off x="1921800" y="179807"/>
            <a:ext cx="5102321"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Basis Light-front Quantization (BLFQ)</a:t>
            </a:r>
          </a:p>
        </p:txBody>
      </p:sp>
      <p:cxnSp>
        <p:nvCxnSpPr>
          <p:cNvPr id="12" name="Straight Arrow Connector 11"/>
          <p:cNvCxnSpPr/>
          <p:nvPr/>
        </p:nvCxnSpPr>
        <p:spPr>
          <a:xfrm flipH="1">
            <a:off x="2798410" y="1078849"/>
            <a:ext cx="674318" cy="573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625596" y="1107631"/>
            <a:ext cx="701732" cy="5106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1146337" y="1719419"/>
            <a:ext cx="2303911" cy="7641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Stationary BLFQ</a:t>
            </a:r>
          </a:p>
        </p:txBody>
      </p:sp>
      <p:sp>
        <p:nvSpPr>
          <p:cNvPr id="22" name="Rounded Rectangle 21"/>
          <p:cNvSpPr/>
          <p:nvPr/>
        </p:nvSpPr>
        <p:spPr>
          <a:xfrm>
            <a:off x="5479493" y="1680772"/>
            <a:ext cx="2303911" cy="7641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tBLFQ</a:t>
            </a:r>
            <a:endParaRPr lang="en-US" dirty="0"/>
          </a:p>
        </p:txBody>
      </p:sp>
      <p:cxnSp>
        <p:nvCxnSpPr>
          <p:cNvPr id="26" name="Straight Arrow Connector 25"/>
          <p:cNvCxnSpPr/>
          <p:nvPr/>
        </p:nvCxnSpPr>
        <p:spPr>
          <a:xfrm flipH="1">
            <a:off x="1697027" y="2562268"/>
            <a:ext cx="213534" cy="6068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696792" y="3191597"/>
            <a:ext cx="1562165"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Effective theory</a:t>
            </a:r>
          </a:p>
        </p:txBody>
      </p:sp>
      <p:cxnSp>
        <p:nvCxnSpPr>
          <p:cNvPr id="31" name="Straight Arrow Connector 30"/>
          <p:cNvCxnSpPr/>
          <p:nvPr/>
        </p:nvCxnSpPr>
        <p:spPr>
          <a:xfrm>
            <a:off x="2782232" y="2534859"/>
            <a:ext cx="229711" cy="6117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2411357" y="3152952"/>
            <a:ext cx="1562165"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QED</a:t>
            </a:r>
          </a:p>
        </p:txBody>
      </p:sp>
      <p:cxnSp>
        <p:nvCxnSpPr>
          <p:cNvPr id="38" name="Straight Arrow Connector 37"/>
          <p:cNvCxnSpPr/>
          <p:nvPr/>
        </p:nvCxnSpPr>
        <p:spPr>
          <a:xfrm flipH="1">
            <a:off x="1000234" y="4007040"/>
            <a:ext cx="433366" cy="5780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a:xfrm>
            <a:off x="191057" y="4625131"/>
            <a:ext cx="1393585"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positronium</a:t>
            </a:r>
            <a:endParaRPr lang="en-US" dirty="0"/>
          </a:p>
        </p:txBody>
      </p:sp>
      <p:cxnSp>
        <p:nvCxnSpPr>
          <p:cNvPr id="43" name="Straight Arrow Connector 42"/>
          <p:cNvCxnSpPr/>
          <p:nvPr/>
        </p:nvCxnSpPr>
        <p:spPr>
          <a:xfrm flipH="1">
            <a:off x="2636127" y="3979631"/>
            <a:ext cx="433366" cy="5780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1916859" y="4608961"/>
            <a:ext cx="1173754"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electron</a:t>
            </a:r>
          </a:p>
        </p:txBody>
      </p:sp>
      <p:sp>
        <p:nvSpPr>
          <p:cNvPr id="46" name="Rounded Rectangle 45"/>
          <p:cNvSpPr/>
          <p:nvPr/>
        </p:nvSpPr>
        <p:spPr>
          <a:xfrm>
            <a:off x="3209296" y="4597724"/>
            <a:ext cx="1510911" cy="8203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a:t>positronium</a:t>
            </a:r>
            <a:endParaRPr lang="en-US" dirty="0"/>
          </a:p>
        </p:txBody>
      </p:sp>
      <p:cxnSp>
        <p:nvCxnSpPr>
          <p:cNvPr id="47" name="Straight Arrow Connector 46"/>
          <p:cNvCxnSpPr/>
          <p:nvPr/>
        </p:nvCxnSpPr>
        <p:spPr>
          <a:xfrm>
            <a:off x="3446666" y="4008414"/>
            <a:ext cx="374456" cy="542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a:xfrm>
            <a:off x="191056" y="5923809"/>
            <a:ext cx="1180052"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spectrum</a:t>
            </a:r>
          </a:p>
        </p:txBody>
      </p:sp>
      <p:cxnSp>
        <p:nvCxnSpPr>
          <p:cNvPr id="52" name="Straight Arrow Connector 51"/>
          <p:cNvCxnSpPr/>
          <p:nvPr/>
        </p:nvCxnSpPr>
        <p:spPr>
          <a:xfrm flipH="1">
            <a:off x="849192" y="5506628"/>
            <a:ext cx="4940" cy="422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2462609" y="5512934"/>
            <a:ext cx="4940" cy="4221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Rounded Rectangle 55"/>
          <p:cNvSpPr/>
          <p:nvPr/>
        </p:nvSpPr>
        <p:spPr>
          <a:xfrm>
            <a:off x="1916859" y="5930115"/>
            <a:ext cx="1180052"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g-2, GPDs</a:t>
            </a:r>
          </a:p>
        </p:txBody>
      </p:sp>
      <p:cxnSp>
        <p:nvCxnSpPr>
          <p:cNvPr id="57" name="Straight Arrow Connector 56"/>
          <p:cNvCxnSpPr/>
          <p:nvPr/>
        </p:nvCxnSpPr>
        <p:spPr>
          <a:xfrm flipH="1">
            <a:off x="5822947" y="2524994"/>
            <a:ext cx="433366" cy="5780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9" name="Rounded Rectangle 58"/>
          <p:cNvSpPr/>
          <p:nvPr/>
        </p:nvSpPr>
        <p:spPr>
          <a:xfrm>
            <a:off x="5137396" y="3154325"/>
            <a:ext cx="1173754" cy="820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Laser physics</a:t>
            </a:r>
          </a:p>
        </p:txBody>
      </p:sp>
      <p:cxnSp>
        <p:nvCxnSpPr>
          <p:cNvPr id="60" name="Straight Arrow Connector 59"/>
          <p:cNvCxnSpPr/>
          <p:nvPr/>
        </p:nvCxnSpPr>
        <p:spPr>
          <a:xfrm>
            <a:off x="7038076" y="2576253"/>
            <a:ext cx="374456" cy="542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6811944" y="3154326"/>
            <a:ext cx="1510911" cy="8203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Heavy-ion</a:t>
            </a:r>
          </a:p>
          <a:p>
            <a:pPr algn="ctr"/>
            <a:r>
              <a:rPr lang="en-US" dirty="0"/>
              <a:t>physics</a:t>
            </a:r>
          </a:p>
        </p:txBody>
      </p:sp>
      <p:sp>
        <p:nvSpPr>
          <p:cNvPr id="64" name="Rectangle 63"/>
          <p:cNvSpPr/>
          <p:nvPr/>
        </p:nvSpPr>
        <p:spPr>
          <a:xfrm>
            <a:off x="1899322" y="4506445"/>
            <a:ext cx="2899557" cy="22753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57340" y="4585111"/>
            <a:ext cx="8258389" cy="2180175"/>
            <a:chOff x="157340" y="4585111"/>
            <a:chExt cx="8258389" cy="2180175"/>
          </a:xfrm>
        </p:grpSpPr>
        <p:sp>
          <p:nvSpPr>
            <p:cNvPr id="2" name="Rectangle 1"/>
            <p:cNvSpPr/>
            <p:nvPr/>
          </p:nvSpPr>
          <p:spPr>
            <a:xfrm>
              <a:off x="157340" y="4585111"/>
              <a:ext cx="1595880" cy="2180175"/>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922739" y="4753681"/>
              <a:ext cx="2492990" cy="369332"/>
            </a:xfrm>
            <a:prstGeom prst="rect">
              <a:avLst/>
            </a:prstGeom>
            <a:noFill/>
          </p:spPr>
          <p:txBody>
            <a:bodyPr wrap="none" rtlCol="0">
              <a:spAutoFit/>
            </a:bodyPr>
            <a:lstStyle/>
            <a:p>
              <a:pPr marL="285750" indent="-285750">
                <a:buFont typeface="Arial"/>
                <a:buChar char="•"/>
              </a:pPr>
              <a:r>
                <a:rPr lang="en-US" dirty="0">
                  <a:solidFill>
                    <a:srgbClr val="008000"/>
                  </a:solidFill>
                </a:rPr>
                <a:t>See Paul </a:t>
              </a:r>
              <a:r>
                <a:rPr lang="en-US" dirty="0" err="1">
                  <a:solidFill>
                    <a:srgbClr val="008000"/>
                  </a:solidFill>
                </a:rPr>
                <a:t>Wiecki’s</a:t>
              </a:r>
              <a:r>
                <a:rPr lang="en-US" dirty="0">
                  <a:solidFill>
                    <a:srgbClr val="008000"/>
                  </a:solidFill>
                </a:rPr>
                <a:t> talk</a:t>
              </a:r>
            </a:p>
          </p:txBody>
        </p:sp>
      </p:grpSp>
    </p:spTree>
    <p:extLst>
      <p:ext uri="{BB962C8B-B14F-4D97-AF65-F5344CB8AC3E}">
        <p14:creationId xmlns:p14="http://schemas.microsoft.com/office/powerpoint/2010/main" val="1595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blinds(horizontal)">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58"/>
            <a:ext cx="8229600" cy="1143000"/>
          </a:xfrm>
        </p:spPr>
        <p:txBody>
          <a:bodyPr/>
          <a:lstStyle/>
          <a:p>
            <a:r>
              <a:rPr lang="en-US" u="sng" dirty="0" err="1"/>
              <a:t>Wavefunction</a:t>
            </a:r>
            <a:r>
              <a:rPr lang="en-US" u="sng" dirty="0"/>
              <a:t> Renormalization</a:t>
            </a:r>
          </a:p>
        </p:txBody>
      </p:sp>
      <p:sp>
        <p:nvSpPr>
          <p:cNvPr id="3" name="Content Placeholder 2"/>
          <p:cNvSpPr>
            <a:spLocks noGrp="1"/>
          </p:cNvSpPr>
          <p:nvPr>
            <p:ph idx="1"/>
          </p:nvPr>
        </p:nvSpPr>
        <p:spPr/>
        <p:txBody>
          <a:bodyPr/>
          <a:lstStyle/>
          <a:p>
            <a:r>
              <a:rPr lang="en-US" dirty="0"/>
              <a:t>Take the </a:t>
            </a:r>
            <a:r>
              <a:rPr lang="en-US" dirty="0" err="1"/>
              <a:t>positronium</a:t>
            </a:r>
            <a:r>
              <a:rPr lang="en-US" dirty="0"/>
              <a:t> </a:t>
            </a:r>
            <a:r>
              <a:rPr lang="en-US" dirty="0" err="1"/>
              <a:t>wavefunction</a:t>
            </a:r>
            <a:r>
              <a:rPr lang="en-US" dirty="0"/>
              <a:t> in           from </a:t>
            </a:r>
            <a:r>
              <a:rPr lang="en-US" dirty="0" err="1"/>
              <a:t>diaganalization</a:t>
            </a:r>
            <a:r>
              <a:rPr lang="en-US" dirty="0"/>
              <a:t>, </a:t>
            </a:r>
          </a:p>
          <a:p>
            <a:r>
              <a:rPr lang="en-US" dirty="0">
                <a:solidFill>
                  <a:srgbClr val="FF0000"/>
                </a:solidFill>
              </a:rPr>
              <a:t>Rescale</a:t>
            </a:r>
            <a:r>
              <a:rPr lang="en-US" dirty="0"/>
              <a:t>              by      for each basis state</a:t>
            </a:r>
          </a:p>
          <a:p>
            <a:r>
              <a:rPr lang="en-US" dirty="0">
                <a:solidFill>
                  <a:srgbClr val="FF0000"/>
                </a:solidFill>
              </a:rPr>
              <a:t>Assemble</a:t>
            </a:r>
            <a:r>
              <a:rPr lang="en-US" dirty="0"/>
              <a:t>                from embedded </a:t>
            </a:r>
          </a:p>
          <a:p>
            <a:r>
              <a:rPr lang="en-US" dirty="0"/>
              <a:t>Introduce </a:t>
            </a:r>
            <a:r>
              <a:rPr lang="en-US" dirty="0">
                <a:solidFill>
                  <a:srgbClr val="FF0000"/>
                </a:solidFill>
              </a:rPr>
              <a:t>negative norm </a:t>
            </a:r>
            <a:r>
              <a:rPr lang="en-US" dirty="0"/>
              <a:t>component       in          </a:t>
            </a:r>
          </a:p>
          <a:p>
            <a:pPr marL="0" indent="0">
              <a:buNone/>
            </a:pPr>
            <a:r>
              <a:rPr lang="en-US" dirty="0"/>
              <a:t>              to fix the overall norm   </a:t>
            </a:r>
          </a:p>
          <a:p>
            <a:r>
              <a:rPr lang="en-US" dirty="0"/>
              <a: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80</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14687940"/>
              </p:ext>
            </p:extLst>
          </p:nvPr>
        </p:nvGraphicFramePr>
        <p:xfrm>
          <a:off x="7303131" y="1680284"/>
          <a:ext cx="823912" cy="558800"/>
        </p:xfrm>
        <a:graphic>
          <a:graphicData uri="http://schemas.openxmlformats.org/presentationml/2006/ole">
            <mc:AlternateContent xmlns:mc="http://schemas.openxmlformats.org/markup-compatibility/2006">
              <mc:Choice xmlns:v="urn:schemas-microsoft-com:vml" Requires="v">
                <p:oleObj spid="_x0000_s1142203" name="Equation" r:id="rId3" imgW="393700" imgH="266700" progId="Equation.DSMT4">
                  <p:embed/>
                </p:oleObj>
              </mc:Choice>
              <mc:Fallback>
                <p:oleObj name="Equation" r:id="rId3" imgW="393700" imgH="266700" progId="Equation.DSMT4">
                  <p:embed/>
                  <p:pic>
                    <p:nvPicPr>
                      <p:cNvPr id="0" name=""/>
                      <p:cNvPicPr/>
                      <p:nvPr/>
                    </p:nvPicPr>
                    <p:blipFill>
                      <a:blip r:embed="rId4"/>
                      <a:stretch>
                        <a:fillRect/>
                      </a:stretch>
                    </p:blipFill>
                    <p:spPr>
                      <a:xfrm>
                        <a:off x="7303131" y="1680284"/>
                        <a:ext cx="823912" cy="558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33083406"/>
              </p:ext>
            </p:extLst>
          </p:nvPr>
        </p:nvGraphicFramePr>
        <p:xfrm>
          <a:off x="4526994" y="2136650"/>
          <a:ext cx="1195388" cy="558800"/>
        </p:xfrm>
        <a:graphic>
          <a:graphicData uri="http://schemas.openxmlformats.org/presentationml/2006/ole">
            <mc:AlternateContent xmlns:mc="http://schemas.openxmlformats.org/markup-compatibility/2006">
              <mc:Choice xmlns:v="urn:schemas-microsoft-com:vml" Requires="v">
                <p:oleObj spid="_x0000_s1142204" name="Equation" r:id="rId5" imgW="571500" imgH="266700" progId="Equation.DSMT4">
                  <p:embed/>
                </p:oleObj>
              </mc:Choice>
              <mc:Fallback>
                <p:oleObj name="Equation" r:id="rId5" imgW="571500" imgH="266700" progId="Equation.DSMT4">
                  <p:embed/>
                  <p:pic>
                    <p:nvPicPr>
                      <p:cNvPr id="0" name=""/>
                      <p:cNvPicPr/>
                      <p:nvPr/>
                    </p:nvPicPr>
                    <p:blipFill>
                      <a:blip r:embed="rId6"/>
                      <a:stretch>
                        <a:fillRect/>
                      </a:stretch>
                    </p:blipFill>
                    <p:spPr>
                      <a:xfrm>
                        <a:off x="4526994" y="2136650"/>
                        <a:ext cx="1195388" cy="5588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2395822"/>
              </p:ext>
            </p:extLst>
          </p:nvPr>
        </p:nvGraphicFramePr>
        <p:xfrm>
          <a:off x="2173188" y="2716095"/>
          <a:ext cx="1195388" cy="558800"/>
        </p:xfrm>
        <a:graphic>
          <a:graphicData uri="http://schemas.openxmlformats.org/presentationml/2006/ole">
            <mc:AlternateContent xmlns:mc="http://schemas.openxmlformats.org/markup-compatibility/2006">
              <mc:Choice xmlns:v="urn:schemas-microsoft-com:vml" Requires="v">
                <p:oleObj spid="_x0000_s1142205" name="Equation" r:id="rId7" imgW="571500" imgH="266700" progId="Equation.DSMT4">
                  <p:embed/>
                </p:oleObj>
              </mc:Choice>
              <mc:Fallback>
                <p:oleObj name="Equation" r:id="rId7" imgW="571500" imgH="266700" progId="Equation.DSMT4">
                  <p:embed/>
                  <p:pic>
                    <p:nvPicPr>
                      <p:cNvPr id="0" name=""/>
                      <p:cNvPicPr/>
                      <p:nvPr/>
                    </p:nvPicPr>
                    <p:blipFill>
                      <a:blip r:embed="rId6"/>
                      <a:stretch>
                        <a:fillRect/>
                      </a:stretch>
                    </p:blipFill>
                    <p:spPr>
                      <a:xfrm>
                        <a:off x="2173188" y="2716095"/>
                        <a:ext cx="1195388" cy="558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01470740"/>
              </p:ext>
            </p:extLst>
          </p:nvPr>
        </p:nvGraphicFramePr>
        <p:xfrm>
          <a:off x="3925865" y="2833437"/>
          <a:ext cx="398463" cy="425450"/>
        </p:xfrm>
        <a:graphic>
          <a:graphicData uri="http://schemas.openxmlformats.org/presentationml/2006/ole">
            <mc:AlternateContent xmlns:mc="http://schemas.openxmlformats.org/markup-compatibility/2006">
              <mc:Choice xmlns:v="urn:schemas-microsoft-com:vml" Requires="v">
                <p:oleObj spid="_x0000_s1142206" name="Equation" r:id="rId8" imgW="190500" imgH="203200" progId="Equation.DSMT4">
                  <p:embed/>
                </p:oleObj>
              </mc:Choice>
              <mc:Fallback>
                <p:oleObj name="Equation" r:id="rId8" imgW="190500" imgH="203200" progId="Equation.DSMT4">
                  <p:embed/>
                  <p:pic>
                    <p:nvPicPr>
                      <p:cNvPr id="0" name=""/>
                      <p:cNvPicPr/>
                      <p:nvPr/>
                    </p:nvPicPr>
                    <p:blipFill>
                      <a:blip r:embed="rId9"/>
                      <a:stretch>
                        <a:fillRect/>
                      </a:stretch>
                    </p:blipFill>
                    <p:spPr>
                      <a:xfrm>
                        <a:off x="3925865" y="2833437"/>
                        <a:ext cx="398463" cy="4254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09313854"/>
              </p:ext>
            </p:extLst>
          </p:nvPr>
        </p:nvGraphicFramePr>
        <p:xfrm>
          <a:off x="2548946" y="3318001"/>
          <a:ext cx="1355725" cy="558800"/>
        </p:xfrm>
        <a:graphic>
          <a:graphicData uri="http://schemas.openxmlformats.org/presentationml/2006/ole">
            <mc:AlternateContent xmlns:mc="http://schemas.openxmlformats.org/markup-compatibility/2006">
              <mc:Choice xmlns:v="urn:schemas-microsoft-com:vml" Requires="v">
                <p:oleObj spid="_x0000_s1142207" name="Equation" r:id="rId10" imgW="647700" imgH="266700" progId="Equation.DSMT4">
                  <p:embed/>
                </p:oleObj>
              </mc:Choice>
              <mc:Fallback>
                <p:oleObj name="Equation" r:id="rId10" imgW="647700" imgH="266700" progId="Equation.DSMT4">
                  <p:embed/>
                  <p:pic>
                    <p:nvPicPr>
                      <p:cNvPr id="0" name=""/>
                      <p:cNvPicPr/>
                      <p:nvPr/>
                    </p:nvPicPr>
                    <p:blipFill>
                      <a:blip r:embed="rId11"/>
                      <a:stretch>
                        <a:fillRect/>
                      </a:stretch>
                    </p:blipFill>
                    <p:spPr>
                      <a:xfrm>
                        <a:off x="2548946" y="3318001"/>
                        <a:ext cx="1355725"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51831541"/>
              </p:ext>
            </p:extLst>
          </p:nvPr>
        </p:nvGraphicFramePr>
        <p:xfrm>
          <a:off x="6675121" y="3300243"/>
          <a:ext cx="1276350" cy="585788"/>
        </p:xfrm>
        <a:graphic>
          <a:graphicData uri="http://schemas.openxmlformats.org/presentationml/2006/ole">
            <mc:AlternateContent xmlns:mc="http://schemas.openxmlformats.org/markup-compatibility/2006">
              <mc:Choice xmlns:v="urn:schemas-microsoft-com:vml" Requires="v">
                <p:oleObj spid="_x0000_s1142208" name="Equation" r:id="rId12" imgW="609600" imgH="279400" progId="Equation.DSMT4">
                  <p:embed/>
                </p:oleObj>
              </mc:Choice>
              <mc:Fallback>
                <p:oleObj name="Equation" r:id="rId12" imgW="609600" imgH="279400" progId="Equation.DSMT4">
                  <p:embed/>
                  <p:pic>
                    <p:nvPicPr>
                      <p:cNvPr id="0" name=""/>
                      <p:cNvPicPr/>
                      <p:nvPr/>
                    </p:nvPicPr>
                    <p:blipFill>
                      <a:blip r:embed="rId13"/>
                      <a:stretch>
                        <a:fillRect/>
                      </a:stretch>
                    </p:blipFill>
                    <p:spPr>
                      <a:xfrm>
                        <a:off x="6675121" y="3300243"/>
                        <a:ext cx="1276350" cy="5857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38837385"/>
              </p:ext>
            </p:extLst>
          </p:nvPr>
        </p:nvGraphicFramePr>
        <p:xfrm>
          <a:off x="903430" y="4451142"/>
          <a:ext cx="823912" cy="558800"/>
        </p:xfrm>
        <a:graphic>
          <a:graphicData uri="http://schemas.openxmlformats.org/presentationml/2006/ole">
            <mc:AlternateContent xmlns:mc="http://schemas.openxmlformats.org/markup-compatibility/2006">
              <mc:Choice xmlns:v="urn:schemas-microsoft-com:vml" Requires="v">
                <p:oleObj spid="_x0000_s1142209" name="Equation" r:id="rId14" imgW="393700" imgH="266700" progId="Equation.DSMT4">
                  <p:embed/>
                </p:oleObj>
              </mc:Choice>
              <mc:Fallback>
                <p:oleObj name="Equation" r:id="rId14" imgW="393700" imgH="266700" progId="Equation.DSMT4">
                  <p:embed/>
                  <p:pic>
                    <p:nvPicPr>
                      <p:cNvPr id="0" name=""/>
                      <p:cNvPicPr/>
                      <p:nvPr/>
                    </p:nvPicPr>
                    <p:blipFill>
                      <a:blip r:embed="rId4"/>
                      <a:stretch>
                        <a:fillRect/>
                      </a:stretch>
                    </p:blipFill>
                    <p:spPr>
                      <a:xfrm>
                        <a:off x="903430" y="4451142"/>
                        <a:ext cx="823912" cy="558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68083228"/>
              </p:ext>
            </p:extLst>
          </p:nvPr>
        </p:nvGraphicFramePr>
        <p:xfrm>
          <a:off x="5641170" y="4555098"/>
          <a:ext cx="1276350" cy="477837"/>
        </p:xfrm>
        <a:graphic>
          <a:graphicData uri="http://schemas.openxmlformats.org/presentationml/2006/ole">
            <mc:AlternateContent xmlns:mc="http://schemas.openxmlformats.org/markup-compatibility/2006">
              <mc:Choice xmlns:v="urn:schemas-microsoft-com:vml" Requires="v">
                <p:oleObj spid="_x0000_s1142210" name="Equation" r:id="rId15" imgW="609600" imgH="228600" progId="Equation.DSMT4">
                  <p:embed/>
                </p:oleObj>
              </mc:Choice>
              <mc:Fallback>
                <p:oleObj name="Equation" r:id="rId15" imgW="609600" imgH="228600" progId="Equation.DSMT4">
                  <p:embed/>
                  <p:pic>
                    <p:nvPicPr>
                      <p:cNvPr id="0" name=""/>
                      <p:cNvPicPr/>
                      <p:nvPr/>
                    </p:nvPicPr>
                    <p:blipFill>
                      <a:blip r:embed="rId16"/>
                      <a:stretch>
                        <a:fillRect/>
                      </a:stretch>
                    </p:blipFill>
                    <p:spPr>
                      <a:xfrm>
                        <a:off x="5641170" y="4555098"/>
                        <a:ext cx="1276350" cy="4778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87610714"/>
              </p:ext>
            </p:extLst>
          </p:nvPr>
        </p:nvGraphicFramePr>
        <p:xfrm>
          <a:off x="971550" y="5202238"/>
          <a:ext cx="4068763" cy="511175"/>
        </p:xfrm>
        <a:graphic>
          <a:graphicData uri="http://schemas.openxmlformats.org/presentationml/2006/ole">
            <mc:AlternateContent xmlns:mc="http://schemas.openxmlformats.org/markup-compatibility/2006">
              <mc:Choice xmlns:v="urn:schemas-microsoft-com:vml" Requires="v">
                <p:oleObj spid="_x0000_s1142211" name="Equation" r:id="rId17" imgW="2120900" imgH="266700" progId="Equation.DSMT4">
                  <p:embed/>
                </p:oleObj>
              </mc:Choice>
              <mc:Fallback>
                <p:oleObj name="Equation" r:id="rId17" imgW="2120900" imgH="266700" progId="Equation.DSMT4">
                  <p:embed/>
                  <p:pic>
                    <p:nvPicPr>
                      <p:cNvPr id="0" name=""/>
                      <p:cNvPicPr/>
                      <p:nvPr/>
                    </p:nvPicPr>
                    <p:blipFill>
                      <a:blip r:embed="rId18"/>
                      <a:stretch>
                        <a:fillRect/>
                      </a:stretch>
                    </p:blipFill>
                    <p:spPr>
                      <a:xfrm>
                        <a:off x="971550" y="5202238"/>
                        <a:ext cx="4068763" cy="5111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67626524"/>
              </p:ext>
            </p:extLst>
          </p:nvPr>
        </p:nvGraphicFramePr>
        <p:xfrm>
          <a:off x="7059354" y="3895932"/>
          <a:ext cx="504825" cy="558800"/>
        </p:xfrm>
        <a:graphic>
          <a:graphicData uri="http://schemas.openxmlformats.org/presentationml/2006/ole">
            <mc:AlternateContent xmlns:mc="http://schemas.openxmlformats.org/markup-compatibility/2006">
              <mc:Choice xmlns:v="urn:schemas-microsoft-com:vml" Requires="v">
                <p:oleObj spid="_x0000_s1142212" name="Equation" r:id="rId19" imgW="241300" imgH="266700" progId="Equation.DSMT4">
                  <p:embed/>
                </p:oleObj>
              </mc:Choice>
              <mc:Fallback>
                <p:oleObj name="Equation" r:id="rId19" imgW="241300" imgH="266700" progId="Equation.DSMT4">
                  <p:embed/>
                  <p:pic>
                    <p:nvPicPr>
                      <p:cNvPr id="0" name=""/>
                      <p:cNvPicPr/>
                      <p:nvPr/>
                    </p:nvPicPr>
                    <p:blipFill>
                      <a:blip r:embed="rId20"/>
                      <a:stretch>
                        <a:fillRect/>
                      </a:stretch>
                    </p:blipFill>
                    <p:spPr>
                      <a:xfrm>
                        <a:off x="7059354" y="3895932"/>
                        <a:ext cx="504825" cy="558800"/>
                      </a:xfrm>
                      <a:prstGeom prst="rect">
                        <a:avLst/>
                      </a:prstGeom>
                    </p:spPr>
                  </p:pic>
                </p:oleObj>
              </mc:Fallback>
            </mc:AlternateContent>
          </a:graphicData>
        </a:graphic>
      </p:graphicFrame>
    </p:spTree>
    <p:extLst>
      <p:ext uri="{BB962C8B-B14F-4D97-AF65-F5344CB8AC3E}">
        <p14:creationId xmlns:p14="http://schemas.microsoft.com/office/powerpoint/2010/main" val="2879497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452"/>
            <a:ext cx="8229600" cy="1143000"/>
          </a:xfrm>
        </p:spPr>
        <p:txBody>
          <a:bodyPr/>
          <a:lstStyle/>
          <a:p>
            <a:r>
              <a:rPr lang="en-US" u="sng" dirty="0"/>
              <a:t>Renormalization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9489" y="1334385"/>
                <a:ext cx="8984512" cy="5387090"/>
              </a:xfrm>
            </p:spPr>
            <p:txBody>
              <a:bodyPr>
                <a:normAutofit/>
              </a:bodyPr>
              <a:lstStyle/>
              <a:p>
                <a:r>
                  <a:rPr lang="en-US" sz="2800" dirty="0"/>
                  <a:t>Renormalization in </a:t>
                </a:r>
                <a:r>
                  <a:rPr lang="en-US" sz="2800" dirty="0" err="1">
                    <a:solidFill>
                      <a:srgbClr val="0070C0"/>
                    </a:solidFill>
                  </a:rPr>
                  <a:t>nonpert</a:t>
                </a:r>
                <a:r>
                  <a:rPr lang="en-US" sz="2800" dirty="0">
                    <a:solidFill>
                      <a:srgbClr val="0070C0"/>
                    </a:solidFill>
                  </a:rPr>
                  <a:t>. </a:t>
                </a:r>
                <a:r>
                  <a:rPr lang="en-US" sz="2800" dirty="0"/>
                  <a:t>Hamiltonian approach: </a:t>
                </a:r>
              </a:p>
              <a:p>
                <a:pPr lvl="1"/>
                <a:r>
                  <a:rPr lang="en-US" sz="2000" dirty="0"/>
                  <a:t>a long-standing issue of fundamental importance</a:t>
                </a:r>
              </a:p>
              <a:p>
                <a:r>
                  <a:rPr lang="en-US" sz="2800" dirty="0">
                    <a:solidFill>
                      <a:srgbClr val="C00000"/>
                    </a:solidFill>
                  </a:rPr>
                  <a:t>Embedding approach </a:t>
                </a:r>
                <a:r>
                  <a:rPr lang="en-US" sz="2800" dirty="0"/>
                  <a:t>(in the example of </a:t>
                </a:r>
                <a14:m>
                  <m:oMath xmlns:m="http://schemas.openxmlformats.org/officeDocument/2006/math">
                    <m:d>
                      <m:dPr>
                        <m:begChr m:val=""/>
                        <m:endChr m:val="⟩"/>
                        <m:ctrlPr>
                          <a:rPr lang="en-US" sz="2800" i="1">
                            <a:latin typeface="Cambria Math" panose="02040503050406030204" pitchFamily="18" charset="0"/>
                          </a:rPr>
                        </m:ctrlPr>
                      </m:dPr>
                      <m:e>
                        <m:r>
                          <a:rPr lang="en-US" sz="2800" i="1">
                            <a:latin typeface="Cambria Math" charset="0"/>
                          </a:rPr>
                          <m:t>|</m:t>
                        </m:r>
                        <m:r>
                          <a:rPr lang="en-US" sz="2800" i="1">
                            <a:latin typeface="Cambria Math" charset="0"/>
                          </a:rPr>
                          <m:t>𝑃𝑠</m:t>
                        </m:r>
                      </m:e>
                    </m:d>
                  </m:oMath>
                </a14:m>
                <a:r>
                  <a:rPr lang="en-US" sz="2800" dirty="0"/>
                  <a:t>)</a:t>
                </a:r>
              </a:p>
              <a:p>
                <a:pPr lvl="1"/>
                <a:r>
                  <a:rPr lang="en-US" sz="2000" dirty="0" err="1"/>
                  <a:t>counterterms</a:t>
                </a:r>
                <a:r>
                  <a:rPr lang="en-US" sz="2000" dirty="0"/>
                  <a:t> are applied to </a:t>
                </a:r>
                <a:r>
                  <a:rPr lang="en-US" sz="2000" dirty="0">
                    <a:solidFill>
                      <a:srgbClr val="0070C0"/>
                    </a:solidFill>
                  </a:rPr>
                  <a:t>elementary</a:t>
                </a:r>
                <a:r>
                  <a:rPr lang="en-US" sz="2000" dirty="0"/>
                  <a:t> constituents (</a:t>
                </a:r>
                <a14:m>
                  <m:oMath xmlns:m="http://schemas.openxmlformats.org/officeDocument/2006/math">
                    <m:r>
                      <a:rPr lang="en-US" sz="2000" b="0" i="1" smtClean="0">
                        <a:latin typeface="Cambria Math" charset="0"/>
                      </a:rPr>
                      <m:t>𝑒</m:t>
                    </m:r>
                  </m:oMath>
                </a14:m>
                <a:r>
                  <a:rPr lang="en-US" sz="2000" dirty="0"/>
                  <a:t> and </a:t>
                </a:r>
                <a14:m>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charset="0"/>
                          </a:rPr>
                          <m:t>𝑒</m:t>
                        </m:r>
                      </m:e>
                    </m:acc>
                  </m:oMath>
                </a14:m>
                <a:r>
                  <a:rPr lang="en-US" sz="2000" dirty="0"/>
                  <a:t>)</a:t>
                </a:r>
              </a:p>
              <a:p>
                <a:pPr lvl="1"/>
                <a:r>
                  <a:rPr lang="en-US" sz="2000" dirty="0"/>
                  <a:t>values of </a:t>
                </a:r>
                <a:r>
                  <a:rPr lang="en-US" sz="2000" dirty="0" err="1"/>
                  <a:t>counterterms</a:t>
                </a:r>
                <a:r>
                  <a:rPr lang="en-US" sz="2000" dirty="0"/>
                  <a:t> are </a:t>
                </a:r>
                <a:r>
                  <a:rPr lang="en-US" sz="2000" dirty="0">
                    <a:solidFill>
                      <a:srgbClr val="0070C0"/>
                    </a:solidFill>
                  </a:rPr>
                  <a:t>universal</a:t>
                </a:r>
                <a:r>
                  <a:rPr lang="en-US" sz="2000" dirty="0"/>
                  <a:t> in different physical states (</a:t>
                </a:r>
                <a14:m>
                  <m:oMath xmlns:m="http://schemas.openxmlformats.org/officeDocument/2006/math">
                    <m:d>
                      <m:dPr>
                        <m:begChr m:val=""/>
                        <m:endChr m:val="⟩"/>
                        <m:ctrlPr>
                          <a:rPr lang="en-US" sz="2000" i="1">
                            <a:latin typeface="Cambria Math" panose="02040503050406030204" pitchFamily="18" charset="0"/>
                          </a:rPr>
                        </m:ctrlPr>
                      </m:dPr>
                      <m:e>
                        <m:d>
                          <m:dPr>
                            <m:begChr m:val="|"/>
                            <m:endChr m:val=""/>
                            <m:ctrlPr>
                              <a:rPr lang="hr-H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𝑒</m:t>
                                </m:r>
                              </m:e>
                              <m:sub>
                                <m:r>
                                  <a:rPr lang="en-US" sz="2000" i="1">
                                    <a:latin typeface="Cambria Math" charset="0"/>
                                  </a:rPr>
                                  <m:t>𝑝h𝑦𝑠</m:t>
                                </m:r>
                              </m:sub>
                            </m:sSub>
                          </m:e>
                        </m:d>
                      </m:e>
                    </m:d>
                  </m:oMath>
                </a14:m>
                <a:r>
                  <a:rPr lang="en-US" sz="2000" dirty="0"/>
                  <a:t> or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𝑃𝑠</m:t>
                        </m:r>
                      </m:e>
                    </m:d>
                  </m:oMath>
                </a14:m>
                <a:r>
                  <a:rPr lang="en-US" sz="2000" dirty="0"/>
                  <a:t>) with matching kinematic regime for self-energy corrections</a:t>
                </a:r>
              </a:p>
              <a:p>
                <a:pPr lvl="1"/>
                <a:r>
                  <a:rPr lang="en-US" sz="2000" dirty="0"/>
                  <a:t>construct a series of </a:t>
                </a:r>
                <a:r>
                  <a:rPr lang="en-US" sz="2000" dirty="0">
                    <a:solidFill>
                      <a:srgbClr val="0070C0"/>
                    </a:solidFill>
                  </a:rPr>
                  <a:t>embedded</a:t>
                </a:r>
                <a:r>
                  <a:rPr lang="en-US" sz="2000" dirty="0"/>
                  <a:t> physical electron systems (</a:t>
                </a:r>
                <a14:m>
                  <m:oMath xmlns:m="http://schemas.openxmlformats.org/officeDocument/2006/math">
                    <m:d>
                      <m:dPr>
                        <m:begChr m:val=""/>
                        <m:endChr m:val="⟩"/>
                        <m:ctrlPr>
                          <a:rPr lang="en-US" sz="2000" i="1">
                            <a:latin typeface="Cambria Math" panose="02040503050406030204" pitchFamily="18" charset="0"/>
                          </a:rPr>
                        </m:ctrlPr>
                      </m:dPr>
                      <m:e>
                        <m:d>
                          <m:dPr>
                            <m:begChr m:val="|"/>
                            <m:endChr m:val=""/>
                            <m:ctrlPr>
                              <a:rPr lang="hr-H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𝑒</m:t>
                                </m:r>
                              </m:e>
                              <m:sub>
                                <m:r>
                                  <a:rPr lang="en-US" sz="2000" i="1">
                                    <a:latin typeface="Cambria Math" charset="0"/>
                                  </a:rPr>
                                  <m:t>𝑝h𝑦𝑠</m:t>
                                </m:r>
                              </m:sub>
                            </m:sSub>
                          </m:e>
                        </m:d>
                      </m:e>
                    </m:d>
                    <m:r>
                      <a:rPr lang="en-US" sz="2000" i="1" smtClean="0">
                        <a:latin typeface="Cambria Math" charset="0"/>
                        <a:ea typeface="Cambria Math" charset="0"/>
                        <a:cs typeface="Cambria Math" charset="0"/>
                      </a:rPr>
                      <m:t>⨂</m:t>
                    </m:r>
                    <m:d>
                      <m:dPr>
                        <m:begChr m:val=""/>
                        <m:endChr m:val="⟩"/>
                        <m:ctrlPr>
                          <a:rPr lang="en-US" sz="2000" i="1">
                            <a:latin typeface="Cambria Math" panose="02040503050406030204" pitchFamily="18" charset="0"/>
                          </a:rPr>
                        </m:ctrlPr>
                      </m:dPr>
                      <m:e>
                        <m:d>
                          <m:dPr>
                            <m:begChr m:val="|"/>
                            <m:endChr m:val=""/>
                            <m:ctrlPr>
                              <a:rPr lang="hr-HR"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charset="0"/>
                                  </a:rPr>
                                  <m:t>𝑒</m:t>
                                </m:r>
                              </m:e>
                            </m:acc>
                          </m:e>
                        </m:d>
                      </m:e>
                    </m:d>
                  </m:oMath>
                </a14:m>
                <a:r>
                  <a:rPr lang="en-US" sz="2000" dirty="0"/>
                  <a:t>), with </a:t>
                </a:r>
                <a14:m>
                  <m:oMath xmlns:m="http://schemas.openxmlformats.org/officeDocument/2006/math">
                    <m:d>
                      <m:dPr>
                        <m:begChr m:val=""/>
                        <m:endChr m:val="⟩"/>
                        <m:ctrlPr>
                          <a:rPr lang="en-US" sz="2000" i="1">
                            <a:latin typeface="Cambria Math" panose="02040503050406030204" pitchFamily="18" charset="0"/>
                          </a:rPr>
                        </m:ctrlPr>
                      </m:dPr>
                      <m:e>
                        <m:d>
                          <m:dPr>
                            <m:begChr m:val="|"/>
                            <m:endChr m:val=""/>
                            <m:ctrlPr>
                              <a:rPr lang="hr-HR"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charset="0"/>
                                  </a:rPr>
                                  <m:t>𝑒</m:t>
                                </m:r>
                              </m:e>
                            </m:acc>
                          </m:e>
                        </m:d>
                      </m:e>
                    </m:d>
                  </m:oMath>
                </a14:m>
                <a:r>
                  <a:rPr lang="en-US" sz="2000" dirty="0"/>
                  <a:t> as a </a:t>
                </a:r>
                <a:r>
                  <a:rPr lang="en-US" sz="2000" dirty="0">
                    <a:solidFill>
                      <a:srgbClr val="0070C0"/>
                    </a:solidFill>
                  </a:rPr>
                  <a:t>spectator</a:t>
                </a:r>
                <a:r>
                  <a:rPr lang="en-US" sz="2000" dirty="0"/>
                  <a:t> so that the kinematic regime for self-energy corrections in </a:t>
                </a:r>
                <a14:m>
                  <m:oMath xmlns:m="http://schemas.openxmlformats.org/officeDocument/2006/math">
                    <m:d>
                      <m:dPr>
                        <m:begChr m:val=""/>
                        <m:endChr m:val="⟩"/>
                        <m:ctrlPr>
                          <a:rPr lang="en-US" sz="2000" i="1">
                            <a:latin typeface="Cambria Math" panose="02040503050406030204" pitchFamily="18" charset="0"/>
                          </a:rPr>
                        </m:ctrlPr>
                      </m:dPr>
                      <m:e>
                        <m:d>
                          <m:dPr>
                            <m:begChr m:val="|"/>
                            <m:endChr m:val=""/>
                            <m:ctrlPr>
                              <a:rPr lang="hr-H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𝑒</m:t>
                                </m:r>
                              </m:e>
                              <m:sub>
                                <m:r>
                                  <a:rPr lang="en-US" sz="2000" i="1">
                                    <a:latin typeface="Cambria Math" charset="0"/>
                                  </a:rPr>
                                  <m:t>𝑝h𝑦𝑠</m:t>
                                </m:r>
                              </m:sub>
                            </m:sSub>
                          </m:e>
                        </m:d>
                      </m:e>
                    </m:d>
                  </m:oMath>
                </a14:m>
                <a:r>
                  <a:rPr lang="en-US" sz="2000" dirty="0"/>
                  <a:t> matches that in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charset="0"/>
                          </a:rPr>
                          <m:t>|</m:t>
                        </m:r>
                        <m:r>
                          <a:rPr lang="en-US" sz="2000" i="1">
                            <a:latin typeface="Cambria Math" charset="0"/>
                          </a:rPr>
                          <m:t>𝑃𝑠</m:t>
                        </m:r>
                      </m:e>
                    </m:d>
                  </m:oMath>
                </a14:m>
                <a:r>
                  <a:rPr lang="en-US" sz="2000" dirty="0"/>
                  <a:t> (within the same truncated basis)</a:t>
                </a:r>
              </a:p>
              <a:p>
                <a:pPr lvl="1"/>
                <a:r>
                  <a:rPr lang="en-US" sz="2000" dirty="0"/>
                  <a:t>obtain the values of counter-terms by solving each embedded system</a:t>
                </a:r>
              </a:p>
              <a:p>
                <a:pPr lvl="1"/>
                <a:r>
                  <a:rPr lang="en-US" sz="2000" dirty="0" err="1"/>
                  <a:t>counterterms</a:t>
                </a:r>
                <a:r>
                  <a:rPr lang="en-US" sz="2000" dirty="0"/>
                  <a:t> are not only </a:t>
                </a:r>
                <a:r>
                  <a:rPr lang="en-US" sz="2000" dirty="0" err="1"/>
                  <a:t>Fock</a:t>
                </a:r>
                <a:r>
                  <a:rPr lang="en-US" sz="2000" dirty="0"/>
                  <a:t>-sector dependent but also </a:t>
                </a:r>
                <a:r>
                  <a:rPr lang="en-US" sz="2000" dirty="0">
                    <a:solidFill>
                      <a:srgbClr val="0070C0"/>
                    </a:solidFill>
                  </a:rPr>
                  <a:t>basis-state dependent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9489" y="1334385"/>
                <a:ext cx="8984512" cy="5387090"/>
              </a:xfrm>
              <a:blipFill rotWithShape="0">
                <a:blip r:embed="rId2"/>
                <a:stretch>
                  <a:fillRect l="-1221" t="-1131" r="-95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81</a:t>
            </a:fld>
            <a:endParaRPr lang="en-US">
              <a:solidFill>
                <a:prstClr val="black">
                  <a:tint val="75000"/>
                </a:prstClr>
              </a:solidFill>
              <a:latin typeface="Calibri"/>
            </a:endParaRPr>
          </a:p>
        </p:txBody>
      </p:sp>
    </p:spTree>
    <p:extLst>
      <p:ext uri="{BB962C8B-B14F-4D97-AF65-F5344CB8AC3E}">
        <p14:creationId xmlns:p14="http://schemas.microsoft.com/office/powerpoint/2010/main" val="1867983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u="sng" dirty="0"/>
              <a:t>Embedded Single Electron</a:t>
            </a:r>
          </a:p>
        </p:txBody>
      </p:sp>
      <p:sp>
        <p:nvSpPr>
          <p:cNvPr id="3" name="Content Placeholder 2"/>
          <p:cNvSpPr>
            <a:spLocks noGrp="1"/>
          </p:cNvSpPr>
          <p:nvPr>
            <p:ph idx="1"/>
          </p:nvPr>
        </p:nvSpPr>
        <p:spPr>
          <a:xfrm>
            <a:off x="457200" y="3292739"/>
            <a:ext cx="8229600" cy="3146645"/>
          </a:xfrm>
        </p:spPr>
        <p:txBody>
          <a:bodyPr/>
          <a:lstStyle/>
          <a:p>
            <a:r>
              <a:rPr lang="en-US" sz="2800" dirty="0"/>
              <a:t>Photon is </a:t>
            </a:r>
            <a:r>
              <a:rPr lang="en-US" sz="2800" dirty="0">
                <a:solidFill>
                  <a:srgbClr val="FF0000"/>
                </a:solidFill>
              </a:rPr>
              <a:t>only</a:t>
            </a:r>
            <a:r>
              <a:rPr lang="en-US" sz="2800" dirty="0"/>
              <a:t> allowed to be coupled to the </a:t>
            </a:r>
            <a:r>
              <a:rPr lang="en-US" sz="2800" dirty="0">
                <a:solidFill>
                  <a:srgbClr val="FF0000"/>
                </a:solidFill>
              </a:rPr>
              <a:t>electron</a:t>
            </a:r>
            <a:r>
              <a:rPr lang="en-US" sz="2800" dirty="0"/>
              <a:t> not the positron (spectator)</a:t>
            </a:r>
          </a:p>
          <a:p>
            <a:r>
              <a:rPr lang="en-US" sz="2800" dirty="0">
                <a:solidFill>
                  <a:srgbClr val="FF0000"/>
                </a:solidFill>
              </a:rPr>
              <a:t>Spectator</a:t>
            </a:r>
            <a:r>
              <a:rPr lang="en-US" sz="2800" dirty="0"/>
              <a:t> exists for occupying quantum numbers imitating the situation in </a:t>
            </a:r>
            <a:r>
              <a:rPr lang="en-US" sz="2800" dirty="0" err="1"/>
              <a:t>positronium</a:t>
            </a:r>
            <a:endParaRPr lang="en-US" sz="2800" dirty="0"/>
          </a:p>
          <a:p>
            <a:r>
              <a:rPr lang="en-US" sz="2800" dirty="0"/>
              <a:t>Evaluate for </a:t>
            </a:r>
            <a:r>
              <a:rPr lang="en-US" sz="2800" dirty="0">
                <a:solidFill>
                  <a:srgbClr val="FF0000"/>
                </a:solidFill>
              </a:rPr>
              <a:t>each</a:t>
            </a:r>
            <a:r>
              <a:rPr lang="en-US" sz="2800" dirty="0"/>
              <a:t> basis state in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82</a:t>
            </a:fld>
            <a:endParaRPr lang="en-US">
              <a:solidFill>
                <a:prstClr val="black">
                  <a:tint val="75000"/>
                </a:prstClr>
              </a:solidFill>
              <a:latin typeface="Calibri"/>
            </a:endParaRPr>
          </a:p>
        </p:txBody>
      </p:sp>
      <p:grpSp>
        <p:nvGrpSpPr>
          <p:cNvPr id="8" name="Group 7"/>
          <p:cNvGrpSpPr/>
          <p:nvPr/>
        </p:nvGrpSpPr>
        <p:grpSpPr>
          <a:xfrm>
            <a:off x="970115" y="1774722"/>
            <a:ext cx="4313991" cy="1014539"/>
            <a:chOff x="981353" y="3775089"/>
            <a:chExt cx="4313991" cy="1014539"/>
          </a:xfrm>
        </p:grpSpPr>
        <p:pic>
          <p:nvPicPr>
            <p:cNvPr id="5" name="Picture 4" descr="embedd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53" y="3775089"/>
              <a:ext cx="1841500" cy="1003300"/>
            </a:xfrm>
            <a:prstGeom prst="rect">
              <a:avLst/>
            </a:prstGeom>
          </p:spPr>
        </p:pic>
        <p:pic>
          <p:nvPicPr>
            <p:cNvPr id="6" name="Picture 5" descr="embedded_phot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844" y="3786328"/>
              <a:ext cx="1841500" cy="10033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32038045"/>
                </p:ext>
              </p:extLst>
            </p:nvPr>
          </p:nvGraphicFramePr>
          <p:xfrm>
            <a:off x="2978390" y="4140740"/>
            <a:ext cx="461963" cy="428625"/>
          </p:xfrm>
          <a:graphic>
            <a:graphicData uri="http://schemas.openxmlformats.org/presentationml/2006/ole">
              <mc:AlternateContent xmlns:mc="http://schemas.openxmlformats.org/markup-compatibility/2006">
                <mc:Choice xmlns:v="urn:schemas-microsoft-com:vml" Requires="v">
                  <p:oleObj spid="_x0000_s618198" name="Equation" r:id="rId5" imgW="139700" imgH="139700" progId="Equation.DSMT4">
                    <p:embed/>
                  </p:oleObj>
                </mc:Choice>
                <mc:Fallback>
                  <p:oleObj name="Equation" r:id="rId5" imgW="139700" imgH="139700" progId="Equation.DSMT4">
                    <p:embed/>
                    <p:pic>
                      <p:nvPicPr>
                        <p:cNvPr id="0" name=""/>
                        <p:cNvPicPr/>
                        <p:nvPr/>
                      </p:nvPicPr>
                      <p:blipFill>
                        <a:blip r:embed="rId6"/>
                        <a:stretch>
                          <a:fillRect/>
                        </a:stretch>
                      </p:blipFill>
                      <p:spPr>
                        <a:xfrm>
                          <a:off x="2978390" y="4140740"/>
                          <a:ext cx="461963" cy="428625"/>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794886224"/>
              </p:ext>
            </p:extLst>
          </p:nvPr>
        </p:nvGraphicFramePr>
        <p:xfrm>
          <a:off x="5403809" y="5175307"/>
          <a:ext cx="823912" cy="558800"/>
        </p:xfrm>
        <a:graphic>
          <a:graphicData uri="http://schemas.openxmlformats.org/presentationml/2006/ole">
            <mc:AlternateContent xmlns:mc="http://schemas.openxmlformats.org/markup-compatibility/2006">
              <mc:Choice xmlns:v="urn:schemas-microsoft-com:vml" Requires="v">
                <p:oleObj spid="_x0000_s618199" name="Equation" r:id="rId7" imgW="393700" imgH="266700" progId="Equation.DSMT4">
                  <p:embed/>
                </p:oleObj>
              </mc:Choice>
              <mc:Fallback>
                <p:oleObj name="Equation" r:id="rId7" imgW="393700" imgH="266700" progId="Equation.DSMT4">
                  <p:embed/>
                  <p:pic>
                    <p:nvPicPr>
                      <p:cNvPr id="0" name=""/>
                      <p:cNvPicPr/>
                      <p:nvPr/>
                    </p:nvPicPr>
                    <p:blipFill>
                      <a:blip r:embed="rId8"/>
                      <a:stretch>
                        <a:fillRect/>
                      </a:stretch>
                    </p:blipFill>
                    <p:spPr>
                      <a:xfrm>
                        <a:off x="5403809" y="5175307"/>
                        <a:ext cx="823912" cy="558800"/>
                      </a:xfrm>
                      <a:prstGeom prst="rect">
                        <a:avLst/>
                      </a:prstGeom>
                    </p:spPr>
                  </p:pic>
                </p:oleObj>
              </mc:Fallback>
            </mc:AlternateContent>
          </a:graphicData>
        </a:graphic>
      </p:graphicFrame>
    </p:spTree>
    <p:extLst>
      <p:ext uri="{BB962C8B-B14F-4D97-AF65-F5344CB8AC3E}">
        <p14:creationId xmlns:p14="http://schemas.microsoft.com/office/powerpoint/2010/main" val="24748972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Test Case</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83</a:t>
            </a:fld>
            <a:endParaRPr lang="en-US" dirty="0">
              <a:solidFill>
                <a:prstClr val="black">
                  <a:tint val="75000"/>
                </a:prstClr>
              </a:solidFill>
              <a:latin typeface="Calibri"/>
            </a:endParaRPr>
          </a:p>
        </p:txBody>
      </p:sp>
      <p:sp>
        <p:nvSpPr>
          <p:cNvPr id="6" name="TextBox 5"/>
          <p:cNvSpPr txBox="1"/>
          <p:nvPr/>
        </p:nvSpPr>
        <p:spPr>
          <a:xfrm>
            <a:off x="887848" y="1224944"/>
            <a:ext cx="2507192" cy="369332"/>
          </a:xfrm>
          <a:prstGeom prst="rect">
            <a:avLst/>
          </a:prstGeom>
          <a:noFill/>
        </p:spPr>
        <p:txBody>
          <a:bodyPr wrap="none" rtlCol="0">
            <a:spAutoFit/>
          </a:bodyPr>
          <a:lstStyle/>
          <a:p>
            <a:r>
              <a:rPr lang="en-US" dirty="0"/>
              <a:t>Without renormalization</a:t>
            </a:r>
          </a:p>
        </p:txBody>
      </p:sp>
      <p:sp>
        <p:nvSpPr>
          <p:cNvPr id="3" name="TextBox 2"/>
          <p:cNvSpPr txBox="1"/>
          <p:nvPr/>
        </p:nvSpPr>
        <p:spPr>
          <a:xfrm>
            <a:off x="3978799" y="1605902"/>
            <a:ext cx="1261884" cy="369332"/>
          </a:xfrm>
          <a:prstGeom prst="rect">
            <a:avLst/>
          </a:prstGeom>
          <a:noFill/>
        </p:spPr>
        <p:txBody>
          <a:bodyPr wrap="none" rtlCol="0">
            <a:spAutoFit/>
          </a:bodyPr>
          <a:lstStyle/>
          <a:p>
            <a:r>
              <a:rPr lang="en-US" dirty="0">
                <a:solidFill>
                  <a:srgbClr val="FF0000"/>
                </a:solidFill>
              </a:rPr>
              <a:t>Preliminary</a:t>
            </a:r>
          </a:p>
        </p:txBody>
      </p:sp>
      <p:pic>
        <p:nvPicPr>
          <p:cNvPr id="21" name="Picture 20"/>
          <p:cNvPicPr>
            <a:picLocks noChangeAspect="1"/>
          </p:cNvPicPr>
          <p:nvPr/>
        </p:nvPicPr>
        <p:blipFill>
          <a:blip r:embed="rId2"/>
          <a:stretch>
            <a:fillRect/>
          </a:stretch>
        </p:blipFill>
        <p:spPr>
          <a:xfrm>
            <a:off x="35606" y="1666197"/>
            <a:ext cx="3860800" cy="2400300"/>
          </a:xfrm>
          <a:prstGeom prst="rect">
            <a:avLst/>
          </a:prstGeom>
        </p:spPr>
      </p:pic>
      <p:grpSp>
        <p:nvGrpSpPr>
          <p:cNvPr id="7" name="Group 6"/>
          <p:cNvGrpSpPr/>
          <p:nvPr/>
        </p:nvGrpSpPr>
        <p:grpSpPr>
          <a:xfrm>
            <a:off x="5173163" y="1066186"/>
            <a:ext cx="3906003" cy="3043534"/>
            <a:chOff x="5173163" y="1066186"/>
            <a:chExt cx="3906003" cy="3043534"/>
          </a:xfrm>
        </p:grpSpPr>
        <p:sp>
          <p:nvSpPr>
            <p:cNvPr id="8" name="TextBox 7"/>
            <p:cNvSpPr txBox="1"/>
            <p:nvPr/>
          </p:nvSpPr>
          <p:spPr>
            <a:xfrm>
              <a:off x="5628918" y="1066186"/>
              <a:ext cx="3450248" cy="646331"/>
            </a:xfrm>
            <a:prstGeom prst="rect">
              <a:avLst/>
            </a:prstGeom>
            <a:noFill/>
          </p:spPr>
          <p:txBody>
            <a:bodyPr wrap="square" rtlCol="0">
              <a:spAutoFit/>
            </a:bodyPr>
            <a:lstStyle/>
            <a:p>
              <a:pPr algn="ctr"/>
              <a:r>
                <a:rPr lang="en-US" dirty="0"/>
                <a:t>Mass </a:t>
              </a:r>
              <a:r>
                <a:rPr lang="en-US" dirty="0" err="1"/>
                <a:t>counterterm</a:t>
              </a:r>
              <a:r>
                <a:rPr lang="en-US" dirty="0"/>
                <a:t> from solving</a:t>
              </a:r>
            </a:p>
            <a:p>
              <a:pPr algn="ctr"/>
              <a:r>
                <a:rPr lang="en-US" dirty="0"/>
                <a:t>the embedded electron system</a:t>
              </a:r>
            </a:p>
          </p:txBody>
        </p:sp>
        <p:pic>
          <p:nvPicPr>
            <p:cNvPr id="22" name="Picture 21"/>
            <p:cNvPicPr>
              <a:picLocks noChangeAspect="1"/>
            </p:cNvPicPr>
            <p:nvPr/>
          </p:nvPicPr>
          <p:blipFill rotWithShape="1">
            <a:blip r:embed="rId3"/>
            <a:srcRect t="1486" b="-1486"/>
            <a:stretch/>
          </p:blipFill>
          <p:spPr>
            <a:xfrm>
              <a:off x="5173163" y="1645920"/>
              <a:ext cx="3822700" cy="2463800"/>
            </a:xfrm>
            <a:prstGeom prst="rect">
              <a:avLst/>
            </a:prstGeom>
          </p:spPr>
        </p:pic>
      </p:grpSp>
      <mc:AlternateContent xmlns:mc="http://schemas.openxmlformats.org/markup-compatibility/2006" xmlns:a14="http://schemas.microsoft.com/office/drawing/2010/main">
        <mc:Choice Requires="a14">
          <p:sp>
            <p:nvSpPr>
              <p:cNvPr id="10" name="TextBox 9"/>
              <p:cNvSpPr txBox="1"/>
              <p:nvPr/>
            </p:nvSpPr>
            <p:spPr>
              <a:xfrm>
                <a:off x="4127883" y="2270334"/>
                <a:ext cx="887549"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𝛼</m:t>
                      </m:r>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1</m:t>
                          </m:r>
                        </m:num>
                        <m:den>
                          <m:r>
                            <a:rPr lang="bg-BG" b="0" i="1" smtClean="0">
                              <a:latin typeface="Cambria Math" charset="0"/>
                              <a:ea typeface="Cambria Math" charset="0"/>
                              <a:cs typeface="Cambria Math" charset="0"/>
                            </a:rPr>
                            <m:t>𝜋</m:t>
                          </m:r>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4127883" y="2270334"/>
                <a:ext cx="887549" cy="520463"/>
              </a:xfrm>
              <a:prstGeom prst="rect">
                <a:avLst/>
              </a:prstGeom>
              <a:blipFill rotWithShape="0">
                <a:blip r:embed="rId4"/>
                <a:stretch>
                  <a:fillRect/>
                </a:stretch>
              </a:blipFill>
            </p:spPr>
            <p:txBody>
              <a:bodyPr/>
              <a:lstStyle/>
              <a:p>
                <a:r>
                  <a:rPr lang="en-US">
                    <a:noFill/>
                  </a:rPr>
                  <a:t> </a:t>
                </a:r>
              </a:p>
            </p:txBody>
          </p:sp>
        </mc:Fallback>
      </mc:AlternateContent>
      <p:sp>
        <p:nvSpPr>
          <p:cNvPr id="9" name="TextBox 8"/>
          <p:cNvSpPr txBox="1"/>
          <p:nvPr/>
        </p:nvSpPr>
        <p:spPr>
          <a:xfrm>
            <a:off x="4126582" y="3002070"/>
            <a:ext cx="907813" cy="369332"/>
          </a:xfrm>
          <a:prstGeom prst="rect">
            <a:avLst/>
          </a:prstGeom>
          <a:noFill/>
        </p:spPr>
        <p:txBody>
          <a:bodyPr wrap="none" rtlCol="0">
            <a:spAutoFit/>
          </a:bodyPr>
          <a:lstStyle/>
          <a:p>
            <a:r>
              <a:rPr lang="en-US" dirty="0"/>
              <a:t>N</a:t>
            </a:r>
            <a:r>
              <a:rPr lang="en-US" baseline="-25000" dirty="0"/>
              <a:t>max1</a:t>
            </a:r>
            <a:r>
              <a:rPr lang="en-US" dirty="0"/>
              <a:t>=2</a:t>
            </a:r>
          </a:p>
        </p:txBody>
      </p:sp>
      <p:grpSp>
        <p:nvGrpSpPr>
          <p:cNvPr id="27" name="Group 26"/>
          <p:cNvGrpSpPr/>
          <p:nvPr/>
        </p:nvGrpSpPr>
        <p:grpSpPr>
          <a:xfrm>
            <a:off x="73467" y="3847962"/>
            <a:ext cx="9070533" cy="3010038"/>
            <a:chOff x="73467" y="3847962"/>
            <a:chExt cx="9070533" cy="3010038"/>
          </a:xfrm>
        </p:grpSpPr>
        <p:grpSp>
          <p:nvGrpSpPr>
            <p:cNvPr id="5" name="Group 4"/>
            <p:cNvGrpSpPr/>
            <p:nvPr/>
          </p:nvGrpSpPr>
          <p:grpSpPr>
            <a:xfrm>
              <a:off x="73467" y="3847962"/>
              <a:ext cx="6086167" cy="3010038"/>
              <a:chOff x="73467" y="3847962"/>
              <a:chExt cx="6086167" cy="3010038"/>
            </a:xfrm>
          </p:grpSpPr>
          <p:grpSp>
            <p:nvGrpSpPr>
              <p:cNvPr id="19" name="Group 18"/>
              <p:cNvGrpSpPr/>
              <p:nvPr/>
            </p:nvGrpSpPr>
            <p:grpSpPr>
              <a:xfrm>
                <a:off x="73467" y="3847962"/>
                <a:ext cx="5658216" cy="1551056"/>
                <a:chOff x="84706" y="3675060"/>
                <a:chExt cx="5658216" cy="1551056"/>
              </a:xfrm>
            </p:grpSpPr>
            <p:grpSp>
              <p:nvGrpSpPr>
                <p:cNvPr id="18" name="Group 17"/>
                <p:cNvGrpSpPr/>
                <p:nvPr/>
              </p:nvGrpSpPr>
              <p:grpSpPr>
                <a:xfrm>
                  <a:off x="3080118" y="3675060"/>
                  <a:ext cx="2662804" cy="534582"/>
                  <a:chOff x="3080118" y="3675060"/>
                  <a:chExt cx="2662804" cy="534582"/>
                </a:xfrm>
              </p:grpSpPr>
              <p:cxnSp>
                <p:nvCxnSpPr>
                  <p:cNvPr id="14" name="Straight Arrow Connector 13"/>
                  <p:cNvCxnSpPr/>
                  <p:nvPr/>
                </p:nvCxnSpPr>
                <p:spPr>
                  <a:xfrm>
                    <a:off x="3080118" y="3694568"/>
                    <a:ext cx="450498" cy="51507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327093" y="3675060"/>
                    <a:ext cx="415829" cy="50707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84706" y="4856784"/>
                  <a:ext cx="2186867" cy="369332"/>
                </a:xfrm>
                <a:prstGeom prst="rect">
                  <a:avLst/>
                </a:prstGeom>
                <a:noFill/>
              </p:spPr>
              <p:txBody>
                <a:bodyPr wrap="none" rtlCol="0">
                  <a:spAutoFit/>
                </a:bodyPr>
                <a:lstStyle/>
                <a:p>
                  <a:r>
                    <a:rPr lang="en-US" dirty="0"/>
                    <a:t>With renormalization</a:t>
                  </a:r>
                </a:p>
              </p:txBody>
            </p:sp>
          </p:grpSp>
          <p:pic>
            <p:nvPicPr>
              <p:cNvPr id="23" name="Picture 22"/>
              <p:cNvPicPr>
                <a:picLocks noChangeAspect="1"/>
              </p:cNvPicPr>
              <p:nvPr/>
            </p:nvPicPr>
            <p:blipFill>
              <a:blip r:embed="rId5"/>
              <a:stretch>
                <a:fillRect/>
              </a:stretch>
            </p:blipFill>
            <p:spPr>
              <a:xfrm>
                <a:off x="2244988" y="4382544"/>
                <a:ext cx="3914646" cy="2475456"/>
              </a:xfrm>
              <a:prstGeom prst="rect">
                <a:avLst/>
              </a:prstGeom>
            </p:spPr>
          </p:pic>
        </p:grpSp>
        <p:sp>
          <p:nvSpPr>
            <p:cNvPr id="24" name="Right Brace 23"/>
            <p:cNvSpPr/>
            <p:nvPr/>
          </p:nvSpPr>
          <p:spPr>
            <a:xfrm>
              <a:off x="6159633" y="5305647"/>
              <a:ext cx="177371" cy="265814"/>
            </a:xfrm>
            <a:prstGeom prst="rightBrace">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6322746" y="5232622"/>
              <a:ext cx="2806997" cy="338554"/>
            </a:xfrm>
            <a:prstGeom prst="rect">
              <a:avLst/>
            </a:prstGeom>
            <a:noFill/>
          </p:spPr>
          <p:txBody>
            <a:bodyPr wrap="square" rtlCol="0">
              <a:spAutoFit/>
            </a:bodyPr>
            <a:lstStyle/>
            <a:p>
              <a:r>
                <a:rPr lang="en-US" sz="1600" dirty="0"/>
                <a:t>DA: w/o </a:t>
              </a:r>
              <a:r>
                <a:rPr lang="en-US" sz="1600" dirty="0" err="1"/>
                <a:t>wavefunction</a:t>
              </a:r>
              <a:r>
                <a:rPr lang="en-US" sz="1600" dirty="0"/>
                <a:t> rescaling</a:t>
              </a:r>
            </a:p>
          </p:txBody>
        </p:sp>
        <p:sp>
          <p:nvSpPr>
            <p:cNvPr id="26" name="TextBox 25"/>
            <p:cNvSpPr txBox="1"/>
            <p:nvPr/>
          </p:nvSpPr>
          <p:spPr>
            <a:xfrm>
              <a:off x="6337003" y="5817324"/>
              <a:ext cx="2806997" cy="338554"/>
            </a:xfrm>
            <a:prstGeom prst="rect">
              <a:avLst/>
            </a:prstGeom>
            <a:noFill/>
          </p:spPr>
          <p:txBody>
            <a:bodyPr wrap="square" rtlCol="0">
              <a:spAutoFit/>
            </a:bodyPr>
            <a:lstStyle/>
            <a:p>
              <a:r>
                <a:rPr lang="en-US" sz="1600" dirty="0"/>
                <a:t>RA: w/ </a:t>
              </a:r>
              <a:r>
                <a:rPr lang="en-US" sz="1600" dirty="0" err="1"/>
                <a:t>wavefunction</a:t>
              </a:r>
              <a:r>
                <a:rPr lang="en-US" sz="1600" dirty="0"/>
                <a:t> rescaling</a:t>
              </a:r>
            </a:p>
          </p:txBody>
        </p:sp>
        <p:cxnSp>
          <p:nvCxnSpPr>
            <p:cNvPr id="28" name="Straight Arrow Connector 27"/>
            <p:cNvCxnSpPr/>
            <p:nvPr/>
          </p:nvCxnSpPr>
          <p:spPr>
            <a:xfrm>
              <a:off x="6150324" y="5996764"/>
              <a:ext cx="275628" cy="52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2615610" y="5656521"/>
              <a:ext cx="34024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a:off x="322521" y="3140149"/>
            <a:ext cx="340242"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126709" y="6546953"/>
            <a:ext cx="3769697" cy="338554"/>
          </a:xfrm>
          <a:prstGeom prst="rect">
            <a:avLst/>
          </a:prstGeom>
        </p:spPr>
        <p:txBody>
          <a:bodyPr wrap="square">
            <a:spAutoFit/>
          </a:bodyPr>
          <a:lstStyle/>
          <a:p>
            <a:pPr defTabSz="914400" eaLnBrk="0" fontAlgn="base" hangingPunct="0">
              <a:spcBef>
                <a:spcPct val="0"/>
              </a:spcBef>
              <a:spcAft>
                <a:spcPct val="0"/>
              </a:spcAft>
            </a:pPr>
            <a:r>
              <a:rPr lang="en-US" sz="1600" dirty="0">
                <a:solidFill>
                  <a:srgbClr val="0000FF"/>
                </a:solidFill>
              </a:rPr>
              <a:t>[X. Zhao, Few Body </a:t>
            </a:r>
            <a:r>
              <a:rPr lang="en-US" sz="1600" dirty="0" err="1">
                <a:solidFill>
                  <a:srgbClr val="0000FF"/>
                </a:solidFill>
              </a:rPr>
              <a:t>Syst</a:t>
            </a:r>
            <a:r>
              <a:rPr lang="en-US" sz="1600" dirty="0">
                <a:solidFill>
                  <a:srgbClr val="0000FF"/>
                </a:solidFill>
              </a:rPr>
              <a:t> 56 (2015) 257] </a:t>
            </a:r>
          </a:p>
        </p:txBody>
      </p:sp>
    </p:spTree>
    <p:extLst>
      <p:ext uri="{BB962C8B-B14F-4D97-AF65-F5344CB8AC3E}">
        <p14:creationId xmlns:p14="http://schemas.microsoft.com/office/powerpoint/2010/main" val="8028131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Test Case</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84</a:t>
            </a:fld>
            <a:endParaRPr lang="en-US">
              <a:solidFill>
                <a:prstClr val="black">
                  <a:tint val="75000"/>
                </a:prstClr>
              </a:solidFill>
              <a:latin typeface="Calibri"/>
            </a:endParaRPr>
          </a:p>
        </p:txBody>
      </p:sp>
      <p:sp>
        <p:nvSpPr>
          <p:cNvPr id="6" name="TextBox 5"/>
          <p:cNvSpPr txBox="1"/>
          <p:nvPr/>
        </p:nvSpPr>
        <p:spPr>
          <a:xfrm>
            <a:off x="887848" y="1224944"/>
            <a:ext cx="2507192" cy="369332"/>
          </a:xfrm>
          <a:prstGeom prst="rect">
            <a:avLst/>
          </a:prstGeom>
          <a:noFill/>
        </p:spPr>
        <p:txBody>
          <a:bodyPr wrap="none" rtlCol="0">
            <a:spAutoFit/>
          </a:bodyPr>
          <a:lstStyle/>
          <a:p>
            <a:r>
              <a:rPr lang="en-US" dirty="0"/>
              <a:t>Without renormalization</a:t>
            </a:r>
          </a:p>
        </p:txBody>
      </p:sp>
      <p:sp>
        <p:nvSpPr>
          <p:cNvPr id="8" name="TextBox 7"/>
          <p:cNvSpPr txBox="1"/>
          <p:nvPr/>
        </p:nvSpPr>
        <p:spPr>
          <a:xfrm>
            <a:off x="5315854" y="950299"/>
            <a:ext cx="3450248" cy="646331"/>
          </a:xfrm>
          <a:prstGeom prst="rect">
            <a:avLst/>
          </a:prstGeom>
          <a:noFill/>
        </p:spPr>
        <p:txBody>
          <a:bodyPr wrap="square" rtlCol="0">
            <a:spAutoFit/>
          </a:bodyPr>
          <a:lstStyle/>
          <a:p>
            <a:pPr algn="ctr"/>
            <a:r>
              <a:rPr lang="en-US" dirty="0"/>
              <a:t>Mass </a:t>
            </a:r>
            <a:r>
              <a:rPr lang="en-US" dirty="0" err="1"/>
              <a:t>counterterm</a:t>
            </a:r>
            <a:r>
              <a:rPr lang="en-US" dirty="0"/>
              <a:t> </a:t>
            </a:r>
          </a:p>
          <a:p>
            <a:pPr algn="ctr"/>
            <a:r>
              <a:rPr lang="en-US" dirty="0"/>
              <a:t>of the embedded electron system</a:t>
            </a:r>
          </a:p>
        </p:txBody>
      </p:sp>
      <p:sp>
        <p:nvSpPr>
          <p:cNvPr id="9" name="TextBox 8"/>
          <p:cNvSpPr txBox="1"/>
          <p:nvPr/>
        </p:nvSpPr>
        <p:spPr>
          <a:xfrm>
            <a:off x="352025" y="4607587"/>
            <a:ext cx="1312454" cy="369332"/>
          </a:xfrm>
          <a:prstGeom prst="rect">
            <a:avLst/>
          </a:prstGeom>
          <a:noFill/>
        </p:spPr>
        <p:txBody>
          <a:bodyPr wrap="none" rtlCol="0">
            <a:spAutoFit/>
          </a:bodyPr>
          <a:lstStyle/>
          <a:p>
            <a:r>
              <a:rPr lang="en-US" dirty="0"/>
              <a:t>Nmax1=K=2</a:t>
            </a:r>
          </a:p>
        </p:txBody>
      </p:sp>
      <p:sp>
        <p:nvSpPr>
          <p:cNvPr id="3" name="TextBox 2"/>
          <p:cNvSpPr txBox="1"/>
          <p:nvPr/>
        </p:nvSpPr>
        <p:spPr>
          <a:xfrm>
            <a:off x="3787406" y="1191230"/>
            <a:ext cx="1261884" cy="369332"/>
          </a:xfrm>
          <a:prstGeom prst="rect">
            <a:avLst/>
          </a:prstGeom>
          <a:noFill/>
        </p:spPr>
        <p:txBody>
          <a:bodyPr wrap="none" rtlCol="0">
            <a:spAutoFit/>
          </a:bodyPr>
          <a:lstStyle/>
          <a:p>
            <a:r>
              <a:rPr lang="en-US" dirty="0">
                <a:solidFill>
                  <a:srgbClr val="FF0000"/>
                </a:solidFill>
              </a:rPr>
              <a:t>Preliminary</a:t>
            </a:r>
          </a:p>
        </p:txBody>
      </p:sp>
      <p:graphicFrame>
        <p:nvGraphicFramePr>
          <p:cNvPr id="12" name="Object 11"/>
          <p:cNvGraphicFramePr>
            <a:graphicFrameLocks noChangeAspect="1"/>
          </p:cNvGraphicFramePr>
          <p:nvPr>
            <p:extLst>
              <p:ext uri="{D42A27DB-BD31-4B8C-83A1-F6EECF244321}">
                <p14:modId xmlns:p14="http://schemas.microsoft.com/office/powerpoint/2010/main" val="1039144559"/>
              </p:ext>
            </p:extLst>
          </p:nvPr>
        </p:nvGraphicFramePr>
        <p:xfrm>
          <a:off x="7734129" y="4323603"/>
          <a:ext cx="1063625" cy="823912"/>
        </p:xfrm>
        <a:graphic>
          <a:graphicData uri="http://schemas.openxmlformats.org/presentationml/2006/ole">
            <mc:AlternateContent xmlns:mc="http://schemas.openxmlformats.org/markup-compatibility/2006">
              <mc:Choice xmlns:v="urn:schemas-microsoft-com:vml" Requires="v">
                <p:oleObj spid="_x0000_s620918" name="Equation" r:id="rId3" imgW="508000" imgH="393700" progId="Equation.DSMT4">
                  <p:embed/>
                </p:oleObj>
              </mc:Choice>
              <mc:Fallback>
                <p:oleObj name="Equation" r:id="rId3" imgW="508000" imgH="393700" progId="Equation.DSMT4">
                  <p:embed/>
                  <p:pic>
                    <p:nvPicPr>
                      <p:cNvPr id="0" name=""/>
                      <p:cNvPicPr/>
                      <p:nvPr/>
                    </p:nvPicPr>
                    <p:blipFill>
                      <a:blip r:embed="rId4"/>
                      <a:stretch>
                        <a:fillRect/>
                      </a:stretch>
                    </p:blipFill>
                    <p:spPr>
                      <a:xfrm>
                        <a:off x="7734129" y="4323603"/>
                        <a:ext cx="1063625" cy="823912"/>
                      </a:xfrm>
                      <a:prstGeom prst="rect">
                        <a:avLst/>
                      </a:prstGeom>
                    </p:spPr>
                  </p:pic>
                </p:oleObj>
              </mc:Fallback>
            </mc:AlternateContent>
          </a:graphicData>
        </a:graphic>
      </p:graphicFrame>
      <p:pic>
        <p:nvPicPr>
          <p:cNvPr id="21" name="Picture 20"/>
          <p:cNvPicPr>
            <a:picLocks noChangeAspect="1"/>
          </p:cNvPicPr>
          <p:nvPr/>
        </p:nvPicPr>
        <p:blipFill>
          <a:blip r:embed="rId5"/>
          <a:stretch>
            <a:fillRect/>
          </a:stretch>
        </p:blipFill>
        <p:spPr>
          <a:xfrm>
            <a:off x="280165" y="1666197"/>
            <a:ext cx="3860800" cy="2400300"/>
          </a:xfrm>
          <a:prstGeom prst="rect">
            <a:avLst/>
          </a:prstGeom>
        </p:spPr>
      </p:pic>
      <p:pic>
        <p:nvPicPr>
          <p:cNvPr id="22" name="Picture 21"/>
          <p:cNvPicPr>
            <a:picLocks noChangeAspect="1"/>
          </p:cNvPicPr>
          <p:nvPr/>
        </p:nvPicPr>
        <p:blipFill>
          <a:blip r:embed="rId6"/>
          <a:stretch>
            <a:fillRect/>
          </a:stretch>
        </p:blipFill>
        <p:spPr>
          <a:xfrm>
            <a:off x="5173163" y="1609308"/>
            <a:ext cx="3822700" cy="2463800"/>
          </a:xfrm>
          <a:prstGeom prst="rect">
            <a:avLst/>
          </a:prstGeom>
        </p:spPr>
      </p:pic>
      <p:grpSp>
        <p:nvGrpSpPr>
          <p:cNvPr id="5" name="Group 4"/>
          <p:cNvGrpSpPr/>
          <p:nvPr/>
        </p:nvGrpSpPr>
        <p:grpSpPr>
          <a:xfrm>
            <a:off x="73467" y="3847962"/>
            <a:ext cx="6086167" cy="2932627"/>
            <a:chOff x="73467" y="3847962"/>
            <a:chExt cx="6086167" cy="2932627"/>
          </a:xfrm>
        </p:grpSpPr>
        <p:grpSp>
          <p:nvGrpSpPr>
            <p:cNvPr id="19" name="Group 18"/>
            <p:cNvGrpSpPr/>
            <p:nvPr/>
          </p:nvGrpSpPr>
          <p:grpSpPr>
            <a:xfrm>
              <a:off x="73467" y="3847962"/>
              <a:ext cx="5658215" cy="1551056"/>
              <a:chOff x="84706" y="3675060"/>
              <a:chExt cx="5658215" cy="1551056"/>
            </a:xfrm>
          </p:grpSpPr>
          <p:grpSp>
            <p:nvGrpSpPr>
              <p:cNvPr id="18" name="Group 17"/>
              <p:cNvGrpSpPr/>
              <p:nvPr/>
            </p:nvGrpSpPr>
            <p:grpSpPr>
              <a:xfrm>
                <a:off x="3080118" y="3675060"/>
                <a:ext cx="2662803" cy="510043"/>
                <a:chOff x="3080118" y="3675060"/>
                <a:chExt cx="2662803" cy="510043"/>
              </a:xfrm>
            </p:grpSpPr>
            <p:cxnSp>
              <p:nvCxnSpPr>
                <p:cNvPr id="14" name="Straight Arrow Connector 13"/>
                <p:cNvCxnSpPr/>
                <p:nvPr/>
              </p:nvCxnSpPr>
              <p:spPr>
                <a:xfrm>
                  <a:off x="3080118" y="3694568"/>
                  <a:ext cx="280965" cy="4875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394526" y="3675060"/>
                  <a:ext cx="348395" cy="5100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84706" y="4856784"/>
                <a:ext cx="2186867" cy="369332"/>
              </a:xfrm>
              <a:prstGeom prst="rect">
                <a:avLst/>
              </a:prstGeom>
              <a:noFill/>
            </p:spPr>
            <p:txBody>
              <a:bodyPr wrap="none" rtlCol="0">
                <a:spAutoFit/>
              </a:bodyPr>
              <a:lstStyle/>
              <a:p>
                <a:r>
                  <a:rPr lang="en-US" dirty="0"/>
                  <a:t>With renormalization</a:t>
                </a:r>
              </a:p>
            </p:txBody>
          </p:sp>
        </p:grpSp>
        <p:pic>
          <p:nvPicPr>
            <p:cNvPr id="23" name="Picture 22"/>
            <p:cNvPicPr>
              <a:picLocks noChangeAspect="1"/>
            </p:cNvPicPr>
            <p:nvPr/>
          </p:nvPicPr>
          <p:blipFill>
            <a:blip r:embed="rId7"/>
            <a:stretch>
              <a:fillRect/>
            </a:stretch>
          </p:blipFill>
          <p:spPr>
            <a:xfrm>
              <a:off x="2244988" y="4382544"/>
              <a:ext cx="3914646" cy="2398045"/>
            </a:xfrm>
            <a:prstGeom prst="rect">
              <a:avLst/>
            </a:prstGeom>
          </p:spPr>
        </p:pic>
      </p:grpSp>
    </p:spTree>
    <p:extLst>
      <p:ext uri="{BB962C8B-B14F-4D97-AF65-F5344CB8AC3E}">
        <p14:creationId xmlns:p14="http://schemas.microsoft.com/office/powerpoint/2010/main" val="23931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Outline</a:t>
            </a:r>
          </a:p>
        </p:txBody>
      </p:sp>
      <p:sp>
        <p:nvSpPr>
          <p:cNvPr id="3" name="Content Placeholder 2"/>
          <p:cNvSpPr>
            <a:spLocks noGrp="1"/>
          </p:cNvSpPr>
          <p:nvPr>
            <p:ph idx="1"/>
          </p:nvPr>
        </p:nvSpPr>
        <p:spPr>
          <a:xfrm>
            <a:off x="348396" y="1600200"/>
            <a:ext cx="8676194" cy="4525963"/>
          </a:xfrm>
        </p:spPr>
        <p:txBody>
          <a:bodyPr/>
          <a:lstStyle/>
          <a:p>
            <a:r>
              <a:rPr lang="en-US" sz="2800" dirty="0">
                <a:solidFill>
                  <a:srgbClr val="FF0000"/>
                </a:solidFill>
              </a:rPr>
              <a:t>B</a:t>
            </a:r>
            <a:r>
              <a:rPr lang="en-US" sz="2800" dirty="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a:solidFill>
                  <a:srgbClr val="FF0000"/>
                </a:solidFill>
              </a:rPr>
              <a:t>BLFQ</a:t>
            </a:r>
            <a:r>
              <a:rPr lang="en-US" sz="2800" dirty="0"/>
              <a:t>)</a:t>
            </a:r>
          </a:p>
          <a:p>
            <a:pPr lvl="1"/>
            <a:r>
              <a:rPr lang="en-US" sz="2400" dirty="0"/>
              <a:t>Electron</a:t>
            </a:r>
          </a:p>
          <a:p>
            <a:pPr lvl="1"/>
            <a:r>
              <a:rPr lang="en-US" sz="2400" dirty="0" err="1"/>
              <a:t>Positronium</a:t>
            </a:r>
            <a:endParaRPr lang="en-US" sz="2400" dirty="0"/>
          </a:p>
          <a:p>
            <a:pPr lvl="1"/>
            <a:r>
              <a:rPr lang="en-US" sz="2400" dirty="0"/>
              <a:t>Heavy </a:t>
            </a:r>
            <a:r>
              <a:rPr lang="en-US" sz="2400" dirty="0" err="1"/>
              <a:t>quarkonium</a:t>
            </a:r>
            <a:endParaRPr lang="en-US" sz="2400" dirty="0"/>
          </a:p>
          <a:p>
            <a:pPr lvl="1"/>
            <a:endParaRPr lang="en-US" dirty="0"/>
          </a:p>
          <a:p>
            <a:r>
              <a:rPr lang="en-US" sz="2800" dirty="0">
                <a:solidFill>
                  <a:srgbClr val="FF0000"/>
                </a:solidFill>
              </a:rPr>
              <a:t>T</a:t>
            </a:r>
            <a:r>
              <a:rPr lang="en-US" sz="2800" dirty="0"/>
              <a:t>ime-dependent </a:t>
            </a:r>
            <a:r>
              <a:rPr lang="en-US" sz="2800" dirty="0">
                <a:solidFill>
                  <a:srgbClr val="FF0000"/>
                </a:solidFill>
              </a:rPr>
              <a:t>B</a:t>
            </a:r>
            <a:r>
              <a:rPr lang="en-US" sz="2800" dirty="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err="1">
                <a:solidFill>
                  <a:srgbClr val="FF0000"/>
                </a:solidFill>
              </a:rPr>
              <a:t>tBLFQ</a:t>
            </a:r>
            <a:r>
              <a:rPr lang="en-US" sz="2800" dirty="0"/>
              <a:t>)</a:t>
            </a:r>
          </a:p>
          <a:p>
            <a:pPr lvl="1"/>
            <a:r>
              <a:rPr lang="en-US" sz="2400" dirty="0"/>
              <a:t>Strong field laser physics</a:t>
            </a:r>
          </a:p>
          <a:p>
            <a:pPr lvl="1"/>
            <a:r>
              <a:rPr lang="en-US" sz="2400" dirty="0"/>
              <a:t>Electron-Ion collision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85</a:t>
            </a:fld>
            <a:endParaRPr lang="en-US">
              <a:solidFill>
                <a:prstClr val="black">
                  <a:tint val="75000"/>
                </a:prstClr>
              </a:solidFill>
              <a:latin typeface="Calibri"/>
            </a:endParaRPr>
          </a:p>
        </p:txBody>
      </p:sp>
    </p:spTree>
    <p:extLst>
      <p:ext uri="{BB962C8B-B14F-4D97-AF65-F5344CB8AC3E}">
        <p14:creationId xmlns:p14="http://schemas.microsoft.com/office/powerpoint/2010/main" val="1908983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2258"/>
            <a:ext cx="9144001" cy="1143000"/>
          </a:xfrm>
        </p:spPr>
        <p:txBody>
          <a:bodyPr>
            <a:normAutofit/>
          </a:bodyPr>
          <a:lstStyle/>
          <a:p>
            <a:r>
              <a:rPr lang="en-US" sz="3600" u="sng" dirty="0"/>
              <a:t>Time-dependent Basis Light-front Quantization</a:t>
            </a:r>
          </a:p>
        </p:txBody>
      </p:sp>
      <p:sp>
        <p:nvSpPr>
          <p:cNvPr id="3" name="Content Placeholder 2"/>
          <p:cNvSpPr>
            <a:spLocks noGrp="1"/>
          </p:cNvSpPr>
          <p:nvPr>
            <p:ph idx="1"/>
          </p:nvPr>
        </p:nvSpPr>
        <p:spPr>
          <a:xfrm>
            <a:off x="457199" y="1393514"/>
            <a:ext cx="8544913" cy="5371772"/>
          </a:xfrm>
        </p:spPr>
        <p:txBody>
          <a:bodyPr>
            <a:normAutofit/>
          </a:bodyPr>
          <a:lstStyle/>
          <a:p>
            <a:r>
              <a:rPr lang="en-US" dirty="0"/>
              <a:t>BLFQ:  for quantum field </a:t>
            </a:r>
            <a:r>
              <a:rPr lang="en-US" dirty="0" err="1"/>
              <a:t>eigenspectrum</a:t>
            </a:r>
            <a:endParaRPr lang="en-US" dirty="0"/>
          </a:p>
          <a:p>
            <a:r>
              <a:rPr lang="en-US" dirty="0" err="1">
                <a:solidFill>
                  <a:srgbClr val="FF0000"/>
                </a:solidFill>
              </a:rPr>
              <a:t>t</a:t>
            </a:r>
            <a:r>
              <a:rPr lang="en-US" dirty="0" err="1"/>
              <a:t>BLFQ</a:t>
            </a:r>
            <a:r>
              <a:rPr lang="en-US" dirty="0"/>
              <a:t>: for quantum field evolution</a:t>
            </a:r>
          </a:p>
          <a:p>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Real-time</a:t>
            </a:r>
            <a:r>
              <a:rPr lang="en-US" dirty="0"/>
              <a:t> framework: BLFQ        </a:t>
            </a:r>
            <a:r>
              <a:rPr lang="en-US" dirty="0" err="1"/>
              <a:t>tBLFQ</a:t>
            </a:r>
            <a:endParaRPr lang="en-US" dirty="0"/>
          </a:p>
          <a:p>
            <a:r>
              <a:rPr lang="en-US" dirty="0" err="1"/>
              <a:t>tBLFQ</a:t>
            </a:r>
            <a:r>
              <a:rPr lang="en-US" dirty="0"/>
              <a:t> is designed for: </a:t>
            </a:r>
          </a:p>
          <a:p>
            <a:pPr lvl="1"/>
            <a:r>
              <a:rPr lang="en-US" dirty="0">
                <a:solidFill>
                  <a:srgbClr val="FF0000"/>
                </a:solidFill>
              </a:rPr>
              <a:t>time-dependence </a:t>
            </a:r>
            <a:r>
              <a:rPr lang="en-US" dirty="0"/>
              <a:t>in dynamical processes</a:t>
            </a:r>
          </a:p>
          <a:p>
            <a:pPr lvl="1"/>
            <a:r>
              <a:rPr lang="en-US" dirty="0"/>
              <a:t>in strong/time-dependent</a:t>
            </a:r>
            <a:r>
              <a:rPr lang="en-US" dirty="0">
                <a:solidFill>
                  <a:srgbClr val="FF0000"/>
                </a:solidFill>
              </a:rPr>
              <a:t> background </a:t>
            </a:r>
            <a:r>
              <a:rPr lang="en-US" dirty="0"/>
              <a:t>field</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86</a:t>
            </a:fld>
            <a:endParaRPr lang="en-US">
              <a:solidFill>
                <a:prstClr val="black">
                  <a:tint val="75000"/>
                </a:prstClr>
              </a:solidFill>
              <a:latin typeface="Calibri"/>
            </a:endParaRPr>
          </a:p>
        </p:txBody>
      </p:sp>
      <p:grpSp>
        <p:nvGrpSpPr>
          <p:cNvPr id="10" name="Group 9"/>
          <p:cNvGrpSpPr/>
          <p:nvPr/>
        </p:nvGrpSpPr>
        <p:grpSpPr>
          <a:xfrm>
            <a:off x="1063287" y="2640935"/>
            <a:ext cx="2162189" cy="1202470"/>
            <a:chOff x="1085764" y="2472364"/>
            <a:chExt cx="2162189" cy="1202470"/>
          </a:xfrm>
        </p:grpSpPr>
        <p:sp>
          <p:nvSpPr>
            <p:cNvPr id="11" name="TextBox 10"/>
            <p:cNvSpPr txBox="1"/>
            <p:nvPr/>
          </p:nvSpPr>
          <p:spPr>
            <a:xfrm>
              <a:off x="1652073" y="2472364"/>
              <a:ext cx="1022712" cy="400110"/>
            </a:xfrm>
            <a:prstGeom prst="rect">
              <a:avLst/>
            </a:prstGeom>
            <a:noFill/>
          </p:spPr>
          <p:txBody>
            <a:bodyPr wrap="square" rtlCol="0">
              <a:spAutoFit/>
            </a:bodyPr>
            <a:lstStyle/>
            <a:p>
              <a:r>
                <a:rPr lang="en-US" sz="2000" dirty="0"/>
                <a:t>BLFQ</a:t>
              </a:r>
            </a:p>
          </p:txBody>
        </p:sp>
        <p:grpSp>
          <p:nvGrpSpPr>
            <p:cNvPr id="16" name="Group 15"/>
            <p:cNvGrpSpPr/>
            <p:nvPr/>
          </p:nvGrpSpPr>
          <p:grpSpPr>
            <a:xfrm>
              <a:off x="1085764" y="2876934"/>
              <a:ext cx="2162189" cy="797900"/>
              <a:chOff x="1490354" y="2831980"/>
              <a:chExt cx="2162189" cy="797900"/>
            </a:xfrm>
          </p:grpSpPr>
          <p:graphicFrame>
            <p:nvGraphicFramePr>
              <p:cNvPr id="9" name="Object 8"/>
              <p:cNvGraphicFramePr>
                <a:graphicFrameLocks noChangeAspect="1"/>
              </p:cNvGraphicFramePr>
              <p:nvPr>
                <p:extLst>
                  <p:ext uri="{D42A27DB-BD31-4B8C-83A1-F6EECF244321}">
                    <p14:modId xmlns:p14="http://schemas.microsoft.com/office/powerpoint/2010/main" val="2958160650"/>
                  </p:ext>
                </p:extLst>
              </p:nvPr>
            </p:nvGraphicFramePr>
            <p:xfrm>
              <a:off x="1597983" y="2992270"/>
              <a:ext cx="2020888" cy="528638"/>
            </p:xfrm>
            <a:graphic>
              <a:graphicData uri="http://schemas.openxmlformats.org/presentationml/2006/ole">
                <mc:AlternateContent xmlns:mc="http://schemas.openxmlformats.org/markup-compatibility/2006">
                  <mc:Choice xmlns:v="urn:schemas-microsoft-com:vml" Requires="v">
                    <p:oleObj spid="_x0000_s660132" name="Equation" r:id="rId3" imgW="965200" imgH="254000" progId="Equation.3">
                      <p:embed/>
                    </p:oleObj>
                  </mc:Choice>
                  <mc:Fallback>
                    <p:oleObj name="Equation" r:id="rId3" imgW="965200" imgH="254000" progId="Equation.3">
                      <p:embed/>
                      <p:pic>
                        <p:nvPicPr>
                          <p:cNvPr id="0" name=""/>
                          <p:cNvPicPr/>
                          <p:nvPr/>
                        </p:nvPicPr>
                        <p:blipFill>
                          <a:blip r:embed="rId4"/>
                          <a:stretch>
                            <a:fillRect/>
                          </a:stretch>
                        </p:blipFill>
                        <p:spPr>
                          <a:xfrm>
                            <a:off x="1597983" y="2992270"/>
                            <a:ext cx="2020888" cy="528638"/>
                          </a:xfrm>
                          <a:prstGeom prst="rect">
                            <a:avLst/>
                          </a:prstGeom>
                        </p:spPr>
                      </p:pic>
                    </p:oleObj>
                  </mc:Fallback>
                </mc:AlternateContent>
              </a:graphicData>
            </a:graphic>
          </p:graphicFrame>
          <p:sp>
            <p:nvSpPr>
              <p:cNvPr id="14" name="Rectangle 13"/>
              <p:cNvSpPr/>
              <p:nvPr/>
            </p:nvSpPr>
            <p:spPr>
              <a:xfrm>
                <a:off x="1490354" y="2831980"/>
                <a:ext cx="2162189" cy="797900"/>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grpSp>
        <p:nvGrpSpPr>
          <p:cNvPr id="8" name="Group 7"/>
          <p:cNvGrpSpPr/>
          <p:nvPr/>
        </p:nvGrpSpPr>
        <p:grpSpPr>
          <a:xfrm>
            <a:off x="3708736" y="2602289"/>
            <a:ext cx="4675254" cy="1236182"/>
            <a:chOff x="3753691" y="5153318"/>
            <a:chExt cx="4675254" cy="1236182"/>
          </a:xfrm>
        </p:grpSpPr>
        <p:sp>
          <p:nvSpPr>
            <p:cNvPr id="12" name="TextBox 11"/>
            <p:cNvSpPr txBox="1"/>
            <p:nvPr/>
          </p:nvSpPr>
          <p:spPr>
            <a:xfrm>
              <a:off x="6322386" y="5153318"/>
              <a:ext cx="1022712" cy="400110"/>
            </a:xfrm>
            <a:prstGeom prst="rect">
              <a:avLst/>
            </a:prstGeom>
            <a:noFill/>
          </p:spPr>
          <p:txBody>
            <a:bodyPr wrap="square" rtlCol="0">
              <a:spAutoFit/>
            </a:bodyPr>
            <a:lstStyle/>
            <a:p>
              <a:r>
                <a:rPr lang="en-US" sz="2000" dirty="0" err="1">
                  <a:solidFill>
                    <a:srgbClr val="FF0000"/>
                  </a:solidFill>
                </a:rPr>
                <a:t>t</a:t>
              </a:r>
              <a:r>
                <a:rPr lang="en-US" sz="2000" dirty="0" err="1"/>
                <a:t>BLFQ</a:t>
              </a:r>
              <a:endParaRPr lang="en-US" sz="2000" dirty="0"/>
            </a:p>
          </p:txBody>
        </p:sp>
        <p:sp>
          <p:nvSpPr>
            <p:cNvPr id="13" name="Right Arrow 12"/>
            <p:cNvSpPr/>
            <p:nvPr/>
          </p:nvSpPr>
          <p:spPr>
            <a:xfrm>
              <a:off x="3753691" y="5753864"/>
              <a:ext cx="539452" cy="483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731449" y="5562819"/>
              <a:ext cx="3697496" cy="826681"/>
              <a:chOff x="4731449" y="5562819"/>
              <a:chExt cx="3697496" cy="826681"/>
            </a:xfrm>
          </p:grpSpPr>
          <p:graphicFrame>
            <p:nvGraphicFramePr>
              <p:cNvPr id="5" name="Object 4"/>
              <p:cNvGraphicFramePr>
                <a:graphicFrameLocks noChangeAspect="1"/>
              </p:cNvGraphicFramePr>
              <p:nvPr>
                <p:extLst>
                  <p:ext uri="{D42A27DB-BD31-4B8C-83A1-F6EECF244321}">
                    <p14:modId xmlns:p14="http://schemas.microsoft.com/office/powerpoint/2010/main" val="46958916"/>
                  </p:ext>
                </p:extLst>
              </p:nvPr>
            </p:nvGraphicFramePr>
            <p:xfrm>
              <a:off x="4888640" y="5619509"/>
              <a:ext cx="3539140" cy="769835"/>
            </p:xfrm>
            <a:graphic>
              <a:graphicData uri="http://schemas.openxmlformats.org/presentationml/2006/ole">
                <mc:AlternateContent xmlns:mc="http://schemas.openxmlformats.org/markup-compatibility/2006">
                  <mc:Choice xmlns:v="urn:schemas-microsoft-com:vml" Requires="v">
                    <p:oleObj spid="_x0000_s660133" name="Equation" r:id="rId5" imgW="1739900" imgH="393700" progId="Equation.DSMT4">
                      <p:embed/>
                    </p:oleObj>
                  </mc:Choice>
                  <mc:Fallback>
                    <p:oleObj name="Equation" r:id="rId5" imgW="1739900" imgH="393700" progId="Equation.DSMT4">
                      <p:embed/>
                      <p:pic>
                        <p:nvPicPr>
                          <p:cNvPr id="0" name=""/>
                          <p:cNvPicPr/>
                          <p:nvPr/>
                        </p:nvPicPr>
                        <p:blipFill>
                          <a:blip r:embed="rId6"/>
                          <a:stretch>
                            <a:fillRect/>
                          </a:stretch>
                        </p:blipFill>
                        <p:spPr>
                          <a:xfrm>
                            <a:off x="4888640" y="5619509"/>
                            <a:ext cx="3539140" cy="769835"/>
                          </a:xfrm>
                          <a:prstGeom prst="rect">
                            <a:avLst/>
                          </a:prstGeom>
                        </p:spPr>
                      </p:pic>
                    </p:oleObj>
                  </mc:Fallback>
                </mc:AlternateContent>
              </a:graphicData>
            </a:graphic>
          </p:graphicFrame>
          <p:sp>
            <p:nvSpPr>
              <p:cNvPr id="15" name="Rectangle 14"/>
              <p:cNvSpPr/>
              <p:nvPr/>
            </p:nvSpPr>
            <p:spPr>
              <a:xfrm>
                <a:off x="4731449" y="5562819"/>
                <a:ext cx="3697496" cy="826681"/>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sp>
        <p:nvSpPr>
          <p:cNvPr id="6" name="Right Arrow 5"/>
          <p:cNvSpPr/>
          <p:nvPr/>
        </p:nvSpPr>
        <p:spPr>
          <a:xfrm>
            <a:off x="5563105" y="4472730"/>
            <a:ext cx="472020" cy="3146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841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a:t>General Procedure for </a:t>
            </a:r>
            <a:r>
              <a:rPr lang="en-US" u="sng" dirty="0" err="1"/>
              <a:t>tBLFQ</a:t>
            </a:r>
            <a:endParaRPr lang="en-US"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71543"/>
                <a:ext cx="8229600" cy="5181883"/>
              </a:xfrm>
            </p:spPr>
            <p:txBody>
              <a:bodyPr>
                <a:normAutofit fontScale="92500" lnSpcReduction="10000"/>
              </a:bodyPr>
              <a:lstStyle/>
              <a:p>
                <a:pPr marL="514350" indent="-514350">
                  <a:buFont typeface="+mj-lt"/>
                  <a:buAutoNum type="arabicPeriod"/>
                </a:pPr>
                <a:r>
                  <a:rPr lang="en-US" sz="2800" dirty="0"/>
                  <a:t>Derive LF-Hamiltonian from </a:t>
                </a:r>
                <a:r>
                  <a:rPr lang="en-US" sz="2800" dirty="0" err="1"/>
                  <a:t>Lagrangian</a:t>
                </a:r>
                <a:endParaRPr lang="en-US" dirty="0"/>
              </a:p>
              <a:p>
                <a:pPr marL="514350" indent="-514350">
                  <a:buFont typeface="+mj-lt"/>
                  <a:buAutoNum type="arabicPeriod"/>
                </a:pPr>
                <a:r>
                  <a:rPr lang="en-US" sz="2800" dirty="0"/>
                  <a:t>Switch to the interaction picture </a:t>
                </a:r>
              </a:p>
              <a:p>
                <a:pPr marL="514350" indent="-514350">
                  <a:buFont typeface="+mj-lt"/>
                  <a:buAutoNum type="arabicPeriod"/>
                </a:pPr>
                <a:r>
                  <a:rPr lang="en-US" sz="2800" dirty="0"/>
                  <a:t>Prepare the initial (‘in’) state</a:t>
                </a:r>
              </a:p>
              <a:p>
                <a:pPr marL="514350" indent="-514350">
                  <a:buFont typeface="+mj-lt"/>
                  <a:buAutoNum type="arabicPeriod"/>
                </a:pPr>
                <a:r>
                  <a:rPr lang="en-US" sz="2800" dirty="0"/>
                  <a:t>Evolve the initial state until the background field subsides</a:t>
                </a:r>
              </a:p>
              <a:p>
                <a:pPr marL="0"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 </m:t>
                          </m:r>
                        </m:e>
                        <m:sub>
                          <m:r>
                            <a:rPr lang="en-US" sz="2800" b="0" i="1" smtClean="0">
                              <a:latin typeface="Cambria Math" panose="02040503050406030204" pitchFamily="18" charset="0"/>
                            </a:rPr>
                            <m:t>𝐼</m:t>
                          </m:r>
                        </m:sub>
                      </m:sSub>
                      <m:r>
                        <a:rPr lang="en-US" sz="2800" b="0" i="1" smtClean="0">
                          <a:latin typeface="Cambria Math" panose="02040503050406030204" pitchFamily="18" charset="0"/>
                        </a:rPr>
                        <m:t>⟨</m:t>
                      </m:r>
                      <m:r>
                        <a:rPr lang="en-US" sz="2800" b="0" i="1" smtClean="0">
                          <a:latin typeface="Cambria Math" panose="02040503050406030204" pitchFamily="18" charset="0"/>
                        </a:rPr>
                        <m:t>𝑜𝑢𝑡</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m:t>
                          </m:r>
                        </m:sub>
                      </m:sSub>
                      <m:r>
                        <a:rPr lang="en-US" sz="2800" b="0" i="1" smtClean="0">
                          <a:latin typeface="Cambria Math" panose="02040503050406030204" pitchFamily="18" charset="0"/>
                        </a:rPr>
                        <m:t>𝑒𝑥𝑝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𝑖</m:t>
                              </m:r>
                            </m:num>
                            <m:den>
                              <m:r>
                                <a:rPr lang="en-US" sz="2800" b="0" i="1" smtClean="0">
                                  <a:latin typeface="Cambria Math" panose="02040503050406030204" pitchFamily="18" charset="0"/>
                                </a:rPr>
                                <m:t>2</m:t>
                              </m:r>
                            </m:den>
                          </m:f>
                          <m:nary>
                            <m:naryPr>
                              <m:limLoc m:val="undOvr"/>
                              <m:ctrlPr>
                                <a:rPr lang="en-US" sz="2800" b="0" i="1" smtClean="0">
                                  <a:latin typeface="Cambria Math" panose="02040503050406030204" pitchFamily="18" charset="0"/>
                                </a:rPr>
                              </m:ctrlPr>
                            </m:naryPr>
                            <m:sub>
                              <m:r>
                                <m:rPr>
                                  <m:brk m:alnAt="24"/>
                                </m:rPr>
                                <a:rPr lang="en-US" sz="2800" b="0" i="1" smtClean="0">
                                  <a:latin typeface="Cambria Math" panose="02040503050406030204" pitchFamily="18" charset="0"/>
                                </a:rPr>
                                <m:t>0</m:t>
                              </m:r>
                            </m:sub>
                            <m:sup>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m:t>
                                  </m:r>
                                </m:sup>
                              </m:sSup>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𝐼</m:t>
                                  </m:r>
                                </m:sub>
                              </m:sSub>
                            </m:e>
                          </m:nary>
                        </m:e>
                      </m:d>
                      <m:sSub>
                        <m:sSubPr>
                          <m:ctrlPr>
                            <a:rPr lang="en-US" sz="2800" b="0" i="1" smtClean="0">
                              <a:latin typeface="Cambria Math" panose="02040503050406030204" pitchFamily="18" charset="0"/>
                            </a:rPr>
                          </m:ctrlPr>
                        </m:sSub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b="0" i="1" smtClean="0">
                                  <a:latin typeface="Cambria Math" panose="02040503050406030204" pitchFamily="18" charset="0"/>
                                </a:rPr>
                                <m:t>𝑖𝑛</m:t>
                              </m:r>
                            </m:e>
                          </m:d>
                        </m:e>
                        <m:sub>
                          <m:r>
                            <a:rPr lang="en-US" sz="2800" b="0" i="1" smtClean="0">
                              <a:latin typeface="Cambria Math" panose="02040503050406030204" pitchFamily="18" charset="0"/>
                            </a:rPr>
                            <m:t>𝐼</m:t>
                          </m:r>
                        </m:sub>
                      </m:sSub>
                    </m:oMath>
                  </m:oMathPara>
                </a14:m>
                <a:endParaRPr lang="en-US" sz="2800" dirty="0"/>
              </a:p>
              <a:p>
                <a:pPr marL="514350" indent="-514350">
                  <a:buFont typeface="+mj-lt"/>
                  <a:buAutoNum type="arabicPeriod"/>
                </a:pPr>
                <a:endParaRPr lang="en-US" sz="2800" dirty="0"/>
              </a:p>
              <a:p>
                <a:pPr marL="0" indent="0">
                  <a:buNone/>
                </a:pPr>
                <a:r>
                  <a:rPr lang="en-US" sz="2800" dirty="0"/>
                  <a:t>5.    Project the scattering final state onto ‘out’ states   </a:t>
                </a:r>
              </a:p>
              <a:p>
                <a:pPr marL="0" indent="0">
                  <a:buNone/>
                </a:pPr>
                <a:r>
                  <a:rPr lang="en-US" sz="2800" dirty="0"/>
                  <a:t>       (constructed out of QED eigenstates) and obtain S- </a:t>
                </a:r>
              </a:p>
              <a:p>
                <a:pPr marL="0" indent="0">
                  <a:buNone/>
                </a:pPr>
                <a:r>
                  <a:rPr lang="en-US" sz="2800" dirty="0"/>
                  <a:t>       matrix element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71543"/>
                <a:ext cx="8229600" cy="5181883"/>
              </a:xfrm>
              <a:blipFill>
                <a:blip r:embed="rId2"/>
                <a:stretch>
                  <a:fillRect l="-1333" t="-2000" b="-25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87</a:t>
            </a:fld>
            <a:endParaRPr lang="en-US">
              <a:solidFill>
                <a:prstClr val="black">
                  <a:tint val="75000"/>
                </a:prstClr>
              </a:solidFill>
              <a:latin typeface="Calibri"/>
            </a:endParaRPr>
          </a:p>
        </p:txBody>
      </p:sp>
    </p:spTree>
    <p:extLst>
      <p:ext uri="{BB962C8B-B14F-4D97-AF65-F5344CB8AC3E}">
        <p14:creationId xmlns:p14="http://schemas.microsoft.com/office/powerpoint/2010/main" val="441696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162258"/>
            <a:ext cx="9144001" cy="1143000"/>
          </a:xfrm>
        </p:spPr>
        <p:txBody>
          <a:bodyPr>
            <a:normAutofit/>
          </a:bodyPr>
          <a:lstStyle/>
          <a:p>
            <a:r>
              <a:rPr lang="en-US" sz="3600" u="sng" dirty="0"/>
              <a:t>Time-dependent Basis Light-front Quantization</a:t>
            </a:r>
          </a:p>
        </p:txBody>
      </p:sp>
      <p:sp>
        <p:nvSpPr>
          <p:cNvPr id="3" name="Content Placeholder 2"/>
          <p:cNvSpPr>
            <a:spLocks noGrp="1"/>
          </p:cNvSpPr>
          <p:nvPr>
            <p:ph idx="1"/>
          </p:nvPr>
        </p:nvSpPr>
        <p:spPr>
          <a:xfrm>
            <a:off x="457199" y="1393514"/>
            <a:ext cx="8544913" cy="5371772"/>
          </a:xfrm>
        </p:spPr>
        <p:txBody>
          <a:bodyPr>
            <a:normAutofit/>
          </a:bodyPr>
          <a:lstStyle/>
          <a:p>
            <a:r>
              <a:rPr lang="en-US" dirty="0"/>
              <a:t>BLFQ:  for quantum field </a:t>
            </a:r>
            <a:r>
              <a:rPr lang="en-US" dirty="0" err="1"/>
              <a:t>eigenspectrum</a:t>
            </a:r>
            <a:endParaRPr lang="en-US" dirty="0"/>
          </a:p>
          <a:p>
            <a:r>
              <a:rPr lang="en-US" dirty="0" err="1">
                <a:solidFill>
                  <a:srgbClr val="FF0000"/>
                </a:solidFill>
              </a:rPr>
              <a:t>t</a:t>
            </a:r>
            <a:r>
              <a:rPr lang="en-US" dirty="0" err="1"/>
              <a:t>BLFQ</a:t>
            </a:r>
            <a:r>
              <a:rPr lang="en-US" dirty="0"/>
              <a:t>: for quantum field evolution</a:t>
            </a:r>
          </a:p>
          <a:p>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Real-time</a:t>
            </a:r>
            <a:r>
              <a:rPr lang="en-US" dirty="0"/>
              <a:t> framework: BLFQ        </a:t>
            </a:r>
            <a:r>
              <a:rPr lang="en-US" dirty="0" err="1"/>
              <a:t>tBLFQ</a:t>
            </a:r>
            <a:endParaRPr lang="en-US" dirty="0"/>
          </a:p>
          <a:p>
            <a:r>
              <a:rPr lang="en-US" dirty="0" err="1"/>
              <a:t>tBLFQ</a:t>
            </a:r>
            <a:r>
              <a:rPr lang="en-US" dirty="0"/>
              <a:t> is designed for: </a:t>
            </a:r>
          </a:p>
          <a:p>
            <a:pPr lvl="1"/>
            <a:r>
              <a:rPr lang="en-US" dirty="0">
                <a:solidFill>
                  <a:srgbClr val="FF0000"/>
                </a:solidFill>
              </a:rPr>
              <a:t>time-dependence </a:t>
            </a:r>
            <a:r>
              <a:rPr lang="en-US" dirty="0"/>
              <a:t>in dynamical processes</a:t>
            </a:r>
          </a:p>
          <a:p>
            <a:pPr lvl="1"/>
            <a:r>
              <a:rPr lang="en-US" dirty="0"/>
              <a:t>in strong/time-dependent</a:t>
            </a:r>
            <a:r>
              <a:rPr lang="en-US" dirty="0">
                <a:solidFill>
                  <a:srgbClr val="FF0000"/>
                </a:solidFill>
              </a:rPr>
              <a:t> background </a:t>
            </a:r>
            <a:r>
              <a:rPr lang="en-US" dirty="0"/>
              <a:t>field</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88</a:t>
            </a:fld>
            <a:endParaRPr lang="en-US">
              <a:solidFill>
                <a:prstClr val="black">
                  <a:tint val="75000"/>
                </a:prstClr>
              </a:solidFill>
              <a:latin typeface="Calibri"/>
            </a:endParaRPr>
          </a:p>
        </p:txBody>
      </p:sp>
      <p:grpSp>
        <p:nvGrpSpPr>
          <p:cNvPr id="10" name="Group 9"/>
          <p:cNvGrpSpPr/>
          <p:nvPr/>
        </p:nvGrpSpPr>
        <p:grpSpPr>
          <a:xfrm>
            <a:off x="1063287" y="2640935"/>
            <a:ext cx="2162189" cy="1202470"/>
            <a:chOff x="1085764" y="2472364"/>
            <a:chExt cx="2162189" cy="1202470"/>
          </a:xfrm>
        </p:grpSpPr>
        <p:sp>
          <p:nvSpPr>
            <p:cNvPr id="11" name="TextBox 10"/>
            <p:cNvSpPr txBox="1"/>
            <p:nvPr/>
          </p:nvSpPr>
          <p:spPr>
            <a:xfrm>
              <a:off x="1652073" y="2472364"/>
              <a:ext cx="1022712" cy="400110"/>
            </a:xfrm>
            <a:prstGeom prst="rect">
              <a:avLst/>
            </a:prstGeom>
            <a:noFill/>
          </p:spPr>
          <p:txBody>
            <a:bodyPr wrap="square" rtlCol="0">
              <a:spAutoFit/>
            </a:bodyPr>
            <a:lstStyle/>
            <a:p>
              <a:r>
                <a:rPr lang="en-US" sz="2000" dirty="0"/>
                <a:t>BLFQ</a:t>
              </a:r>
            </a:p>
          </p:txBody>
        </p:sp>
        <p:grpSp>
          <p:nvGrpSpPr>
            <p:cNvPr id="16" name="Group 15"/>
            <p:cNvGrpSpPr/>
            <p:nvPr/>
          </p:nvGrpSpPr>
          <p:grpSpPr>
            <a:xfrm>
              <a:off x="1085764" y="2876934"/>
              <a:ext cx="2162189" cy="797900"/>
              <a:chOff x="1490354" y="2831980"/>
              <a:chExt cx="2162189" cy="797900"/>
            </a:xfrm>
          </p:grpSpPr>
          <p:graphicFrame>
            <p:nvGraphicFramePr>
              <p:cNvPr id="9" name="Object 8"/>
              <p:cNvGraphicFramePr>
                <a:graphicFrameLocks noChangeAspect="1"/>
              </p:cNvGraphicFramePr>
              <p:nvPr>
                <p:extLst/>
              </p:nvPr>
            </p:nvGraphicFramePr>
            <p:xfrm>
              <a:off x="1597983" y="2992270"/>
              <a:ext cx="2020888" cy="528638"/>
            </p:xfrm>
            <a:graphic>
              <a:graphicData uri="http://schemas.openxmlformats.org/presentationml/2006/ole">
                <mc:AlternateContent xmlns:mc="http://schemas.openxmlformats.org/markup-compatibility/2006">
                  <mc:Choice xmlns:v="urn:schemas-microsoft-com:vml" Requires="v">
                    <p:oleObj spid="_x0000_s1148986" name="Equation" r:id="rId3" imgW="965200" imgH="254000" progId="Equation.3">
                      <p:embed/>
                    </p:oleObj>
                  </mc:Choice>
                  <mc:Fallback>
                    <p:oleObj name="Equation" r:id="rId3" imgW="965200" imgH="254000" progId="Equation.3">
                      <p:embed/>
                      <p:pic>
                        <p:nvPicPr>
                          <p:cNvPr id="9" name="Object 8"/>
                          <p:cNvPicPr/>
                          <p:nvPr/>
                        </p:nvPicPr>
                        <p:blipFill>
                          <a:blip r:embed="rId4"/>
                          <a:stretch>
                            <a:fillRect/>
                          </a:stretch>
                        </p:blipFill>
                        <p:spPr>
                          <a:xfrm>
                            <a:off x="1597983" y="2992270"/>
                            <a:ext cx="2020888" cy="528638"/>
                          </a:xfrm>
                          <a:prstGeom prst="rect">
                            <a:avLst/>
                          </a:prstGeom>
                        </p:spPr>
                      </p:pic>
                    </p:oleObj>
                  </mc:Fallback>
                </mc:AlternateContent>
              </a:graphicData>
            </a:graphic>
          </p:graphicFrame>
          <p:sp>
            <p:nvSpPr>
              <p:cNvPr id="14" name="Rectangle 13"/>
              <p:cNvSpPr/>
              <p:nvPr/>
            </p:nvSpPr>
            <p:spPr>
              <a:xfrm>
                <a:off x="1490354" y="2831980"/>
                <a:ext cx="2162189" cy="797900"/>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grpSp>
        <p:nvGrpSpPr>
          <p:cNvPr id="8" name="Group 7"/>
          <p:cNvGrpSpPr/>
          <p:nvPr/>
        </p:nvGrpSpPr>
        <p:grpSpPr>
          <a:xfrm>
            <a:off x="3708736" y="2602289"/>
            <a:ext cx="4675254" cy="1236182"/>
            <a:chOff x="3753691" y="5153318"/>
            <a:chExt cx="4675254" cy="1236182"/>
          </a:xfrm>
        </p:grpSpPr>
        <p:sp>
          <p:nvSpPr>
            <p:cNvPr id="12" name="TextBox 11"/>
            <p:cNvSpPr txBox="1"/>
            <p:nvPr/>
          </p:nvSpPr>
          <p:spPr>
            <a:xfrm>
              <a:off x="6322386" y="5153318"/>
              <a:ext cx="1022712" cy="400110"/>
            </a:xfrm>
            <a:prstGeom prst="rect">
              <a:avLst/>
            </a:prstGeom>
            <a:noFill/>
          </p:spPr>
          <p:txBody>
            <a:bodyPr wrap="square" rtlCol="0">
              <a:spAutoFit/>
            </a:bodyPr>
            <a:lstStyle/>
            <a:p>
              <a:r>
                <a:rPr lang="en-US" sz="2000" dirty="0" err="1">
                  <a:solidFill>
                    <a:srgbClr val="FF0000"/>
                  </a:solidFill>
                </a:rPr>
                <a:t>t</a:t>
              </a:r>
              <a:r>
                <a:rPr lang="en-US" sz="2000" dirty="0" err="1"/>
                <a:t>BLFQ</a:t>
              </a:r>
              <a:endParaRPr lang="en-US" sz="2000" dirty="0"/>
            </a:p>
          </p:txBody>
        </p:sp>
        <p:sp>
          <p:nvSpPr>
            <p:cNvPr id="13" name="Right Arrow 12"/>
            <p:cNvSpPr/>
            <p:nvPr/>
          </p:nvSpPr>
          <p:spPr>
            <a:xfrm>
              <a:off x="3753691" y="5753864"/>
              <a:ext cx="539452" cy="483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731449" y="5562819"/>
              <a:ext cx="3697496" cy="826681"/>
              <a:chOff x="4731449" y="5562819"/>
              <a:chExt cx="3697496" cy="826681"/>
            </a:xfrm>
          </p:grpSpPr>
          <p:graphicFrame>
            <p:nvGraphicFramePr>
              <p:cNvPr id="5" name="Object 4"/>
              <p:cNvGraphicFramePr>
                <a:graphicFrameLocks noChangeAspect="1"/>
              </p:cNvGraphicFramePr>
              <p:nvPr>
                <p:extLst/>
              </p:nvPr>
            </p:nvGraphicFramePr>
            <p:xfrm>
              <a:off x="4888640" y="5619509"/>
              <a:ext cx="3539140" cy="769835"/>
            </p:xfrm>
            <a:graphic>
              <a:graphicData uri="http://schemas.openxmlformats.org/presentationml/2006/ole">
                <mc:AlternateContent xmlns:mc="http://schemas.openxmlformats.org/markup-compatibility/2006">
                  <mc:Choice xmlns:v="urn:schemas-microsoft-com:vml" Requires="v">
                    <p:oleObj spid="_x0000_s1148987" name="Equation" r:id="rId5" imgW="1739900" imgH="393700" progId="Equation.DSMT4">
                      <p:embed/>
                    </p:oleObj>
                  </mc:Choice>
                  <mc:Fallback>
                    <p:oleObj name="Equation" r:id="rId5" imgW="1739900" imgH="393700" progId="Equation.DSMT4">
                      <p:embed/>
                      <p:pic>
                        <p:nvPicPr>
                          <p:cNvPr id="5" name="Object 4"/>
                          <p:cNvPicPr/>
                          <p:nvPr/>
                        </p:nvPicPr>
                        <p:blipFill>
                          <a:blip r:embed="rId6"/>
                          <a:stretch>
                            <a:fillRect/>
                          </a:stretch>
                        </p:blipFill>
                        <p:spPr>
                          <a:xfrm>
                            <a:off x="4888640" y="5619509"/>
                            <a:ext cx="3539140" cy="769835"/>
                          </a:xfrm>
                          <a:prstGeom prst="rect">
                            <a:avLst/>
                          </a:prstGeom>
                        </p:spPr>
                      </p:pic>
                    </p:oleObj>
                  </mc:Fallback>
                </mc:AlternateContent>
              </a:graphicData>
            </a:graphic>
          </p:graphicFrame>
          <p:sp>
            <p:nvSpPr>
              <p:cNvPr id="15" name="Rectangle 14"/>
              <p:cNvSpPr/>
              <p:nvPr/>
            </p:nvSpPr>
            <p:spPr>
              <a:xfrm>
                <a:off x="4731449" y="5562819"/>
                <a:ext cx="3697496" cy="826681"/>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sp>
        <p:nvSpPr>
          <p:cNvPr id="6" name="Right Arrow 5"/>
          <p:cNvSpPr/>
          <p:nvPr/>
        </p:nvSpPr>
        <p:spPr>
          <a:xfrm>
            <a:off x="5563105" y="4472730"/>
            <a:ext cx="472020" cy="3146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796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a:t>General Procedure 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a:t>Derive Light-front Hamiltonian from </a:t>
            </a:r>
            <a:r>
              <a:rPr lang="en-US" sz="2800" dirty="0" err="1"/>
              <a:t>Lagrangian</a:t>
            </a:r>
            <a:endParaRPr lang="en-US" dirty="0"/>
          </a:p>
          <a:p>
            <a:pPr marL="514350" indent="-514350">
              <a:buFont typeface="+mj-lt"/>
              <a:buAutoNum type="arabicPeriod"/>
            </a:pPr>
            <a:r>
              <a:rPr lang="en-US" sz="2800" dirty="0"/>
              <a:t>Switch to the interaction picture </a:t>
            </a:r>
          </a:p>
          <a:p>
            <a:pPr marL="514350" indent="-514350">
              <a:buFont typeface="+mj-lt"/>
              <a:buAutoNum type="arabicPeriod"/>
            </a:pPr>
            <a:r>
              <a:rPr lang="en-US" sz="2800" dirty="0"/>
              <a:t>Prepare the initial (‘in’) state</a:t>
            </a:r>
          </a:p>
          <a:p>
            <a:pPr marL="514350" indent="-514350">
              <a:buFont typeface="+mj-lt"/>
              <a:buAutoNum type="arabicPeriod"/>
            </a:pPr>
            <a:r>
              <a:rPr lang="en-US" sz="2800" dirty="0"/>
              <a:t>Evolve the initial state until the background field subsides</a:t>
            </a:r>
          </a:p>
          <a:p>
            <a:pPr marL="514350" indent="-514350">
              <a:buFont typeface="+mj-lt"/>
              <a:buAutoNum type="arabicPeriod"/>
            </a:pPr>
            <a:r>
              <a:rPr lang="en-US" sz="2800" dirty="0"/>
              <a:t>Project the scattering final state onto ‘out’ states (constructed out of QED </a:t>
            </a:r>
            <a:r>
              <a:rPr lang="en-US" sz="2800" dirty="0" err="1"/>
              <a:t>eigenstates</a:t>
            </a:r>
            <a:r>
              <a:rPr lang="en-US" sz="2800" dirty="0"/>
              <a:t>) and obtain S-matrix element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89</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nvPr>
        </p:nvGraphicFramePr>
        <p:xfrm>
          <a:off x="2350266" y="5101314"/>
          <a:ext cx="3170238" cy="933450"/>
        </p:xfrm>
        <a:graphic>
          <a:graphicData uri="http://schemas.openxmlformats.org/presentationml/2006/ole">
            <mc:AlternateContent xmlns:mc="http://schemas.openxmlformats.org/markup-compatibility/2006">
              <mc:Choice xmlns:v="urn:schemas-microsoft-com:vml" Requires="v">
                <p:oleObj spid="_x0000_s1149983" name="Equation" r:id="rId3" imgW="1981200" imgH="584200" progId="Equation.3">
                  <p:embed/>
                </p:oleObj>
              </mc:Choice>
              <mc:Fallback>
                <p:oleObj name="Equation" r:id="rId3" imgW="1981200" imgH="584200" progId="Equation.3">
                  <p:embed/>
                  <p:pic>
                    <p:nvPicPr>
                      <p:cNvPr id="7" name="Object 6"/>
                      <p:cNvPicPr/>
                      <p:nvPr/>
                    </p:nvPicPr>
                    <p:blipFill>
                      <a:blip r:embed="rId4"/>
                      <a:stretch>
                        <a:fillRect/>
                      </a:stretch>
                    </p:blipFill>
                    <p:spPr>
                      <a:xfrm>
                        <a:off x="2350266" y="5101314"/>
                        <a:ext cx="3170238" cy="933450"/>
                      </a:xfrm>
                      <a:prstGeom prst="rect">
                        <a:avLst/>
                      </a:prstGeom>
                    </p:spPr>
                  </p:pic>
                </p:oleObj>
              </mc:Fallback>
            </mc:AlternateContent>
          </a:graphicData>
        </a:graphic>
      </p:graphicFrame>
    </p:spTree>
    <p:extLst>
      <p:ext uri="{BB962C8B-B14F-4D97-AF65-F5344CB8AC3E}">
        <p14:creationId xmlns:p14="http://schemas.microsoft.com/office/powerpoint/2010/main" val="378712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39" y="0"/>
            <a:ext cx="8229600" cy="1143000"/>
          </a:xfrm>
        </p:spPr>
        <p:txBody>
          <a:bodyPr/>
          <a:lstStyle/>
          <a:p>
            <a:r>
              <a:rPr lang="en-US" u="sng" dirty="0"/>
              <a:t>Basis Light-front Quantization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29346"/>
                <a:ext cx="8686800" cy="5257800"/>
              </a:xfrm>
            </p:spPr>
            <p:txBody>
              <a:bodyPr>
                <a:normAutofit/>
              </a:bodyPr>
              <a:lstStyle/>
              <a:p>
                <a:pPr marL="457200" lvl="1" indent="-457200">
                  <a:buFont typeface="Arial"/>
                  <a:buChar char="•"/>
                </a:pPr>
                <a:r>
                  <a:rPr lang="en-US" dirty="0"/>
                  <a:t>Solve quantum field theory through</a:t>
                </a:r>
              </a:p>
              <a:p>
                <a:pPr marL="0" lvl="1" indent="0">
                  <a:buNone/>
                </a:pPr>
                <a:r>
                  <a:rPr lang="en-US" dirty="0"/>
                  <a:t>      </a:t>
                </a:r>
                <a:r>
                  <a:rPr lang="en-US" dirty="0">
                    <a:solidFill>
                      <a:srgbClr val="0000FF"/>
                    </a:solidFill>
                  </a:rPr>
                  <a:t>eigenvalue problem of light-front Hamiltonian</a:t>
                </a:r>
              </a:p>
              <a:p>
                <a:pPr marL="0" lvl="1" indent="0">
                  <a:buNone/>
                </a:pPr>
                <a:endParaRPr lang="en-US" dirty="0"/>
              </a:p>
              <a:p>
                <a:pPr marL="742950" lvl="2" indent="-342900">
                  <a:buFont typeface="Lucida Grande"/>
                  <a:buChar char="-"/>
                </a:pPr>
                <a:endParaRPr lang="en-US" dirty="0"/>
              </a:p>
              <a:p>
                <a:pPr marL="742950" lvl="2" indent="-342900">
                  <a:buFont typeface="Lucida Grande"/>
                  <a:buChar char="-"/>
                </a:pPr>
                <a14:m>
                  <m:oMath xmlns:m="http://schemas.openxmlformats.org/officeDocument/2006/math">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charset="0"/>
                          </a:rPr>
                          <m:t>𝑃</m:t>
                        </m:r>
                      </m:e>
                      <m:sup>
                        <m:r>
                          <a:rPr lang="en-US" b="0" i="1" smtClean="0">
                            <a:solidFill>
                              <a:srgbClr val="FF0000"/>
                            </a:solidFill>
                            <a:latin typeface="Cambria Math" charset="0"/>
                          </a:rPr>
                          <m:t>−</m:t>
                        </m:r>
                      </m:sup>
                    </m:sSup>
                  </m:oMath>
                </a14:m>
                <a:r>
                  <a:rPr lang="en-US" dirty="0"/>
                  <a:t> : light-front Hamiltonian</a:t>
                </a:r>
              </a:p>
              <a:p>
                <a:pPr marL="742950" lvl="2" indent="-342900">
                  <a:buFont typeface="Lucida Grande"/>
                  <a:buChar char="-"/>
                </a:pPr>
                <a14:m>
                  <m:oMath xmlns:m="http://schemas.openxmlformats.org/officeDocument/2006/math">
                    <m:d>
                      <m:dPr>
                        <m:begChr m:val="|"/>
                        <m:endChr m:val=""/>
                        <m:ctrlPr>
                          <a:rPr lang="hr-HR" i="1" smtClean="0">
                            <a:solidFill>
                              <a:srgbClr val="FF0000"/>
                            </a:solidFill>
                            <a:latin typeface="Cambria Math" panose="02040503050406030204" pitchFamily="18" charset="0"/>
                          </a:rPr>
                        </m:ctrlPr>
                      </m:dPr>
                      <m:e>
                        <m:d>
                          <m:dPr>
                            <m:begChr m:val=""/>
                            <m:endChr m:val="⟩"/>
                            <m:ctrlPr>
                              <a:rPr lang="hr-HR" i="1" smtClean="0">
                                <a:solidFill>
                                  <a:srgbClr val="FF0000"/>
                                </a:solidFill>
                                <a:latin typeface="Cambria Math" panose="02040503050406030204" pitchFamily="18" charset="0"/>
                              </a:rPr>
                            </m:ctrlPr>
                          </m:dPr>
                          <m:e>
                            <m:r>
                              <a:rPr lang="hr-HR" i="1" smtClean="0">
                                <a:solidFill>
                                  <a:srgbClr val="FF0000"/>
                                </a:solidFill>
                                <a:latin typeface="Cambria Math" charset="0"/>
                                <a:ea typeface="Cambria Math" charset="0"/>
                                <a:cs typeface="Cambria Math" charset="0"/>
                              </a:rPr>
                              <m:t>𝛽</m:t>
                            </m:r>
                          </m:e>
                        </m:d>
                      </m:e>
                    </m:d>
                  </m:oMath>
                </a14:m>
                <a:r>
                  <a:rPr lang="en-US" dirty="0"/>
                  <a:t> : light-front amplitude for mass </a:t>
                </a:r>
                <a:r>
                  <a:rPr lang="en-US" dirty="0" err="1"/>
                  <a:t>eigenstates</a:t>
                </a:r>
                <a:endParaRPr lang="en-US" dirty="0"/>
              </a:p>
              <a:p>
                <a:pPr marL="742950" lvl="2" indent="-342900">
                  <a:buFont typeface="Lucida Grande"/>
                  <a:buChar char="-"/>
                </a:pPr>
                <a14:m>
                  <m:oMath xmlns:m="http://schemas.openxmlformats.org/officeDocument/2006/math">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charset="0"/>
                          </a:rPr>
                          <m:t>𝑃</m:t>
                        </m:r>
                      </m:e>
                      <m:sub>
                        <m:r>
                          <a:rPr lang="en-US" b="0" i="1" smtClean="0">
                            <a:solidFill>
                              <a:srgbClr val="FF0000"/>
                            </a:solidFill>
                            <a:latin typeface="Cambria Math" charset="0"/>
                            <a:ea typeface="Cambria Math" charset="0"/>
                            <a:cs typeface="Cambria Math" charset="0"/>
                          </a:rPr>
                          <m:t>𝛽</m:t>
                        </m:r>
                      </m:sub>
                      <m:sup>
                        <m:r>
                          <a:rPr lang="en-US" b="0" i="1" smtClean="0">
                            <a:solidFill>
                              <a:srgbClr val="FF0000"/>
                            </a:solidFill>
                            <a:latin typeface="Cambria Math" charset="0"/>
                          </a:rPr>
                          <m:t>−</m:t>
                        </m:r>
                      </m:sup>
                    </m:sSubSup>
                  </m:oMath>
                </a14:m>
                <a:r>
                  <a:rPr lang="en-US" dirty="0"/>
                  <a:t> : eigenvalue (light-front energy) for </a:t>
                </a:r>
                <a:r>
                  <a:rPr lang="en-US" dirty="0" err="1"/>
                  <a:t>eigenstate</a:t>
                </a:r>
                <a:r>
                  <a:rPr lang="en-US" dirty="0"/>
                  <a:t> </a:t>
                </a:r>
              </a:p>
              <a:p>
                <a:pPr marL="457200" lvl="1" indent="-457200">
                  <a:buFont typeface="Arial"/>
                  <a:buChar char="•"/>
                </a:pPr>
                <a:endParaRPr lang="en-US" dirty="0"/>
              </a:p>
              <a:p>
                <a:pPr marL="457200" lvl="1" indent="-457200">
                  <a:buFont typeface="Arial"/>
                  <a:buChar char="•"/>
                </a:pPr>
                <a:r>
                  <a:rPr lang="en-US" dirty="0"/>
                  <a:t> Evaluate observables for </a:t>
                </a:r>
                <a:r>
                  <a:rPr lang="en-US" dirty="0" err="1"/>
                  <a:t>eigenstate</a:t>
                </a: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29346"/>
                <a:ext cx="8686800" cy="5257800"/>
              </a:xfrm>
              <a:blipFill rotWithShape="0">
                <a:blip r:embed="rId3"/>
                <a:stretch>
                  <a:fillRect l="-1263" t="-116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867187593"/>
              </p:ext>
            </p:extLst>
          </p:nvPr>
        </p:nvGraphicFramePr>
        <p:xfrm>
          <a:off x="3373438" y="2366963"/>
          <a:ext cx="1966912" cy="531812"/>
        </p:xfrm>
        <a:graphic>
          <a:graphicData uri="http://schemas.openxmlformats.org/presentationml/2006/ole">
            <mc:AlternateContent xmlns:mc="http://schemas.openxmlformats.org/markup-compatibility/2006">
              <mc:Choice xmlns:v="urn:schemas-microsoft-com:vml" Requires="v">
                <p:oleObj spid="_x0000_s989103" name="Equation" r:id="rId4" imgW="939800" imgH="254000" progId="Equation.DSMT4">
                  <p:embed/>
                </p:oleObj>
              </mc:Choice>
              <mc:Fallback>
                <p:oleObj name="Equation" r:id="rId4" imgW="939800" imgH="254000" progId="Equation.DSMT4">
                  <p:embed/>
                  <p:pic>
                    <p:nvPicPr>
                      <p:cNvPr id="0" name=""/>
                      <p:cNvPicPr/>
                      <p:nvPr/>
                    </p:nvPicPr>
                    <p:blipFill>
                      <a:blip r:embed="rId5"/>
                      <a:stretch>
                        <a:fillRect/>
                      </a:stretch>
                    </p:blipFill>
                    <p:spPr>
                      <a:xfrm>
                        <a:off x="3373438" y="2366963"/>
                        <a:ext cx="1966912" cy="53181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39883730"/>
              </p:ext>
            </p:extLst>
          </p:nvPr>
        </p:nvGraphicFramePr>
        <p:xfrm>
          <a:off x="7480478" y="4043063"/>
          <a:ext cx="479425" cy="477838"/>
        </p:xfrm>
        <a:graphic>
          <a:graphicData uri="http://schemas.openxmlformats.org/presentationml/2006/ole">
            <mc:AlternateContent xmlns:mc="http://schemas.openxmlformats.org/markup-compatibility/2006">
              <mc:Choice xmlns:v="urn:schemas-microsoft-com:vml" Requires="v">
                <p:oleObj spid="_x0000_s989104" name="Equation" r:id="rId6" imgW="228600" imgH="228600" progId="Equation.DSMT4">
                  <p:embed/>
                </p:oleObj>
              </mc:Choice>
              <mc:Fallback>
                <p:oleObj name="Equation" r:id="rId6" imgW="228600" imgH="228600" progId="Equation.DSMT4">
                  <p:embed/>
                  <p:pic>
                    <p:nvPicPr>
                      <p:cNvPr id="0" name=""/>
                      <p:cNvPicPr/>
                      <p:nvPr/>
                    </p:nvPicPr>
                    <p:blipFill>
                      <a:blip r:embed="rId7"/>
                      <a:stretch>
                        <a:fillRect/>
                      </a:stretch>
                    </p:blipFill>
                    <p:spPr>
                      <a:xfrm>
                        <a:off x="7480478" y="4043063"/>
                        <a:ext cx="479425" cy="477838"/>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0569943"/>
              </p:ext>
            </p:extLst>
          </p:nvPr>
        </p:nvGraphicFramePr>
        <p:xfrm>
          <a:off x="6325575" y="5123507"/>
          <a:ext cx="479425" cy="477838"/>
        </p:xfrm>
        <a:graphic>
          <a:graphicData uri="http://schemas.openxmlformats.org/presentationml/2006/ole">
            <mc:AlternateContent xmlns:mc="http://schemas.openxmlformats.org/markup-compatibility/2006">
              <mc:Choice xmlns:v="urn:schemas-microsoft-com:vml" Requires="v">
                <p:oleObj spid="_x0000_s989105" name="Equation" r:id="rId8" imgW="228600" imgH="228600" progId="Equation.DSMT4">
                  <p:embed/>
                </p:oleObj>
              </mc:Choice>
              <mc:Fallback>
                <p:oleObj name="Equation" r:id="rId8" imgW="228600" imgH="228600" progId="Equation.DSMT4">
                  <p:embed/>
                  <p:pic>
                    <p:nvPicPr>
                      <p:cNvPr id="0" name=""/>
                      <p:cNvPicPr/>
                      <p:nvPr/>
                    </p:nvPicPr>
                    <p:blipFill>
                      <a:blip r:embed="rId7"/>
                      <a:stretch>
                        <a:fillRect/>
                      </a:stretch>
                    </p:blipFill>
                    <p:spPr>
                      <a:xfrm>
                        <a:off x="6325575" y="5123507"/>
                        <a:ext cx="479425" cy="47783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40145531"/>
              </p:ext>
            </p:extLst>
          </p:nvPr>
        </p:nvGraphicFramePr>
        <p:xfrm>
          <a:off x="3477799" y="5650687"/>
          <a:ext cx="1676400" cy="525463"/>
        </p:xfrm>
        <a:graphic>
          <a:graphicData uri="http://schemas.openxmlformats.org/presentationml/2006/ole">
            <mc:AlternateContent xmlns:mc="http://schemas.openxmlformats.org/markup-compatibility/2006">
              <mc:Choice xmlns:v="urn:schemas-microsoft-com:vml" Requires="v">
                <p:oleObj spid="_x0000_s989106" name="Equation" r:id="rId9" imgW="812800" imgH="254000" progId="Equation.DSMT4">
                  <p:embed/>
                </p:oleObj>
              </mc:Choice>
              <mc:Fallback>
                <p:oleObj name="Equation" r:id="rId9" imgW="812800" imgH="254000" progId="Equation.DSMT4">
                  <p:embed/>
                  <p:pic>
                    <p:nvPicPr>
                      <p:cNvPr id="0" name=""/>
                      <p:cNvPicPr/>
                      <p:nvPr/>
                    </p:nvPicPr>
                    <p:blipFill>
                      <a:blip r:embed="rId10"/>
                      <a:stretch>
                        <a:fillRect/>
                      </a:stretch>
                    </p:blipFill>
                    <p:spPr>
                      <a:xfrm>
                        <a:off x="3477799" y="5650687"/>
                        <a:ext cx="1676400" cy="525463"/>
                      </a:xfrm>
                      <a:prstGeom prst="rect">
                        <a:avLst/>
                      </a:prstGeom>
                    </p:spPr>
                  </p:pic>
                </p:oleObj>
              </mc:Fallback>
            </mc:AlternateContent>
          </a:graphicData>
        </a:graphic>
      </p:graphicFrame>
    </p:spTree>
    <p:extLst>
      <p:ext uri="{BB962C8B-B14F-4D97-AF65-F5344CB8AC3E}">
        <p14:creationId xmlns:p14="http://schemas.microsoft.com/office/powerpoint/2010/main" val="3089384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a:t>General Procedure 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a:solidFill>
                  <a:srgbClr val="FF0000"/>
                </a:solidFill>
              </a:rPr>
              <a:t>Derive Light-front Hamiltonian from </a:t>
            </a:r>
            <a:r>
              <a:rPr lang="en-US" sz="2800" dirty="0" err="1">
                <a:solidFill>
                  <a:srgbClr val="FF0000"/>
                </a:solidFill>
              </a:rPr>
              <a:t>Lagrangian</a:t>
            </a:r>
            <a:endParaRPr lang="en-US" dirty="0">
              <a:solidFill>
                <a:srgbClr val="FF0000"/>
              </a:solidFill>
            </a:endParaRPr>
          </a:p>
          <a:p>
            <a:pPr marL="514350" indent="-514350">
              <a:buFont typeface="+mj-lt"/>
              <a:buAutoNum type="arabicPeriod"/>
            </a:pPr>
            <a:r>
              <a:rPr lang="en-US" sz="2800" dirty="0"/>
              <a:t>Switch to the interaction picture </a:t>
            </a:r>
          </a:p>
          <a:p>
            <a:pPr marL="514350" indent="-514350">
              <a:buFont typeface="+mj-lt"/>
              <a:buAutoNum type="arabicPeriod"/>
            </a:pPr>
            <a:r>
              <a:rPr lang="en-US" sz="2800" dirty="0"/>
              <a:t>Prepare the initial (‘in’) state</a:t>
            </a:r>
          </a:p>
          <a:p>
            <a:pPr marL="514350" indent="-514350">
              <a:buFont typeface="+mj-lt"/>
              <a:buAutoNum type="arabicPeriod"/>
            </a:pPr>
            <a:r>
              <a:rPr lang="en-US" sz="2800" dirty="0"/>
              <a:t>Evolve the initial state until the background field subsides</a:t>
            </a:r>
          </a:p>
          <a:p>
            <a:pPr marL="514350" indent="-514350">
              <a:buFont typeface="+mj-lt"/>
              <a:buAutoNum type="arabicPeriod"/>
            </a:pPr>
            <a:r>
              <a:rPr lang="en-US" sz="2800" dirty="0"/>
              <a:t>Project the scattering final state onto ‘out’ states (constructed out of QED </a:t>
            </a:r>
            <a:r>
              <a:rPr lang="en-US" sz="2800" dirty="0" err="1"/>
              <a:t>eigenstates</a:t>
            </a:r>
            <a:r>
              <a:rPr lang="en-US" sz="2800" dirty="0"/>
              <a:t>) and obtain S-matrix element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90</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nvPr>
        </p:nvGraphicFramePr>
        <p:xfrm>
          <a:off x="2351640" y="5102313"/>
          <a:ext cx="3170238" cy="933450"/>
        </p:xfrm>
        <a:graphic>
          <a:graphicData uri="http://schemas.openxmlformats.org/presentationml/2006/ole">
            <mc:AlternateContent xmlns:mc="http://schemas.openxmlformats.org/markup-compatibility/2006">
              <mc:Choice xmlns:v="urn:schemas-microsoft-com:vml" Requires="v">
                <p:oleObj spid="_x0000_s1151008" name="Equation" r:id="rId3" imgW="1981200" imgH="584200" progId="Equation.3">
                  <p:embed/>
                </p:oleObj>
              </mc:Choice>
              <mc:Fallback>
                <p:oleObj name="Equation" r:id="rId3" imgW="1981200" imgH="584200" progId="Equation.3">
                  <p:embed/>
                  <p:pic>
                    <p:nvPicPr>
                      <p:cNvPr id="7" name="Object 6"/>
                      <p:cNvPicPr/>
                      <p:nvPr/>
                    </p:nvPicPr>
                    <p:blipFill>
                      <a:blip r:embed="rId4"/>
                      <a:stretch>
                        <a:fillRect/>
                      </a:stretch>
                    </p:blipFill>
                    <p:spPr>
                      <a:xfrm>
                        <a:off x="2351640" y="5102313"/>
                        <a:ext cx="3170238" cy="933450"/>
                      </a:xfrm>
                      <a:prstGeom prst="rect">
                        <a:avLst/>
                      </a:prstGeom>
                    </p:spPr>
                  </p:pic>
                </p:oleObj>
              </mc:Fallback>
            </mc:AlternateContent>
          </a:graphicData>
        </a:graphic>
      </p:graphicFrame>
    </p:spTree>
    <p:extLst>
      <p:ext uri="{BB962C8B-B14F-4D97-AF65-F5344CB8AC3E}">
        <p14:creationId xmlns:p14="http://schemas.microsoft.com/office/powerpoint/2010/main" val="2404902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a:t>General Procedure 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a:t>Derive Light-front Hamiltonian from </a:t>
            </a:r>
            <a:r>
              <a:rPr lang="en-US" sz="2800" dirty="0" err="1"/>
              <a:t>Lagrangian</a:t>
            </a:r>
            <a:endParaRPr lang="en-US" dirty="0"/>
          </a:p>
          <a:p>
            <a:pPr marL="514350" indent="-514350">
              <a:buFont typeface="+mj-lt"/>
              <a:buAutoNum type="arabicPeriod"/>
            </a:pPr>
            <a:r>
              <a:rPr lang="en-US" sz="2800" dirty="0">
                <a:solidFill>
                  <a:srgbClr val="FF0000"/>
                </a:solidFill>
              </a:rPr>
              <a:t>Switch to the interaction picture </a:t>
            </a:r>
          </a:p>
          <a:p>
            <a:pPr marL="514350" indent="-514350">
              <a:buFont typeface="+mj-lt"/>
              <a:buAutoNum type="arabicPeriod"/>
            </a:pPr>
            <a:r>
              <a:rPr lang="en-US" sz="2800" dirty="0"/>
              <a:t>Prepare the initial (‘in’) state</a:t>
            </a:r>
          </a:p>
          <a:p>
            <a:pPr marL="514350" indent="-514350">
              <a:buFont typeface="+mj-lt"/>
              <a:buAutoNum type="arabicPeriod"/>
            </a:pPr>
            <a:r>
              <a:rPr lang="en-US" sz="2800" dirty="0"/>
              <a:t>Evolve the initial state until the background field subsides</a:t>
            </a:r>
          </a:p>
          <a:p>
            <a:pPr marL="514350" indent="-514350">
              <a:buFont typeface="+mj-lt"/>
              <a:buAutoNum type="arabicPeriod"/>
            </a:pPr>
            <a:r>
              <a:rPr lang="en-US" sz="2800" dirty="0"/>
              <a:t>Project the scattering final state onto ‘out’ states (constructed out of QED </a:t>
            </a:r>
            <a:r>
              <a:rPr lang="en-US" sz="2800" dirty="0" err="1"/>
              <a:t>eigenstates</a:t>
            </a:r>
            <a:r>
              <a:rPr lang="en-US" sz="2800" dirty="0"/>
              <a:t>) and obtain S-matrix element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91</a:t>
            </a:fld>
            <a:endParaRPr lang="en-US">
              <a:solidFill>
                <a:prstClr val="black">
                  <a:tint val="75000"/>
                </a:prstClr>
              </a:solidFill>
              <a:latin typeface="Calibri"/>
            </a:endParaRPr>
          </a:p>
        </p:txBody>
      </p:sp>
      <p:pic>
        <p:nvPicPr>
          <p:cNvPr id="7" name="图片 6" descr="XZ012_PhysRevD_88_065014_(2013).pdf - [untitled] - SumatraPDF"/>
          <p:cNvPicPr>
            <a:picLocks noChangeAspect="1"/>
          </p:cNvPicPr>
          <p:nvPr/>
        </p:nvPicPr>
        <p:blipFill rotWithShape="1">
          <a:blip r:embed="rId2"/>
          <a:srcRect l="40272" t="63982" r="32182" b="25974"/>
          <a:stretch/>
        </p:blipFill>
        <p:spPr>
          <a:xfrm>
            <a:off x="2439785" y="5307676"/>
            <a:ext cx="3707607" cy="764771"/>
          </a:xfrm>
          <a:prstGeom prst="rect">
            <a:avLst/>
          </a:prstGeom>
        </p:spPr>
      </p:pic>
    </p:spTree>
    <p:extLst>
      <p:ext uri="{BB962C8B-B14F-4D97-AF65-F5344CB8AC3E}">
        <p14:creationId xmlns:p14="http://schemas.microsoft.com/office/powerpoint/2010/main" val="15793349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1020"/>
            <a:ext cx="9144000" cy="1143000"/>
          </a:xfrm>
        </p:spPr>
        <p:txBody>
          <a:bodyPr>
            <a:normAutofit fontScale="90000"/>
          </a:bodyPr>
          <a:lstStyle/>
          <a:p>
            <a:r>
              <a:rPr lang="en-US" altLang="zh-CN" u="sng" dirty="0"/>
              <a:t>Application to Strong QED: </a:t>
            </a:r>
            <a:br>
              <a:rPr lang="en-US" altLang="zh-CN" u="sng" dirty="0"/>
            </a:br>
            <a:r>
              <a:rPr lang="en-US" altLang="zh-CN" u="sng" dirty="0"/>
              <a:t>Nonlinear Compton Scattering</a:t>
            </a:r>
            <a:endParaRPr lang="en-US" u="sng" dirty="0"/>
          </a:p>
        </p:txBody>
      </p:sp>
      <p:sp>
        <p:nvSpPr>
          <p:cNvPr id="3" name="Content Placeholder 2"/>
          <p:cNvSpPr>
            <a:spLocks noGrp="1"/>
          </p:cNvSpPr>
          <p:nvPr>
            <p:ph idx="1"/>
          </p:nvPr>
        </p:nvSpPr>
        <p:spPr>
          <a:xfrm>
            <a:off x="457200" y="1600200"/>
            <a:ext cx="8229600" cy="4782994"/>
          </a:xfrm>
        </p:spPr>
        <p:txBody>
          <a:bodyPr/>
          <a:lstStyle/>
          <a:p>
            <a:r>
              <a:rPr lang="en-US" dirty="0"/>
              <a:t> </a:t>
            </a:r>
          </a:p>
          <a:p>
            <a:r>
              <a:rPr lang="en-US" sz="2800" dirty="0">
                <a:solidFill>
                  <a:srgbClr val="FF0000"/>
                </a:solidFill>
              </a:rPr>
              <a:t> 10</a:t>
            </a:r>
            <a:r>
              <a:rPr lang="en-US" sz="2800" baseline="30000" dirty="0">
                <a:solidFill>
                  <a:srgbClr val="FF0000"/>
                </a:solidFill>
              </a:rPr>
              <a:t>20</a:t>
            </a:r>
            <a:r>
              <a:rPr lang="en-US" sz="2800" baseline="30000" dirty="0"/>
              <a:t> </a:t>
            </a:r>
            <a:r>
              <a:rPr lang="en-US" sz="2800" dirty="0"/>
              <a:t>photons in a laser: model as </a:t>
            </a:r>
            <a:r>
              <a:rPr lang="en-US" sz="2800" dirty="0">
                <a:solidFill>
                  <a:srgbClr val="FF0000"/>
                </a:solidFill>
              </a:rPr>
              <a:t>background</a:t>
            </a:r>
            <a:r>
              <a:rPr lang="en-US" sz="2800" dirty="0"/>
              <a:t> field</a:t>
            </a:r>
          </a:p>
          <a:p>
            <a:endParaRPr lang="en-US" sz="2800" dirty="0"/>
          </a:p>
          <a:p>
            <a:r>
              <a:rPr lang="en-US" sz="2800" dirty="0"/>
              <a:t>Perturbation theory:</a:t>
            </a:r>
          </a:p>
          <a:p>
            <a:r>
              <a:rPr lang="en-US" sz="2800" dirty="0"/>
              <a:t> </a:t>
            </a:r>
          </a:p>
          <a:p>
            <a:pPr marL="0" indent="0">
              <a:buNone/>
            </a:pPr>
            <a:endParaRPr lang="en-US" sz="2800" dirty="0"/>
          </a:p>
          <a:p>
            <a:r>
              <a:rPr lang="en-US" sz="2800" dirty="0"/>
              <a:t>At</a:t>
            </a:r>
            <a:r>
              <a:rPr lang="en-US" sz="2800" dirty="0">
                <a:solidFill>
                  <a:srgbClr val="FF0000"/>
                </a:solidFill>
              </a:rPr>
              <a:t> high </a:t>
            </a:r>
            <a:r>
              <a:rPr lang="en-US" sz="2800" dirty="0">
                <a:solidFill>
                  <a:srgbClr val="000000"/>
                </a:solidFill>
              </a:rPr>
              <a:t>intensity</a:t>
            </a:r>
            <a:r>
              <a:rPr lang="en-US" sz="2800" dirty="0"/>
              <a:t>:</a:t>
            </a:r>
          </a:p>
          <a:p>
            <a:pPr marL="0" indent="0">
              <a:buNone/>
            </a:pPr>
            <a:r>
              <a:rPr lang="en-US" sz="2800" dirty="0"/>
              <a:t>     </a:t>
            </a:r>
            <a:r>
              <a:rPr lang="en-US" sz="2800" dirty="0">
                <a:solidFill>
                  <a:srgbClr val="FF0000"/>
                </a:solidFill>
              </a:rPr>
              <a:t>non-</a:t>
            </a:r>
            <a:r>
              <a:rPr lang="en-US" sz="2800" dirty="0" err="1"/>
              <a:t>perturbative</a:t>
            </a:r>
            <a:r>
              <a:rPr lang="en-US" sz="2800" dirty="0"/>
              <a:t> </a:t>
            </a:r>
          </a:p>
          <a:p>
            <a:pPr marL="0" indent="0">
              <a:buNone/>
            </a:pPr>
            <a:r>
              <a:rPr lang="en-US" sz="2800" dirty="0"/>
              <a:t>     treatment needed</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92</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nvPr>
        </p:nvGraphicFramePr>
        <p:xfrm>
          <a:off x="890588" y="1689100"/>
          <a:ext cx="2982912" cy="439738"/>
        </p:xfrm>
        <a:graphic>
          <a:graphicData uri="http://schemas.openxmlformats.org/presentationml/2006/ole">
            <mc:AlternateContent xmlns:mc="http://schemas.openxmlformats.org/markup-compatibility/2006">
              <mc:Choice xmlns:v="urn:schemas-microsoft-com:vml" Requires="v">
                <p:oleObj spid="_x0000_s1155214" name="Equation" r:id="rId3" imgW="1384300" imgH="203200" progId="Equation.DSMT4">
                  <p:embed/>
                </p:oleObj>
              </mc:Choice>
              <mc:Fallback>
                <p:oleObj name="Equation" r:id="rId3" imgW="1384300" imgH="203200" progId="Equation.DSMT4">
                  <p:embed/>
                  <p:pic>
                    <p:nvPicPr>
                      <p:cNvPr id="5" name="Object 4"/>
                      <p:cNvPicPr/>
                      <p:nvPr/>
                    </p:nvPicPr>
                    <p:blipFill>
                      <a:blip r:embed="rId4"/>
                      <a:stretch>
                        <a:fillRect/>
                      </a:stretch>
                    </p:blipFill>
                    <p:spPr>
                      <a:xfrm>
                        <a:off x="890588" y="1689100"/>
                        <a:ext cx="2982912" cy="439738"/>
                      </a:xfrm>
                      <a:prstGeom prst="rect">
                        <a:avLst/>
                      </a:prstGeom>
                    </p:spPr>
                  </p:pic>
                </p:oleObj>
              </mc:Fallback>
            </mc:AlternateContent>
          </a:graphicData>
        </a:graphic>
      </p:graphicFrame>
      <p:pic>
        <p:nvPicPr>
          <p:cNvPr id="7" name="Picture 6" descr="Screen shot 2012-07-05 at 1.41.27 AM.png"/>
          <p:cNvPicPr/>
          <p:nvPr/>
        </p:nvPicPr>
        <p:blipFill rotWithShape="1">
          <a:blip r:embed="rId5">
            <a:extLst>
              <a:ext uri="{28A0092B-C50C-407E-A947-70E740481C1C}">
                <a14:useLocalDpi xmlns:a14="http://schemas.microsoft.com/office/drawing/2010/main" val="0"/>
              </a:ext>
            </a:extLst>
          </a:blip>
          <a:srcRect l="51867" t="48458" r="28099" b="19214"/>
          <a:stretch/>
        </p:blipFill>
        <p:spPr>
          <a:xfrm>
            <a:off x="4989935" y="3063978"/>
            <a:ext cx="1472255" cy="1667227"/>
          </a:xfrm>
          <a:prstGeom prst="rect">
            <a:avLst/>
          </a:prstGeom>
        </p:spPr>
      </p:pic>
      <p:pic>
        <p:nvPicPr>
          <p:cNvPr id="8" name="Picture 7" descr="Screen shot 2012-07-05 at 1.41.27 AM.png"/>
          <p:cNvPicPr/>
          <p:nvPr/>
        </p:nvPicPr>
        <p:blipFill rotWithShape="1">
          <a:blip r:embed="rId5">
            <a:extLst>
              <a:ext uri="{28A0092B-C50C-407E-A947-70E740481C1C}">
                <a14:useLocalDpi xmlns:a14="http://schemas.microsoft.com/office/drawing/2010/main" val="0"/>
              </a:ext>
            </a:extLst>
          </a:blip>
          <a:srcRect l="79275" t="48458" r="1183" b="19214"/>
          <a:stretch/>
        </p:blipFill>
        <p:spPr>
          <a:xfrm>
            <a:off x="6776871" y="3041502"/>
            <a:ext cx="1337394" cy="1678465"/>
          </a:xfrm>
          <a:prstGeom prst="rect">
            <a:avLst/>
          </a:prstGeom>
        </p:spPr>
      </p:pic>
      <p:graphicFrame>
        <p:nvGraphicFramePr>
          <p:cNvPr id="9" name="Object 8"/>
          <p:cNvGraphicFramePr>
            <a:graphicFrameLocks noChangeAspect="1"/>
          </p:cNvGraphicFramePr>
          <p:nvPr>
            <p:extLst/>
          </p:nvPr>
        </p:nvGraphicFramePr>
        <p:xfrm>
          <a:off x="893242" y="3765550"/>
          <a:ext cx="2936875" cy="404813"/>
        </p:xfrm>
        <a:graphic>
          <a:graphicData uri="http://schemas.openxmlformats.org/presentationml/2006/ole">
            <mc:AlternateContent xmlns:mc="http://schemas.openxmlformats.org/markup-compatibility/2006">
              <mc:Choice xmlns:v="urn:schemas-microsoft-com:vml" Requires="v">
                <p:oleObj spid="_x0000_s1155215" name="Equation" r:id="rId6" imgW="1473200" imgH="203200" progId="Equation.3">
                  <p:embed/>
                </p:oleObj>
              </mc:Choice>
              <mc:Fallback>
                <p:oleObj name="Equation" r:id="rId6" imgW="1473200" imgH="203200" progId="Equation.3">
                  <p:embed/>
                  <p:pic>
                    <p:nvPicPr>
                      <p:cNvPr id="9" name="Object 8"/>
                      <p:cNvPicPr/>
                      <p:nvPr/>
                    </p:nvPicPr>
                    <p:blipFill>
                      <a:blip r:embed="rId7"/>
                      <a:stretch>
                        <a:fillRect/>
                      </a:stretch>
                    </p:blipFill>
                    <p:spPr>
                      <a:xfrm>
                        <a:off x="893242" y="3765550"/>
                        <a:ext cx="2936875" cy="404813"/>
                      </a:xfrm>
                      <a:prstGeom prst="rect">
                        <a:avLst/>
                      </a:prstGeom>
                    </p:spPr>
                  </p:pic>
                </p:oleObj>
              </mc:Fallback>
            </mc:AlternateContent>
          </a:graphicData>
        </a:graphic>
      </p:graphicFrame>
      <p:pic>
        <p:nvPicPr>
          <p:cNvPr id="14" name="Picture 13"/>
          <p:cNvPicPr>
            <a:picLocks noChangeAspect="1"/>
          </p:cNvPicPr>
          <p:nvPr/>
        </p:nvPicPr>
        <p:blipFill>
          <a:blip r:embed="rId8"/>
          <a:stretch>
            <a:fillRect/>
          </a:stretch>
        </p:blipFill>
        <p:spPr>
          <a:xfrm>
            <a:off x="4050497" y="5035607"/>
            <a:ext cx="1063062" cy="1350557"/>
          </a:xfrm>
          <a:prstGeom prst="rect">
            <a:avLst/>
          </a:prstGeom>
        </p:spPr>
      </p:pic>
      <p:graphicFrame>
        <p:nvGraphicFramePr>
          <p:cNvPr id="15" name="Object 14"/>
          <p:cNvGraphicFramePr>
            <a:graphicFrameLocks noChangeAspect="1"/>
          </p:cNvGraphicFramePr>
          <p:nvPr>
            <p:extLst/>
          </p:nvPr>
        </p:nvGraphicFramePr>
        <p:xfrm>
          <a:off x="5195787" y="5588487"/>
          <a:ext cx="279400" cy="277813"/>
        </p:xfrm>
        <a:graphic>
          <a:graphicData uri="http://schemas.openxmlformats.org/presentationml/2006/ole">
            <mc:AlternateContent xmlns:mc="http://schemas.openxmlformats.org/markup-compatibility/2006">
              <mc:Choice xmlns:v="urn:schemas-microsoft-com:vml" Requires="v">
                <p:oleObj spid="_x0000_s1155216" name="Equation" r:id="rId9" imgW="139700" imgH="139700" progId="Equation.DSMT4">
                  <p:embed/>
                </p:oleObj>
              </mc:Choice>
              <mc:Fallback>
                <p:oleObj name="Equation" r:id="rId9" imgW="139700" imgH="139700" progId="Equation.DSMT4">
                  <p:embed/>
                  <p:pic>
                    <p:nvPicPr>
                      <p:cNvPr id="15" name="Object 14"/>
                      <p:cNvPicPr/>
                      <p:nvPr/>
                    </p:nvPicPr>
                    <p:blipFill>
                      <a:blip r:embed="rId10"/>
                      <a:stretch>
                        <a:fillRect/>
                      </a:stretch>
                    </p:blipFill>
                    <p:spPr>
                      <a:xfrm>
                        <a:off x="5195787" y="5588487"/>
                        <a:ext cx="279400" cy="277813"/>
                      </a:xfrm>
                      <a:prstGeom prst="rect">
                        <a:avLst/>
                      </a:prstGeom>
                    </p:spPr>
                  </p:pic>
                </p:oleObj>
              </mc:Fallback>
            </mc:AlternateContent>
          </a:graphicData>
        </a:graphic>
      </p:graphicFrame>
      <p:pic>
        <p:nvPicPr>
          <p:cNvPr id="17" name="Picture 16"/>
          <p:cNvPicPr>
            <a:picLocks noChangeAspect="1"/>
          </p:cNvPicPr>
          <p:nvPr/>
        </p:nvPicPr>
        <p:blipFill>
          <a:blip r:embed="rId11"/>
          <a:stretch>
            <a:fillRect/>
          </a:stretch>
        </p:blipFill>
        <p:spPr>
          <a:xfrm>
            <a:off x="5511514" y="5012155"/>
            <a:ext cx="1096778" cy="1393391"/>
          </a:xfrm>
          <a:prstGeom prst="rect">
            <a:avLst/>
          </a:prstGeom>
        </p:spPr>
      </p:pic>
      <p:graphicFrame>
        <p:nvGraphicFramePr>
          <p:cNvPr id="18" name="Object 17"/>
          <p:cNvGraphicFramePr>
            <a:graphicFrameLocks noChangeAspect="1"/>
          </p:cNvGraphicFramePr>
          <p:nvPr>
            <p:extLst/>
          </p:nvPr>
        </p:nvGraphicFramePr>
        <p:xfrm>
          <a:off x="6550717" y="5561079"/>
          <a:ext cx="279400" cy="277813"/>
        </p:xfrm>
        <a:graphic>
          <a:graphicData uri="http://schemas.openxmlformats.org/presentationml/2006/ole">
            <mc:AlternateContent xmlns:mc="http://schemas.openxmlformats.org/markup-compatibility/2006">
              <mc:Choice xmlns:v="urn:schemas-microsoft-com:vml" Requires="v">
                <p:oleObj spid="_x0000_s1155217" name="Equation" r:id="rId12" imgW="139700" imgH="139700" progId="Equation.DSMT4">
                  <p:embed/>
                </p:oleObj>
              </mc:Choice>
              <mc:Fallback>
                <p:oleObj name="Equation" r:id="rId12" imgW="139700" imgH="139700" progId="Equation.DSMT4">
                  <p:embed/>
                  <p:pic>
                    <p:nvPicPr>
                      <p:cNvPr id="18" name="Object 17"/>
                      <p:cNvPicPr/>
                      <p:nvPr/>
                    </p:nvPicPr>
                    <p:blipFill>
                      <a:blip r:embed="rId10"/>
                      <a:stretch>
                        <a:fillRect/>
                      </a:stretch>
                    </p:blipFill>
                    <p:spPr>
                      <a:xfrm>
                        <a:off x="6550717" y="5561079"/>
                        <a:ext cx="279400" cy="277813"/>
                      </a:xfrm>
                      <a:prstGeom prst="rect">
                        <a:avLst/>
                      </a:prstGeom>
                    </p:spPr>
                  </p:pic>
                </p:oleObj>
              </mc:Fallback>
            </mc:AlternateContent>
          </a:graphicData>
        </a:graphic>
      </p:graphicFrame>
      <p:pic>
        <p:nvPicPr>
          <p:cNvPr id="19" name="Picture 18"/>
          <p:cNvPicPr>
            <a:picLocks noChangeAspect="1"/>
          </p:cNvPicPr>
          <p:nvPr/>
        </p:nvPicPr>
        <p:blipFill>
          <a:blip r:embed="rId13"/>
          <a:stretch>
            <a:fillRect/>
          </a:stretch>
        </p:blipFill>
        <p:spPr>
          <a:xfrm>
            <a:off x="6882623" y="4944726"/>
            <a:ext cx="1134596" cy="1441437"/>
          </a:xfrm>
          <a:prstGeom prst="rect">
            <a:avLst/>
          </a:prstGeom>
        </p:spPr>
      </p:pic>
      <p:graphicFrame>
        <p:nvGraphicFramePr>
          <p:cNvPr id="20" name="Object 19"/>
          <p:cNvGraphicFramePr>
            <a:graphicFrameLocks noChangeAspect="1"/>
          </p:cNvGraphicFramePr>
          <p:nvPr>
            <p:extLst/>
          </p:nvPr>
        </p:nvGraphicFramePr>
        <p:xfrm>
          <a:off x="7878763" y="5553910"/>
          <a:ext cx="558800" cy="303212"/>
        </p:xfrm>
        <a:graphic>
          <a:graphicData uri="http://schemas.openxmlformats.org/presentationml/2006/ole">
            <mc:AlternateContent xmlns:mc="http://schemas.openxmlformats.org/markup-compatibility/2006">
              <mc:Choice xmlns:v="urn:schemas-microsoft-com:vml" Requires="v">
                <p:oleObj spid="_x0000_s1155218" name="Equation" r:id="rId14" imgW="279400" imgH="152400" progId="Equation.DSMT4">
                  <p:embed/>
                </p:oleObj>
              </mc:Choice>
              <mc:Fallback>
                <p:oleObj name="Equation" r:id="rId14" imgW="279400" imgH="152400" progId="Equation.DSMT4">
                  <p:embed/>
                  <p:pic>
                    <p:nvPicPr>
                      <p:cNvPr id="20" name="Object 19"/>
                      <p:cNvPicPr/>
                      <p:nvPr/>
                    </p:nvPicPr>
                    <p:blipFill>
                      <a:blip r:embed="rId15"/>
                      <a:stretch>
                        <a:fillRect/>
                      </a:stretch>
                    </p:blipFill>
                    <p:spPr>
                      <a:xfrm>
                        <a:off x="7878763" y="5553910"/>
                        <a:ext cx="558800" cy="303212"/>
                      </a:xfrm>
                      <a:prstGeom prst="rect">
                        <a:avLst/>
                      </a:prstGeom>
                    </p:spPr>
                  </p:pic>
                </p:oleObj>
              </mc:Fallback>
            </mc:AlternateContent>
          </a:graphicData>
        </a:graphic>
      </p:graphicFrame>
    </p:spTree>
    <p:extLst>
      <p:ext uri="{BB962C8B-B14F-4D97-AF65-F5344CB8AC3E}">
        <p14:creationId xmlns:p14="http://schemas.microsoft.com/office/powerpoint/2010/main" val="422903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686800" cy="5503333"/>
          </a:xfrm>
        </p:spPr>
        <p:txBody>
          <a:bodyPr>
            <a:noAutofit/>
          </a:bodyPr>
          <a:lstStyle/>
          <a:p>
            <a:pPr>
              <a:lnSpc>
                <a:spcPct val="150000"/>
              </a:lnSpc>
            </a:pPr>
            <a:r>
              <a:rPr lang="en-US" altLang="zh-CN" sz="2400" dirty="0"/>
              <a:t>Space-time structure</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pPr marL="285750" indent="-285750">
              <a:lnSpc>
                <a:spcPct val="150000"/>
              </a:lnSpc>
            </a:pPr>
            <a:endParaRPr lang="en-US" sz="2400" dirty="0"/>
          </a:p>
          <a:p>
            <a:pPr marL="285750" indent="-285750">
              <a:lnSpc>
                <a:spcPct val="150000"/>
              </a:lnSpc>
            </a:pPr>
            <a:r>
              <a:rPr lang="en-US" sz="2400" dirty="0"/>
              <a:t>Two effects: </a:t>
            </a:r>
            <a:r>
              <a:rPr lang="en-US" sz="2400" dirty="0">
                <a:solidFill>
                  <a:srgbClr val="FF0000"/>
                </a:solidFill>
              </a:rPr>
              <a:t>acceleration</a:t>
            </a:r>
            <a:r>
              <a:rPr lang="en-US" sz="2400" dirty="0">
                <a:solidFill>
                  <a:srgbClr val="0000FF"/>
                </a:solidFill>
              </a:rPr>
              <a:t> </a:t>
            </a:r>
            <a:r>
              <a:rPr lang="en-US" sz="2400" dirty="0"/>
              <a:t>and </a:t>
            </a:r>
            <a:r>
              <a:rPr lang="en-US" sz="2400" dirty="0">
                <a:solidFill>
                  <a:srgbClr val="FF0000"/>
                </a:solidFill>
              </a:rPr>
              <a:t>radiation</a:t>
            </a:r>
          </a:p>
          <a:p>
            <a:pPr marL="0" indent="0">
              <a:buNone/>
            </a:pPr>
            <a:endParaRPr lang="en-US" sz="2400" dirty="0"/>
          </a:p>
        </p:txBody>
      </p:sp>
      <p:sp>
        <p:nvSpPr>
          <p:cNvPr id="17" name="Rectangle 16"/>
          <p:cNvSpPr/>
          <p:nvPr/>
        </p:nvSpPr>
        <p:spPr>
          <a:xfrm>
            <a:off x="1" y="26056"/>
            <a:ext cx="9058306" cy="707886"/>
          </a:xfrm>
          <a:prstGeom prst="rect">
            <a:avLst/>
          </a:prstGeom>
        </p:spPr>
        <p:txBody>
          <a:bodyPr wrap="square">
            <a:spAutoFit/>
          </a:bodyPr>
          <a:lstStyle/>
          <a:p>
            <a:pPr algn="ctr"/>
            <a:r>
              <a:rPr lang="en-US" sz="4000" u="sng" dirty="0">
                <a:solidFill>
                  <a:srgbClr val="000000"/>
                </a:solidFill>
              </a:rPr>
              <a:t>Setup for Nonlinear Compton Scattering</a:t>
            </a:r>
          </a:p>
        </p:txBody>
      </p:sp>
      <p:pic>
        <p:nvPicPr>
          <p:cNvPr id="27" name="Content Placeholder 4" descr="Picture.png"/>
          <p:cNvPicPr>
            <a:picLocks noChangeAspect="1"/>
          </p:cNvPicPr>
          <p:nvPr/>
        </p:nvPicPr>
        <p:blipFill rotWithShape="1">
          <a:blip r:embed="rId4">
            <a:extLst>
              <a:ext uri="{28A0092B-C50C-407E-A947-70E740481C1C}">
                <a14:useLocalDpi xmlns:a14="http://schemas.microsoft.com/office/drawing/2010/main" val="0"/>
              </a:ext>
            </a:extLst>
          </a:blip>
          <a:srcRect t="3992" b="1219"/>
          <a:stretch/>
        </p:blipFill>
        <p:spPr>
          <a:xfrm>
            <a:off x="2206972" y="1848218"/>
            <a:ext cx="4645660" cy="3422412"/>
          </a:xfrm>
          <a:prstGeom prst="rect">
            <a:avLst/>
          </a:prstGeom>
        </p:spPr>
      </p:pic>
      <p:cxnSp>
        <p:nvCxnSpPr>
          <p:cNvPr id="29" name="Straight Connector 28"/>
          <p:cNvCxnSpPr/>
          <p:nvPr/>
        </p:nvCxnSpPr>
        <p:spPr>
          <a:xfrm>
            <a:off x="4814241" y="4977154"/>
            <a:ext cx="1782813" cy="1288"/>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nvPr>
        </p:nvGraphicFramePr>
        <p:xfrm>
          <a:off x="2202764" y="2568730"/>
          <a:ext cx="251079" cy="298232"/>
        </p:xfrm>
        <a:graphic>
          <a:graphicData uri="http://schemas.openxmlformats.org/presentationml/2006/ole">
            <mc:AlternateContent xmlns:mc="http://schemas.openxmlformats.org/markup-compatibility/2006">
              <mc:Choice xmlns:v="urn:schemas-microsoft-com:vml" Requires="v">
                <p:oleObj spid="_x0000_s1156126" name="Equation" r:id="rId5" imgW="177800" imgH="203200" progId="Equation.DSMT4">
                  <p:embed/>
                </p:oleObj>
              </mc:Choice>
              <mc:Fallback>
                <p:oleObj name="Equation" r:id="rId5" imgW="177800" imgH="203200" progId="Equation.DSMT4">
                  <p:embed/>
                  <p:pic>
                    <p:nvPicPr>
                      <p:cNvPr id="32" name="Object 31"/>
                      <p:cNvPicPr/>
                      <p:nvPr/>
                    </p:nvPicPr>
                    <p:blipFill>
                      <a:blip r:embed="rId6"/>
                      <a:stretch>
                        <a:fillRect/>
                      </a:stretch>
                    </p:blipFill>
                    <p:spPr>
                      <a:xfrm>
                        <a:off x="2202764" y="2568730"/>
                        <a:ext cx="251079" cy="298232"/>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93</a:t>
            </a:fld>
            <a:endParaRPr lang="en-US">
              <a:solidFill>
                <a:prstClr val="black">
                  <a:tint val="75000"/>
                </a:prstClr>
              </a:solidFill>
              <a:latin typeface="Calibri"/>
            </a:endParaRPr>
          </a:p>
        </p:txBody>
      </p:sp>
      <p:sp>
        <p:nvSpPr>
          <p:cNvPr id="2" name="Oval 1"/>
          <p:cNvSpPr/>
          <p:nvPr/>
        </p:nvSpPr>
        <p:spPr>
          <a:xfrm>
            <a:off x="3933507" y="4888538"/>
            <a:ext cx="157340" cy="16857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321917" y="3186665"/>
            <a:ext cx="157340" cy="16857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20"/>
          <p:cNvSpPr txBox="1">
            <a:spLocks noChangeArrowheads="1"/>
          </p:cNvSpPr>
          <p:nvPr/>
        </p:nvSpPr>
        <p:spPr bwMode="auto">
          <a:xfrm>
            <a:off x="4364805" y="5387500"/>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a:solidFill>
                  <a:srgbClr val="0000FF"/>
                </a:solidFill>
                <a:latin typeface="Calibri"/>
                <a:ea typeface="宋体"/>
              </a:rPr>
              <a:t>[Zhao,  </a:t>
            </a:r>
            <a:r>
              <a:rPr lang="en-US" altLang="zh-CN" sz="1600" dirty="0" err="1">
                <a:solidFill>
                  <a:srgbClr val="0000FF"/>
                </a:solidFill>
                <a:latin typeface="Calibri"/>
                <a:ea typeface="宋体"/>
              </a:rPr>
              <a:t>Ilderton</a:t>
            </a:r>
            <a:r>
              <a:rPr lang="en-US" altLang="zh-CN" sz="1600" dirty="0">
                <a:solidFill>
                  <a:srgbClr val="0000FF"/>
                </a:solidFill>
                <a:latin typeface="Calibri"/>
                <a:ea typeface="宋体"/>
              </a:rPr>
              <a:t>, Maris, Vary, </a:t>
            </a:r>
            <a:r>
              <a:rPr lang="hu-HU" altLang="zh-CN" sz="1600" dirty="0">
                <a:solidFill>
                  <a:srgbClr val="0000FF"/>
                </a:solidFill>
              </a:rPr>
              <a:t>PRD 88, 035205 (2013)</a:t>
            </a:r>
            <a:r>
              <a:rPr lang="en-US" altLang="zh-CN" sz="1600" dirty="0">
                <a:solidFill>
                  <a:srgbClr val="0000FF"/>
                </a:solidFill>
                <a:latin typeface="Calibri"/>
                <a:ea typeface="宋体"/>
              </a:rPr>
              <a:t>]</a:t>
            </a:r>
          </a:p>
        </p:txBody>
      </p:sp>
    </p:spTree>
    <p:extLst>
      <p:ext uri="{BB962C8B-B14F-4D97-AF65-F5344CB8AC3E}">
        <p14:creationId xmlns:p14="http://schemas.microsoft.com/office/powerpoint/2010/main" val="359274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4.11244E-7 -4.02964E-6 L -0.0819 -0.11486 " pathEditMode="relative" rAng="0" ptsTypes="AA">
                                      <p:cBhvr>
                                        <p:cTn id="6" dur="2000" fill="hold"/>
                                        <p:tgtEl>
                                          <p:spTgt spid="29"/>
                                        </p:tgtEl>
                                        <p:attrNameLst>
                                          <p:attrName>ppt_x</p:attrName>
                                          <p:attrName>ppt_y</p:attrName>
                                        </p:attrNameLst>
                                      </p:cBhvr>
                                      <p:rCtr x="-4095" y="-5743"/>
                                    </p:animMotion>
                                  </p:childTnLst>
                                </p:cTn>
                              </p:par>
                              <p:par>
                                <p:cTn id="7" presetID="0" presetClass="path" presetSubtype="0" fill="hold" grpId="0" nodeType="withEffect">
                                  <p:stCondLst>
                                    <p:cond delay="0"/>
                                  </p:stCondLst>
                                  <p:childTnLst>
                                    <p:animMotion origin="layout" path="M 3.10082E-6 0.00092 L 3.10082E-6 -0.11395 " pathEditMode="relative" rAng="0" ptsTypes="AA">
                                      <p:cBhvr>
                                        <p:cTn id="8" dur="2000" fill="hold"/>
                                        <p:tgtEl>
                                          <p:spTgt spid="2"/>
                                        </p:tgtEl>
                                        <p:attrNameLst>
                                          <p:attrName>ppt_x</p:attrName>
                                          <p:attrName>ppt_y</p:attrName>
                                        </p:attrNameLst>
                                      </p:cBhvr>
                                      <p:rCtr x="0" y="-574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nodeType="clickEffect">
                                  <p:stCondLst>
                                    <p:cond delay="0"/>
                                  </p:stCondLst>
                                  <p:childTnLst>
                                    <p:animMotion origin="layout" path="M -0.0819 -0.11487 L -0.18271 -0.2522 " pathEditMode="relative" rAng="0" ptsTypes="AA">
                                      <p:cBhvr>
                                        <p:cTn id="12" dur="2000" fill="hold"/>
                                        <p:tgtEl>
                                          <p:spTgt spid="29"/>
                                        </p:tgtEl>
                                        <p:attrNameLst>
                                          <p:attrName>ppt_x</p:attrName>
                                          <p:attrName>ppt_y</p:attrName>
                                        </p:attrNameLst>
                                      </p:cBhvr>
                                      <p:rCtr x="-5049" y="-6878"/>
                                    </p:animMotion>
                                  </p:childTnLst>
                                </p:cTn>
                              </p:par>
                              <p:par>
                                <p:cTn id="13" presetID="0" presetClass="path" presetSubtype="0" fill="hold" grpId="1" nodeType="withEffect">
                                  <p:stCondLst>
                                    <p:cond delay="0"/>
                                  </p:stCondLst>
                                  <p:childTnLst>
                                    <p:animMotion origin="layout" path="M 3.10082E-6 -0.11395 C 0.00381 -0.15656 0.00781 -0.19871 0.0406 -0.24827 " pathEditMode="relative" rAng="0" ptsTypes="aA">
                                      <p:cBhvr>
                                        <p:cTn id="14" dur="2000" fill="hold"/>
                                        <p:tgtEl>
                                          <p:spTgt spid="2"/>
                                        </p:tgtEl>
                                        <p:attrNameLst>
                                          <p:attrName>ppt_x</p:attrName>
                                          <p:attrName>ppt_y</p:attrName>
                                        </p:attrNameLst>
                                      </p:cBhvr>
                                      <p:rCtr x="2030" y="-671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0.18271 -0.25267 L -0.28353 -0.39671 " pathEditMode="relative" rAng="0" ptsTypes="AA">
                                      <p:cBhvr>
                                        <p:cTn id="18" dur="2300" fill="hold"/>
                                        <p:tgtEl>
                                          <p:spTgt spid="29"/>
                                        </p:tgtEl>
                                        <p:attrNameLst>
                                          <p:attrName>ppt_x</p:attrName>
                                          <p:attrName>ppt_y</p:attrName>
                                        </p:attrNameLst>
                                      </p:cBhvr>
                                      <p:rCtr x="-5049" y="-7202"/>
                                    </p:animMotion>
                                  </p:childTnLst>
                                </p:cTn>
                              </p:par>
                              <p:par>
                                <p:cTn id="19" presetID="0" presetClass="path" presetSubtype="0" fill="hold" grpId="2" nodeType="withEffect">
                                  <p:stCondLst>
                                    <p:cond delay="0"/>
                                  </p:stCondLst>
                                  <p:childTnLst>
                                    <p:animMotion origin="layout" path="M 0.04061 -0.24826 C 0.02811 -0.28323 0.01579 -0.3182 0.03939 -0.42705 " pathEditMode="relative" rAng="0" ptsTypes="aA">
                                      <p:cBhvr>
                                        <p:cTn id="20" dur="2800" fill="hold"/>
                                        <p:tgtEl>
                                          <p:spTgt spid="2"/>
                                        </p:tgtEl>
                                        <p:attrNameLst>
                                          <p:attrName>ppt_x</p:attrName>
                                          <p:attrName>ppt_y</p:attrName>
                                        </p:attrNameLst>
                                      </p:cBhvr>
                                      <p:rCtr x="-1249" y="-8939"/>
                                    </p:animMotion>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0" presetClass="path" presetSubtype="0" fill="hold" grpId="0" nodeType="withEffect">
                                  <p:stCondLst>
                                    <p:cond delay="0"/>
                                  </p:stCondLst>
                                  <p:childTnLst>
                                    <p:animMotion origin="layout" path="M -1.83585E-6 3.70542E-7 L 0.09579 -0.12622 " pathEditMode="relative" rAng="0" ptsTypes="AA">
                                      <p:cBhvr>
                                        <p:cTn id="24" dur="2000" fill="hold"/>
                                        <p:tgtEl>
                                          <p:spTgt spid="11"/>
                                        </p:tgtEl>
                                        <p:attrNameLst>
                                          <p:attrName>ppt_x</p:attrName>
                                          <p:attrName>ppt_y</p:attrName>
                                        </p:attrNameLst>
                                      </p:cBhvr>
                                      <p:rCtr x="4789" y="-63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1" grpId="0" animBg="1"/>
      <p:bldP spid="11"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4" descr="Picture.png"/>
          <p:cNvPicPr>
            <a:picLocks noChangeAspect="1"/>
          </p:cNvPicPr>
          <p:nvPr/>
        </p:nvPicPr>
        <p:blipFill rotWithShape="1">
          <a:blip r:embed="rId4">
            <a:extLst>
              <a:ext uri="{28A0092B-C50C-407E-A947-70E740481C1C}">
                <a14:useLocalDpi xmlns:a14="http://schemas.microsoft.com/office/drawing/2010/main" val="0"/>
              </a:ext>
            </a:extLst>
          </a:blip>
          <a:srcRect t="3992" b="1219"/>
          <a:stretch/>
        </p:blipFill>
        <p:spPr>
          <a:xfrm>
            <a:off x="2206972" y="1848218"/>
            <a:ext cx="4645660" cy="3422412"/>
          </a:xfrm>
          <a:prstGeom prst="rect">
            <a:avLst/>
          </a:prstGeom>
        </p:spPr>
      </p:pic>
      <p:sp>
        <p:nvSpPr>
          <p:cNvPr id="4" name="Parallelogram 3"/>
          <p:cNvSpPr/>
          <p:nvPr/>
        </p:nvSpPr>
        <p:spPr>
          <a:xfrm flipH="1">
            <a:off x="2146571" y="2270079"/>
            <a:ext cx="4439244" cy="2685887"/>
          </a:xfrm>
          <a:prstGeom prst="parallelogram">
            <a:avLst>
              <a:gd name="adj" fmla="val 96149"/>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43000"/>
            <a:ext cx="8686800" cy="5503333"/>
          </a:xfrm>
        </p:spPr>
        <p:txBody>
          <a:bodyPr>
            <a:noAutofit/>
          </a:bodyPr>
          <a:lstStyle/>
          <a:p>
            <a:pPr>
              <a:lnSpc>
                <a:spcPct val="150000"/>
              </a:lnSpc>
            </a:pPr>
            <a:r>
              <a:rPr lang="en-US" altLang="zh-CN" sz="2400" dirty="0"/>
              <a:t>Space-time structure</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pPr marL="285750" indent="-285750">
              <a:lnSpc>
                <a:spcPct val="150000"/>
              </a:lnSpc>
            </a:pPr>
            <a:endParaRPr lang="en-US" sz="2400" dirty="0"/>
          </a:p>
          <a:p>
            <a:pPr marL="285750" indent="-285750">
              <a:lnSpc>
                <a:spcPct val="150000"/>
              </a:lnSpc>
            </a:pPr>
            <a:r>
              <a:rPr lang="en-US" sz="2400" dirty="0"/>
              <a:t>Two effects: </a:t>
            </a:r>
            <a:r>
              <a:rPr lang="en-US" sz="2400" dirty="0">
                <a:solidFill>
                  <a:srgbClr val="FF0000"/>
                </a:solidFill>
              </a:rPr>
              <a:t>acceleration</a:t>
            </a:r>
            <a:r>
              <a:rPr lang="en-US" sz="2400" dirty="0">
                <a:solidFill>
                  <a:srgbClr val="0000FF"/>
                </a:solidFill>
              </a:rPr>
              <a:t> </a:t>
            </a:r>
            <a:r>
              <a:rPr lang="en-US" sz="2400" dirty="0"/>
              <a:t>and </a:t>
            </a:r>
            <a:r>
              <a:rPr lang="en-US" sz="2400" dirty="0">
                <a:solidFill>
                  <a:srgbClr val="FF0000"/>
                </a:solidFill>
              </a:rPr>
              <a:t>radiation</a:t>
            </a:r>
          </a:p>
          <a:p>
            <a:pPr marL="0" indent="0">
              <a:buNone/>
            </a:pPr>
            <a:endParaRPr lang="en-US" sz="2400" dirty="0"/>
          </a:p>
        </p:txBody>
      </p:sp>
      <p:sp>
        <p:nvSpPr>
          <p:cNvPr id="17" name="Rectangle 16"/>
          <p:cNvSpPr/>
          <p:nvPr/>
        </p:nvSpPr>
        <p:spPr>
          <a:xfrm>
            <a:off x="1" y="26056"/>
            <a:ext cx="9058306" cy="707886"/>
          </a:xfrm>
          <a:prstGeom prst="rect">
            <a:avLst/>
          </a:prstGeom>
        </p:spPr>
        <p:txBody>
          <a:bodyPr wrap="square">
            <a:spAutoFit/>
          </a:bodyPr>
          <a:lstStyle/>
          <a:p>
            <a:pPr algn="ctr"/>
            <a:r>
              <a:rPr lang="en-US" sz="4000" u="sng" dirty="0">
                <a:solidFill>
                  <a:srgbClr val="000000"/>
                </a:solidFill>
              </a:rPr>
              <a:t>Setup for Nonlinear Compton Scattering</a:t>
            </a:r>
          </a:p>
        </p:txBody>
      </p:sp>
      <p:cxnSp>
        <p:nvCxnSpPr>
          <p:cNvPr id="29" name="Straight Connector 28"/>
          <p:cNvCxnSpPr/>
          <p:nvPr/>
        </p:nvCxnSpPr>
        <p:spPr>
          <a:xfrm>
            <a:off x="4814241" y="4977154"/>
            <a:ext cx="1772853" cy="11662"/>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nvPr>
        </p:nvGraphicFramePr>
        <p:xfrm>
          <a:off x="2202764" y="2568730"/>
          <a:ext cx="251079" cy="298232"/>
        </p:xfrm>
        <a:graphic>
          <a:graphicData uri="http://schemas.openxmlformats.org/presentationml/2006/ole">
            <mc:AlternateContent xmlns:mc="http://schemas.openxmlformats.org/markup-compatibility/2006">
              <mc:Choice xmlns:v="urn:schemas-microsoft-com:vml" Requires="v">
                <p:oleObj spid="_x0000_s1157150" name="Equation" r:id="rId5" imgW="177800" imgH="203200" progId="Equation.DSMT4">
                  <p:embed/>
                </p:oleObj>
              </mc:Choice>
              <mc:Fallback>
                <p:oleObj name="Equation" r:id="rId5" imgW="177800" imgH="203200" progId="Equation.DSMT4">
                  <p:embed/>
                  <p:pic>
                    <p:nvPicPr>
                      <p:cNvPr id="32" name="Object 31"/>
                      <p:cNvPicPr/>
                      <p:nvPr/>
                    </p:nvPicPr>
                    <p:blipFill>
                      <a:blip r:embed="rId6"/>
                      <a:stretch>
                        <a:fillRect/>
                      </a:stretch>
                    </p:blipFill>
                    <p:spPr>
                      <a:xfrm>
                        <a:off x="2202764" y="2568730"/>
                        <a:ext cx="251079" cy="298232"/>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94</a:t>
            </a:fld>
            <a:endParaRPr lang="en-US">
              <a:solidFill>
                <a:prstClr val="black">
                  <a:tint val="75000"/>
                </a:prstClr>
              </a:solidFill>
              <a:latin typeface="Calibri"/>
            </a:endParaRPr>
          </a:p>
        </p:txBody>
      </p:sp>
      <p:cxnSp>
        <p:nvCxnSpPr>
          <p:cNvPr id="8" name="Straight Connector 7"/>
          <p:cNvCxnSpPr/>
          <p:nvPr/>
        </p:nvCxnSpPr>
        <p:spPr>
          <a:xfrm>
            <a:off x="2222194" y="2251880"/>
            <a:ext cx="1772853" cy="11662"/>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338331" y="3112930"/>
            <a:ext cx="2034185" cy="460759"/>
            <a:chOff x="5338331" y="3112930"/>
            <a:chExt cx="2034185" cy="460759"/>
          </a:xfrm>
        </p:grpSpPr>
        <p:sp>
          <p:nvSpPr>
            <p:cNvPr id="11" name="TextBox 10"/>
            <p:cNvSpPr txBox="1"/>
            <p:nvPr/>
          </p:nvSpPr>
          <p:spPr>
            <a:xfrm>
              <a:off x="5518149" y="3135407"/>
              <a:ext cx="1719505" cy="369332"/>
            </a:xfrm>
            <a:prstGeom prst="rect">
              <a:avLst/>
            </a:prstGeom>
            <a:noFill/>
          </p:spPr>
          <p:txBody>
            <a:bodyPr wrap="square" rtlCol="0">
              <a:spAutoFit/>
            </a:bodyPr>
            <a:lstStyle/>
            <a:p>
              <a:r>
                <a:rPr lang="en-US" altLang="zh-CN" dirty="0">
                  <a:solidFill>
                    <a:srgbClr val="FF0000"/>
                  </a:solidFill>
                </a:rPr>
                <a:t>Laser trajectory</a:t>
              </a:r>
              <a:endParaRPr lang="en-US" dirty="0">
                <a:solidFill>
                  <a:srgbClr val="FF0000"/>
                </a:solidFill>
              </a:endParaRPr>
            </a:p>
          </p:txBody>
        </p:sp>
        <p:sp>
          <p:nvSpPr>
            <p:cNvPr id="12" name="Oval Callout 11"/>
            <p:cNvSpPr/>
            <p:nvPr/>
          </p:nvSpPr>
          <p:spPr>
            <a:xfrm>
              <a:off x="5338331" y="3112930"/>
              <a:ext cx="2034185" cy="460759"/>
            </a:xfrm>
            <a:prstGeom prst="wedgeEllipseCallout">
              <a:avLst>
                <a:gd name="adj1" fmla="val -52152"/>
                <a:gd name="adj2" fmla="val 75224"/>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13"/>
          <p:cNvSpPr/>
          <p:nvPr/>
        </p:nvSpPr>
        <p:spPr>
          <a:xfrm>
            <a:off x="4293887" y="1954673"/>
            <a:ext cx="157340" cy="16857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98528" y="2319854"/>
            <a:ext cx="157340" cy="16857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20"/>
          <p:cNvSpPr txBox="1">
            <a:spLocks noChangeArrowheads="1"/>
          </p:cNvSpPr>
          <p:nvPr/>
        </p:nvSpPr>
        <p:spPr bwMode="auto">
          <a:xfrm>
            <a:off x="3411904" y="6211920"/>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a:solidFill>
                  <a:srgbClr val="0000FF"/>
                </a:solidFill>
                <a:latin typeface="Calibri"/>
                <a:ea typeface="宋体"/>
              </a:rPr>
              <a:t>[Zhao,  </a:t>
            </a:r>
            <a:r>
              <a:rPr lang="en-US" altLang="zh-CN" sz="1600" dirty="0" err="1">
                <a:solidFill>
                  <a:srgbClr val="0000FF"/>
                </a:solidFill>
                <a:latin typeface="Calibri"/>
                <a:ea typeface="宋体"/>
              </a:rPr>
              <a:t>Ilderton</a:t>
            </a:r>
            <a:r>
              <a:rPr lang="en-US" altLang="zh-CN" sz="1600" dirty="0">
                <a:solidFill>
                  <a:srgbClr val="0000FF"/>
                </a:solidFill>
                <a:latin typeface="Calibri"/>
                <a:ea typeface="宋体"/>
              </a:rPr>
              <a:t>, Maris, Vary, </a:t>
            </a:r>
            <a:r>
              <a:rPr lang="hu-HU" altLang="zh-CN" sz="1600" dirty="0">
                <a:solidFill>
                  <a:srgbClr val="0000FF"/>
                </a:solidFill>
              </a:rPr>
              <a:t>PRD 88, 035205 (2013)</a:t>
            </a:r>
            <a:r>
              <a:rPr lang="en-US" altLang="zh-CN" sz="1600" dirty="0">
                <a:solidFill>
                  <a:srgbClr val="0000FF"/>
                </a:solidFill>
                <a:latin typeface="Calibri"/>
                <a:ea typeface="宋体"/>
              </a:rPr>
              <a:t>]</a:t>
            </a:r>
          </a:p>
        </p:txBody>
      </p:sp>
    </p:spTree>
    <p:extLst>
      <p:ext uri="{BB962C8B-B14F-4D97-AF65-F5344CB8AC3E}">
        <p14:creationId xmlns:p14="http://schemas.microsoft.com/office/powerpoint/2010/main" val="5493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686"/>
            <a:ext cx="8229600" cy="1143000"/>
          </a:xfrm>
        </p:spPr>
        <p:txBody>
          <a:bodyPr/>
          <a:lstStyle/>
          <a:p>
            <a:r>
              <a:rPr lang="en-US" u="sng" dirty="0"/>
              <a:t>QED in background EM field</a:t>
            </a:r>
          </a:p>
        </p:txBody>
      </p:sp>
      <p:sp>
        <p:nvSpPr>
          <p:cNvPr id="3" name="Content Placeholder 2"/>
          <p:cNvSpPr>
            <a:spLocks noGrp="1"/>
          </p:cNvSpPr>
          <p:nvPr>
            <p:ph idx="1"/>
          </p:nvPr>
        </p:nvSpPr>
        <p:spPr>
          <a:xfrm>
            <a:off x="457200" y="1600200"/>
            <a:ext cx="8252710" cy="5018992"/>
          </a:xfrm>
        </p:spPr>
        <p:txBody>
          <a:bodyPr/>
          <a:lstStyle/>
          <a:p>
            <a:r>
              <a:rPr lang="en-US" sz="2800" dirty="0"/>
              <a:t>Time dependence is in external field only</a:t>
            </a:r>
          </a:p>
          <a:p>
            <a:endParaRPr lang="en-US" dirty="0"/>
          </a:p>
          <a:p>
            <a:pPr marL="0" indent="0">
              <a:buNone/>
            </a:pPr>
            <a:endParaRPr lang="en-US" dirty="0"/>
          </a:p>
          <a:p>
            <a:r>
              <a:rPr lang="en-US" sz="2800" dirty="0"/>
              <a:t>In interaction picture, one need only treat external field </a:t>
            </a:r>
            <a:r>
              <a:rPr lang="en-US" altLang="zh-CN" sz="2800" dirty="0"/>
              <a:t>induced evolution</a:t>
            </a:r>
            <a:endParaRPr lang="en-US" sz="2800" dirty="0"/>
          </a:p>
          <a:p>
            <a:endParaRPr lang="en-US" sz="2800" dirty="0"/>
          </a:p>
          <a:p>
            <a:endParaRPr lang="en-US" sz="2800" dirty="0"/>
          </a:p>
          <a:p>
            <a:r>
              <a:rPr lang="en-US" sz="2800" dirty="0"/>
              <a:t>Need to work in the </a:t>
            </a:r>
            <a:r>
              <a:rPr lang="en-US" sz="2800" dirty="0" err="1"/>
              <a:t>eigenstate</a:t>
            </a:r>
            <a:r>
              <a:rPr lang="en-US" sz="2800" dirty="0"/>
              <a:t> basis of        ,        obtained by solving</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95</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nvPr>
        </p:nvGraphicFramePr>
        <p:xfrm>
          <a:off x="963264" y="2111250"/>
          <a:ext cx="2098675" cy="533400"/>
        </p:xfrm>
        <a:graphic>
          <a:graphicData uri="http://schemas.openxmlformats.org/presentationml/2006/ole">
            <mc:AlternateContent xmlns:mc="http://schemas.openxmlformats.org/markup-compatibility/2006">
              <mc:Choice xmlns:v="urn:schemas-microsoft-com:vml" Requires="v">
                <p:oleObj spid="_x0000_s1175617" name="Equation" r:id="rId3" imgW="1003300" imgH="254000" progId="Equation.DSMT4">
                  <p:embed/>
                </p:oleObj>
              </mc:Choice>
              <mc:Fallback>
                <p:oleObj name="Equation" r:id="rId3" imgW="1003300" imgH="254000" progId="Equation.DSMT4">
                  <p:embed/>
                  <p:pic>
                    <p:nvPicPr>
                      <p:cNvPr id="8" name="Object 7"/>
                      <p:cNvPicPr/>
                      <p:nvPr/>
                    </p:nvPicPr>
                    <p:blipFill>
                      <a:blip r:embed="rId4"/>
                      <a:stretch>
                        <a:fillRect/>
                      </a:stretch>
                    </p:blipFill>
                    <p:spPr>
                      <a:xfrm>
                        <a:off x="963264" y="2111250"/>
                        <a:ext cx="2098675" cy="533400"/>
                      </a:xfrm>
                      <a:prstGeom prst="rect">
                        <a:avLst/>
                      </a:prstGeom>
                    </p:spPr>
                  </p:pic>
                </p:oleObj>
              </mc:Fallback>
            </mc:AlternateContent>
          </a:graphicData>
        </a:graphic>
      </p:graphicFrame>
      <p:pic>
        <p:nvPicPr>
          <p:cNvPr id="9" name="Picture 8"/>
          <p:cNvPicPr>
            <a:picLocks noChangeAspect="1"/>
          </p:cNvPicPr>
          <p:nvPr/>
        </p:nvPicPr>
        <p:blipFill>
          <a:blip r:embed="rId5"/>
          <a:stretch>
            <a:fillRect/>
          </a:stretch>
        </p:blipFill>
        <p:spPr>
          <a:xfrm>
            <a:off x="2990404" y="1963853"/>
            <a:ext cx="1333102" cy="820371"/>
          </a:xfrm>
          <a:prstGeom prst="rect">
            <a:avLst/>
          </a:prstGeom>
        </p:spPr>
      </p:pic>
      <p:graphicFrame>
        <p:nvGraphicFramePr>
          <p:cNvPr id="11" name="Object 10"/>
          <p:cNvGraphicFramePr>
            <a:graphicFrameLocks noChangeAspect="1"/>
          </p:cNvGraphicFramePr>
          <p:nvPr>
            <p:extLst/>
          </p:nvPr>
        </p:nvGraphicFramePr>
        <p:xfrm>
          <a:off x="4189469" y="2144964"/>
          <a:ext cx="1382712" cy="533400"/>
        </p:xfrm>
        <a:graphic>
          <a:graphicData uri="http://schemas.openxmlformats.org/presentationml/2006/ole">
            <mc:AlternateContent xmlns:mc="http://schemas.openxmlformats.org/markup-compatibility/2006">
              <mc:Choice xmlns:v="urn:schemas-microsoft-com:vml" Requires="v">
                <p:oleObj spid="_x0000_s1175618" name="Equation" r:id="rId6" imgW="660400" imgH="254000" progId="Equation.3">
                  <p:embed/>
                </p:oleObj>
              </mc:Choice>
              <mc:Fallback>
                <p:oleObj name="Equation" r:id="rId6" imgW="660400" imgH="254000" progId="Equation.3">
                  <p:embed/>
                  <p:pic>
                    <p:nvPicPr>
                      <p:cNvPr id="11" name="Object 10"/>
                      <p:cNvPicPr/>
                      <p:nvPr/>
                    </p:nvPicPr>
                    <p:blipFill>
                      <a:blip r:embed="rId7"/>
                      <a:stretch>
                        <a:fillRect/>
                      </a:stretch>
                    </p:blipFill>
                    <p:spPr>
                      <a:xfrm>
                        <a:off x="4189469" y="2144964"/>
                        <a:ext cx="1382712" cy="53340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939427" y="2771775"/>
          <a:ext cx="1938338" cy="533400"/>
        </p:xfrm>
        <a:graphic>
          <a:graphicData uri="http://schemas.openxmlformats.org/presentationml/2006/ole">
            <mc:AlternateContent xmlns:mc="http://schemas.openxmlformats.org/markup-compatibility/2006">
              <mc:Choice xmlns:v="urn:schemas-microsoft-com:vml" Requires="v">
                <p:oleObj spid="_x0000_s1175619" name="Equation" r:id="rId8" imgW="927100" imgH="254000" progId="Equation.3">
                  <p:embed/>
                </p:oleObj>
              </mc:Choice>
              <mc:Fallback>
                <p:oleObj name="Equation" r:id="rId8" imgW="927100" imgH="254000" progId="Equation.3">
                  <p:embed/>
                  <p:pic>
                    <p:nvPicPr>
                      <p:cNvPr id="20" name="Object 19"/>
                      <p:cNvPicPr/>
                      <p:nvPr/>
                    </p:nvPicPr>
                    <p:blipFill>
                      <a:blip r:embed="rId9"/>
                      <a:stretch>
                        <a:fillRect/>
                      </a:stretch>
                    </p:blipFill>
                    <p:spPr>
                      <a:xfrm>
                        <a:off x="1939427" y="2771775"/>
                        <a:ext cx="1938338" cy="533400"/>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954088" y="4337050"/>
          <a:ext cx="2787650" cy="628650"/>
        </p:xfrm>
        <a:graphic>
          <a:graphicData uri="http://schemas.openxmlformats.org/presentationml/2006/ole">
            <mc:AlternateContent xmlns:mc="http://schemas.openxmlformats.org/markup-compatibility/2006">
              <mc:Choice xmlns:v="urn:schemas-microsoft-com:vml" Requires="v">
                <p:oleObj spid="_x0000_s1175620" name="Equation" r:id="rId10" imgW="1739900" imgH="393700" progId="Equation.DSMT4">
                  <p:embed/>
                </p:oleObj>
              </mc:Choice>
              <mc:Fallback>
                <p:oleObj name="Equation" r:id="rId10" imgW="1739900" imgH="393700" progId="Equation.DSMT4">
                  <p:embed/>
                  <p:pic>
                    <p:nvPicPr>
                      <p:cNvPr id="22" name="Object 21"/>
                      <p:cNvPicPr/>
                      <p:nvPr/>
                    </p:nvPicPr>
                    <p:blipFill>
                      <a:blip r:embed="rId11"/>
                      <a:stretch>
                        <a:fillRect/>
                      </a:stretch>
                    </p:blipFill>
                    <p:spPr>
                      <a:xfrm>
                        <a:off x="954088" y="4337050"/>
                        <a:ext cx="2787650" cy="628650"/>
                      </a:xfrm>
                      <a:prstGeom prst="rect">
                        <a:avLst/>
                      </a:prstGeom>
                    </p:spPr>
                  </p:pic>
                </p:oleObj>
              </mc:Fallback>
            </mc:AlternateContent>
          </a:graphicData>
        </a:graphic>
      </p:graphicFrame>
      <p:cxnSp>
        <p:nvCxnSpPr>
          <p:cNvPr id="25" name="Straight Arrow Connector 24"/>
          <p:cNvCxnSpPr/>
          <p:nvPr/>
        </p:nvCxnSpPr>
        <p:spPr>
          <a:xfrm>
            <a:off x="3967223" y="4675015"/>
            <a:ext cx="103395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nvPr>
        </p:nvGraphicFramePr>
        <p:xfrm>
          <a:off x="6573595" y="5284368"/>
          <a:ext cx="636588" cy="533400"/>
        </p:xfrm>
        <a:graphic>
          <a:graphicData uri="http://schemas.openxmlformats.org/presentationml/2006/ole">
            <mc:AlternateContent xmlns:mc="http://schemas.openxmlformats.org/markup-compatibility/2006">
              <mc:Choice xmlns:v="urn:schemas-microsoft-com:vml" Requires="v">
                <p:oleObj spid="_x0000_s1175621" name="Equation" r:id="rId12" imgW="304800" imgH="254000" progId="Equation.DSMT4">
                  <p:embed/>
                </p:oleObj>
              </mc:Choice>
              <mc:Fallback>
                <p:oleObj name="Equation" r:id="rId12" imgW="304800" imgH="254000" progId="Equation.DSMT4">
                  <p:embed/>
                  <p:pic>
                    <p:nvPicPr>
                      <p:cNvPr id="27" name="Object 26"/>
                      <p:cNvPicPr/>
                      <p:nvPr/>
                    </p:nvPicPr>
                    <p:blipFill>
                      <a:blip r:embed="rId13"/>
                      <a:stretch>
                        <a:fillRect/>
                      </a:stretch>
                    </p:blipFill>
                    <p:spPr>
                      <a:xfrm>
                        <a:off x="6573595" y="5284368"/>
                        <a:ext cx="636588" cy="533400"/>
                      </a:xfrm>
                      <a:prstGeom prst="rect">
                        <a:avLst/>
                      </a:prstGeom>
                    </p:spPr>
                  </p:pic>
                </p:oleObj>
              </mc:Fallback>
            </mc:AlternateContent>
          </a:graphicData>
        </a:graphic>
      </p:graphicFrame>
      <p:graphicFrame>
        <p:nvGraphicFramePr>
          <p:cNvPr id="30" name="Object 29"/>
          <p:cNvGraphicFramePr>
            <a:graphicFrameLocks noChangeAspect="1"/>
          </p:cNvGraphicFramePr>
          <p:nvPr>
            <p:extLst/>
          </p:nvPr>
        </p:nvGraphicFramePr>
        <p:xfrm>
          <a:off x="3746325" y="5703629"/>
          <a:ext cx="2152650" cy="531813"/>
        </p:xfrm>
        <a:graphic>
          <a:graphicData uri="http://schemas.openxmlformats.org/presentationml/2006/ole">
            <mc:AlternateContent xmlns:mc="http://schemas.openxmlformats.org/markup-compatibility/2006">
              <mc:Choice xmlns:v="urn:schemas-microsoft-com:vml" Requires="v">
                <p:oleObj spid="_x0000_s1175622" name="Equation" r:id="rId14" imgW="1028700" imgH="254000" progId="Equation.DSMT4">
                  <p:embed/>
                </p:oleObj>
              </mc:Choice>
              <mc:Fallback>
                <p:oleObj name="Equation" r:id="rId14" imgW="1028700" imgH="254000" progId="Equation.DSMT4">
                  <p:embed/>
                  <p:pic>
                    <p:nvPicPr>
                      <p:cNvPr id="30" name="Object 29"/>
                      <p:cNvPicPr/>
                      <p:nvPr/>
                    </p:nvPicPr>
                    <p:blipFill>
                      <a:blip r:embed="rId15"/>
                      <a:stretch>
                        <a:fillRect/>
                      </a:stretch>
                    </p:blipFill>
                    <p:spPr>
                      <a:xfrm>
                        <a:off x="3746325" y="5703629"/>
                        <a:ext cx="2152650" cy="531813"/>
                      </a:xfrm>
                      <a:prstGeom prst="rect">
                        <a:avLst/>
                      </a:prstGeom>
                    </p:spPr>
                  </p:pic>
                </p:oleObj>
              </mc:Fallback>
            </mc:AlternateContent>
          </a:graphicData>
        </a:graphic>
      </p:graphicFrame>
      <p:cxnSp>
        <p:nvCxnSpPr>
          <p:cNvPr id="14" name="Straight Connector 13"/>
          <p:cNvCxnSpPr/>
          <p:nvPr/>
        </p:nvCxnSpPr>
        <p:spPr>
          <a:xfrm>
            <a:off x="2787171" y="2135223"/>
            <a:ext cx="0" cy="1236182"/>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graphicFrame>
        <p:nvGraphicFramePr>
          <p:cNvPr id="5" name="Object 4"/>
          <p:cNvGraphicFramePr>
            <a:graphicFrameLocks noChangeAspect="1"/>
          </p:cNvGraphicFramePr>
          <p:nvPr>
            <p:extLst/>
          </p:nvPr>
        </p:nvGraphicFramePr>
        <p:xfrm>
          <a:off x="5168355" y="4341746"/>
          <a:ext cx="3503433" cy="670410"/>
        </p:xfrm>
        <a:graphic>
          <a:graphicData uri="http://schemas.openxmlformats.org/presentationml/2006/ole">
            <mc:AlternateContent xmlns:mc="http://schemas.openxmlformats.org/markup-compatibility/2006">
              <mc:Choice xmlns:v="urn:schemas-microsoft-com:vml" Requires="v">
                <p:oleObj spid="_x0000_s1175623" name="Equation" r:id="rId16" imgW="2057400" imgH="393700" progId="Equation.DSMT4">
                  <p:embed/>
                </p:oleObj>
              </mc:Choice>
              <mc:Fallback>
                <p:oleObj name="Equation" r:id="rId16" imgW="2057400" imgH="393700" progId="Equation.DSMT4">
                  <p:embed/>
                  <p:pic>
                    <p:nvPicPr>
                      <p:cNvPr id="5" name="Object 4"/>
                      <p:cNvPicPr/>
                      <p:nvPr/>
                    </p:nvPicPr>
                    <p:blipFill>
                      <a:blip r:embed="rId17"/>
                      <a:stretch>
                        <a:fillRect/>
                      </a:stretch>
                    </p:blipFill>
                    <p:spPr>
                      <a:xfrm>
                        <a:off x="5168355" y="4341746"/>
                        <a:ext cx="3503433" cy="670410"/>
                      </a:xfrm>
                      <a:prstGeom prst="rect">
                        <a:avLst/>
                      </a:prstGeom>
                    </p:spPr>
                  </p:pic>
                </p:oleObj>
              </mc:Fallback>
            </mc:AlternateContent>
          </a:graphicData>
        </a:graphic>
      </p:graphicFrame>
    </p:spTree>
    <p:extLst>
      <p:ext uri="{BB962C8B-B14F-4D97-AF65-F5344CB8AC3E}">
        <p14:creationId xmlns:p14="http://schemas.microsoft.com/office/powerpoint/2010/main" val="220465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3" y="0"/>
            <a:ext cx="8911167" cy="1143000"/>
          </a:xfrm>
        </p:spPr>
        <p:txBody>
          <a:bodyPr>
            <a:normAutofit/>
          </a:bodyPr>
          <a:lstStyle/>
          <a:p>
            <a:r>
              <a:rPr lang="en-US" u="sng" dirty="0"/>
              <a:t>A Simple Laser Field Profile</a:t>
            </a:r>
          </a:p>
        </p:txBody>
      </p:sp>
      <p:sp>
        <p:nvSpPr>
          <p:cNvPr id="3" name="Content Placeholder 2"/>
          <p:cNvSpPr>
            <a:spLocks noGrp="1"/>
          </p:cNvSpPr>
          <p:nvPr>
            <p:ph idx="1"/>
          </p:nvPr>
        </p:nvSpPr>
        <p:spPr>
          <a:xfrm>
            <a:off x="378542" y="2013949"/>
            <a:ext cx="8765458" cy="5056716"/>
          </a:xfrm>
        </p:spPr>
        <p:txBody>
          <a:bodyPr>
            <a:noAutofit/>
          </a:bodyPr>
          <a:lstStyle/>
          <a:p>
            <a:r>
              <a:rPr lang="en-US" dirty="0"/>
              <a:t>Key properties:</a:t>
            </a:r>
          </a:p>
          <a:p>
            <a:pPr marL="1200150" lvl="2" indent="-342900">
              <a:buFont typeface="Calibri" pitchFamily="34" charset="0"/>
              <a:buChar char="―"/>
            </a:pPr>
            <a:r>
              <a:rPr lang="en-US" sz="2800" dirty="0">
                <a:solidFill>
                  <a:prstClr val="black"/>
                </a:solidFill>
              </a:rPr>
              <a:t>      is treated classically</a:t>
            </a:r>
            <a:endParaRPr lang="en-US" sz="2800" dirty="0"/>
          </a:p>
          <a:p>
            <a:pPr marL="1200150" lvl="2" indent="-342900">
              <a:buFont typeface="Calibri" pitchFamily="34" charset="0"/>
              <a:buChar char="―"/>
            </a:pPr>
            <a:r>
              <a:rPr lang="en-US" sz="2800" dirty="0">
                <a:solidFill>
                  <a:prstClr val="black"/>
                </a:solidFill>
              </a:rPr>
              <a:t>      is </a:t>
            </a:r>
            <a:r>
              <a:rPr lang="en-US" sz="2800" dirty="0"/>
              <a:t>in </a:t>
            </a:r>
            <a:r>
              <a:rPr lang="en-US" sz="2800" dirty="0" err="1"/>
              <a:t>lightcone</a:t>
            </a:r>
            <a:r>
              <a:rPr lang="en-US" sz="2800" dirty="0"/>
              <a:t> gauge, </a:t>
            </a:r>
          </a:p>
          <a:p>
            <a:pPr marL="1200150" lvl="2" indent="-342900">
              <a:buFont typeface="Calibri" pitchFamily="34" charset="0"/>
              <a:buChar char="―"/>
            </a:pPr>
            <a:r>
              <a:rPr lang="en-US" sz="2800" dirty="0"/>
              <a:t>      is uniform in x</a:t>
            </a:r>
            <a:r>
              <a:rPr lang="en-US" sz="2800" baseline="30000" dirty="0"/>
              <a:t>1,2</a:t>
            </a:r>
            <a:r>
              <a:rPr lang="en-US" sz="2800" dirty="0"/>
              <a:t>  and light-front time x</a:t>
            </a:r>
            <a:r>
              <a:rPr lang="en-US" sz="2800" baseline="30000" dirty="0"/>
              <a:t>+</a:t>
            </a:r>
            <a:r>
              <a:rPr lang="en-US" sz="2800" dirty="0"/>
              <a:t> </a:t>
            </a:r>
          </a:p>
          <a:p>
            <a:pPr marL="1200150" lvl="2" indent="-342900">
              <a:buFont typeface="Calibri" pitchFamily="34" charset="0"/>
              <a:buChar char="―"/>
            </a:pPr>
            <a:r>
              <a:rPr lang="en-US" sz="2800" dirty="0"/>
              <a:t>      depends on x</a:t>
            </a:r>
            <a:r>
              <a:rPr lang="en-US" sz="2800" baseline="30000" dirty="0"/>
              <a:t>-</a:t>
            </a:r>
            <a:r>
              <a:rPr lang="en-US" sz="2800" dirty="0"/>
              <a:t>              : </a:t>
            </a:r>
            <a:r>
              <a:rPr lang="en-US" sz="2800" dirty="0">
                <a:solidFill>
                  <a:srgbClr val="FF0000"/>
                </a:solidFill>
              </a:rPr>
              <a:t>electric field </a:t>
            </a:r>
            <a:r>
              <a:rPr lang="en-US" sz="2800" dirty="0"/>
              <a:t>in </a:t>
            </a:r>
            <a:r>
              <a:rPr lang="en-US" sz="2800" dirty="0">
                <a:solidFill>
                  <a:srgbClr val="FF0000"/>
                </a:solidFill>
              </a:rPr>
              <a:t>longitudinal</a:t>
            </a:r>
            <a:r>
              <a:rPr lang="en-US" sz="2800" dirty="0"/>
              <a:t> (x</a:t>
            </a:r>
            <a:r>
              <a:rPr lang="en-US" sz="2800" baseline="30000" dirty="0"/>
              <a:t>-</a:t>
            </a:r>
            <a:r>
              <a:rPr lang="en-US" sz="2800" dirty="0"/>
              <a:t>) direction</a:t>
            </a:r>
          </a:p>
          <a:p>
            <a:pPr marL="1200150" lvl="2" indent="-342900">
              <a:buFont typeface="Calibri" pitchFamily="34" charset="0"/>
              <a:buChar char="―"/>
            </a:pPr>
            <a:r>
              <a:rPr lang="en-US" sz="2800" dirty="0"/>
              <a:t>      describes the field strength </a:t>
            </a:r>
          </a:p>
          <a:p>
            <a:pPr marL="1200150" lvl="2" indent="-342900">
              <a:buFont typeface="Calibri" pitchFamily="34" charset="0"/>
              <a:buChar char="―"/>
            </a:pPr>
            <a:r>
              <a:rPr lang="en-US" sz="2800" dirty="0"/>
              <a:t>      describes the laser field’s spatial frequency in x</a:t>
            </a:r>
            <a:r>
              <a:rPr lang="en-US" sz="2800" baseline="30000" dirty="0"/>
              <a:t>-</a:t>
            </a:r>
            <a:endParaRPr lang="en-US" sz="2800" dirty="0"/>
          </a:p>
          <a:p>
            <a:pPr marL="0" indent="0">
              <a:lnSpc>
                <a:spcPct val="150000"/>
              </a:lnSpc>
              <a:buNone/>
            </a:pPr>
            <a:endParaRPr lang="en-US" sz="2400" dirty="0"/>
          </a:p>
        </p:txBody>
      </p:sp>
      <p:graphicFrame>
        <p:nvGraphicFramePr>
          <p:cNvPr id="8" name="Object 7"/>
          <p:cNvGraphicFramePr>
            <a:graphicFrameLocks noChangeAspect="1"/>
          </p:cNvGraphicFramePr>
          <p:nvPr>
            <p:extLst/>
          </p:nvPr>
        </p:nvGraphicFramePr>
        <p:xfrm>
          <a:off x="1682582" y="5115351"/>
          <a:ext cx="361267" cy="438682"/>
        </p:xfrm>
        <a:graphic>
          <a:graphicData uri="http://schemas.openxmlformats.org/presentationml/2006/ole">
            <mc:AlternateContent xmlns:mc="http://schemas.openxmlformats.org/markup-compatibility/2006">
              <mc:Choice xmlns:v="urn:schemas-microsoft-com:vml" Requires="v">
                <p:oleObj spid="_x0000_s1158398" name="Equation" r:id="rId4" imgW="177800" imgH="215900" progId="Equation.3">
                  <p:embed/>
                </p:oleObj>
              </mc:Choice>
              <mc:Fallback>
                <p:oleObj name="Equation" r:id="rId4" imgW="177800" imgH="215900" progId="Equation.3">
                  <p:embed/>
                  <p:pic>
                    <p:nvPicPr>
                      <p:cNvPr id="8" name="Object 7"/>
                      <p:cNvPicPr/>
                      <p:nvPr/>
                    </p:nvPicPr>
                    <p:blipFill>
                      <a:blip r:embed="rId5"/>
                      <a:stretch>
                        <a:fillRect/>
                      </a:stretch>
                    </p:blipFill>
                    <p:spPr>
                      <a:xfrm>
                        <a:off x="1682582" y="5115351"/>
                        <a:ext cx="361267" cy="438682"/>
                      </a:xfrm>
                      <a:prstGeom prst="rect">
                        <a:avLst/>
                      </a:prstGeom>
                    </p:spPr>
                  </p:pic>
                </p:oleObj>
              </mc:Fallback>
            </mc:AlternateContent>
          </a:graphicData>
        </a:graphic>
      </p:graphicFrame>
      <p:graphicFrame>
        <p:nvGraphicFramePr>
          <p:cNvPr id="7" name="Content Placeholder 3"/>
          <p:cNvGraphicFramePr>
            <a:graphicFrameLocks noChangeAspect="1"/>
          </p:cNvGraphicFramePr>
          <p:nvPr>
            <p:extLst/>
          </p:nvPr>
        </p:nvGraphicFramePr>
        <p:xfrm>
          <a:off x="2889283" y="1231775"/>
          <a:ext cx="3306763" cy="633412"/>
        </p:xfrm>
        <a:graphic>
          <a:graphicData uri="http://schemas.openxmlformats.org/presentationml/2006/ole">
            <mc:AlternateContent xmlns:mc="http://schemas.openxmlformats.org/markup-compatibility/2006">
              <mc:Choice xmlns:v="urn:schemas-microsoft-com:vml" Requires="v">
                <p:oleObj spid="_x0000_s1158399" name="Equation" r:id="rId6" imgW="1587500" imgH="304800" progId="Equation.3">
                  <p:embed/>
                </p:oleObj>
              </mc:Choice>
              <mc:Fallback>
                <p:oleObj name="Equation" r:id="rId6" imgW="1587500" imgH="304800" progId="Equation.3">
                  <p:embed/>
                  <p:pic>
                    <p:nvPicPr>
                      <p:cNvPr id="7" name="Content Placeholder 3"/>
                      <p:cNvPicPr/>
                      <p:nvPr/>
                    </p:nvPicPr>
                    <p:blipFill>
                      <a:blip r:embed="rId7"/>
                      <a:stretch>
                        <a:fillRect/>
                      </a:stretch>
                    </p:blipFill>
                    <p:spPr>
                      <a:xfrm>
                        <a:off x="2889283" y="1231775"/>
                        <a:ext cx="3306763" cy="633412"/>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268913" y="3103563"/>
          <a:ext cx="1138237" cy="481012"/>
        </p:xfrm>
        <a:graphic>
          <a:graphicData uri="http://schemas.openxmlformats.org/presentationml/2006/ole">
            <mc:AlternateContent xmlns:mc="http://schemas.openxmlformats.org/markup-compatibility/2006">
              <mc:Choice xmlns:v="urn:schemas-microsoft-com:vml" Requires="v">
                <p:oleObj spid="_x0000_s1158400" name="Equation" r:id="rId8" imgW="482600" imgH="203200" progId="Equation.3">
                  <p:embed/>
                </p:oleObj>
              </mc:Choice>
              <mc:Fallback>
                <p:oleObj name="Equation" r:id="rId8" imgW="482600" imgH="203200" progId="Equation.3">
                  <p:embed/>
                  <p:pic>
                    <p:nvPicPr>
                      <p:cNvPr id="13" name="Object 12"/>
                      <p:cNvPicPr/>
                      <p:nvPr/>
                    </p:nvPicPr>
                    <p:blipFill>
                      <a:blip r:embed="rId9"/>
                      <a:stretch>
                        <a:fillRect/>
                      </a:stretch>
                    </p:blipFill>
                    <p:spPr>
                      <a:xfrm>
                        <a:off x="5268913" y="3103563"/>
                        <a:ext cx="1138237" cy="481012"/>
                      </a:xfrm>
                      <a:prstGeom prst="rect">
                        <a:avLst/>
                      </a:prstGeom>
                    </p:spPr>
                  </p:pic>
                </p:oleObj>
              </mc:Fallback>
            </mc:AlternateContent>
          </a:graphicData>
        </a:graphic>
      </p:graphicFrame>
      <p:sp>
        <p:nvSpPr>
          <p:cNvPr id="5" name="Rectangle 4"/>
          <p:cNvSpPr/>
          <p:nvPr/>
        </p:nvSpPr>
        <p:spPr>
          <a:xfrm>
            <a:off x="2753456" y="1036049"/>
            <a:ext cx="3562634" cy="9779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210485" y="4417836"/>
            <a:ext cx="59245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nvPr>
        </p:nvGraphicFramePr>
        <p:xfrm>
          <a:off x="4802937" y="4175880"/>
          <a:ext cx="528637" cy="368300"/>
        </p:xfrm>
        <a:graphic>
          <a:graphicData uri="http://schemas.openxmlformats.org/presentationml/2006/ole">
            <mc:AlternateContent xmlns:mc="http://schemas.openxmlformats.org/markup-compatibility/2006">
              <mc:Choice xmlns:v="urn:schemas-microsoft-com:vml" Requires="v">
                <p:oleObj spid="_x0000_s1158401" name="Equation" r:id="rId10" imgW="292100" imgH="203200" progId="Equation.DSMT4">
                  <p:embed/>
                </p:oleObj>
              </mc:Choice>
              <mc:Fallback>
                <p:oleObj name="Equation" r:id="rId10" imgW="292100" imgH="203200" progId="Equation.DSMT4">
                  <p:embed/>
                  <p:pic>
                    <p:nvPicPr>
                      <p:cNvPr id="24" name="Object 23"/>
                      <p:cNvPicPr>
                        <a:picLocks noChangeAspect="1" noChangeArrowheads="1"/>
                      </p:cNvPicPr>
                      <p:nvPr/>
                    </p:nvPicPr>
                    <p:blipFill>
                      <a:blip r:embed="rId11"/>
                      <a:srcRect/>
                      <a:stretch>
                        <a:fillRect/>
                      </a:stretch>
                    </p:blipFill>
                    <p:spPr bwMode="auto">
                      <a:xfrm>
                        <a:off x="4802937" y="4175880"/>
                        <a:ext cx="5286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nvPr>
        </p:nvGraphicFramePr>
        <p:xfrm>
          <a:off x="1653296" y="2556395"/>
          <a:ext cx="496888" cy="468312"/>
        </p:xfrm>
        <a:graphic>
          <a:graphicData uri="http://schemas.openxmlformats.org/presentationml/2006/ole">
            <mc:AlternateContent xmlns:mc="http://schemas.openxmlformats.org/markup-compatibility/2006">
              <mc:Choice xmlns:v="urn:schemas-microsoft-com:vml" Requires="v">
                <p:oleObj spid="_x0000_s1158402" name="Equation" r:id="rId12" imgW="228600" imgH="215900" progId="Equation.3">
                  <p:embed/>
                </p:oleObj>
              </mc:Choice>
              <mc:Fallback>
                <p:oleObj name="Equation" r:id="rId12" imgW="228600" imgH="215900" progId="Equation.3">
                  <p:embed/>
                  <p:pic>
                    <p:nvPicPr>
                      <p:cNvPr id="14" name="Object 13"/>
                      <p:cNvPicPr/>
                      <p:nvPr/>
                    </p:nvPicPr>
                    <p:blipFill>
                      <a:blip r:embed="rId13"/>
                      <a:stretch>
                        <a:fillRect/>
                      </a:stretch>
                    </p:blipFill>
                    <p:spPr>
                      <a:xfrm>
                        <a:off x="1653296" y="2556395"/>
                        <a:ext cx="496888" cy="468312"/>
                      </a:xfrm>
                      <a:prstGeom prst="rect">
                        <a:avLst/>
                      </a:prstGeom>
                    </p:spPr>
                  </p:pic>
                </p:oleObj>
              </mc:Fallback>
            </mc:AlternateContent>
          </a:graphicData>
        </a:graphic>
      </p:graphicFrame>
      <p:sp>
        <p:nvSpPr>
          <p:cNvPr id="11" name="Slide Number Placeholder 10"/>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96</a:t>
            </a:fld>
            <a:endParaRPr lang="en-US">
              <a:solidFill>
                <a:prstClr val="black">
                  <a:tint val="75000"/>
                </a:prstClr>
              </a:solidFill>
              <a:latin typeface="Calibri"/>
            </a:endParaRPr>
          </a:p>
        </p:txBody>
      </p:sp>
      <p:graphicFrame>
        <p:nvGraphicFramePr>
          <p:cNvPr id="18" name="Object 17"/>
          <p:cNvGraphicFramePr>
            <a:graphicFrameLocks noChangeAspect="1"/>
          </p:cNvGraphicFramePr>
          <p:nvPr>
            <p:extLst/>
          </p:nvPr>
        </p:nvGraphicFramePr>
        <p:xfrm>
          <a:off x="1653296" y="3103374"/>
          <a:ext cx="496888" cy="468312"/>
        </p:xfrm>
        <a:graphic>
          <a:graphicData uri="http://schemas.openxmlformats.org/presentationml/2006/ole">
            <mc:AlternateContent xmlns:mc="http://schemas.openxmlformats.org/markup-compatibility/2006">
              <mc:Choice xmlns:v="urn:schemas-microsoft-com:vml" Requires="v">
                <p:oleObj spid="_x0000_s1158403" name="Equation" r:id="rId14" imgW="228600" imgH="215900" progId="Equation.3">
                  <p:embed/>
                </p:oleObj>
              </mc:Choice>
              <mc:Fallback>
                <p:oleObj name="Equation" r:id="rId14" imgW="228600" imgH="215900" progId="Equation.3">
                  <p:embed/>
                  <p:pic>
                    <p:nvPicPr>
                      <p:cNvPr id="18" name="Object 17"/>
                      <p:cNvPicPr/>
                      <p:nvPr/>
                    </p:nvPicPr>
                    <p:blipFill>
                      <a:blip r:embed="rId13"/>
                      <a:stretch>
                        <a:fillRect/>
                      </a:stretch>
                    </p:blipFill>
                    <p:spPr>
                      <a:xfrm>
                        <a:off x="1653296" y="3103374"/>
                        <a:ext cx="496888" cy="468312"/>
                      </a:xfrm>
                      <a:prstGeom prst="rect">
                        <a:avLst/>
                      </a:prstGeom>
                    </p:spPr>
                  </p:pic>
                </p:oleObj>
              </mc:Fallback>
            </mc:AlternateContent>
          </a:graphicData>
        </a:graphic>
      </p:graphicFrame>
      <p:graphicFrame>
        <p:nvGraphicFramePr>
          <p:cNvPr id="19" name="Object 18"/>
          <p:cNvGraphicFramePr>
            <a:graphicFrameLocks noChangeAspect="1"/>
          </p:cNvGraphicFramePr>
          <p:nvPr>
            <p:extLst/>
          </p:nvPr>
        </p:nvGraphicFramePr>
        <p:xfrm>
          <a:off x="1653296" y="3595843"/>
          <a:ext cx="496888" cy="468312"/>
        </p:xfrm>
        <a:graphic>
          <a:graphicData uri="http://schemas.openxmlformats.org/presentationml/2006/ole">
            <mc:AlternateContent xmlns:mc="http://schemas.openxmlformats.org/markup-compatibility/2006">
              <mc:Choice xmlns:v="urn:schemas-microsoft-com:vml" Requires="v">
                <p:oleObj spid="_x0000_s1158404" name="Equation" r:id="rId15" imgW="228600" imgH="215900" progId="Equation.3">
                  <p:embed/>
                </p:oleObj>
              </mc:Choice>
              <mc:Fallback>
                <p:oleObj name="Equation" r:id="rId15" imgW="228600" imgH="215900" progId="Equation.3">
                  <p:embed/>
                  <p:pic>
                    <p:nvPicPr>
                      <p:cNvPr id="19" name="Object 18"/>
                      <p:cNvPicPr/>
                      <p:nvPr/>
                    </p:nvPicPr>
                    <p:blipFill>
                      <a:blip r:embed="rId13"/>
                      <a:stretch>
                        <a:fillRect/>
                      </a:stretch>
                    </p:blipFill>
                    <p:spPr>
                      <a:xfrm>
                        <a:off x="1653296" y="3595843"/>
                        <a:ext cx="496888" cy="468312"/>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664534" y="4109107"/>
          <a:ext cx="496888" cy="468312"/>
        </p:xfrm>
        <a:graphic>
          <a:graphicData uri="http://schemas.openxmlformats.org/presentationml/2006/ole">
            <mc:AlternateContent xmlns:mc="http://schemas.openxmlformats.org/markup-compatibility/2006">
              <mc:Choice xmlns:v="urn:schemas-microsoft-com:vml" Requires="v">
                <p:oleObj spid="_x0000_s1158405" name="Equation" r:id="rId16" imgW="228600" imgH="215900" progId="Equation.3">
                  <p:embed/>
                </p:oleObj>
              </mc:Choice>
              <mc:Fallback>
                <p:oleObj name="Equation" r:id="rId16" imgW="228600" imgH="215900" progId="Equation.3">
                  <p:embed/>
                  <p:pic>
                    <p:nvPicPr>
                      <p:cNvPr id="20" name="Object 19"/>
                      <p:cNvPicPr/>
                      <p:nvPr/>
                    </p:nvPicPr>
                    <p:blipFill>
                      <a:blip r:embed="rId13"/>
                      <a:stretch>
                        <a:fillRect/>
                      </a:stretch>
                    </p:blipFill>
                    <p:spPr>
                      <a:xfrm>
                        <a:off x="1664534" y="4109107"/>
                        <a:ext cx="496888" cy="468312"/>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1780588" y="5694363"/>
          <a:ext cx="284163" cy="414338"/>
        </p:xfrm>
        <a:graphic>
          <a:graphicData uri="http://schemas.openxmlformats.org/presentationml/2006/ole">
            <mc:AlternateContent xmlns:mc="http://schemas.openxmlformats.org/markup-compatibility/2006">
              <mc:Choice xmlns:v="urn:schemas-microsoft-com:vml" Requires="v">
                <p:oleObj spid="_x0000_s1158406" name="Equation" r:id="rId17" imgW="139700" imgH="203200" progId="Equation.3">
                  <p:embed/>
                </p:oleObj>
              </mc:Choice>
              <mc:Fallback>
                <p:oleObj name="Equation" r:id="rId17" imgW="139700" imgH="203200" progId="Equation.3">
                  <p:embed/>
                  <p:pic>
                    <p:nvPicPr>
                      <p:cNvPr id="21" name="Object 20"/>
                      <p:cNvPicPr/>
                      <p:nvPr/>
                    </p:nvPicPr>
                    <p:blipFill>
                      <a:blip r:embed="rId18"/>
                      <a:stretch>
                        <a:fillRect/>
                      </a:stretch>
                    </p:blipFill>
                    <p:spPr>
                      <a:xfrm>
                        <a:off x="1780588" y="5694363"/>
                        <a:ext cx="284163" cy="414338"/>
                      </a:xfrm>
                      <a:prstGeom prst="rect">
                        <a:avLst/>
                      </a:prstGeom>
                    </p:spPr>
                  </p:pic>
                </p:oleObj>
              </mc:Fallback>
            </mc:AlternateContent>
          </a:graphicData>
        </a:graphic>
      </p:graphicFrame>
    </p:spTree>
    <p:extLst>
      <p:ext uri="{BB962C8B-B14F-4D97-AF65-F5344CB8AC3E}">
        <p14:creationId xmlns:p14="http://schemas.microsoft.com/office/powerpoint/2010/main" val="31760559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209591" y="2393698"/>
            <a:ext cx="6886363" cy="4035321"/>
          </a:xfrm>
          <a:prstGeom prst="rect">
            <a:avLst/>
          </a:prstGeom>
        </p:spPr>
      </p:pic>
      <p:sp>
        <p:nvSpPr>
          <p:cNvPr id="2" name="Title 1"/>
          <p:cNvSpPr>
            <a:spLocks noGrp="1"/>
          </p:cNvSpPr>
          <p:nvPr>
            <p:ph type="title"/>
          </p:nvPr>
        </p:nvSpPr>
        <p:spPr>
          <a:xfrm>
            <a:off x="0" y="18999"/>
            <a:ext cx="9143999" cy="1143000"/>
          </a:xfrm>
        </p:spPr>
        <p:txBody>
          <a:bodyPr>
            <a:normAutofit/>
          </a:bodyPr>
          <a:lstStyle/>
          <a:p>
            <a:r>
              <a:rPr lang="en-US" u="sng" dirty="0"/>
              <a:t>Results: Nonlinear Compton Scattering</a:t>
            </a:r>
          </a:p>
        </p:txBody>
      </p:sp>
      <p:sp>
        <p:nvSpPr>
          <p:cNvPr id="3" name="Content Placeholder 2"/>
          <p:cNvSpPr>
            <a:spLocks noGrp="1"/>
          </p:cNvSpPr>
          <p:nvPr>
            <p:ph idx="1"/>
          </p:nvPr>
        </p:nvSpPr>
        <p:spPr>
          <a:xfrm>
            <a:off x="457200" y="1042220"/>
            <a:ext cx="8488720" cy="5083944"/>
          </a:xfrm>
        </p:spPr>
        <p:txBody>
          <a:bodyPr>
            <a:normAutofit/>
          </a:bodyPr>
          <a:lstStyle/>
          <a:p>
            <a:r>
              <a:rPr lang="en-US" sz="2400" dirty="0"/>
              <a:t>Laser profile:                                           with </a:t>
            </a:r>
          </a:p>
          <a:p>
            <a:r>
              <a:rPr lang="en-US" sz="2400" dirty="0"/>
              <a:t>Basis space:              , </a:t>
            </a:r>
            <a:r>
              <a:rPr lang="en-US" sz="2400" dirty="0" err="1"/>
              <a:t>N</a:t>
            </a:r>
            <a:r>
              <a:rPr lang="en-US" sz="2400" baseline="-25000" dirty="0" err="1"/>
              <a:t>max</a:t>
            </a:r>
            <a:r>
              <a:rPr lang="en-US" sz="2400" dirty="0"/>
              <a:t>=8, K: 1.5+3.5+5.5 (three segments) </a:t>
            </a:r>
          </a:p>
          <a:p>
            <a:r>
              <a:rPr lang="en-US" sz="2400" dirty="0"/>
              <a:t>Initial state (x</a:t>
            </a:r>
            <a:r>
              <a:rPr lang="en-US" sz="2400" baseline="30000" dirty="0"/>
              <a:t>+</a:t>
            </a:r>
            <a:r>
              <a:rPr lang="en-US" sz="2400" dirty="0"/>
              <a:t>=0): ground state electron in K=1.5 segment</a:t>
            </a: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97</a:t>
            </a:fld>
            <a:endParaRPr lang="en-US">
              <a:solidFill>
                <a:prstClr val="black">
                  <a:tint val="75000"/>
                </a:prstClr>
              </a:solidFill>
              <a:latin typeface="Calibri"/>
            </a:endParaRPr>
          </a:p>
        </p:txBody>
      </p:sp>
      <p:graphicFrame>
        <p:nvGraphicFramePr>
          <p:cNvPr id="4" name="Object 3"/>
          <p:cNvGraphicFramePr>
            <a:graphicFrameLocks noChangeAspect="1"/>
          </p:cNvGraphicFramePr>
          <p:nvPr>
            <p:extLst/>
          </p:nvPr>
        </p:nvGraphicFramePr>
        <p:xfrm>
          <a:off x="6108700" y="1135063"/>
          <a:ext cx="1854200" cy="347662"/>
        </p:xfrm>
        <a:graphic>
          <a:graphicData uri="http://schemas.openxmlformats.org/presentationml/2006/ole">
            <mc:AlternateContent xmlns:mc="http://schemas.openxmlformats.org/markup-compatibility/2006">
              <mc:Choice xmlns:v="urn:schemas-microsoft-com:vml" Requires="v">
                <p:oleObj spid="_x0000_s1159254" name="Equation" r:id="rId5" imgW="1295400" imgH="241300" progId="Equation.3">
                  <p:embed/>
                </p:oleObj>
              </mc:Choice>
              <mc:Fallback>
                <p:oleObj name="Equation" r:id="rId5" imgW="1295400" imgH="241300" progId="Equation.3">
                  <p:embed/>
                  <p:pic>
                    <p:nvPicPr>
                      <p:cNvPr id="4" name="Object 3"/>
                      <p:cNvPicPr>
                        <a:picLocks noChangeAspect="1" noChangeArrowheads="1"/>
                      </p:cNvPicPr>
                      <p:nvPr/>
                    </p:nvPicPr>
                    <p:blipFill>
                      <a:blip r:embed="rId6"/>
                      <a:srcRect/>
                      <a:stretch>
                        <a:fillRect/>
                      </a:stretch>
                    </p:blipFill>
                    <p:spPr bwMode="auto">
                      <a:xfrm>
                        <a:off x="6108700" y="1135063"/>
                        <a:ext cx="1854200" cy="347662"/>
                      </a:xfrm>
                      <a:prstGeom prst="rect">
                        <a:avLst/>
                      </a:prstGeom>
                      <a:noFill/>
                      <a:ln>
                        <a:noFill/>
                      </a:ln>
                    </p:spPr>
                  </p:pic>
                </p:oleObj>
              </mc:Fallback>
            </mc:AlternateContent>
          </a:graphicData>
        </a:graphic>
      </p:graphicFrame>
      <p:sp>
        <p:nvSpPr>
          <p:cNvPr id="32" name="TextBox 31"/>
          <p:cNvSpPr txBox="1"/>
          <p:nvPr/>
        </p:nvSpPr>
        <p:spPr>
          <a:xfrm>
            <a:off x="2246677" y="6407066"/>
            <a:ext cx="2113897" cy="338554"/>
          </a:xfrm>
          <a:prstGeom prst="rect">
            <a:avLst/>
          </a:prstGeom>
          <a:noFill/>
        </p:spPr>
        <p:txBody>
          <a:bodyPr wrap="square" rtlCol="0">
            <a:spAutoFit/>
          </a:bodyPr>
          <a:lstStyle/>
          <a:p>
            <a:r>
              <a:rPr lang="en-US" sz="1600" dirty="0">
                <a:solidFill>
                  <a:prstClr val="black"/>
                </a:solidFill>
                <a:latin typeface="Calibri"/>
              </a:rPr>
              <a:t>invariant mass (MeV)</a:t>
            </a:r>
          </a:p>
        </p:txBody>
      </p:sp>
      <p:sp>
        <p:nvSpPr>
          <p:cNvPr id="33" name="TextBox 32"/>
          <p:cNvSpPr txBox="1"/>
          <p:nvPr/>
        </p:nvSpPr>
        <p:spPr>
          <a:xfrm>
            <a:off x="5662460" y="6373352"/>
            <a:ext cx="2361897" cy="338554"/>
          </a:xfrm>
          <a:prstGeom prst="rect">
            <a:avLst/>
          </a:prstGeom>
          <a:noFill/>
        </p:spPr>
        <p:txBody>
          <a:bodyPr wrap="square" rtlCol="0">
            <a:spAutoFit/>
          </a:bodyPr>
          <a:lstStyle/>
          <a:p>
            <a:r>
              <a:rPr lang="en-US" sz="1600" dirty="0">
                <a:solidFill>
                  <a:prstClr val="black"/>
                </a:solidFill>
                <a:latin typeface="Calibri"/>
              </a:rPr>
              <a:t>invariant mass (MeV)</a:t>
            </a:r>
          </a:p>
        </p:txBody>
      </p:sp>
      <p:grpSp>
        <p:nvGrpSpPr>
          <p:cNvPr id="24" name="Group 23"/>
          <p:cNvGrpSpPr/>
          <p:nvPr/>
        </p:nvGrpSpPr>
        <p:grpSpPr>
          <a:xfrm>
            <a:off x="493615" y="2562268"/>
            <a:ext cx="506621" cy="3798450"/>
            <a:chOff x="527330" y="2270080"/>
            <a:chExt cx="506621" cy="3798450"/>
          </a:xfrm>
        </p:grpSpPr>
        <p:cxnSp>
          <p:nvCxnSpPr>
            <p:cNvPr id="20" name="Straight Arrow Connector 19"/>
            <p:cNvCxnSpPr/>
            <p:nvPr/>
          </p:nvCxnSpPr>
          <p:spPr>
            <a:xfrm flipH="1">
              <a:off x="1022712" y="2270080"/>
              <a:ext cx="11239" cy="3798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27330" y="2629696"/>
              <a:ext cx="461665" cy="2506078"/>
            </a:xfrm>
            <a:prstGeom prst="rect">
              <a:avLst/>
            </a:prstGeom>
            <a:noFill/>
          </p:spPr>
          <p:txBody>
            <a:bodyPr vert="vert270" wrap="square" rtlCol="0">
              <a:spAutoFit/>
            </a:bodyPr>
            <a:lstStyle/>
            <a:p>
              <a:r>
                <a:rPr lang="en-US" dirty="0"/>
                <a:t>time (x</a:t>
              </a:r>
              <a:r>
                <a:rPr lang="en-US" baseline="30000" dirty="0"/>
                <a:t>+</a:t>
              </a:r>
              <a:r>
                <a:rPr lang="en-US" dirty="0"/>
                <a:t>) evolution</a:t>
              </a:r>
            </a:p>
          </p:txBody>
        </p:sp>
      </p:grpSp>
      <p:graphicFrame>
        <p:nvGraphicFramePr>
          <p:cNvPr id="15" name="Content Placeholder 3"/>
          <p:cNvGraphicFramePr>
            <a:graphicFrameLocks noChangeAspect="1"/>
          </p:cNvGraphicFramePr>
          <p:nvPr>
            <p:extLst/>
          </p:nvPr>
        </p:nvGraphicFramePr>
        <p:xfrm>
          <a:off x="2731942" y="1044809"/>
          <a:ext cx="2640105" cy="505713"/>
        </p:xfrm>
        <a:graphic>
          <a:graphicData uri="http://schemas.openxmlformats.org/presentationml/2006/ole">
            <mc:AlternateContent xmlns:mc="http://schemas.openxmlformats.org/markup-compatibility/2006">
              <mc:Choice xmlns:v="urn:schemas-microsoft-com:vml" Requires="v">
                <p:oleObj spid="_x0000_s1159255" name="Equation" r:id="rId7" imgW="1587500" imgH="304800" progId="Equation.3">
                  <p:embed/>
                </p:oleObj>
              </mc:Choice>
              <mc:Fallback>
                <p:oleObj name="Equation" r:id="rId7" imgW="1587500" imgH="304800" progId="Equation.3">
                  <p:embed/>
                  <p:pic>
                    <p:nvPicPr>
                      <p:cNvPr id="15" name="Content Placeholder 3"/>
                      <p:cNvPicPr/>
                      <p:nvPr/>
                    </p:nvPicPr>
                    <p:blipFill>
                      <a:blip r:embed="rId8"/>
                      <a:stretch>
                        <a:fillRect/>
                      </a:stretch>
                    </p:blipFill>
                    <p:spPr>
                      <a:xfrm>
                        <a:off x="2731942" y="1044809"/>
                        <a:ext cx="2640105" cy="505713"/>
                      </a:xfrm>
                      <a:prstGeom prst="rect">
                        <a:avLst/>
                      </a:prstGeom>
                    </p:spPr>
                  </p:pic>
                </p:oleObj>
              </mc:Fallback>
            </mc:AlternateContent>
          </a:graphicData>
        </a:graphic>
      </p:graphicFrame>
      <p:sp>
        <p:nvSpPr>
          <p:cNvPr id="19" name="Rectangle 18"/>
          <p:cNvSpPr/>
          <p:nvPr/>
        </p:nvSpPr>
        <p:spPr>
          <a:xfrm>
            <a:off x="7041658" y="3355235"/>
            <a:ext cx="876610" cy="7641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41303" y="3348930"/>
            <a:ext cx="876610" cy="7641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9"/>
          <a:stretch>
            <a:fillRect/>
          </a:stretch>
        </p:blipFill>
        <p:spPr>
          <a:xfrm>
            <a:off x="3623678" y="3360168"/>
            <a:ext cx="823855" cy="775424"/>
          </a:xfrm>
          <a:prstGeom prst="rect">
            <a:avLst/>
          </a:prstGeom>
          <a:ln>
            <a:solidFill>
              <a:schemeClr val="tx1"/>
            </a:solidFill>
          </a:ln>
        </p:spPr>
      </p:pic>
      <p:graphicFrame>
        <p:nvGraphicFramePr>
          <p:cNvPr id="16" name="Object 15"/>
          <p:cNvGraphicFramePr>
            <a:graphicFrameLocks noChangeAspect="1"/>
          </p:cNvGraphicFramePr>
          <p:nvPr>
            <p:extLst/>
          </p:nvPr>
        </p:nvGraphicFramePr>
        <p:xfrm>
          <a:off x="2395318" y="1519366"/>
          <a:ext cx="998737" cy="421218"/>
        </p:xfrm>
        <a:graphic>
          <a:graphicData uri="http://schemas.openxmlformats.org/presentationml/2006/ole">
            <mc:AlternateContent xmlns:mc="http://schemas.openxmlformats.org/markup-compatibility/2006">
              <mc:Choice xmlns:v="urn:schemas-microsoft-com:vml" Requires="v">
                <p:oleObj spid="_x0000_s1159256" name="Equation" r:id="rId10" imgW="571500" imgH="241300" progId="Equation.DSMT4">
                  <p:embed/>
                </p:oleObj>
              </mc:Choice>
              <mc:Fallback>
                <p:oleObj name="Equation" r:id="rId10" imgW="571500" imgH="241300" progId="Equation.DSMT4">
                  <p:embed/>
                  <p:pic>
                    <p:nvPicPr>
                      <p:cNvPr id="16" name="Object 15"/>
                      <p:cNvPicPr/>
                      <p:nvPr/>
                    </p:nvPicPr>
                    <p:blipFill>
                      <a:blip r:embed="rId11"/>
                      <a:stretch>
                        <a:fillRect/>
                      </a:stretch>
                    </p:blipFill>
                    <p:spPr>
                      <a:xfrm>
                        <a:off x="2395318" y="1519366"/>
                        <a:ext cx="998737" cy="421218"/>
                      </a:xfrm>
                      <a:prstGeom prst="rect">
                        <a:avLst/>
                      </a:prstGeom>
                    </p:spPr>
                  </p:pic>
                </p:oleObj>
              </mc:Fallback>
            </mc:AlternateContent>
          </a:graphicData>
        </a:graphic>
      </p:graphicFrame>
      <p:sp>
        <p:nvSpPr>
          <p:cNvPr id="17" name="Text Box 20"/>
          <p:cNvSpPr txBox="1">
            <a:spLocks noChangeArrowheads="1"/>
          </p:cNvSpPr>
          <p:nvPr/>
        </p:nvSpPr>
        <p:spPr bwMode="auto">
          <a:xfrm>
            <a:off x="4551096" y="840447"/>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a:solidFill>
                  <a:srgbClr val="0000FF"/>
                </a:solidFill>
                <a:latin typeface="Calibri"/>
                <a:ea typeface="宋体"/>
              </a:rPr>
              <a:t>[Zhao,  </a:t>
            </a:r>
            <a:r>
              <a:rPr lang="en-US" altLang="zh-CN" sz="1600" dirty="0" err="1">
                <a:solidFill>
                  <a:srgbClr val="0000FF"/>
                </a:solidFill>
                <a:latin typeface="Calibri"/>
                <a:ea typeface="宋体"/>
              </a:rPr>
              <a:t>Ilderton</a:t>
            </a:r>
            <a:r>
              <a:rPr lang="en-US" altLang="zh-CN" sz="1600" dirty="0">
                <a:solidFill>
                  <a:srgbClr val="0000FF"/>
                </a:solidFill>
                <a:latin typeface="Calibri"/>
                <a:ea typeface="宋体"/>
              </a:rPr>
              <a:t>, Maris, Vary, </a:t>
            </a:r>
            <a:r>
              <a:rPr lang="hu-HU" altLang="zh-CN" sz="1600" dirty="0">
                <a:solidFill>
                  <a:srgbClr val="0000FF"/>
                </a:solidFill>
              </a:rPr>
              <a:t>PRD 88, 035205 (2013)</a:t>
            </a:r>
            <a:r>
              <a:rPr lang="en-US" altLang="zh-CN" sz="1600" dirty="0">
                <a:solidFill>
                  <a:srgbClr val="0000FF"/>
                </a:solidFill>
                <a:latin typeface="Calibri"/>
                <a:ea typeface="宋体"/>
              </a:rPr>
              <a:t>]</a:t>
            </a:r>
          </a:p>
        </p:txBody>
      </p:sp>
    </p:spTree>
    <p:extLst>
      <p:ext uri="{BB962C8B-B14F-4D97-AF65-F5344CB8AC3E}">
        <p14:creationId xmlns:p14="http://schemas.microsoft.com/office/powerpoint/2010/main" val="34891896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84370" y="1346463"/>
            <a:ext cx="6817507" cy="3985395"/>
          </a:xfrm>
          <a:prstGeom prst="rect">
            <a:avLst/>
          </a:prstGeom>
        </p:spPr>
      </p:pic>
      <p:sp>
        <p:nvSpPr>
          <p:cNvPr id="3" name="Content Placeholder 2"/>
          <p:cNvSpPr>
            <a:spLocks noGrp="1"/>
          </p:cNvSpPr>
          <p:nvPr>
            <p:ph idx="1"/>
          </p:nvPr>
        </p:nvSpPr>
        <p:spPr>
          <a:xfrm>
            <a:off x="224772" y="1189038"/>
            <a:ext cx="8919228" cy="5595220"/>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sz="2800" dirty="0"/>
          </a:p>
          <a:p>
            <a:endParaRPr lang="en-US" sz="2400" dirty="0"/>
          </a:p>
          <a:p>
            <a:endParaRPr lang="en-US" sz="2400" dirty="0"/>
          </a:p>
          <a:p>
            <a:r>
              <a:rPr lang="en-US" sz="2400" dirty="0">
                <a:solidFill>
                  <a:srgbClr val="FF0000"/>
                </a:solidFill>
              </a:rPr>
              <a:t>Accelerati</a:t>
            </a:r>
            <a:r>
              <a:rPr lang="en-US" altLang="zh-CN" sz="2400" dirty="0">
                <a:solidFill>
                  <a:srgbClr val="FF0000"/>
                </a:solidFill>
              </a:rPr>
              <a:t>on</a:t>
            </a:r>
            <a:r>
              <a:rPr lang="en-US" sz="2400" dirty="0"/>
              <a:t> and </a:t>
            </a:r>
            <a:r>
              <a:rPr lang="en-US" sz="2400" dirty="0">
                <a:solidFill>
                  <a:srgbClr val="FF0000"/>
                </a:solidFill>
              </a:rPr>
              <a:t>radiation</a:t>
            </a:r>
            <a:r>
              <a:rPr lang="en-US" sz="2400" dirty="0"/>
              <a:t> are </a:t>
            </a:r>
            <a:r>
              <a:rPr lang="en-US" altLang="zh-CN" sz="2400" dirty="0"/>
              <a:t>treated</a:t>
            </a:r>
            <a:r>
              <a:rPr lang="en-US" sz="2400" dirty="0"/>
              <a:t> in the same Hilbert space</a:t>
            </a:r>
          </a:p>
          <a:p>
            <a:r>
              <a:rPr lang="en-US" sz="2400" dirty="0"/>
              <a:t>Entire process is </a:t>
            </a:r>
            <a:r>
              <a:rPr lang="en-US" sz="2400" dirty="0" err="1">
                <a:solidFill>
                  <a:srgbClr val="FF0000"/>
                </a:solidFill>
              </a:rPr>
              <a:t>nonperturbative</a:t>
            </a:r>
            <a:r>
              <a:rPr lang="en-US" sz="2400" dirty="0"/>
              <a:t> (initial state changes significantly)</a:t>
            </a:r>
          </a:p>
        </p:txBody>
      </p:sp>
      <p:sp>
        <p:nvSpPr>
          <p:cNvPr id="2" name="Title 1"/>
          <p:cNvSpPr>
            <a:spLocks noGrp="1"/>
          </p:cNvSpPr>
          <p:nvPr>
            <p:ph type="title"/>
          </p:nvPr>
        </p:nvSpPr>
        <p:spPr>
          <a:xfrm>
            <a:off x="0" y="9167"/>
            <a:ext cx="8967019" cy="1143000"/>
          </a:xfrm>
        </p:spPr>
        <p:txBody>
          <a:bodyPr>
            <a:normAutofit/>
          </a:bodyPr>
          <a:lstStyle/>
          <a:p>
            <a:r>
              <a:rPr lang="en-US" u="sng" dirty="0"/>
              <a:t>Results: Nonlinear Compton Scattering</a:t>
            </a:r>
            <a:endParaRPr lang="en-US" dirty="0"/>
          </a:p>
        </p:txBody>
      </p:sp>
      <p:sp>
        <p:nvSpPr>
          <p:cNvPr id="28" name="TextBox 27"/>
          <p:cNvSpPr txBox="1"/>
          <p:nvPr/>
        </p:nvSpPr>
        <p:spPr>
          <a:xfrm>
            <a:off x="1289759" y="1030999"/>
            <a:ext cx="3736552" cy="338554"/>
          </a:xfrm>
          <a:prstGeom prst="rect">
            <a:avLst/>
          </a:prstGeom>
          <a:noFill/>
        </p:spPr>
        <p:txBody>
          <a:bodyPr wrap="square" rtlCol="0">
            <a:spAutoFit/>
          </a:bodyPr>
          <a:lstStyle/>
          <a:p>
            <a:r>
              <a:rPr lang="en-US" sz="1600" dirty="0">
                <a:solidFill>
                  <a:prstClr val="black"/>
                </a:solidFill>
                <a:latin typeface="Calibri"/>
              </a:rPr>
              <a:t>single e states in K=1.5,3.5,5.5 segments</a:t>
            </a:r>
          </a:p>
        </p:txBody>
      </p:sp>
      <p:sp>
        <p:nvSpPr>
          <p:cNvPr id="29" name="TextBox 28"/>
          <p:cNvSpPr txBox="1"/>
          <p:nvPr/>
        </p:nvSpPr>
        <p:spPr>
          <a:xfrm>
            <a:off x="5055464" y="1019761"/>
            <a:ext cx="3553298" cy="338554"/>
          </a:xfrm>
          <a:prstGeom prst="rect">
            <a:avLst/>
          </a:prstGeom>
          <a:noFill/>
        </p:spPr>
        <p:txBody>
          <a:bodyPr wrap="square" rtlCol="0">
            <a:spAutoFit/>
          </a:bodyPr>
          <a:lstStyle/>
          <a:p>
            <a:r>
              <a:rPr lang="en-US" sz="1600" dirty="0" err="1">
                <a:solidFill>
                  <a:prstClr val="black"/>
                </a:solidFill>
                <a:latin typeface="Calibri"/>
              </a:rPr>
              <a:t>eγ</a:t>
            </a:r>
            <a:r>
              <a:rPr lang="en-US" sz="1600" dirty="0">
                <a:solidFill>
                  <a:prstClr val="black"/>
                </a:solidFill>
                <a:latin typeface="Calibri"/>
              </a:rPr>
              <a:t> states in K=1.5,3.5,5.5 segments</a:t>
            </a: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98</a:t>
            </a:fld>
            <a:endParaRPr lang="en-US">
              <a:solidFill>
                <a:prstClr val="black">
                  <a:tint val="75000"/>
                </a:prstClr>
              </a:solidFill>
              <a:latin typeface="Calibri"/>
            </a:endParaRPr>
          </a:p>
        </p:txBody>
      </p:sp>
      <p:sp>
        <p:nvSpPr>
          <p:cNvPr id="36" name="TextBox 35"/>
          <p:cNvSpPr txBox="1"/>
          <p:nvPr/>
        </p:nvSpPr>
        <p:spPr>
          <a:xfrm>
            <a:off x="2100575" y="5250668"/>
            <a:ext cx="3674269" cy="338554"/>
          </a:xfrm>
          <a:prstGeom prst="rect">
            <a:avLst/>
          </a:prstGeom>
          <a:noFill/>
        </p:spPr>
        <p:txBody>
          <a:bodyPr wrap="square" rtlCol="0">
            <a:spAutoFit/>
          </a:bodyPr>
          <a:lstStyle/>
          <a:p>
            <a:r>
              <a:rPr lang="en-US" sz="1600" dirty="0">
                <a:solidFill>
                  <a:prstClr val="black"/>
                </a:solidFill>
                <a:latin typeface="Calibri"/>
              </a:rPr>
              <a:t>invariant mass (MeV)</a:t>
            </a:r>
          </a:p>
        </p:txBody>
      </p:sp>
      <p:sp>
        <p:nvSpPr>
          <p:cNvPr id="37" name="TextBox 36"/>
          <p:cNvSpPr txBox="1"/>
          <p:nvPr/>
        </p:nvSpPr>
        <p:spPr>
          <a:xfrm>
            <a:off x="5492209" y="5219568"/>
            <a:ext cx="3314634" cy="338554"/>
          </a:xfrm>
          <a:prstGeom prst="rect">
            <a:avLst/>
          </a:prstGeom>
          <a:noFill/>
        </p:spPr>
        <p:txBody>
          <a:bodyPr wrap="square" rtlCol="0">
            <a:spAutoFit/>
          </a:bodyPr>
          <a:lstStyle/>
          <a:p>
            <a:r>
              <a:rPr lang="en-US" sz="1600" dirty="0">
                <a:solidFill>
                  <a:prstClr val="black"/>
                </a:solidFill>
                <a:latin typeface="Calibri"/>
              </a:rPr>
              <a:t>invariant mass (MeV)</a:t>
            </a:r>
          </a:p>
        </p:txBody>
      </p:sp>
      <p:grpSp>
        <p:nvGrpSpPr>
          <p:cNvPr id="39" name="Group 38"/>
          <p:cNvGrpSpPr/>
          <p:nvPr/>
        </p:nvGrpSpPr>
        <p:grpSpPr>
          <a:xfrm>
            <a:off x="437422" y="1348563"/>
            <a:ext cx="484143" cy="3798450"/>
            <a:chOff x="561046" y="2270080"/>
            <a:chExt cx="484143" cy="3798450"/>
          </a:xfrm>
        </p:grpSpPr>
        <p:cxnSp>
          <p:nvCxnSpPr>
            <p:cNvPr id="40" name="Straight Arrow Connector 39"/>
            <p:cNvCxnSpPr/>
            <p:nvPr/>
          </p:nvCxnSpPr>
          <p:spPr>
            <a:xfrm flipH="1">
              <a:off x="1033950" y="2270080"/>
              <a:ext cx="11239" cy="3798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61046" y="2640935"/>
              <a:ext cx="461665" cy="2506078"/>
            </a:xfrm>
            <a:prstGeom prst="rect">
              <a:avLst/>
            </a:prstGeom>
            <a:noFill/>
          </p:spPr>
          <p:txBody>
            <a:bodyPr vert="vert270" wrap="square" rtlCol="0">
              <a:spAutoFit/>
            </a:bodyPr>
            <a:lstStyle/>
            <a:p>
              <a:r>
                <a:rPr lang="en-US" dirty="0"/>
                <a:t>time (x</a:t>
              </a:r>
              <a:r>
                <a:rPr lang="en-US" baseline="30000" dirty="0"/>
                <a:t>+</a:t>
              </a:r>
              <a:r>
                <a:rPr lang="en-US" dirty="0"/>
                <a:t>) evolution</a:t>
              </a:r>
            </a:p>
          </p:txBody>
        </p:sp>
      </p:grpSp>
      <p:pic>
        <p:nvPicPr>
          <p:cNvPr id="9" name="Picture 8"/>
          <p:cNvPicPr>
            <a:picLocks noChangeAspect="1"/>
          </p:cNvPicPr>
          <p:nvPr/>
        </p:nvPicPr>
        <p:blipFill>
          <a:blip r:embed="rId4"/>
          <a:stretch>
            <a:fillRect/>
          </a:stretch>
        </p:blipFill>
        <p:spPr>
          <a:xfrm>
            <a:off x="3589961" y="2157700"/>
            <a:ext cx="823855" cy="775424"/>
          </a:xfrm>
          <a:prstGeom prst="rect">
            <a:avLst/>
          </a:prstGeom>
          <a:ln>
            <a:solidFill>
              <a:schemeClr val="tx1"/>
            </a:solidFill>
          </a:ln>
        </p:spPr>
      </p:pic>
      <p:sp>
        <p:nvSpPr>
          <p:cNvPr id="16" name="Text Box 20"/>
          <p:cNvSpPr txBox="1">
            <a:spLocks noChangeArrowheads="1"/>
          </p:cNvSpPr>
          <p:nvPr/>
        </p:nvSpPr>
        <p:spPr bwMode="auto">
          <a:xfrm>
            <a:off x="3787406" y="5488273"/>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a:solidFill>
                  <a:srgbClr val="0000FF"/>
                </a:solidFill>
                <a:latin typeface="Calibri"/>
                <a:ea typeface="宋体"/>
              </a:rPr>
              <a:t>[Zhao,  </a:t>
            </a:r>
            <a:r>
              <a:rPr lang="en-US" altLang="zh-CN" sz="1600" dirty="0" err="1">
                <a:solidFill>
                  <a:srgbClr val="0000FF"/>
                </a:solidFill>
                <a:latin typeface="Calibri"/>
                <a:ea typeface="宋体"/>
              </a:rPr>
              <a:t>Ilderton</a:t>
            </a:r>
            <a:r>
              <a:rPr lang="en-US" altLang="zh-CN" sz="1600" dirty="0">
                <a:solidFill>
                  <a:srgbClr val="0000FF"/>
                </a:solidFill>
                <a:latin typeface="Calibri"/>
                <a:ea typeface="宋体"/>
              </a:rPr>
              <a:t>, Maris, Vary, </a:t>
            </a:r>
            <a:r>
              <a:rPr lang="hu-HU" altLang="zh-CN" sz="1600" dirty="0">
                <a:solidFill>
                  <a:srgbClr val="0000FF"/>
                </a:solidFill>
              </a:rPr>
              <a:t>PRD 88, 035205 (2013)</a:t>
            </a:r>
            <a:r>
              <a:rPr lang="en-US" altLang="zh-CN" sz="1600" dirty="0">
                <a:solidFill>
                  <a:srgbClr val="0000FF"/>
                </a:solidFill>
                <a:latin typeface="Calibri"/>
                <a:ea typeface="宋体"/>
              </a:rPr>
              <a:t>]</a:t>
            </a:r>
          </a:p>
        </p:txBody>
      </p:sp>
    </p:spTree>
    <p:extLst>
      <p:ext uri="{BB962C8B-B14F-4D97-AF65-F5344CB8AC3E}">
        <p14:creationId xmlns:p14="http://schemas.microsoft.com/office/powerpoint/2010/main" val="4548235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6"/>
            <a:ext cx="8229600" cy="1143000"/>
          </a:xfrm>
        </p:spPr>
        <p:txBody>
          <a:bodyPr>
            <a:normAutofit/>
          </a:bodyPr>
          <a:lstStyle/>
          <a:p>
            <a:r>
              <a:rPr lang="en-US" u="sng" dirty="0"/>
              <a:t>Invariant Mass Increases Over Time</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99</a:t>
            </a:fld>
            <a:endParaRPr lang="en-US">
              <a:solidFill>
                <a:prstClr val="black">
                  <a:tint val="75000"/>
                </a:prstClr>
              </a:solidFill>
              <a:latin typeface="Calibri"/>
            </a:endParaRPr>
          </a:p>
        </p:txBody>
      </p:sp>
      <p:sp>
        <p:nvSpPr>
          <p:cNvPr id="6" name="Rectangle 5"/>
          <p:cNvSpPr/>
          <p:nvPr/>
        </p:nvSpPr>
        <p:spPr>
          <a:xfrm>
            <a:off x="712595" y="5083726"/>
            <a:ext cx="8251587" cy="1200328"/>
          </a:xfrm>
          <a:prstGeom prst="rect">
            <a:avLst/>
          </a:prstGeom>
        </p:spPr>
        <p:txBody>
          <a:bodyPr wrap="square">
            <a:spAutoFit/>
          </a:bodyPr>
          <a:lstStyle/>
          <a:p>
            <a:pPr marL="285750" indent="-285750">
              <a:buFont typeface="Arial"/>
              <a:buChar char="•"/>
            </a:pPr>
            <a:r>
              <a:rPr lang="en-US" sz="2400" dirty="0"/>
              <a:t>Invariant mass increases due to photon emission, reflecting energy injection by the background laser field</a:t>
            </a:r>
          </a:p>
          <a:p>
            <a:pPr marL="285750" indent="-285750">
              <a:buFont typeface="Arial"/>
              <a:buChar char="•"/>
            </a:pPr>
            <a:r>
              <a:rPr lang="en-US" sz="2400" dirty="0"/>
              <a:t>Experimentally accessible by measuring       and</a:t>
            </a:r>
          </a:p>
        </p:txBody>
      </p:sp>
      <p:graphicFrame>
        <p:nvGraphicFramePr>
          <p:cNvPr id="7" name="Object 6"/>
          <p:cNvGraphicFramePr>
            <a:graphicFrameLocks noChangeAspect="1"/>
          </p:cNvGraphicFramePr>
          <p:nvPr>
            <p:extLst/>
          </p:nvPr>
        </p:nvGraphicFramePr>
        <p:xfrm>
          <a:off x="6056108" y="5785527"/>
          <a:ext cx="389502" cy="488813"/>
        </p:xfrm>
        <a:graphic>
          <a:graphicData uri="http://schemas.openxmlformats.org/presentationml/2006/ole">
            <mc:AlternateContent xmlns:mc="http://schemas.openxmlformats.org/markup-compatibility/2006">
              <mc:Choice xmlns:v="urn:schemas-microsoft-com:vml" Requires="v">
                <p:oleObj spid="_x0000_s1160250" name="Equation" r:id="rId3" imgW="203200" imgH="254000" progId="Equation.DSMT4">
                  <p:embed/>
                </p:oleObj>
              </mc:Choice>
              <mc:Fallback>
                <p:oleObj name="Equation" r:id="rId3" imgW="203200" imgH="254000" progId="Equation.DSMT4">
                  <p:embed/>
                  <p:pic>
                    <p:nvPicPr>
                      <p:cNvPr id="7" name="Object 6"/>
                      <p:cNvPicPr/>
                      <p:nvPr/>
                    </p:nvPicPr>
                    <p:blipFill>
                      <a:blip r:embed="rId4"/>
                      <a:stretch>
                        <a:fillRect/>
                      </a:stretch>
                    </p:blipFill>
                    <p:spPr>
                      <a:xfrm>
                        <a:off x="6056108" y="5785527"/>
                        <a:ext cx="389502" cy="488813"/>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993792" y="5774288"/>
          <a:ext cx="388937" cy="488950"/>
        </p:xfrm>
        <a:graphic>
          <a:graphicData uri="http://schemas.openxmlformats.org/presentationml/2006/ole">
            <mc:AlternateContent xmlns:mc="http://schemas.openxmlformats.org/markup-compatibility/2006">
              <mc:Choice xmlns:v="urn:schemas-microsoft-com:vml" Requires="v">
                <p:oleObj spid="_x0000_s1160251" name="Equation" r:id="rId5" imgW="203200" imgH="254000" progId="Equation.3">
                  <p:embed/>
                </p:oleObj>
              </mc:Choice>
              <mc:Fallback>
                <p:oleObj name="Equation" r:id="rId5" imgW="203200" imgH="254000" progId="Equation.3">
                  <p:embed/>
                  <p:pic>
                    <p:nvPicPr>
                      <p:cNvPr id="8" name="Object 7"/>
                      <p:cNvPicPr/>
                      <p:nvPr/>
                    </p:nvPicPr>
                    <p:blipFill>
                      <a:blip r:embed="rId6"/>
                      <a:stretch>
                        <a:fillRect/>
                      </a:stretch>
                    </p:blipFill>
                    <p:spPr>
                      <a:xfrm>
                        <a:off x="6993792" y="5774288"/>
                        <a:ext cx="388937" cy="488950"/>
                      </a:xfrm>
                      <a:prstGeom prst="rect">
                        <a:avLst/>
                      </a:prstGeom>
                    </p:spPr>
                  </p:pic>
                </p:oleObj>
              </mc:Fallback>
            </mc:AlternateContent>
          </a:graphicData>
        </a:graphic>
      </p:graphicFrame>
      <p:sp>
        <p:nvSpPr>
          <p:cNvPr id="10" name="Text Box 20"/>
          <p:cNvSpPr txBox="1">
            <a:spLocks noChangeArrowheads="1"/>
          </p:cNvSpPr>
          <p:nvPr/>
        </p:nvSpPr>
        <p:spPr bwMode="auto">
          <a:xfrm>
            <a:off x="3489023" y="6284054"/>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a:solidFill>
                  <a:srgbClr val="0000FF"/>
                </a:solidFill>
                <a:latin typeface="Calibri"/>
                <a:ea typeface="宋体"/>
              </a:rPr>
              <a:t>[Zhao,  </a:t>
            </a:r>
            <a:r>
              <a:rPr lang="en-US" altLang="zh-CN" sz="1600" dirty="0" err="1">
                <a:solidFill>
                  <a:srgbClr val="0000FF"/>
                </a:solidFill>
                <a:latin typeface="Calibri"/>
                <a:ea typeface="宋体"/>
              </a:rPr>
              <a:t>Ilderton</a:t>
            </a:r>
            <a:r>
              <a:rPr lang="en-US" altLang="zh-CN" sz="1600" dirty="0">
                <a:solidFill>
                  <a:srgbClr val="0000FF"/>
                </a:solidFill>
                <a:latin typeface="Calibri"/>
                <a:ea typeface="宋体"/>
              </a:rPr>
              <a:t>, Maris, Vary, </a:t>
            </a:r>
            <a:r>
              <a:rPr lang="hu-HU" altLang="zh-CN" sz="1600" dirty="0">
                <a:solidFill>
                  <a:srgbClr val="0000FF"/>
                </a:solidFill>
              </a:rPr>
              <a:t>PRD 88, 035205 (2013)</a:t>
            </a:r>
            <a:r>
              <a:rPr lang="en-US" altLang="zh-CN" sz="1600" dirty="0">
                <a:solidFill>
                  <a:srgbClr val="0000FF"/>
                </a:solidFill>
                <a:latin typeface="Calibri"/>
                <a:ea typeface="宋体"/>
              </a:rPr>
              <a:t>]</a:t>
            </a:r>
          </a:p>
        </p:txBody>
      </p:sp>
      <p:pic>
        <p:nvPicPr>
          <p:cNvPr id="4214" name="内容占位符 4213" descr="XZ012_PhysRevD_88_065014_(2013).pdf - [untitled] - SumatraPDF"/>
          <p:cNvPicPr>
            <a:picLocks noGrp="1" noChangeAspect="1"/>
          </p:cNvPicPr>
          <p:nvPr>
            <p:ph idx="1"/>
          </p:nvPr>
        </p:nvPicPr>
        <p:blipFill rotWithShape="1">
          <a:blip r:embed="rId7"/>
          <a:srcRect l="3240" t="17769" r="16668" b="36613"/>
          <a:stretch/>
        </p:blipFill>
        <p:spPr>
          <a:xfrm>
            <a:off x="2133599" y="1856026"/>
            <a:ext cx="4748689" cy="2945080"/>
          </a:xfrm>
        </p:spPr>
      </p:pic>
    </p:spTree>
    <p:extLst>
      <p:ext uri="{BB962C8B-B14F-4D97-AF65-F5344CB8AC3E}">
        <p14:creationId xmlns:p14="http://schemas.microsoft.com/office/powerpoint/2010/main" val="342576438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55622</TotalTime>
  <Words>4548</Words>
  <Application>Microsoft Office PowerPoint</Application>
  <PresentationFormat>On-screen Show (4:3)</PresentationFormat>
  <Paragraphs>803</Paragraphs>
  <Slides>107</Slides>
  <Notes>17</Notes>
  <HiddenSlides>64</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8" baseType="lpstr">
      <vt:lpstr>Lucida Grande</vt:lpstr>
      <vt:lpstr>ＭＳ Ｐゴシック</vt:lpstr>
      <vt:lpstr>Zapf Dingbats</vt:lpstr>
      <vt:lpstr>宋体</vt:lpstr>
      <vt:lpstr>Arial</vt:lpstr>
      <vt:lpstr>Calibri</vt:lpstr>
      <vt:lpstr>Cambria Math</vt:lpstr>
      <vt:lpstr>Times</vt:lpstr>
      <vt:lpstr>Times New Roman</vt:lpstr>
      <vt:lpstr>2_Office Theme</vt:lpstr>
      <vt:lpstr>Equation</vt:lpstr>
      <vt:lpstr>Light-front ab initio Approach to  QED and QCD</vt:lpstr>
      <vt:lpstr>Outline</vt:lpstr>
      <vt:lpstr>Basis Light-front Quantization</vt:lpstr>
      <vt:lpstr>Light-front vs Equal-time Quantization</vt:lpstr>
      <vt:lpstr>Common Variables in Light-front Dynamics</vt:lpstr>
      <vt:lpstr>Why Go To Light-front?</vt:lpstr>
      <vt:lpstr>Basis Light-front Quantization</vt:lpstr>
      <vt:lpstr>PowerPoint Presentation</vt:lpstr>
      <vt:lpstr>Basis Light-front Quantization</vt:lpstr>
      <vt:lpstr>General Procedure for BLFQ</vt:lpstr>
      <vt:lpstr>General Procedure for BLFQ</vt:lpstr>
      <vt:lpstr>Example: Obtain LF QED Hamiltonian</vt:lpstr>
      <vt:lpstr>PowerPoint Presentation</vt:lpstr>
      <vt:lpstr>PowerPoint Presentation</vt:lpstr>
      <vt:lpstr>General Procedure for BLFQ</vt:lpstr>
      <vt:lpstr>General Procedure for BLFQ</vt:lpstr>
      <vt:lpstr>PowerPoint Presentation</vt:lpstr>
      <vt:lpstr>Basis Construction</vt:lpstr>
      <vt:lpstr>PowerPoint Presentation</vt:lpstr>
      <vt:lpstr>PowerPoint Presentation</vt:lpstr>
      <vt:lpstr>General Procedure for BLFQ</vt:lpstr>
      <vt:lpstr>QED Hamiltonian in BLFQ Basis</vt:lpstr>
      <vt:lpstr>General Procedure for BLFQ</vt:lpstr>
      <vt:lpstr>Renormalization in BLFQ</vt:lpstr>
      <vt:lpstr>Eigenspectrum of QED (Nf=1)</vt:lpstr>
      <vt:lpstr>Renormalization: Mass</vt:lpstr>
      <vt:lpstr>Eigenspectrum of QED (Nf=1) after Renormalization and Removing CM Motion</vt:lpstr>
      <vt:lpstr>General Procedure for BLFQ</vt:lpstr>
      <vt:lpstr>General Procedure for BLFQ</vt:lpstr>
      <vt:lpstr>Evaluate Electron g-2 with BLFQ Approach</vt:lpstr>
      <vt:lpstr>Electron g-2</vt:lpstr>
      <vt:lpstr> Amplitude from Diagonalization</vt:lpstr>
      <vt:lpstr>Renormalization: Problem</vt:lpstr>
      <vt:lpstr>Electron g-2</vt:lpstr>
      <vt:lpstr>Renormalization: Wavefunction</vt:lpstr>
      <vt:lpstr>Renormalization: Wavefunction</vt:lpstr>
      <vt:lpstr>Renormalization: wavefunction</vt:lpstr>
      <vt:lpstr>General Procedure for BLFQ</vt:lpstr>
      <vt:lpstr>Single Electron in QED</vt:lpstr>
      <vt:lpstr>Single Physical Electron in QED</vt:lpstr>
      <vt:lpstr>PowerPoint Presentation</vt:lpstr>
      <vt:lpstr>PowerPoint Presentation</vt:lpstr>
      <vt:lpstr>Generalized Parton Distribution for Electron</vt:lpstr>
      <vt:lpstr>Generalized Parton Distribution for Electron</vt:lpstr>
      <vt:lpstr>Electron g-2 &amp; GPD E(x, t)  BLFQ vs Perturbation Theory</vt:lpstr>
      <vt:lpstr>Electron GPD H(x, t):  BLFQ vs Perturbation Theory</vt:lpstr>
      <vt:lpstr>Application: Positronium</vt:lpstr>
      <vt:lpstr>Positronium: Mass Spectrum</vt:lpstr>
      <vt:lpstr>Positronium: GPD</vt:lpstr>
      <vt:lpstr>Heavy Quarkonium</vt:lpstr>
      <vt:lpstr>Charmonium Light-front Wavefunctions</vt:lpstr>
      <vt:lpstr>Challenges</vt:lpstr>
      <vt:lpstr>Positronium and Heavy-quarkonium</vt:lpstr>
      <vt:lpstr>Amplitude from Diagonalization</vt:lpstr>
      <vt:lpstr>Two Approaches</vt:lpstr>
      <vt:lpstr>Goal</vt:lpstr>
      <vt:lpstr>Two Approaches</vt:lpstr>
      <vt:lpstr>Two-body Effective Interaction</vt:lpstr>
      <vt:lpstr>Example: Obtain LF QED Hamiltonian</vt:lpstr>
      <vt:lpstr>Two-body Effective Interaction</vt:lpstr>
      <vt:lpstr>Two-body Effective Interaction</vt:lpstr>
      <vt:lpstr>Numerical Results</vt:lpstr>
      <vt:lpstr>Numerical Results</vt:lpstr>
      <vt:lpstr>Numerical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Approaches</vt:lpstr>
      <vt:lpstr>Remove Blobs</vt:lpstr>
      <vt:lpstr>Wavefunction Renormalization</vt:lpstr>
      <vt:lpstr>Renormalization</vt:lpstr>
      <vt:lpstr>Embedded Single Electron</vt:lpstr>
      <vt:lpstr>Test Case</vt:lpstr>
      <vt:lpstr>Test Case</vt:lpstr>
      <vt:lpstr>Outline</vt:lpstr>
      <vt:lpstr>Time-dependent Basis Light-front Quantization</vt:lpstr>
      <vt:lpstr>General Procedure for tBLFQ</vt:lpstr>
      <vt:lpstr>Time-dependent Basis Light-front Quantization</vt:lpstr>
      <vt:lpstr>General Procedure for tBLFQ</vt:lpstr>
      <vt:lpstr>General Procedure for tBLFQ</vt:lpstr>
      <vt:lpstr>General Procedure for tBLFQ</vt:lpstr>
      <vt:lpstr>Application to Strong QED:  Nonlinear Compton Scattering</vt:lpstr>
      <vt:lpstr>PowerPoint Presentation</vt:lpstr>
      <vt:lpstr>PowerPoint Presentation</vt:lpstr>
      <vt:lpstr>QED in background EM field</vt:lpstr>
      <vt:lpstr>A Simple Laser Field Profile</vt:lpstr>
      <vt:lpstr>Results: Nonlinear Compton Scattering</vt:lpstr>
      <vt:lpstr>Results: Nonlinear Compton Scattering</vt:lpstr>
      <vt:lpstr>Invariant Mass Increases Over Time</vt:lpstr>
      <vt:lpstr>Application to Relativistic Heavy-ion Physics</vt:lpstr>
      <vt:lpstr>Goal</vt:lpstr>
      <vt:lpstr>Effects of relativistic ion on electron</vt:lpstr>
      <vt:lpstr>Effects of relativistic ion on electron</vt:lpstr>
      <vt:lpstr>Effects of relativistic ion on electron</vt:lpstr>
      <vt:lpstr>Particles Travel through Color E&amp;M Fields</vt:lpstr>
      <vt:lpstr>Summary</vt:lpstr>
      <vt:lpstr>PowerPoint Presentation</vt:lpstr>
    </vt:vector>
  </TitlesOfParts>
  <Company>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Vary</dc:creator>
  <cp:lastModifiedBy>Xingbo Zhao</cp:lastModifiedBy>
  <cp:revision>1165</cp:revision>
  <cp:lastPrinted>2012-09-06T19:53:45Z</cp:lastPrinted>
  <dcterms:created xsi:type="dcterms:W3CDTF">2012-07-05T06:32:33Z</dcterms:created>
  <dcterms:modified xsi:type="dcterms:W3CDTF">2016-09-01T23:46:33Z</dcterms:modified>
</cp:coreProperties>
</file>