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290" r:id="rId5"/>
    <p:sldId id="273" r:id="rId6"/>
    <p:sldId id="261" r:id="rId7"/>
    <p:sldId id="265" r:id="rId8"/>
    <p:sldId id="291" r:id="rId9"/>
    <p:sldId id="264" r:id="rId10"/>
    <p:sldId id="292" r:id="rId11"/>
    <p:sldId id="293" r:id="rId12"/>
    <p:sldId id="262" r:id="rId13"/>
    <p:sldId id="312" r:id="rId14"/>
    <p:sldId id="308" r:id="rId15"/>
    <p:sldId id="285" r:id="rId16"/>
    <p:sldId id="315" r:id="rId17"/>
    <p:sldId id="309" r:id="rId18"/>
    <p:sldId id="310" r:id="rId19"/>
    <p:sldId id="311" r:id="rId20"/>
    <p:sldId id="263" r:id="rId21"/>
    <p:sldId id="260" r:id="rId22"/>
    <p:sldId id="279" r:id="rId23"/>
    <p:sldId id="297" r:id="rId24"/>
    <p:sldId id="298" r:id="rId25"/>
    <p:sldId id="313" r:id="rId26"/>
    <p:sldId id="314" r:id="rId27"/>
    <p:sldId id="301" r:id="rId28"/>
    <p:sldId id="307" r:id="rId29"/>
    <p:sldId id="300" r:id="rId30"/>
    <p:sldId id="295" r:id="rId3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2482" autoAdjust="0"/>
  </p:normalViewPr>
  <p:slideViewPr>
    <p:cSldViewPr showGuides="1">
      <p:cViewPr varScale="1">
        <p:scale>
          <a:sx n="54" d="100"/>
          <a:sy n="54" d="100"/>
        </p:scale>
        <p:origin x="176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94318E7-C68B-4581-B96D-AB194087E098}" type="datetimeFigureOut">
              <a:rPr kumimoji="1" lang="ja-JP" altLang="en-US" smtClean="0"/>
              <a:t>2016/8/29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63263A-0280-478D-9110-B0795504974A}" type="slidenum">
              <a:rPr kumimoji="1" lang="ja-JP" altLang="en-US" smtClean="0"/>
              <a:t>‹#›</a:t>
            </a:fld>
            <a:endParaRPr kumimoji="1" lang="ja-JP" altLang="en-US"/>
          </a:p>
        </p:txBody>
      </p:sp>
    </p:spTree>
    <p:extLst>
      <p:ext uri="{BB962C8B-B14F-4D97-AF65-F5344CB8AC3E}">
        <p14:creationId xmlns:p14="http://schemas.microsoft.com/office/powerpoint/2010/main" val="8114062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First of all, I would like to thank the organizers for giving me an opportunity to talk here.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I’d like to talk about “Analysis of flow observables in small systems using an integrated dynamical model”.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My collaborators are Koichi </a:t>
            </a:r>
            <a:r>
              <a:rPr kumimoji="1" lang="en-US" altLang="ja-JP" sz="1200" kern="1200" dirty="0" err="1" smtClean="0">
                <a:solidFill>
                  <a:schemeClr val="tx1"/>
                </a:solidFill>
                <a:effectLst/>
                <a:latin typeface="+mn-lt"/>
                <a:ea typeface="+mn-ea"/>
                <a:cs typeface="+mn-cs"/>
              </a:rPr>
              <a:t>Murase</a:t>
            </a:r>
            <a:r>
              <a:rPr kumimoji="1" lang="en-US" altLang="ja-JP" sz="1200" kern="1200" dirty="0" smtClean="0">
                <a:solidFill>
                  <a:schemeClr val="tx1"/>
                </a:solidFill>
                <a:effectLst/>
                <a:latin typeface="+mn-lt"/>
                <a:ea typeface="+mn-ea"/>
                <a:cs typeface="+mn-cs"/>
              </a:rPr>
              <a:t> and </a:t>
            </a:r>
            <a:r>
              <a:rPr kumimoji="1" lang="en-US" altLang="ja-JP" sz="1200" kern="1200" dirty="0" err="1" smtClean="0">
                <a:solidFill>
                  <a:schemeClr val="tx1"/>
                </a:solidFill>
                <a:effectLst/>
                <a:latin typeface="+mn-lt"/>
                <a:ea typeface="+mn-ea"/>
                <a:cs typeface="+mn-cs"/>
              </a:rPr>
              <a:t>Tetsufumi</a:t>
            </a:r>
            <a:r>
              <a:rPr kumimoji="1" lang="en-US" altLang="ja-JP" sz="1200" kern="1200" dirty="0" smtClean="0">
                <a:solidFill>
                  <a:schemeClr val="tx1"/>
                </a:solidFill>
                <a:effectLst/>
                <a:latin typeface="+mn-lt"/>
                <a:ea typeface="+mn-ea"/>
                <a:cs typeface="+mn-cs"/>
              </a:rPr>
              <a:t> Hirano.</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1</a:t>
            </a:fld>
            <a:endParaRPr kumimoji="1" lang="ja-JP" altLang="en-US"/>
          </a:p>
        </p:txBody>
      </p:sp>
    </p:spTree>
    <p:extLst>
      <p:ext uri="{BB962C8B-B14F-4D97-AF65-F5344CB8AC3E}">
        <p14:creationId xmlns:p14="http://schemas.microsoft.com/office/powerpoint/2010/main" val="915471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first make</a:t>
            </a:r>
            <a:r>
              <a:rPr kumimoji="1" lang="en-US" altLang="ja-JP" baseline="0" dirty="0" smtClean="0"/>
              <a:t> sure</a:t>
            </a:r>
            <a:r>
              <a:rPr kumimoji="1" lang="en-US" altLang="ja-JP" dirty="0" smtClean="0"/>
              <a:t> whether PYTHIA works really well at the RHIC energy.</a:t>
            </a:r>
          </a:p>
          <a:p>
            <a:r>
              <a:rPr kumimoji="1" lang="en-US" altLang="ja-JP" dirty="0" smtClean="0"/>
              <a:t>Left panel shows </a:t>
            </a:r>
            <a:r>
              <a:rPr kumimoji="1" lang="en-US" altLang="ja-JP" dirty="0" err="1" smtClean="0"/>
              <a:t>pseudorapidity</a:t>
            </a:r>
            <a:r>
              <a:rPr kumimoji="1" lang="en-US" altLang="ja-JP" dirty="0" smtClean="0"/>
              <a:t> distribution of charged hadrons in </a:t>
            </a:r>
            <a:r>
              <a:rPr kumimoji="1" lang="en-US" altLang="ja-JP" dirty="0" err="1" smtClean="0"/>
              <a:t>p+p</a:t>
            </a:r>
            <a:r>
              <a:rPr kumimoji="1" lang="en-US" altLang="ja-JP" dirty="0" smtClean="0"/>
              <a:t> collisions at the RHIC energy from PYTHIA compared with</a:t>
            </a:r>
            <a:r>
              <a:rPr kumimoji="1" lang="en-US" altLang="ja-JP" baseline="0" dirty="0" smtClean="0"/>
              <a:t> PHOBOS data.</a:t>
            </a:r>
          </a:p>
          <a:p>
            <a:r>
              <a:rPr kumimoji="1" lang="en-US" altLang="ja-JP" baseline="0" dirty="0" smtClean="0"/>
              <a:t>Right panel shows multiplicity distribution in </a:t>
            </a:r>
            <a:r>
              <a:rPr kumimoji="1" lang="en-US" altLang="ja-JP" baseline="0" dirty="0" err="1" smtClean="0"/>
              <a:t>p+p</a:t>
            </a:r>
            <a:r>
              <a:rPr kumimoji="1" lang="en-US" altLang="ja-JP" baseline="0" dirty="0" smtClean="0"/>
              <a:t> collisions at the LHC energy from the PYTHIA compared with CMS data.</a:t>
            </a:r>
          </a:p>
          <a:p>
            <a:r>
              <a:rPr kumimoji="1" lang="en-US" altLang="ja-JP" baseline="0" dirty="0" smtClean="0"/>
              <a:t>In both cases, PYTHIA works very well in elementary collisions.</a:t>
            </a:r>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13</a:t>
            </a:fld>
            <a:endParaRPr kumimoji="1" lang="ja-JP" altLang="en-US"/>
          </a:p>
        </p:txBody>
      </p:sp>
    </p:spTree>
    <p:extLst>
      <p:ext uri="{BB962C8B-B14F-4D97-AF65-F5344CB8AC3E}">
        <p14:creationId xmlns:p14="http://schemas.microsoft.com/office/powerpoint/2010/main" val="371570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figure shows multiplicity distribution in negative rapidity region in </a:t>
            </a:r>
            <a:r>
              <a:rPr kumimoji="1" lang="en-US" altLang="ja-JP" sz="1200" kern="1200" dirty="0" err="1" smtClean="0">
                <a:solidFill>
                  <a:schemeClr val="tx1"/>
                </a:solidFill>
                <a:effectLst/>
                <a:latin typeface="+mn-lt"/>
                <a:ea typeface="+mn-ea"/>
                <a:cs typeface="+mn-cs"/>
              </a:rPr>
              <a:t>p+Au</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d+Au</a:t>
            </a:r>
            <a:r>
              <a:rPr kumimoji="1" lang="en-US" altLang="ja-JP" sz="1200" kern="1200" dirty="0" smtClean="0">
                <a:solidFill>
                  <a:schemeClr val="tx1"/>
                </a:solidFill>
                <a:effectLst/>
                <a:latin typeface="+mn-lt"/>
                <a:ea typeface="+mn-ea"/>
                <a:cs typeface="+mn-cs"/>
              </a:rPr>
              <a:t> and 3He+Au collisions.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number of simulation events for each colliding system is ten to the seventh.</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As you see, multiplicity is fluctuating.</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larger colliding nucleus, the higher multiplicity.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are going to use these multiplicity distributions for centrality cut in the later </a:t>
            </a:r>
            <a:r>
              <a:rPr kumimoji="1" lang="en-US" altLang="ja-JP" sz="1200" kern="1200" dirty="0" err="1" smtClean="0">
                <a:solidFill>
                  <a:schemeClr val="tx1"/>
                </a:solidFill>
                <a:effectLst/>
                <a:latin typeface="+mn-lt"/>
                <a:ea typeface="+mn-ea"/>
                <a:cs typeface="+mn-cs"/>
              </a:rPr>
              <a:t>stu</a:t>
            </a:r>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14</a:t>
            </a:fld>
            <a:endParaRPr kumimoji="1" lang="ja-JP" altLang="en-US"/>
          </a:p>
        </p:txBody>
      </p:sp>
    </p:spTree>
    <p:extLst>
      <p:ext uri="{BB962C8B-B14F-4D97-AF65-F5344CB8AC3E}">
        <p14:creationId xmlns:p14="http://schemas.microsoft.com/office/powerpoint/2010/main" val="263880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Left panel shows the </a:t>
            </a:r>
            <a:r>
              <a:rPr kumimoji="1" lang="en-US" altLang="ja-JP" sz="1200" kern="1200" dirty="0" err="1" smtClean="0">
                <a:solidFill>
                  <a:schemeClr val="tx1"/>
                </a:solidFill>
                <a:effectLst/>
                <a:latin typeface="+mn-lt"/>
                <a:ea typeface="+mn-ea"/>
                <a:cs typeface="+mn-cs"/>
              </a:rPr>
              <a:t>pseudorapidity</a:t>
            </a:r>
            <a:r>
              <a:rPr kumimoji="1" lang="en-US" altLang="ja-JP" sz="1200" kern="1200" dirty="0" smtClean="0">
                <a:solidFill>
                  <a:schemeClr val="tx1"/>
                </a:solidFill>
                <a:effectLst/>
                <a:latin typeface="+mn-lt"/>
                <a:ea typeface="+mn-ea"/>
                <a:cs typeface="+mn-cs"/>
              </a:rPr>
              <a:t> distribution and right panel shows the </a:t>
            </a:r>
            <a:r>
              <a:rPr kumimoji="1" lang="en-US" altLang="ja-JP" sz="1200" kern="1200" dirty="0" err="1" smtClean="0">
                <a:solidFill>
                  <a:schemeClr val="tx1"/>
                </a:solidFill>
                <a:effectLst/>
                <a:latin typeface="+mn-lt"/>
                <a:ea typeface="+mn-ea"/>
                <a:cs typeface="+mn-cs"/>
              </a:rPr>
              <a:t>pT</a:t>
            </a:r>
            <a:r>
              <a:rPr kumimoji="1" lang="en-US" altLang="ja-JP" sz="1200" kern="1200" dirty="0" smtClean="0">
                <a:solidFill>
                  <a:schemeClr val="tx1"/>
                </a:solidFill>
                <a:effectLst/>
                <a:latin typeface="+mn-lt"/>
                <a:ea typeface="+mn-ea"/>
                <a:cs typeface="+mn-cs"/>
              </a:rPr>
              <a:t> distribution of charged hadrons in </a:t>
            </a:r>
            <a:r>
              <a:rPr kumimoji="1" lang="en-US" altLang="ja-JP" sz="1200" kern="1200" dirty="0" err="1" smtClean="0">
                <a:solidFill>
                  <a:schemeClr val="tx1"/>
                </a:solidFill>
                <a:effectLst/>
                <a:latin typeface="+mn-lt"/>
                <a:ea typeface="+mn-ea"/>
                <a:cs typeface="+mn-cs"/>
              </a:rPr>
              <a:t>p+Au</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d+Au</a:t>
            </a:r>
            <a:r>
              <a:rPr kumimoji="1" lang="en-US" altLang="ja-JP" sz="1200" kern="1200" dirty="0" smtClean="0">
                <a:solidFill>
                  <a:schemeClr val="tx1"/>
                </a:solidFill>
                <a:effectLst/>
                <a:latin typeface="+mn-lt"/>
                <a:ea typeface="+mn-ea"/>
                <a:cs typeface="+mn-cs"/>
              </a:rPr>
              <a:t> and 3He+Au collisions.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compare our </a:t>
            </a:r>
            <a:r>
              <a:rPr kumimoji="1" lang="en-US" altLang="ja-JP" sz="1200" kern="1200" dirty="0" err="1" smtClean="0">
                <a:solidFill>
                  <a:schemeClr val="tx1"/>
                </a:solidFill>
                <a:effectLst/>
                <a:latin typeface="+mn-lt"/>
                <a:ea typeface="+mn-ea"/>
                <a:cs typeface="+mn-cs"/>
              </a:rPr>
              <a:t>d+Au</a:t>
            </a:r>
            <a:r>
              <a:rPr kumimoji="1" lang="en-US" altLang="ja-JP" sz="1200" kern="1200" dirty="0" smtClean="0">
                <a:solidFill>
                  <a:schemeClr val="tx1"/>
                </a:solidFill>
                <a:effectLst/>
                <a:latin typeface="+mn-lt"/>
                <a:ea typeface="+mn-ea"/>
                <a:cs typeface="+mn-cs"/>
              </a:rPr>
              <a:t> results with PHOBOS data.</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To see the spectra clearly 3He+Au results are multiplied by ten and </a:t>
            </a:r>
            <a:r>
              <a:rPr kumimoji="1" lang="en-US" altLang="ja-JP" sz="1200" kern="1200" dirty="0" err="1" smtClean="0">
                <a:solidFill>
                  <a:schemeClr val="tx1"/>
                </a:solidFill>
                <a:effectLst/>
                <a:latin typeface="+mn-lt"/>
                <a:ea typeface="+mn-ea"/>
                <a:cs typeface="+mn-cs"/>
              </a:rPr>
              <a:t>p+Au</a:t>
            </a:r>
            <a:r>
              <a:rPr kumimoji="1" lang="en-US" altLang="ja-JP" sz="1200" kern="1200" dirty="0" smtClean="0">
                <a:solidFill>
                  <a:schemeClr val="tx1"/>
                </a:solidFill>
                <a:effectLst/>
                <a:latin typeface="+mn-lt"/>
                <a:ea typeface="+mn-ea"/>
                <a:cs typeface="+mn-cs"/>
              </a:rPr>
              <a:t> results are divided by ten.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reasonably reproduce the shape and the yield of </a:t>
            </a:r>
            <a:r>
              <a:rPr kumimoji="1" lang="en-US" altLang="ja-JP" sz="1200" kern="1200" dirty="0" err="1" smtClean="0">
                <a:solidFill>
                  <a:schemeClr val="tx1"/>
                </a:solidFill>
                <a:effectLst/>
                <a:latin typeface="+mn-lt"/>
                <a:ea typeface="+mn-ea"/>
                <a:cs typeface="+mn-cs"/>
              </a:rPr>
              <a:t>pseudorapidity</a:t>
            </a:r>
            <a:r>
              <a:rPr kumimoji="1" lang="en-US" altLang="ja-JP" sz="1200" kern="1200" dirty="0" smtClean="0">
                <a:solidFill>
                  <a:schemeClr val="tx1"/>
                </a:solidFill>
                <a:effectLst/>
                <a:latin typeface="+mn-lt"/>
                <a:ea typeface="+mn-ea"/>
                <a:cs typeface="+mn-cs"/>
              </a:rPr>
              <a:t> distribution by employing a rapidity trapezoid picture.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the low </a:t>
            </a:r>
            <a:r>
              <a:rPr kumimoji="1" lang="en-US" altLang="ja-JP" sz="1200" kern="1200" dirty="0" err="1" smtClean="0">
                <a:solidFill>
                  <a:schemeClr val="tx1"/>
                </a:solidFill>
                <a:effectLst/>
                <a:latin typeface="+mn-lt"/>
                <a:ea typeface="+mn-ea"/>
                <a:cs typeface="+mn-cs"/>
              </a:rPr>
              <a:t>pT</a:t>
            </a:r>
            <a:r>
              <a:rPr kumimoji="1" lang="en-US" altLang="ja-JP" sz="1200" kern="1200" dirty="0" smtClean="0">
                <a:solidFill>
                  <a:schemeClr val="tx1"/>
                </a:solidFill>
                <a:effectLst/>
                <a:latin typeface="+mn-lt"/>
                <a:ea typeface="+mn-ea"/>
                <a:cs typeface="+mn-cs"/>
              </a:rPr>
              <a:t> regions, our </a:t>
            </a:r>
            <a:r>
              <a:rPr kumimoji="1" lang="en-US" altLang="ja-JP" sz="1200" kern="1200" dirty="0" err="1" smtClean="0">
                <a:solidFill>
                  <a:schemeClr val="tx1"/>
                </a:solidFill>
                <a:effectLst/>
                <a:latin typeface="+mn-lt"/>
                <a:ea typeface="+mn-ea"/>
                <a:cs typeface="+mn-cs"/>
              </a:rPr>
              <a:t>pT</a:t>
            </a:r>
            <a:r>
              <a:rPr kumimoji="1" lang="en-US" altLang="ja-JP" sz="1200" kern="1200" dirty="0" smtClean="0">
                <a:solidFill>
                  <a:schemeClr val="tx1"/>
                </a:solidFill>
                <a:effectLst/>
                <a:latin typeface="+mn-lt"/>
                <a:ea typeface="+mn-ea"/>
                <a:cs typeface="+mn-cs"/>
              </a:rPr>
              <a:t> slope is consistent with PHOBOS data.</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But, in high </a:t>
            </a:r>
            <a:r>
              <a:rPr kumimoji="1" lang="en-US" altLang="ja-JP" sz="1200" kern="1200" dirty="0" err="1" smtClean="0">
                <a:solidFill>
                  <a:schemeClr val="tx1"/>
                </a:solidFill>
                <a:effectLst/>
                <a:latin typeface="+mn-lt"/>
                <a:ea typeface="+mn-ea"/>
                <a:cs typeface="+mn-cs"/>
              </a:rPr>
              <a:t>pT</a:t>
            </a:r>
            <a:r>
              <a:rPr kumimoji="1" lang="en-US" altLang="ja-JP" sz="1200" kern="1200" dirty="0" smtClean="0">
                <a:solidFill>
                  <a:schemeClr val="tx1"/>
                </a:solidFill>
                <a:effectLst/>
                <a:latin typeface="+mn-lt"/>
                <a:ea typeface="+mn-ea"/>
                <a:cs typeface="+mn-cs"/>
              </a:rPr>
              <a:t> regions, our result deviates from PHOBOS data because we don’t have jet component in this model.</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15</a:t>
            </a:fld>
            <a:endParaRPr kumimoji="1" lang="ja-JP" altLang="en-US"/>
          </a:p>
        </p:txBody>
      </p:sp>
    </p:spTree>
    <p:extLst>
      <p:ext uri="{BB962C8B-B14F-4D97-AF65-F5344CB8AC3E}">
        <p14:creationId xmlns:p14="http://schemas.microsoft.com/office/powerpoint/2010/main" val="3489550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calculate</a:t>
            </a:r>
            <a:r>
              <a:rPr kumimoji="1" lang="en-US" altLang="ja-JP" baseline="0" dirty="0" smtClean="0"/>
              <a:t> centrality dependence of </a:t>
            </a:r>
            <a:r>
              <a:rPr kumimoji="1" lang="en-US" altLang="ja-JP" baseline="0" dirty="0" err="1" smtClean="0"/>
              <a:t>dN</a:t>
            </a:r>
            <a:r>
              <a:rPr kumimoji="1" lang="en-US" altLang="ja-JP" baseline="0" dirty="0" smtClean="0"/>
              <a:t>/</a:t>
            </a:r>
            <a:r>
              <a:rPr kumimoji="1" lang="en-US" altLang="ja-JP" baseline="0" dirty="0" err="1" smtClean="0"/>
              <a:t>deta</a:t>
            </a:r>
            <a:r>
              <a:rPr kumimoji="1" lang="en-US" altLang="ja-JP" baseline="0" dirty="0" smtClean="0"/>
              <a:t> in </a:t>
            </a:r>
            <a:r>
              <a:rPr kumimoji="1" lang="en-US" altLang="ja-JP" baseline="0" dirty="0" err="1" smtClean="0"/>
              <a:t>d+Au</a:t>
            </a:r>
            <a:r>
              <a:rPr kumimoji="1" lang="en-US" altLang="ja-JP" baseline="0" dirty="0" smtClean="0"/>
              <a:t> collisions and compare them with PHOBOS data.</a:t>
            </a:r>
          </a:p>
          <a:p>
            <a:r>
              <a:rPr kumimoji="1" lang="en-US" altLang="ja-JP" baseline="0" dirty="0" smtClean="0"/>
              <a:t>We reasonably reproduce centrality and </a:t>
            </a:r>
            <a:r>
              <a:rPr kumimoji="1" lang="en-US" altLang="ja-JP" baseline="0" dirty="0" err="1" smtClean="0"/>
              <a:t>pseudorapidity</a:t>
            </a:r>
            <a:r>
              <a:rPr kumimoji="1" lang="en-US" altLang="ja-JP" baseline="0" dirty="0" smtClean="0"/>
              <a:t> dependence of multiplicity within our model.</a:t>
            </a:r>
          </a:p>
          <a:p>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16</a:t>
            </a:fld>
            <a:endParaRPr kumimoji="1" lang="ja-JP" altLang="en-US"/>
          </a:p>
        </p:txBody>
      </p:sp>
    </p:spTree>
    <p:extLst>
      <p:ext uri="{BB962C8B-B14F-4D97-AF65-F5344CB8AC3E}">
        <p14:creationId xmlns:p14="http://schemas.microsoft.com/office/powerpoint/2010/main" val="82569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figure shows </a:t>
            </a:r>
            <a:r>
              <a:rPr kumimoji="1" lang="en-US" altLang="ja-JP" sz="1200" kern="1200" dirty="0" err="1" smtClean="0">
                <a:solidFill>
                  <a:schemeClr val="tx1"/>
                </a:solidFill>
                <a:effectLst/>
                <a:latin typeface="+mn-lt"/>
                <a:ea typeface="+mn-ea"/>
                <a:cs typeface="+mn-cs"/>
              </a:rPr>
              <a:t>pT</a:t>
            </a:r>
            <a:r>
              <a:rPr kumimoji="1" lang="en-US" altLang="ja-JP" sz="1200" kern="1200" dirty="0" smtClean="0">
                <a:solidFill>
                  <a:schemeClr val="tx1"/>
                </a:solidFill>
                <a:effectLst/>
                <a:latin typeface="+mn-lt"/>
                <a:ea typeface="+mn-ea"/>
                <a:cs typeface="+mn-cs"/>
              </a:rPr>
              <a:t> differential elliptic flow parameter of charged hadrons at </a:t>
            </a:r>
            <a:r>
              <a:rPr kumimoji="1" lang="en-US" altLang="ja-JP" sz="1200" kern="1200" dirty="0" err="1" smtClean="0">
                <a:solidFill>
                  <a:schemeClr val="tx1"/>
                </a:solidFill>
                <a:effectLst/>
                <a:latin typeface="+mn-lt"/>
                <a:ea typeface="+mn-ea"/>
                <a:cs typeface="+mn-cs"/>
              </a:rPr>
              <a:t>midrapidity</a:t>
            </a:r>
            <a:r>
              <a:rPr kumimoji="1" lang="en-US" altLang="ja-JP" sz="1200" kern="1200" dirty="0" smtClean="0">
                <a:solidFill>
                  <a:schemeClr val="tx1"/>
                </a:solidFill>
                <a:effectLst/>
                <a:latin typeface="+mn-lt"/>
                <a:ea typeface="+mn-ea"/>
                <a:cs typeface="+mn-cs"/>
              </a:rPr>
              <a:t> in 3He+Au collisions.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Blue plots are our model results and red plots are PHENIX data in 0 to 5% centrality.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both analyses, event plane method is used to obtain elliptic flow parameter v2.</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As you see, we reasonably reproduce the PHENIX v2 data.</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indicates QGP fluid + hadronic gas picture works also in small colliding system.</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17</a:t>
            </a:fld>
            <a:endParaRPr kumimoji="1" lang="ja-JP" altLang="en-US"/>
          </a:p>
        </p:txBody>
      </p:sp>
    </p:spTree>
    <p:extLst>
      <p:ext uri="{BB962C8B-B14F-4D97-AF65-F5344CB8AC3E}">
        <p14:creationId xmlns:p14="http://schemas.microsoft.com/office/powerpoint/2010/main" val="1483206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Next, let me show you </a:t>
            </a:r>
            <a:r>
              <a:rPr kumimoji="1" lang="en-US" altLang="ja-JP" sz="1200" kern="1200" dirty="0" err="1" smtClean="0">
                <a:solidFill>
                  <a:schemeClr val="tx1"/>
                </a:solidFill>
                <a:effectLst/>
                <a:latin typeface="+mn-lt"/>
                <a:ea typeface="+mn-ea"/>
                <a:cs typeface="+mn-cs"/>
              </a:rPr>
              <a:t>pseudrorapidity</a:t>
            </a:r>
            <a:r>
              <a:rPr kumimoji="1" lang="en-US" altLang="ja-JP" sz="1200" kern="1200" dirty="0" smtClean="0">
                <a:solidFill>
                  <a:schemeClr val="tx1"/>
                </a:solidFill>
                <a:effectLst/>
                <a:latin typeface="+mn-lt"/>
                <a:ea typeface="+mn-ea"/>
                <a:cs typeface="+mn-cs"/>
              </a:rPr>
              <a:t> dependence of elliptic flow in 3He+Au collisions.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Blue plots are our results by using two particle </a:t>
            </a:r>
            <a:r>
              <a:rPr kumimoji="1" lang="en-US" altLang="ja-JP" sz="1200" kern="1200" dirty="0" err="1" smtClean="0">
                <a:solidFill>
                  <a:schemeClr val="tx1"/>
                </a:solidFill>
                <a:effectLst/>
                <a:latin typeface="+mn-lt"/>
                <a:ea typeface="+mn-ea"/>
                <a:cs typeface="+mn-cs"/>
              </a:rPr>
              <a:t>cumulant</a:t>
            </a:r>
            <a:r>
              <a:rPr kumimoji="1" lang="en-US" altLang="ja-JP" sz="1200" kern="1200" dirty="0" smtClean="0">
                <a:solidFill>
                  <a:schemeClr val="tx1"/>
                </a:solidFill>
                <a:effectLst/>
                <a:latin typeface="+mn-lt"/>
                <a:ea typeface="+mn-ea"/>
                <a:cs typeface="+mn-cs"/>
              </a:rPr>
              <a:t> methods.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To see how much elliptic flow is generated in the QGP fluid stage, I also show you the results by switching off hadronic </a:t>
            </a:r>
            <a:r>
              <a:rPr kumimoji="1" lang="en-US" altLang="ja-JP" sz="1200" kern="1200" dirty="0" err="1" smtClean="0">
                <a:solidFill>
                  <a:schemeClr val="tx1"/>
                </a:solidFill>
                <a:effectLst/>
                <a:latin typeface="+mn-lt"/>
                <a:ea typeface="+mn-ea"/>
                <a:cs typeface="+mn-cs"/>
              </a:rPr>
              <a:t>rescatterings</a:t>
            </a:r>
            <a:r>
              <a:rPr kumimoji="1" lang="en-US" altLang="ja-JP" sz="1200" kern="1200" dirty="0" smtClean="0">
                <a:solidFill>
                  <a:schemeClr val="tx1"/>
                </a:solidFill>
                <a:effectLst/>
                <a:latin typeface="+mn-lt"/>
                <a:ea typeface="+mn-ea"/>
                <a:cs typeface="+mn-cs"/>
              </a:rPr>
              <a:t> in cascade.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These are shown in red plots.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shape of elliptic flow is asymmetric with respect to </a:t>
            </a:r>
            <a:r>
              <a:rPr kumimoji="1" lang="en-US" altLang="ja-JP" sz="1200" kern="1200" dirty="0" err="1" smtClean="0">
                <a:solidFill>
                  <a:schemeClr val="tx1"/>
                </a:solidFill>
                <a:effectLst/>
                <a:latin typeface="+mn-lt"/>
                <a:ea typeface="+mn-ea"/>
                <a:cs typeface="+mn-cs"/>
              </a:rPr>
              <a:t>pseudrorapidity</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Elliptic flow in Au going side is larger than that in 3He going side due to difference of multiplicity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Roughly 90 percent of final elliptic flow is generated in the QGP fluid stage.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situation is quite similar to </a:t>
            </a:r>
            <a:r>
              <a:rPr kumimoji="1" lang="en-US" altLang="ja-JP" sz="1200" kern="1200" dirty="0" err="1" smtClean="0">
                <a:solidFill>
                  <a:schemeClr val="tx1"/>
                </a:solidFill>
                <a:effectLst/>
                <a:latin typeface="+mn-lt"/>
                <a:ea typeface="+mn-ea"/>
                <a:cs typeface="+mn-cs"/>
              </a:rPr>
              <a:t>Au+Au</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collsions</a:t>
            </a:r>
            <a:r>
              <a:rPr kumimoji="1" lang="en-US" altLang="ja-JP" sz="1200" kern="1200" dirty="0" smtClean="0">
                <a:solidFill>
                  <a:schemeClr val="tx1"/>
                </a:solidFill>
                <a:effectLst/>
                <a:latin typeface="+mn-lt"/>
                <a:ea typeface="+mn-ea"/>
                <a:cs typeface="+mn-cs"/>
              </a:rPr>
              <a:t> at the RHIC energy.</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18</a:t>
            </a:fld>
            <a:endParaRPr kumimoji="1" lang="ja-JP" altLang="en-US"/>
          </a:p>
        </p:txBody>
      </p:sp>
    </p:spTree>
    <p:extLst>
      <p:ext uri="{BB962C8B-B14F-4D97-AF65-F5344CB8AC3E}">
        <p14:creationId xmlns:p14="http://schemas.microsoft.com/office/powerpoint/2010/main" val="3411095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Finally, let me show you centrality dependence of elliptic flow.</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From right to left, top ten percent, ten to twenty percent centrality and so 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Blue plots are our final results by using two particle </a:t>
            </a:r>
            <a:r>
              <a:rPr kumimoji="1" lang="en-US" altLang="ja-JP" sz="1200" kern="1200" dirty="0" err="1" smtClean="0">
                <a:solidFill>
                  <a:schemeClr val="tx1"/>
                </a:solidFill>
                <a:effectLst/>
                <a:latin typeface="+mn-lt"/>
                <a:ea typeface="+mn-ea"/>
                <a:cs typeface="+mn-cs"/>
              </a:rPr>
              <a:t>cumulant</a:t>
            </a:r>
            <a:r>
              <a:rPr kumimoji="1" lang="en-US" altLang="ja-JP" sz="1200" kern="1200" dirty="0" smtClean="0">
                <a:solidFill>
                  <a:schemeClr val="tx1"/>
                </a:solidFill>
                <a:effectLst/>
                <a:latin typeface="+mn-lt"/>
                <a:ea typeface="+mn-ea"/>
                <a:cs typeface="+mn-cs"/>
              </a:rPr>
              <a:t> methods.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Again I also show you the results without hadronic </a:t>
            </a:r>
            <a:r>
              <a:rPr kumimoji="1" lang="en-US" altLang="ja-JP" sz="1200" kern="1200" dirty="0" err="1" smtClean="0">
                <a:solidFill>
                  <a:schemeClr val="tx1"/>
                </a:solidFill>
                <a:effectLst/>
                <a:latin typeface="+mn-lt"/>
                <a:ea typeface="+mn-ea"/>
                <a:cs typeface="+mn-cs"/>
              </a:rPr>
              <a:t>rescatterings</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Elliptic flow increases with multiplicity,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can see large fraction of v2 is generated in QGP fluid </a:t>
            </a:r>
            <a:r>
              <a:rPr kumimoji="1" lang="en-US" altLang="ja-JP" sz="1200" kern="1200" dirty="0" err="1" smtClean="0">
                <a:solidFill>
                  <a:schemeClr val="tx1"/>
                </a:solidFill>
                <a:effectLst/>
                <a:latin typeface="+mn-lt"/>
                <a:ea typeface="+mn-ea"/>
                <a:cs typeface="+mn-cs"/>
              </a:rPr>
              <a:t>sta</a:t>
            </a:r>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19</a:t>
            </a:fld>
            <a:endParaRPr kumimoji="1" lang="ja-JP" altLang="en-US"/>
          </a:p>
        </p:txBody>
      </p:sp>
    </p:spTree>
    <p:extLst>
      <p:ext uri="{BB962C8B-B14F-4D97-AF65-F5344CB8AC3E}">
        <p14:creationId xmlns:p14="http://schemas.microsoft.com/office/powerpoint/2010/main" val="1504155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is the summary of this study.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analyze flow observables in 3He+Au collisions by using a novel version of an integrated dynamical model.</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Our results suggest that the observed large v2 is attributed to both QGP expansion and hadronic </a:t>
            </a:r>
            <a:r>
              <a:rPr kumimoji="1" lang="en-US" altLang="ja-JP" sz="1200" kern="1200" dirty="0" err="1" smtClean="0">
                <a:solidFill>
                  <a:schemeClr val="tx1"/>
                </a:solidFill>
                <a:effectLst/>
                <a:latin typeface="+mn-lt"/>
                <a:ea typeface="+mn-ea"/>
                <a:cs typeface="+mn-cs"/>
              </a:rPr>
              <a:t>rescatterings</a:t>
            </a:r>
            <a:r>
              <a:rPr kumimoji="1" lang="en-US" altLang="ja-JP" sz="1200" kern="1200" dirty="0" smtClean="0">
                <a:solidFill>
                  <a:schemeClr val="tx1"/>
                </a:solidFill>
                <a:effectLst/>
                <a:latin typeface="+mn-lt"/>
                <a:ea typeface="+mn-ea"/>
                <a:cs typeface="+mn-cs"/>
              </a:rPr>
              <a:t> and the hadronic afterburner also plays an important role in even in small colliding system.</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demonstrate that large fraction of v2 is generated in GGP fluid stage even in small; colliding system.</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21</a:t>
            </a:fld>
            <a:endParaRPr kumimoji="1" lang="ja-JP" altLang="en-US"/>
          </a:p>
        </p:txBody>
      </p:sp>
    </p:spTree>
    <p:extLst>
      <p:ext uri="{BB962C8B-B14F-4D97-AF65-F5344CB8AC3E}">
        <p14:creationId xmlns:p14="http://schemas.microsoft.com/office/powerpoint/2010/main" val="420634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These are the contents of my talk.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First, I start with introduction of this talk, and then explain an integrated dynamical model.</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After that I will show you the results, and finally I will summarize this talk.</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2</a:t>
            </a:fld>
            <a:endParaRPr kumimoji="1" lang="ja-JP" altLang="en-US"/>
          </a:p>
        </p:txBody>
      </p:sp>
    </p:spTree>
    <p:extLst>
      <p:ext uri="{BB962C8B-B14F-4D97-AF65-F5344CB8AC3E}">
        <p14:creationId xmlns:p14="http://schemas.microsoft.com/office/powerpoint/2010/main" val="71693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Almost 10 years ago, the perfect fluidity of the quark gluon plasma was discovered at RHIC.</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the article from BNL which says “RHIC Scientists Serve Up Perfect Liquid”.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Collective behavior of The quark gluon plasma was observed in relativistic heavy ion collisions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That behavior can be well described by relativistic hydrodynamics.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Thus, a new paradigm of the strongly coupled QGP was established.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discovery was made in large colliding systems such as </a:t>
            </a:r>
            <a:r>
              <a:rPr kumimoji="1" lang="en-US" altLang="ja-JP" sz="1200" kern="1200" dirty="0" err="1" smtClean="0">
                <a:solidFill>
                  <a:schemeClr val="tx1"/>
                </a:solidFill>
                <a:effectLst/>
                <a:latin typeface="+mn-lt"/>
                <a:ea typeface="+mn-ea"/>
                <a:cs typeface="+mn-cs"/>
              </a:rPr>
              <a:t>Au+Au</a:t>
            </a:r>
            <a:r>
              <a:rPr kumimoji="1" lang="en-US" altLang="ja-JP" sz="1200" kern="1200" dirty="0" smtClean="0">
                <a:solidFill>
                  <a:schemeClr val="tx1"/>
                </a:solidFill>
                <a:effectLst/>
                <a:latin typeface="+mn-lt"/>
                <a:ea typeface="+mn-ea"/>
                <a:cs typeface="+mn-cs"/>
              </a:rPr>
              <a:t> collisions.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Here, a natural question would be whether the QGP is also formed in small colliding systems such as </a:t>
            </a:r>
            <a:r>
              <a:rPr kumimoji="1" lang="en-US" altLang="ja-JP" sz="1200" kern="1200" dirty="0" err="1" smtClean="0">
                <a:solidFill>
                  <a:schemeClr val="tx1"/>
                </a:solidFill>
                <a:effectLst/>
                <a:latin typeface="+mn-lt"/>
                <a:ea typeface="+mn-ea"/>
                <a:cs typeface="+mn-cs"/>
              </a:rPr>
              <a:t>p+Au</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d+Au</a:t>
            </a:r>
            <a:r>
              <a:rPr kumimoji="1" lang="en-US" altLang="ja-JP" sz="1200" kern="1200" dirty="0" smtClean="0">
                <a:solidFill>
                  <a:schemeClr val="tx1"/>
                </a:solidFill>
                <a:effectLst/>
                <a:latin typeface="+mn-lt"/>
                <a:ea typeface="+mn-ea"/>
                <a:cs typeface="+mn-cs"/>
              </a:rPr>
              <a:t> and 3He+Au.</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4</a:t>
            </a:fld>
            <a:endParaRPr kumimoji="1" lang="ja-JP" altLang="en-US"/>
          </a:p>
        </p:txBody>
      </p:sp>
    </p:spTree>
    <p:extLst>
      <p:ext uri="{BB962C8B-B14F-4D97-AF65-F5344CB8AC3E}">
        <p14:creationId xmlns:p14="http://schemas.microsoft.com/office/powerpoint/2010/main" val="38633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In fact, collective-flow-like behaviors are observed in small colliding systems at RHIC and LHC energies.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These figures show elliptic flow parameter, v2, as a function of transverse momentum, </a:t>
            </a:r>
            <a:r>
              <a:rPr kumimoji="1" lang="en-US" altLang="ja-JP" sz="1200" kern="1200" dirty="0" err="1" smtClean="0">
                <a:solidFill>
                  <a:schemeClr val="tx1"/>
                </a:solidFill>
                <a:effectLst/>
                <a:latin typeface="+mn-lt"/>
                <a:ea typeface="+mn-ea"/>
                <a:cs typeface="+mn-cs"/>
              </a:rPr>
              <a:t>pT</a:t>
            </a:r>
            <a:r>
              <a:rPr kumimoji="1" lang="en-US" altLang="ja-JP" sz="1200" kern="1200" dirty="0" smtClean="0">
                <a:solidFill>
                  <a:schemeClr val="tx1"/>
                </a:solidFill>
                <a:effectLst/>
                <a:latin typeface="+mn-lt"/>
                <a:ea typeface="+mn-ea"/>
                <a:cs typeface="+mn-cs"/>
              </a:rPr>
              <a:t>, from PHENIX and ALICE.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Left figure shows the results in </a:t>
            </a:r>
            <a:r>
              <a:rPr kumimoji="1" lang="en-US" altLang="ja-JP" sz="1200" kern="1200" dirty="0" err="1" smtClean="0">
                <a:solidFill>
                  <a:schemeClr val="tx1"/>
                </a:solidFill>
                <a:effectLst/>
                <a:latin typeface="+mn-lt"/>
                <a:ea typeface="+mn-ea"/>
                <a:cs typeface="+mn-cs"/>
              </a:rPr>
              <a:t>d+Au</a:t>
            </a:r>
            <a:r>
              <a:rPr kumimoji="1" lang="en-US" altLang="ja-JP" sz="1200" kern="1200" dirty="0" smtClean="0">
                <a:solidFill>
                  <a:schemeClr val="tx1"/>
                </a:solidFill>
                <a:effectLst/>
                <a:latin typeface="+mn-lt"/>
                <a:ea typeface="+mn-ea"/>
                <a:cs typeface="+mn-cs"/>
              </a:rPr>
              <a:t> collisions at RHIC and right figure shows the results in </a:t>
            </a:r>
            <a:r>
              <a:rPr kumimoji="1" lang="en-US" altLang="ja-JP" sz="1200" kern="1200" dirty="0" err="1" smtClean="0">
                <a:solidFill>
                  <a:schemeClr val="tx1"/>
                </a:solidFill>
                <a:effectLst/>
                <a:latin typeface="+mn-lt"/>
                <a:ea typeface="+mn-ea"/>
                <a:cs typeface="+mn-cs"/>
              </a:rPr>
              <a:t>p+Pb</a:t>
            </a:r>
            <a:r>
              <a:rPr kumimoji="1" lang="en-US" altLang="ja-JP" sz="1200" kern="1200" dirty="0" smtClean="0">
                <a:solidFill>
                  <a:schemeClr val="tx1"/>
                </a:solidFill>
                <a:effectLst/>
                <a:latin typeface="+mn-lt"/>
                <a:ea typeface="+mn-ea"/>
                <a:cs typeface="+mn-cs"/>
              </a:rPr>
              <a:t> collisions at LHC.</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these figures, mass ordering pattern is seen for </a:t>
            </a:r>
            <a:r>
              <a:rPr kumimoji="1" lang="en-US" altLang="ja-JP" sz="1200" kern="1200" dirty="0" err="1" smtClean="0">
                <a:solidFill>
                  <a:schemeClr val="tx1"/>
                </a:solidFill>
                <a:effectLst/>
                <a:latin typeface="+mn-lt"/>
                <a:ea typeface="+mn-ea"/>
                <a:cs typeface="+mn-cs"/>
              </a:rPr>
              <a:t>pions</a:t>
            </a:r>
            <a:r>
              <a:rPr kumimoji="1" lang="en-US" altLang="ja-JP" sz="1200" kern="1200" dirty="0" smtClean="0">
                <a:solidFill>
                  <a:schemeClr val="tx1"/>
                </a:solidFill>
                <a:effectLst/>
                <a:latin typeface="+mn-lt"/>
                <a:ea typeface="+mn-ea"/>
                <a:cs typeface="+mn-cs"/>
              </a:rPr>
              <a:t> and protons, which is consistent with hydrodynamic-flow picture.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So the purpose of this study is to analyze flow observables in small colliding systems at the RHIC energy by employing an integrated dynamical model with QGP fluid formation.</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5</a:t>
            </a:fld>
            <a:endParaRPr kumimoji="1" lang="ja-JP" altLang="en-US"/>
          </a:p>
        </p:txBody>
      </p:sp>
    </p:spTree>
    <p:extLst>
      <p:ext uri="{BB962C8B-B14F-4D97-AF65-F5344CB8AC3E}">
        <p14:creationId xmlns:p14="http://schemas.microsoft.com/office/powerpoint/2010/main" val="114683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is the schematic figure of space-time evolution of the quark gluon plasma</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describe the whole process by employing the integrated dynamical model.</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Space-time evolution of the QGP is described by fully 3-dimensional ideal hydrodynamic simulations.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switch from fluid to hadron gas with Cooper-Frye formula at the switching temperature 155 MeV.</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Finally for the evolution of the hadronic gas, we use hadron cascade simulations JAM.</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model the initial conditions including event-by-event fluctuations of geometry and multiplicity.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Let me explain more details about this initial </a:t>
            </a:r>
            <a:r>
              <a:rPr kumimoji="1" lang="en-US" altLang="ja-JP" sz="1200" kern="1200" dirty="0" err="1" smtClean="0">
                <a:solidFill>
                  <a:schemeClr val="tx1"/>
                </a:solidFill>
                <a:effectLst/>
                <a:latin typeface="+mn-lt"/>
                <a:ea typeface="+mn-ea"/>
                <a:cs typeface="+mn-cs"/>
              </a:rPr>
              <a:t>conditio</a:t>
            </a:r>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7</a:t>
            </a:fld>
            <a:endParaRPr kumimoji="1" lang="ja-JP" altLang="en-US"/>
          </a:p>
        </p:txBody>
      </p:sp>
    </p:spTree>
    <p:extLst>
      <p:ext uri="{BB962C8B-B14F-4D97-AF65-F5344CB8AC3E}">
        <p14:creationId xmlns:p14="http://schemas.microsoft.com/office/powerpoint/2010/main" val="386580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Left figure shows </a:t>
            </a:r>
            <a:r>
              <a:rPr kumimoji="1" lang="en-US" altLang="ja-JP" sz="1200" kern="1200" dirty="0" err="1" smtClean="0">
                <a:solidFill>
                  <a:schemeClr val="tx1"/>
                </a:solidFill>
                <a:effectLst/>
                <a:latin typeface="+mn-lt"/>
                <a:ea typeface="+mn-ea"/>
                <a:cs typeface="+mn-cs"/>
              </a:rPr>
              <a:t>pseudorapidity</a:t>
            </a:r>
            <a:r>
              <a:rPr kumimoji="1" lang="en-US" altLang="ja-JP" sz="1200" kern="1200" dirty="0" smtClean="0">
                <a:solidFill>
                  <a:schemeClr val="tx1"/>
                </a:solidFill>
                <a:effectLst/>
                <a:latin typeface="+mn-lt"/>
                <a:ea typeface="+mn-ea"/>
                <a:cs typeface="+mn-cs"/>
              </a:rPr>
              <a:t> distributions of charged hadrons in minimum bias and central 0-10% </a:t>
            </a:r>
            <a:r>
              <a:rPr kumimoji="1" lang="en-US" altLang="ja-JP" sz="1200" kern="1200" dirty="0" err="1" smtClean="0">
                <a:solidFill>
                  <a:schemeClr val="tx1"/>
                </a:solidFill>
                <a:effectLst/>
                <a:latin typeface="+mn-lt"/>
                <a:ea typeface="+mn-ea"/>
                <a:cs typeface="+mn-cs"/>
              </a:rPr>
              <a:t>d+Au</a:t>
            </a:r>
            <a:r>
              <a:rPr kumimoji="1" lang="en-US" altLang="ja-JP" sz="1200" kern="1200" dirty="0" smtClean="0">
                <a:solidFill>
                  <a:schemeClr val="tx1"/>
                </a:solidFill>
                <a:effectLst/>
                <a:latin typeface="+mn-lt"/>
                <a:ea typeface="+mn-ea"/>
                <a:cs typeface="+mn-cs"/>
              </a:rPr>
              <a:t> collisions at 200 GeV from PHOBOS. and </a:t>
            </a:r>
            <a:r>
              <a:rPr kumimoji="1" lang="en-US" altLang="ja-JP" sz="1200" kern="1200" dirty="0" err="1" smtClean="0">
                <a:solidFill>
                  <a:schemeClr val="tx1"/>
                </a:solidFill>
                <a:effectLst/>
                <a:latin typeface="+mn-lt"/>
                <a:ea typeface="+mn-ea"/>
                <a:cs typeface="+mn-cs"/>
              </a:rPr>
              <a:t>p+pbar</a:t>
            </a:r>
            <a:r>
              <a:rPr kumimoji="1" lang="en-US" altLang="ja-JP" sz="1200" kern="1200" dirty="0" smtClean="0">
                <a:solidFill>
                  <a:schemeClr val="tx1"/>
                </a:solidFill>
                <a:effectLst/>
                <a:latin typeface="+mn-lt"/>
                <a:ea typeface="+mn-ea"/>
                <a:cs typeface="+mn-cs"/>
              </a:rPr>
              <a:t> collisions from UA5.</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If you take a ratio of the </a:t>
            </a:r>
            <a:r>
              <a:rPr kumimoji="1" lang="en-US" altLang="ja-JP" sz="1200" kern="1200" dirty="0" err="1" smtClean="0">
                <a:solidFill>
                  <a:schemeClr val="tx1"/>
                </a:solidFill>
                <a:effectLst/>
                <a:latin typeface="+mn-lt"/>
                <a:ea typeface="+mn-ea"/>
                <a:cs typeface="+mn-cs"/>
              </a:rPr>
              <a:t>d+Au</a:t>
            </a:r>
            <a:r>
              <a:rPr kumimoji="1" lang="en-US" altLang="ja-JP" sz="1200" kern="1200" dirty="0" smtClean="0">
                <a:solidFill>
                  <a:schemeClr val="tx1"/>
                </a:solidFill>
                <a:effectLst/>
                <a:latin typeface="+mn-lt"/>
                <a:ea typeface="+mn-ea"/>
                <a:cs typeface="+mn-cs"/>
              </a:rPr>
              <a:t> distributions to the HIJING </a:t>
            </a:r>
            <a:r>
              <a:rPr kumimoji="1" lang="en-US" altLang="ja-JP" sz="1200" kern="1200" dirty="0" err="1" smtClean="0">
                <a:solidFill>
                  <a:schemeClr val="tx1"/>
                </a:solidFill>
                <a:effectLst/>
                <a:latin typeface="+mn-lt"/>
                <a:ea typeface="+mn-ea"/>
                <a:cs typeface="+mn-cs"/>
              </a:rPr>
              <a:t>p+p</a:t>
            </a:r>
            <a:r>
              <a:rPr kumimoji="1" lang="en-US" altLang="ja-JP" sz="1200" kern="1200" dirty="0" smtClean="0">
                <a:solidFill>
                  <a:schemeClr val="tx1"/>
                </a:solidFill>
                <a:effectLst/>
                <a:latin typeface="+mn-lt"/>
                <a:ea typeface="+mn-ea"/>
                <a:cs typeface="+mn-cs"/>
              </a:rPr>
              <a:t> result, the rapidity triangle or trapezoid appear, which is shown in the right figure.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indicates </a:t>
            </a:r>
            <a:r>
              <a:rPr kumimoji="1" lang="en-US" altLang="ja-JP" sz="1200" kern="1200" dirty="0" err="1" smtClean="0">
                <a:solidFill>
                  <a:schemeClr val="tx1"/>
                </a:solidFill>
                <a:effectLst/>
                <a:latin typeface="+mn-lt"/>
                <a:ea typeface="+mn-ea"/>
                <a:cs typeface="+mn-cs"/>
              </a:rPr>
              <a:t>multiparticle</a:t>
            </a:r>
            <a:r>
              <a:rPr kumimoji="1" lang="en-US" altLang="ja-JP" sz="1200" kern="1200" dirty="0" smtClean="0">
                <a:solidFill>
                  <a:schemeClr val="tx1"/>
                </a:solidFill>
                <a:effectLst/>
                <a:latin typeface="+mn-lt"/>
                <a:ea typeface="+mn-ea"/>
                <a:cs typeface="+mn-cs"/>
              </a:rPr>
              <a:t> production in longitudinal space reflects the difference of the number of participants between colliding systems.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So we are going to consider this in the initial condition of hydrodynamic simulations.</a:t>
            </a:r>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8</a:t>
            </a:fld>
            <a:endParaRPr kumimoji="1" lang="ja-JP" altLang="en-US"/>
          </a:p>
        </p:txBody>
      </p:sp>
    </p:spTree>
    <p:extLst>
      <p:ext uri="{BB962C8B-B14F-4D97-AF65-F5344CB8AC3E}">
        <p14:creationId xmlns:p14="http://schemas.microsoft.com/office/powerpoint/2010/main" val="143105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is the schematic figure of hadronic string formation in heavy ion collisions.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Let us suppose some transverse point.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For example, two nucleons come from this nucleus and three nucleons from that nucleus, which are undergoing binary collision. We can simulate this by using the Monte Carlo version of the </a:t>
            </a:r>
            <a:r>
              <a:rPr kumimoji="1" lang="en-US" altLang="ja-JP" sz="1200" kern="1200" dirty="0" err="1" smtClean="0">
                <a:solidFill>
                  <a:schemeClr val="tx1"/>
                </a:solidFill>
                <a:effectLst/>
                <a:latin typeface="+mn-lt"/>
                <a:ea typeface="+mn-ea"/>
                <a:cs typeface="+mn-cs"/>
              </a:rPr>
              <a:t>Glauber</a:t>
            </a:r>
            <a:r>
              <a:rPr kumimoji="1" lang="en-US" altLang="ja-JP" sz="1200" kern="1200" dirty="0" smtClean="0">
                <a:solidFill>
                  <a:schemeClr val="tx1"/>
                </a:solidFill>
                <a:effectLst/>
                <a:latin typeface="+mn-lt"/>
                <a:ea typeface="+mn-ea"/>
                <a:cs typeface="+mn-cs"/>
              </a:rPr>
              <a:t> model and count the number of participants for each nucleus.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this case, totally six hadronic strings are supposed to form like this.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These hadronic strings are dominant sources of multiplicity.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suppose this is the origin of rapidity trapezoid, so we take into account the rapidity structure of this in initial condition of hydrodynamic simulations.</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9</a:t>
            </a:fld>
            <a:endParaRPr kumimoji="1" lang="ja-JP" altLang="en-US"/>
          </a:p>
        </p:txBody>
      </p:sp>
    </p:spTree>
    <p:extLst>
      <p:ext uri="{BB962C8B-B14F-4D97-AF65-F5344CB8AC3E}">
        <p14:creationId xmlns:p14="http://schemas.microsoft.com/office/powerpoint/2010/main" val="371219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For each binary collision, we run PYTHIA for one event.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an example of rapidity distribution from PYTHIA.</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convolute this for all binary collision pairs so that the multiplicity scales with the number of participants for a given rapidity.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For example, at </a:t>
            </a:r>
            <a:r>
              <a:rPr kumimoji="1" lang="en-US" altLang="ja-JP" sz="1200" kern="1200" dirty="0" err="1" smtClean="0">
                <a:solidFill>
                  <a:schemeClr val="tx1"/>
                </a:solidFill>
                <a:effectLst/>
                <a:latin typeface="+mn-lt"/>
                <a:ea typeface="+mn-ea"/>
                <a:cs typeface="+mn-cs"/>
              </a:rPr>
              <a:t>midrapidity</a:t>
            </a:r>
            <a:r>
              <a:rPr kumimoji="1" lang="en-US" altLang="ja-JP" sz="1200" kern="1200" dirty="0" smtClean="0">
                <a:solidFill>
                  <a:schemeClr val="tx1"/>
                </a:solidFill>
                <a:effectLst/>
                <a:latin typeface="+mn-lt"/>
                <a:ea typeface="+mn-ea"/>
                <a:cs typeface="+mn-cs"/>
              </a:rPr>
              <a:t>, the multiplicity scales with N_A + N_B divided by 2.</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assume the initial entropy density distribution is proportional to the number distribution of produced particles.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also assume each produced particle is associated with Gaussian in configuration space.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So, initial distribution is the sum of these Gaussians.</a:t>
            </a:r>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10</a:t>
            </a:fld>
            <a:endParaRPr kumimoji="1" lang="ja-JP" altLang="en-US"/>
          </a:p>
        </p:txBody>
      </p:sp>
    </p:spTree>
    <p:extLst>
      <p:ext uri="{BB962C8B-B14F-4D97-AF65-F5344CB8AC3E}">
        <p14:creationId xmlns:p14="http://schemas.microsoft.com/office/powerpoint/2010/main" val="2868692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These figures show an example of initial condition of the entropy density in </a:t>
            </a:r>
            <a:r>
              <a:rPr kumimoji="1" lang="en-US" altLang="ja-JP" sz="1200" kern="1200" dirty="0" err="1" smtClean="0">
                <a:solidFill>
                  <a:schemeClr val="tx1"/>
                </a:solidFill>
                <a:effectLst/>
                <a:latin typeface="+mn-lt"/>
                <a:ea typeface="+mn-ea"/>
                <a:cs typeface="+mn-cs"/>
              </a:rPr>
              <a:t>p+Au</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d+Au</a:t>
            </a:r>
            <a:r>
              <a:rPr kumimoji="1" lang="en-US" altLang="ja-JP" sz="1200" kern="1200" dirty="0" smtClean="0">
                <a:solidFill>
                  <a:schemeClr val="tx1"/>
                </a:solidFill>
                <a:effectLst/>
                <a:latin typeface="+mn-lt"/>
                <a:ea typeface="+mn-ea"/>
                <a:cs typeface="+mn-cs"/>
              </a:rPr>
              <a:t> and 3He+Au collisions</a:t>
            </a:r>
            <a:r>
              <a:rPr kumimoji="1" lang="ja-JP" altLang="ja-JP" sz="1200" kern="1200" dirty="0" err="1"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Upper figures shows transverse profile at space-time rapidity, </a:t>
            </a:r>
            <a:r>
              <a:rPr kumimoji="1" lang="en-US" altLang="ja-JP" sz="1200" kern="1200" dirty="0" err="1" smtClean="0">
                <a:solidFill>
                  <a:schemeClr val="tx1"/>
                </a:solidFill>
                <a:effectLst/>
                <a:latin typeface="+mn-lt"/>
                <a:ea typeface="+mn-ea"/>
                <a:cs typeface="+mn-cs"/>
              </a:rPr>
              <a:t>eta_s</a:t>
            </a:r>
            <a:r>
              <a:rPr kumimoji="1" lang="en-US" altLang="ja-JP" sz="1200" kern="1200" dirty="0" smtClean="0">
                <a:solidFill>
                  <a:schemeClr val="tx1"/>
                </a:solidFill>
                <a:effectLst/>
                <a:latin typeface="+mn-lt"/>
                <a:ea typeface="+mn-ea"/>
                <a:cs typeface="+mn-cs"/>
              </a:rPr>
              <a:t>=0 and lower figures shows longitudinal profile at one of the transverse coordinates, x=0.</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One can see the different number of separated hot spots, which correspond to transverse positions of nucleons in p, d, and 3He.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lower figures, entropy density is distributed mainly in the left side</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which is Au-going direction.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As you see in this figure, initial entropy density has a bumpy structure in both x-y plane and y-eta plane due to particle production from breaking of a hadronic string</a:t>
            </a:r>
            <a:endParaRPr kumimoji="1" lang="ja-JP" altLang="en-US" dirty="0"/>
          </a:p>
        </p:txBody>
      </p:sp>
      <p:sp>
        <p:nvSpPr>
          <p:cNvPr id="4" name="スライド番号プレースホルダー 3"/>
          <p:cNvSpPr>
            <a:spLocks noGrp="1"/>
          </p:cNvSpPr>
          <p:nvPr>
            <p:ph type="sldNum" sz="quarter" idx="10"/>
          </p:nvPr>
        </p:nvSpPr>
        <p:spPr/>
        <p:txBody>
          <a:bodyPr/>
          <a:lstStyle/>
          <a:p>
            <a:fld id="{BD63263A-0280-478D-9110-B0795504974A}" type="slidenum">
              <a:rPr kumimoji="1" lang="ja-JP" altLang="en-US" smtClean="0"/>
              <a:t>11</a:t>
            </a:fld>
            <a:endParaRPr kumimoji="1" lang="ja-JP" altLang="en-US"/>
          </a:p>
        </p:txBody>
      </p:sp>
    </p:spTree>
    <p:extLst>
      <p:ext uri="{BB962C8B-B14F-4D97-AF65-F5344CB8AC3E}">
        <p14:creationId xmlns:p14="http://schemas.microsoft.com/office/powerpoint/2010/main" val="4220569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F1DCF48-552E-4818-82E7-3E0DB361A083}" type="datetimeFigureOut">
              <a:rPr kumimoji="1" lang="ja-JP" altLang="en-US" smtClean="0"/>
              <a:t>2016/8/29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CCB753-37E7-4BB2-8C02-874C16E48BFD}" type="slidenum">
              <a:rPr kumimoji="1" lang="ja-JP" altLang="en-US" smtClean="0"/>
              <a:t>‹#›</a:t>
            </a:fld>
            <a:endParaRPr kumimoji="1" lang="ja-JP" altLang="en-US"/>
          </a:p>
        </p:txBody>
      </p:sp>
    </p:spTree>
    <p:extLst>
      <p:ext uri="{BB962C8B-B14F-4D97-AF65-F5344CB8AC3E}">
        <p14:creationId xmlns:p14="http://schemas.microsoft.com/office/powerpoint/2010/main" val="128288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1DCF48-552E-4818-82E7-3E0DB361A083}" type="datetimeFigureOut">
              <a:rPr kumimoji="1" lang="ja-JP" altLang="en-US" smtClean="0"/>
              <a:t>2016/8/29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CCB753-37E7-4BB2-8C02-874C16E48BFD}" type="slidenum">
              <a:rPr kumimoji="1" lang="ja-JP" altLang="en-US" smtClean="0"/>
              <a:t>‹#›</a:t>
            </a:fld>
            <a:endParaRPr kumimoji="1" lang="ja-JP" altLang="en-US"/>
          </a:p>
        </p:txBody>
      </p:sp>
    </p:spTree>
    <p:extLst>
      <p:ext uri="{BB962C8B-B14F-4D97-AF65-F5344CB8AC3E}">
        <p14:creationId xmlns:p14="http://schemas.microsoft.com/office/powerpoint/2010/main" val="402029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1DCF48-552E-4818-82E7-3E0DB361A083}" type="datetimeFigureOut">
              <a:rPr kumimoji="1" lang="ja-JP" altLang="en-US" smtClean="0"/>
              <a:t>2016/8/29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CCB753-37E7-4BB2-8C02-874C16E48BFD}" type="slidenum">
              <a:rPr kumimoji="1" lang="ja-JP" altLang="en-US" smtClean="0"/>
              <a:t>‹#›</a:t>
            </a:fld>
            <a:endParaRPr kumimoji="1" lang="ja-JP" altLang="en-US"/>
          </a:p>
        </p:txBody>
      </p:sp>
    </p:spTree>
    <p:extLst>
      <p:ext uri="{BB962C8B-B14F-4D97-AF65-F5344CB8AC3E}">
        <p14:creationId xmlns:p14="http://schemas.microsoft.com/office/powerpoint/2010/main" val="47057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1DCF48-552E-4818-82E7-3E0DB361A083}" type="datetimeFigureOut">
              <a:rPr kumimoji="1" lang="ja-JP" altLang="en-US" smtClean="0"/>
              <a:t>2016/8/29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CCB753-37E7-4BB2-8C02-874C16E48BFD}" type="slidenum">
              <a:rPr kumimoji="1" lang="ja-JP" altLang="en-US" smtClean="0"/>
              <a:t>‹#›</a:t>
            </a:fld>
            <a:endParaRPr kumimoji="1" lang="ja-JP" altLang="en-US"/>
          </a:p>
        </p:txBody>
      </p:sp>
    </p:spTree>
    <p:extLst>
      <p:ext uri="{BB962C8B-B14F-4D97-AF65-F5344CB8AC3E}">
        <p14:creationId xmlns:p14="http://schemas.microsoft.com/office/powerpoint/2010/main" val="103857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F1DCF48-552E-4818-82E7-3E0DB361A083}" type="datetimeFigureOut">
              <a:rPr kumimoji="1" lang="ja-JP" altLang="en-US" smtClean="0"/>
              <a:t>2016/8/29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CCB753-37E7-4BB2-8C02-874C16E48BFD}" type="slidenum">
              <a:rPr kumimoji="1" lang="ja-JP" altLang="en-US" smtClean="0"/>
              <a:t>‹#›</a:t>
            </a:fld>
            <a:endParaRPr kumimoji="1" lang="ja-JP" altLang="en-US"/>
          </a:p>
        </p:txBody>
      </p:sp>
    </p:spTree>
    <p:extLst>
      <p:ext uri="{BB962C8B-B14F-4D97-AF65-F5344CB8AC3E}">
        <p14:creationId xmlns:p14="http://schemas.microsoft.com/office/powerpoint/2010/main" val="122696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F1DCF48-552E-4818-82E7-3E0DB361A083}" type="datetimeFigureOut">
              <a:rPr kumimoji="1" lang="ja-JP" altLang="en-US" smtClean="0"/>
              <a:t>2016/8/29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CCB753-37E7-4BB2-8C02-874C16E48BFD}" type="slidenum">
              <a:rPr kumimoji="1" lang="ja-JP" altLang="en-US" smtClean="0"/>
              <a:t>‹#›</a:t>
            </a:fld>
            <a:endParaRPr kumimoji="1" lang="ja-JP" altLang="en-US"/>
          </a:p>
        </p:txBody>
      </p:sp>
    </p:spTree>
    <p:extLst>
      <p:ext uri="{BB962C8B-B14F-4D97-AF65-F5344CB8AC3E}">
        <p14:creationId xmlns:p14="http://schemas.microsoft.com/office/powerpoint/2010/main" val="282064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F1DCF48-552E-4818-82E7-3E0DB361A083}" type="datetimeFigureOut">
              <a:rPr kumimoji="1" lang="ja-JP" altLang="en-US" smtClean="0"/>
              <a:t>2016/8/29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2CCB753-37E7-4BB2-8C02-874C16E48BFD}" type="slidenum">
              <a:rPr kumimoji="1" lang="ja-JP" altLang="en-US" smtClean="0"/>
              <a:t>‹#›</a:t>
            </a:fld>
            <a:endParaRPr kumimoji="1" lang="ja-JP" altLang="en-US"/>
          </a:p>
        </p:txBody>
      </p:sp>
    </p:spTree>
    <p:extLst>
      <p:ext uri="{BB962C8B-B14F-4D97-AF65-F5344CB8AC3E}">
        <p14:creationId xmlns:p14="http://schemas.microsoft.com/office/powerpoint/2010/main" val="178251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F1DCF48-552E-4818-82E7-3E0DB361A083}" type="datetimeFigureOut">
              <a:rPr kumimoji="1" lang="ja-JP" altLang="en-US" smtClean="0"/>
              <a:t>2016/8/29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2CCB753-37E7-4BB2-8C02-874C16E48BFD}" type="slidenum">
              <a:rPr kumimoji="1" lang="ja-JP" altLang="en-US" smtClean="0"/>
              <a:t>‹#›</a:t>
            </a:fld>
            <a:endParaRPr kumimoji="1" lang="ja-JP" altLang="en-US"/>
          </a:p>
        </p:txBody>
      </p:sp>
    </p:spTree>
    <p:extLst>
      <p:ext uri="{BB962C8B-B14F-4D97-AF65-F5344CB8AC3E}">
        <p14:creationId xmlns:p14="http://schemas.microsoft.com/office/powerpoint/2010/main" val="206068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1DCF48-552E-4818-82E7-3E0DB361A083}" type="datetimeFigureOut">
              <a:rPr kumimoji="1" lang="ja-JP" altLang="en-US" smtClean="0"/>
              <a:t>2016/8/29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2CCB753-37E7-4BB2-8C02-874C16E48BFD}" type="slidenum">
              <a:rPr kumimoji="1" lang="ja-JP" altLang="en-US" smtClean="0"/>
              <a:t>‹#›</a:t>
            </a:fld>
            <a:endParaRPr kumimoji="1" lang="ja-JP" altLang="en-US"/>
          </a:p>
        </p:txBody>
      </p:sp>
    </p:spTree>
    <p:extLst>
      <p:ext uri="{BB962C8B-B14F-4D97-AF65-F5344CB8AC3E}">
        <p14:creationId xmlns:p14="http://schemas.microsoft.com/office/powerpoint/2010/main" val="380310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1DCF48-552E-4818-82E7-3E0DB361A083}" type="datetimeFigureOut">
              <a:rPr kumimoji="1" lang="ja-JP" altLang="en-US" smtClean="0"/>
              <a:t>2016/8/29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CCB753-37E7-4BB2-8C02-874C16E48BFD}" type="slidenum">
              <a:rPr kumimoji="1" lang="ja-JP" altLang="en-US" smtClean="0"/>
              <a:t>‹#›</a:t>
            </a:fld>
            <a:endParaRPr kumimoji="1" lang="ja-JP" altLang="en-US"/>
          </a:p>
        </p:txBody>
      </p:sp>
    </p:spTree>
    <p:extLst>
      <p:ext uri="{BB962C8B-B14F-4D97-AF65-F5344CB8AC3E}">
        <p14:creationId xmlns:p14="http://schemas.microsoft.com/office/powerpoint/2010/main" val="358361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1DCF48-552E-4818-82E7-3E0DB361A083}" type="datetimeFigureOut">
              <a:rPr kumimoji="1" lang="ja-JP" altLang="en-US" smtClean="0"/>
              <a:t>2016/8/29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CCB753-37E7-4BB2-8C02-874C16E48BFD}" type="slidenum">
              <a:rPr kumimoji="1" lang="ja-JP" altLang="en-US" smtClean="0"/>
              <a:t>‹#›</a:t>
            </a:fld>
            <a:endParaRPr kumimoji="1" lang="ja-JP" altLang="en-US"/>
          </a:p>
        </p:txBody>
      </p:sp>
    </p:spTree>
    <p:extLst>
      <p:ext uri="{BB962C8B-B14F-4D97-AF65-F5344CB8AC3E}">
        <p14:creationId xmlns:p14="http://schemas.microsoft.com/office/powerpoint/2010/main" val="242155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DCF48-552E-4818-82E7-3E0DB361A083}" type="datetimeFigureOut">
              <a:rPr kumimoji="1" lang="ja-JP" altLang="en-US" smtClean="0"/>
              <a:t>2016/8/29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CB753-37E7-4BB2-8C02-874C16E48BFD}" type="slidenum">
              <a:rPr kumimoji="1" lang="ja-JP" altLang="en-US" smtClean="0"/>
              <a:t>‹#›</a:t>
            </a:fld>
            <a:endParaRPr kumimoji="1" lang="ja-JP" altLang="en-US"/>
          </a:p>
        </p:txBody>
      </p:sp>
    </p:spTree>
    <p:extLst>
      <p:ext uri="{BB962C8B-B14F-4D97-AF65-F5344CB8AC3E}">
        <p14:creationId xmlns:p14="http://schemas.microsoft.com/office/powerpoint/2010/main" val="116759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20.png"/><Relationship Id="rId9" Type="http://schemas.openxmlformats.org/officeDocument/2006/relationships/image" Target="../media/image160.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90.png"/><Relationship Id="rId1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281.png"/><Relationship Id="rId17" Type="http://schemas.openxmlformats.org/officeDocument/2006/relationships/image" Target="../media/image33.png"/><Relationship Id="rId2" Type="http://schemas.openxmlformats.org/officeDocument/2006/relationships/notesSlide" Target="../notesSlides/notesSlide9.xml"/><Relationship Id="rId16" Type="http://schemas.openxmlformats.org/officeDocument/2006/relationships/image" Target="../media/image320.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70.png"/><Relationship Id="rId5" Type="http://schemas.openxmlformats.org/officeDocument/2006/relationships/image" Target="../media/image29.png"/><Relationship Id="rId15" Type="http://schemas.openxmlformats.org/officeDocument/2006/relationships/image" Target="../media/image311.png"/><Relationship Id="rId10" Type="http://schemas.openxmlformats.org/officeDocument/2006/relationships/image" Target="../media/image260.png"/><Relationship Id="rId19"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250.png"/><Relationship Id="rId14" Type="http://schemas.openxmlformats.org/officeDocument/2006/relationships/image" Target="../media/image3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33.gif"/><Relationship Id="rId7"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00.png"/><Relationship Id="rId5" Type="http://schemas.openxmlformats.org/officeDocument/2006/relationships/image" Target="../media/image680.png"/><Relationship Id="rId4" Type="http://schemas.openxmlformats.org/officeDocument/2006/relationships/image" Target="../media/image34.gif"/><Relationship Id="rId9" Type="http://schemas.openxmlformats.org/officeDocument/2006/relationships/image" Target="../media/image100.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1.png"/><Relationship Id="rId5" Type="http://schemas.openxmlformats.org/officeDocument/2006/relationships/image" Target="../media/image501.png"/><Relationship Id="rId4" Type="http://schemas.openxmlformats.org/officeDocument/2006/relationships/image" Target="../media/image49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0.png"/><Relationship Id="rId10" Type="http://schemas.openxmlformats.org/officeDocument/2006/relationships/image" Target="../media/image63.png"/><Relationship Id="rId4" Type="http://schemas.openxmlformats.org/officeDocument/2006/relationships/image" Target="../media/image570.pn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401.png"/><Relationship Id="rId4" Type="http://schemas.openxmlformats.org/officeDocument/2006/relationships/image" Target="../media/image391.png"/></Relationships>
</file>

<file path=ppt/slides/_rels/slide24.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67.png"/><Relationship Id="rId7" Type="http://schemas.openxmlformats.org/officeDocument/2006/relationships/image" Target="../media/image430.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41.png"/><Relationship Id="rId4" Type="http://schemas.openxmlformats.org/officeDocument/2006/relationships/image" Target="../media/image431.png"/><Relationship Id="rId9" Type="http://schemas.openxmlformats.org/officeDocument/2006/relationships/image" Target="../media/image450.png"/></Relationships>
</file>

<file path=ppt/slides/_rels/slide25.xml.rels><?xml version="1.0" encoding="UTF-8" standalone="yes"?>
<Relationships xmlns="http://schemas.openxmlformats.org/package/2006/relationships"><Relationship Id="rId8" Type="http://schemas.openxmlformats.org/officeDocument/2006/relationships/image" Target="../media/image660.png"/><Relationship Id="rId3" Type="http://schemas.openxmlformats.org/officeDocument/2006/relationships/image" Target="../media/image610.png"/><Relationship Id="rId7" Type="http://schemas.openxmlformats.org/officeDocument/2006/relationships/image" Target="../media/image650.png"/><Relationship Id="rId2" Type="http://schemas.openxmlformats.org/officeDocument/2006/relationships/image" Target="../media/image600.png"/><Relationship Id="rId1" Type="http://schemas.openxmlformats.org/officeDocument/2006/relationships/slideLayout" Target="../slideLayouts/slideLayout2.xml"/><Relationship Id="rId6" Type="http://schemas.openxmlformats.org/officeDocument/2006/relationships/image" Target="../media/image640.png"/><Relationship Id="rId5" Type="http://schemas.openxmlformats.org/officeDocument/2006/relationships/image" Target="../media/image72.png"/><Relationship Id="rId4" Type="http://schemas.openxmlformats.org/officeDocument/2006/relationships/image" Target="../media/image68.png"/><Relationship Id="rId9"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550.png"/><Relationship Id="rId2" Type="http://schemas.openxmlformats.org/officeDocument/2006/relationships/image" Target="../media/image500.png"/><Relationship Id="rId1" Type="http://schemas.openxmlformats.org/officeDocument/2006/relationships/slideLayout" Target="../slideLayouts/slideLayout6.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520.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image" Target="../media/image340.png"/></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5428" y="2492896"/>
            <a:ext cx="8532309" cy="1200329"/>
          </a:xfrm>
          <a:prstGeom prst="rect">
            <a:avLst/>
          </a:prstGeom>
        </p:spPr>
        <p:txBody>
          <a:bodyPr wrap="square">
            <a:spAutoFit/>
          </a:bodyPr>
          <a:lstStyle/>
          <a:p>
            <a:r>
              <a:rPr lang="en-US" altLang="ja-JP" sz="3600" dirty="0"/>
              <a:t>Analysis of flow observables in small systems using an integrated dynamical model</a:t>
            </a:r>
            <a:endParaRPr lang="ja-JP" altLang="en-US" sz="3600" dirty="0"/>
          </a:p>
        </p:txBody>
      </p:sp>
      <p:sp>
        <p:nvSpPr>
          <p:cNvPr id="6" name="サブタイトル 2"/>
          <p:cNvSpPr>
            <a:spLocks noGrp="1"/>
          </p:cNvSpPr>
          <p:nvPr/>
        </p:nvSpPr>
        <p:spPr>
          <a:xfrm>
            <a:off x="86991" y="4365104"/>
            <a:ext cx="9009614" cy="114806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2800" dirty="0">
                <a:solidFill>
                  <a:schemeClr val="tx1"/>
                </a:solidFill>
                <a:latin typeface="Corbel" panose="020B0503020204020204" pitchFamily="34" charset="0"/>
              </a:rPr>
              <a:t>Koji Kawaguchi</a:t>
            </a:r>
            <a:r>
              <a:rPr lang="en-US" altLang="ja-JP" sz="2800" baseline="30000" dirty="0">
                <a:solidFill>
                  <a:schemeClr val="tx1"/>
                </a:solidFill>
                <a:latin typeface="Corbel" panose="020B0503020204020204" pitchFamily="34" charset="0"/>
              </a:rPr>
              <a:t>1)</a:t>
            </a:r>
          </a:p>
          <a:p>
            <a:pPr algn="l"/>
            <a:r>
              <a:rPr lang="en-US" altLang="ja-JP" sz="2800" dirty="0">
                <a:solidFill>
                  <a:schemeClr val="tx1"/>
                </a:solidFill>
                <a:latin typeface="Corbel" panose="020B0503020204020204" pitchFamily="34" charset="0"/>
              </a:rPr>
              <a:t>In collaboration with Koichi Murase</a:t>
            </a:r>
            <a:r>
              <a:rPr lang="en-US" altLang="ja-JP" sz="2800" baseline="30000" dirty="0">
                <a:solidFill>
                  <a:schemeClr val="tx1"/>
                </a:solidFill>
                <a:latin typeface="Corbel" panose="020B0503020204020204" pitchFamily="34" charset="0"/>
              </a:rPr>
              <a:t>2)</a:t>
            </a:r>
            <a:r>
              <a:rPr lang="en-US" altLang="ja-JP" sz="2800" dirty="0">
                <a:solidFill>
                  <a:schemeClr val="tx1"/>
                </a:solidFill>
                <a:latin typeface="Corbel" panose="020B0503020204020204" pitchFamily="34" charset="0"/>
              </a:rPr>
              <a:t> and </a:t>
            </a:r>
            <a:r>
              <a:rPr lang="en-US" altLang="ja-JP" sz="2800" dirty="0" err="1">
                <a:solidFill>
                  <a:schemeClr val="tx1"/>
                </a:solidFill>
                <a:latin typeface="Corbel" panose="020B0503020204020204" pitchFamily="34" charset="0"/>
              </a:rPr>
              <a:t>Tetsufumi</a:t>
            </a:r>
            <a:r>
              <a:rPr lang="en-US" altLang="ja-JP" sz="2800" dirty="0">
                <a:solidFill>
                  <a:schemeClr val="tx1"/>
                </a:solidFill>
                <a:latin typeface="Corbel" panose="020B0503020204020204" pitchFamily="34" charset="0"/>
              </a:rPr>
              <a:t> Hirano</a:t>
            </a:r>
            <a:r>
              <a:rPr lang="en-US" altLang="ja-JP" sz="2800" baseline="30000" dirty="0">
                <a:solidFill>
                  <a:schemeClr val="tx1"/>
                </a:solidFill>
                <a:latin typeface="Corbel" panose="020B0503020204020204" pitchFamily="34" charset="0"/>
              </a:rPr>
              <a:t>1)</a:t>
            </a:r>
          </a:p>
        </p:txBody>
      </p:sp>
      <p:sp>
        <p:nvSpPr>
          <p:cNvPr id="7" name="テキスト ボックス 6"/>
          <p:cNvSpPr txBox="1"/>
          <p:nvPr/>
        </p:nvSpPr>
        <p:spPr>
          <a:xfrm>
            <a:off x="2532320" y="5733256"/>
            <a:ext cx="6611680"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AutoNum type="arabicParenR"/>
            </a:pPr>
            <a:r>
              <a:rPr lang="en-US" altLang="ja-JP" sz="2000" dirty="0">
                <a:latin typeface="Corbel" panose="020B0503020204020204" pitchFamily="34" charset="0"/>
              </a:rPr>
              <a:t>Department of Physics, Sophia </a:t>
            </a:r>
            <a:r>
              <a:rPr lang="en-US" altLang="ja-JP" sz="2000" dirty="0" smtClean="0">
                <a:latin typeface="Corbel" panose="020B0503020204020204" pitchFamily="34" charset="0"/>
              </a:rPr>
              <a:t>University,  </a:t>
            </a:r>
            <a:r>
              <a:rPr lang="en-US" altLang="ja-JP" sz="2000" dirty="0">
                <a:latin typeface="Corbel" panose="020B0503020204020204" pitchFamily="34" charset="0"/>
              </a:rPr>
              <a:t>Japan.</a:t>
            </a:r>
          </a:p>
          <a:p>
            <a:pPr marL="342900" indent="-342900">
              <a:buAutoNum type="arabicParenR"/>
            </a:pPr>
            <a:r>
              <a:rPr lang="en-US" altLang="ja-JP" sz="2000" dirty="0">
                <a:latin typeface="Corbel" panose="020B0503020204020204" pitchFamily="34" charset="0"/>
              </a:rPr>
              <a:t>Department of Physics, T</a:t>
            </a:r>
            <a:r>
              <a:rPr kumimoji="1" lang="en-US" altLang="ja-JP" sz="2000" dirty="0">
                <a:latin typeface="Corbel" panose="020B0503020204020204" pitchFamily="34" charset="0"/>
              </a:rPr>
              <a:t>he University of Tokyo, Japan. </a:t>
            </a:r>
            <a:endParaRPr kumimoji="1" lang="ja-JP" altLang="en-US" sz="2000" dirty="0">
              <a:latin typeface="Corbel" panose="020B0503020204020204" pitchFamily="34" charset="0"/>
            </a:endParaRPr>
          </a:p>
        </p:txBody>
      </p:sp>
      <p:sp>
        <p:nvSpPr>
          <p:cNvPr id="8" name="テキスト ボックス 4"/>
          <p:cNvSpPr txBox="1"/>
          <p:nvPr/>
        </p:nvSpPr>
        <p:spPr>
          <a:xfrm>
            <a:off x="265428" y="319995"/>
            <a:ext cx="3456384" cy="120032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ISMD 2016</a:t>
            </a:r>
          </a:p>
          <a:p>
            <a:r>
              <a:rPr lang="en-US" altLang="ja-JP" sz="2400" dirty="0"/>
              <a:t>August </a:t>
            </a:r>
            <a:r>
              <a:rPr lang="en-US" altLang="ja-JP" sz="2400" dirty="0" smtClean="0"/>
              <a:t>29, </a:t>
            </a:r>
            <a:r>
              <a:rPr lang="en-US" altLang="ja-JP" sz="2400" dirty="0"/>
              <a:t>2016</a:t>
            </a:r>
          </a:p>
          <a:p>
            <a:r>
              <a:rPr lang="en-US" altLang="ja-JP" sz="2400" dirty="0" err="1"/>
              <a:t>Jeju</a:t>
            </a:r>
            <a:r>
              <a:rPr lang="ja-JP" altLang="en-US" sz="2400" dirty="0"/>
              <a:t> </a:t>
            </a:r>
            <a:r>
              <a:rPr lang="en-US" altLang="ja-JP" sz="2400" dirty="0"/>
              <a:t>island, South Korea</a:t>
            </a:r>
            <a:endParaRPr kumimoji="1" lang="ja-JP" alt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76035"/>
            <a:ext cx="1627187" cy="151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159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cygwin64\home\kawaguchi\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29" y="579289"/>
            <a:ext cx="3215715" cy="241178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a:off x="5637003" y="1097258"/>
            <a:ext cx="2164314" cy="1339757"/>
            <a:chOff x="5290061" y="4153840"/>
            <a:chExt cx="3252563" cy="2169787"/>
          </a:xfrm>
        </p:grpSpPr>
        <p:cxnSp>
          <p:nvCxnSpPr>
            <p:cNvPr id="13" name="直線コネクタ 12"/>
            <p:cNvCxnSpPr/>
            <p:nvPr/>
          </p:nvCxnSpPr>
          <p:spPr>
            <a:xfrm flipV="1">
              <a:off x="5290061" y="4163627"/>
              <a:ext cx="0" cy="21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8542623" y="4873840"/>
              <a:ext cx="0" cy="144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flipV="1">
              <a:off x="5290062" y="6313840"/>
              <a:ext cx="3252561" cy="9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flipV="1">
              <a:off x="5290061" y="4153840"/>
              <a:ext cx="3252563" cy="724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テキスト ボックス 16"/>
              <p:cNvSpPr txBox="1"/>
              <p:nvPr/>
            </p:nvSpPr>
            <p:spPr>
              <a:xfrm>
                <a:off x="4231753" y="1553295"/>
                <a:ext cx="67486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4800" i="1" smtClean="0">
                          <a:solidFill>
                            <a:schemeClr val="tx1"/>
                          </a:solidFill>
                          <a:latin typeface="Cambria Math" panose="02040503050406030204" pitchFamily="18" charset="0"/>
                        </a:rPr>
                        <m:t>⨂</m:t>
                      </m:r>
                    </m:oMath>
                  </m:oMathPara>
                </a14:m>
                <a:endParaRPr kumimoji="1" lang="ja-JP" altLang="en-US" sz="4800" dirty="0" smtClean="0">
                  <a:solidFill>
                    <a:schemeClr val="tx1"/>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231753" y="1553295"/>
                <a:ext cx="674865" cy="738664"/>
              </a:xfrm>
              <a:prstGeom prst="rect">
                <a:avLst/>
              </a:prstGeom>
              <a:blipFill rotWithShape="1">
                <a:blip r:embed="rId4"/>
                <a:stretch>
                  <a:fillRect/>
                </a:stretch>
              </a:blipFill>
            </p:spPr>
            <p:txBody>
              <a:bodyPr/>
              <a:lstStyle/>
              <a:p>
                <a:r>
                  <a:rPr lang="ja-JP" altLang="en-US">
                    <a:noFill/>
                  </a:rPr>
                  <a:t> </a:t>
                </a:r>
              </a:p>
            </p:txBody>
          </p:sp>
        </mc:Fallback>
      </mc:AlternateContent>
      <p:sp>
        <p:nvSpPr>
          <p:cNvPr id="18" name="テキスト ボックス 17"/>
          <p:cNvSpPr txBox="1"/>
          <p:nvPr/>
        </p:nvSpPr>
        <p:spPr>
          <a:xfrm>
            <a:off x="633203" y="3293467"/>
            <a:ext cx="3573795" cy="830997"/>
          </a:xfrm>
          <a:prstGeom prst="rect">
            <a:avLst/>
          </a:prstGeom>
          <a:noFill/>
        </p:spPr>
        <p:txBody>
          <a:bodyPr wrap="square" rtlCol="0">
            <a:spAutoFit/>
          </a:bodyPr>
          <a:lstStyle/>
          <a:p>
            <a:r>
              <a:rPr kumimoji="1" lang="en-US" altLang="ja-JP" sz="2400" dirty="0" smtClean="0"/>
              <a:t>Rapidity </a:t>
            </a:r>
            <a:r>
              <a:rPr lang="en-US" altLang="ja-JP" sz="2400" dirty="0" smtClean="0"/>
              <a:t>distribution</a:t>
            </a:r>
            <a:endParaRPr lang="en-US" altLang="ja-JP" sz="2400" dirty="0"/>
          </a:p>
          <a:p>
            <a:r>
              <a:rPr kumimoji="1" lang="en-US" altLang="ja-JP" sz="2400" dirty="0" smtClean="0"/>
              <a:t>in pp collisions at 200 GeV</a:t>
            </a:r>
          </a:p>
        </p:txBody>
      </p:sp>
      <mc:AlternateContent xmlns:mc="http://schemas.openxmlformats.org/markup-compatibility/2006" xmlns:a14="http://schemas.microsoft.com/office/drawing/2010/main">
        <mc:Choice Requires="a14">
          <p:sp>
            <p:nvSpPr>
              <p:cNvPr id="22" name="テキスト ボックス 21"/>
              <p:cNvSpPr txBox="1"/>
              <p:nvPr/>
            </p:nvSpPr>
            <p:spPr>
              <a:xfrm>
                <a:off x="5138832" y="2441850"/>
                <a:ext cx="1398973" cy="523220"/>
              </a:xfrm>
              <a:prstGeom prst="rect">
                <a:avLst/>
              </a:prstGeom>
              <a:no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chemeClr val="tx1"/>
                              </a:solidFill>
                              <a:latin typeface="Cambria Math" panose="02040503050406030204" pitchFamily="18" charset="0"/>
                              <a:sym typeface="Wingdings" panose="05000000000000000000" pitchFamily="2" charset="2"/>
                            </a:rPr>
                          </m:ctrlPr>
                        </m:sSubPr>
                        <m:e>
                          <m:r>
                            <a:rPr lang="en-US" altLang="ja-JP" sz="2800" b="0" i="1" smtClean="0">
                              <a:solidFill>
                                <a:schemeClr val="tx1"/>
                              </a:solidFill>
                              <a:latin typeface="Cambria Math" panose="02040503050406030204" pitchFamily="18" charset="0"/>
                              <a:sym typeface="Wingdings" panose="05000000000000000000" pitchFamily="2" charset="2"/>
                            </a:rPr>
                            <m:t>−</m:t>
                          </m:r>
                          <m:r>
                            <a:rPr lang="en-US" altLang="ja-JP" sz="2800" i="1">
                              <a:solidFill>
                                <a:schemeClr val="tx1"/>
                              </a:solidFill>
                              <a:latin typeface="Cambria Math" panose="02040503050406030204" pitchFamily="18" charset="0"/>
                              <a:sym typeface="Wingdings" panose="05000000000000000000" pitchFamily="2" charset="2"/>
                            </a:rPr>
                            <m:t>𝑌</m:t>
                          </m:r>
                        </m:e>
                        <m:sub>
                          <m:r>
                            <m:rPr>
                              <m:sty m:val="p"/>
                            </m:rPr>
                            <a:rPr lang="en-US" altLang="ja-JP" sz="2800">
                              <a:solidFill>
                                <a:schemeClr val="tx1"/>
                              </a:solidFill>
                              <a:latin typeface="Cambria Math" panose="02040503050406030204" pitchFamily="18" charset="0"/>
                              <a:sym typeface="Wingdings" panose="05000000000000000000" pitchFamily="2" charset="2"/>
                            </a:rPr>
                            <m:t>b</m:t>
                          </m:r>
                          <m:r>
                            <m:rPr>
                              <m:sty m:val="p"/>
                            </m:rPr>
                            <a:rPr lang="en-US" altLang="ja-JP" sz="2800" b="0" i="0" smtClean="0">
                              <a:solidFill>
                                <a:schemeClr val="tx1"/>
                              </a:solidFill>
                              <a:latin typeface="Cambria Math" panose="02040503050406030204" pitchFamily="18" charset="0"/>
                              <a:sym typeface="Wingdings" panose="05000000000000000000" pitchFamily="2" charset="2"/>
                            </a:rPr>
                            <m:t>eam</m:t>
                          </m:r>
                        </m:sub>
                      </m:sSub>
                    </m:oMath>
                  </m:oMathPara>
                </a14:m>
                <a:endParaRPr kumimoji="1" lang="ja-JP" altLang="en-US" sz="2800" dirty="0" smtClean="0">
                  <a:solidFill>
                    <a:schemeClr val="tx1"/>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5138832" y="2441850"/>
                <a:ext cx="1398973" cy="523220"/>
              </a:xfrm>
              <a:prstGeom prst="rect">
                <a:avLst/>
              </a:prstGeom>
              <a:blipFill rotWithShape="0">
                <a:blip r:embed="rId5"/>
                <a:stretch>
                  <a:fillRect/>
                </a:stretch>
              </a:blipFill>
              <a:ln>
                <a:solidFill>
                  <a:schemeClr val="bg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p:cNvSpPr/>
              <p:nvPr/>
            </p:nvSpPr>
            <p:spPr>
              <a:xfrm>
                <a:off x="7588752" y="2450399"/>
                <a:ext cx="1131272" cy="523220"/>
              </a:xfrm>
              <a:prstGeom prst="rect">
                <a:avLst/>
              </a:prstGeom>
              <a:ln>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chemeClr val="tx1"/>
                              </a:solidFill>
                              <a:latin typeface="Cambria Math" panose="02040503050406030204" pitchFamily="18" charset="0"/>
                              <a:sym typeface="Wingdings" panose="05000000000000000000" pitchFamily="2" charset="2"/>
                            </a:rPr>
                          </m:ctrlPr>
                        </m:sSubPr>
                        <m:e>
                          <m:r>
                            <a:rPr lang="en-US" altLang="ja-JP" sz="2800" i="1">
                              <a:solidFill>
                                <a:schemeClr val="tx1"/>
                              </a:solidFill>
                              <a:latin typeface="Cambria Math" panose="02040503050406030204" pitchFamily="18" charset="0"/>
                              <a:sym typeface="Wingdings" panose="05000000000000000000" pitchFamily="2" charset="2"/>
                            </a:rPr>
                            <m:t>𝑌</m:t>
                          </m:r>
                        </m:e>
                        <m:sub>
                          <m:r>
                            <m:rPr>
                              <m:sty m:val="p"/>
                            </m:rPr>
                            <a:rPr lang="en-US" altLang="ja-JP" sz="2800">
                              <a:solidFill>
                                <a:schemeClr val="tx1"/>
                              </a:solidFill>
                              <a:latin typeface="Cambria Math" panose="02040503050406030204" pitchFamily="18" charset="0"/>
                              <a:sym typeface="Wingdings" panose="05000000000000000000" pitchFamily="2" charset="2"/>
                            </a:rPr>
                            <m:t>b</m:t>
                          </m:r>
                          <m:r>
                            <m:rPr>
                              <m:sty m:val="p"/>
                            </m:rPr>
                            <a:rPr lang="en-US" altLang="ja-JP" sz="2800" b="0" i="0" smtClean="0">
                              <a:solidFill>
                                <a:schemeClr val="tx1"/>
                              </a:solidFill>
                              <a:latin typeface="Cambria Math" panose="02040503050406030204" pitchFamily="18" charset="0"/>
                              <a:sym typeface="Wingdings" panose="05000000000000000000" pitchFamily="2" charset="2"/>
                            </a:rPr>
                            <m:t>eam</m:t>
                          </m:r>
                        </m:sub>
                      </m:sSub>
                    </m:oMath>
                  </m:oMathPara>
                </a14:m>
                <a:endParaRPr lang="ja-JP" altLang="en-US" dirty="0">
                  <a:solidFill>
                    <a:schemeClr val="tx1"/>
                  </a:solidFill>
                </a:endParaRPr>
              </a:p>
            </p:txBody>
          </p:sp>
        </mc:Choice>
        <mc:Fallback xmlns="">
          <p:sp>
            <p:nvSpPr>
              <p:cNvPr id="23" name="正方形/長方形 22"/>
              <p:cNvSpPr>
                <a:spLocks noRot="1" noChangeAspect="1" noMove="1" noResize="1" noEditPoints="1" noAdjustHandles="1" noChangeArrowheads="1" noChangeShapeType="1" noTextEdit="1"/>
              </p:cNvSpPr>
              <p:nvPr/>
            </p:nvSpPr>
            <p:spPr>
              <a:xfrm>
                <a:off x="7588752" y="2450399"/>
                <a:ext cx="1131272" cy="523220"/>
              </a:xfrm>
              <a:prstGeom prst="rect">
                <a:avLst/>
              </a:prstGeom>
              <a:blipFill rotWithShape="0">
                <a:blip r:embed="rId6"/>
                <a:stretch>
                  <a:fillRect/>
                </a:stretch>
              </a:blipFill>
              <a:ln>
                <a:solidFill>
                  <a:schemeClr val="bg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8707362" y="2169785"/>
                <a:ext cx="416204" cy="430887"/>
              </a:xfrm>
              <a:prstGeom prst="rect">
                <a:avLst/>
              </a:prstGeom>
              <a:noFill/>
              <a:ln>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𝜂</m:t>
                          </m:r>
                        </m:e>
                        <m:sub>
                          <m:r>
                            <m:rPr>
                              <m:sty m:val="p"/>
                            </m:rPr>
                            <a:rPr kumimoji="1" lang="en-US" altLang="ja-JP" sz="2800" b="0" i="0" smtClean="0">
                              <a:solidFill>
                                <a:schemeClr val="tx1"/>
                              </a:solidFill>
                              <a:latin typeface="Cambria Math" panose="02040503050406030204" pitchFamily="18" charset="0"/>
                            </a:rPr>
                            <m:t>s</m:t>
                          </m:r>
                        </m:sub>
                      </m:sSub>
                    </m:oMath>
                  </m:oMathPara>
                </a14:m>
                <a:endParaRPr kumimoji="1" lang="ja-JP" altLang="en-US" sz="2800" dirty="0" smtClean="0">
                  <a:solidFill>
                    <a:schemeClr val="tx1"/>
                  </a:solidFill>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8707362" y="2169785"/>
                <a:ext cx="416204" cy="430887"/>
              </a:xfrm>
              <a:prstGeom prst="rect">
                <a:avLst/>
              </a:prstGeom>
              <a:blipFill rotWithShape="1">
                <a:blip r:embed="rId7"/>
                <a:stretch>
                  <a:fillRect/>
                </a:stretch>
              </a:blipFill>
              <a:ln>
                <a:solidFill>
                  <a:schemeClr val="bg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2305319" y="2952531"/>
                <a:ext cx="30694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tx1"/>
                          </a:solidFill>
                          <a:latin typeface="Cambria Math"/>
                        </a:rPr>
                        <m:t>𝑌</m:t>
                      </m:r>
                    </m:oMath>
                  </m:oMathPara>
                </a14:m>
                <a:endParaRPr kumimoji="1" lang="ja-JP" altLang="en-US" sz="2800" dirty="0" smtClean="0">
                  <a:solidFill>
                    <a:schemeClr val="tx1"/>
                  </a:solidFill>
                </a:endParaRPr>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2305319" y="2952531"/>
                <a:ext cx="306942" cy="430887"/>
              </a:xfrm>
              <a:prstGeom prst="rect">
                <a:avLst/>
              </a:prstGeom>
              <a:blipFill rotWithShape="1">
                <a:blip r:embed="rId8"/>
                <a:stretch>
                  <a:fillRect/>
                </a:stretch>
              </a:blipFill>
            </p:spPr>
            <p:txBody>
              <a:bodyPr/>
              <a:lstStyle/>
              <a:p>
                <a:r>
                  <a:rPr lang="ja-JP" altLang="en-US">
                    <a:noFill/>
                  </a:rPr>
                  <a:t> </a:t>
                </a:r>
              </a:p>
            </p:txBody>
          </p:sp>
        </mc:Fallback>
      </mc:AlternateContent>
      <p:sp>
        <p:nvSpPr>
          <p:cNvPr id="27" name="テキスト ボックス 26"/>
          <p:cNvSpPr txBox="1"/>
          <p:nvPr/>
        </p:nvSpPr>
        <p:spPr>
          <a:xfrm>
            <a:off x="4691566" y="2932338"/>
            <a:ext cx="4096940" cy="461665"/>
          </a:xfrm>
          <a:prstGeom prst="rect">
            <a:avLst/>
          </a:prstGeom>
          <a:noFill/>
        </p:spPr>
        <p:txBody>
          <a:bodyPr wrap="square" rtlCol="0">
            <a:spAutoFit/>
          </a:bodyPr>
          <a:lstStyle/>
          <a:p>
            <a:r>
              <a:rPr kumimoji="1" lang="en-US" altLang="ja-JP" sz="2400" dirty="0" smtClean="0"/>
              <a:t>Rapidity</a:t>
            </a:r>
            <a:r>
              <a:rPr lang="ja-JP" altLang="en-US" sz="2400" dirty="0"/>
              <a:t> </a:t>
            </a:r>
            <a:r>
              <a:rPr lang="en-US" altLang="ja-JP" sz="2400" dirty="0" smtClean="0"/>
              <a:t>triangle/trapezoid</a:t>
            </a:r>
            <a:endParaRPr kumimoji="1" lang="ja-JP" altLang="en-US" sz="2400" dirty="0" smtClean="0"/>
          </a:p>
        </p:txBody>
      </p:sp>
      <p:cxnSp>
        <p:nvCxnSpPr>
          <p:cNvPr id="21" name="直線矢印コネクタ 20"/>
          <p:cNvCxnSpPr/>
          <p:nvPr/>
        </p:nvCxnSpPr>
        <p:spPr>
          <a:xfrm>
            <a:off x="4756278" y="2439850"/>
            <a:ext cx="395944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p:cNvSpPr txBox="1"/>
              <p:nvPr/>
            </p:nvSpPr>
            <p:spPr>
              <a:xfrm rot="16200000">
                <a:off x="-109245" y="1486115"/>
                <a:ext cx="978986" cy="8033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m:t>
                          </m:r>
                          <m:sSup>
                            <m:sSupPr>
                              <m:ctrlPr>
                                <a:rPr kumimoji="1" lang="en-US" altLang="ja-JP" sz="2400" b="0" i="1" smtClean="0">
                                  <a:latin typeface="Cambria Math" panose="02040503050406030204" pitchFamily="18" charset="0"/>
                                </a:rPr>
                              </m:ctrlPr>
                            </m:sSupPr>
                            <m:e>
                              <m:r>
                                <a:rPr kumimoji="1" lang="en-US" altLang="ja-JP" sz="2400" b="0" i="1" smtClean="0">
                                  <a:latin typeface="Cambria Math"/>
                                </a:rPr>
                                <m:t>𝑁</m:t>
                              </m:r>
                            </m:e>
                            <m:sup>
                              <m:r>
                                <m:rPr>
                                  <m:sty m:val="p"/>
                                </m:rPr>
                                <a:rPr kumimoji="1" lang="en-US" altLang="ja-JP" sz="2400" b="0" i="0" smtClean="0">
                                  <a:latin typeface="Cambria Math"/>
                                </a:rPr>
                                <m:t>pp</m:t>
                              </m:r>
                            </m:sup>
                          </m:sSup>
                        </m:num>
                        <m:den>
                          <m:r>
                            <a:rPr kumimoji="1" lang="en-US" altLang="ja-JP" sz="2400" b="0" i="1" smtClean="0">
                              <a:latin typeface="Cambria Math"/>
                            </a:rPr>
                            <m:t>𝑑𝑌</m:t>
                          </m:r>
                        </m:den>
                      </m:f>
                    </m:oMath>
                  </m:oMathPara>
                </a14:m>
                <a:endParaRPr kumimoji="1" lang="ja-JP" altLang="en-US"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rot="16200000">
                <a:off x="-109245" y="1486115"/>
                <a:ext cx="978986" cy="803361"/>
              </a:xfrm>
              <a:prstGeom prst="rect">
                <a:avLst/>
              </a:prstGeom>
              <a:blipFill rotWithShape="1">
                <a:blip r:embed="rId9"/>
                <a:stretch>
                  <a:fillRect/>
                </a:stretch>
              </a:blipFill>
            </p:spPr>
            <p:txBody>
              <a:bodyPr/>
              <a:lstStyle/>
              <a:p>
                <a:r>
                  <a:rPr lang="ja-JP" altLang="en-US">
                    <a:noFill/>
                  </a:rPr>
                  <a:t> </a:t>
                </a:r>
              </a:p>
            </p:txBody>
          </p:sp>
        </mc:Fallback>
      </mc:AlternateContent>
      <p:sp>
        <p:nvSpPr>
          <p:cNvPr id="2" name="正方形/長方形 1"/>
          <p:cNvSpPr/>
          <p:nvPr/>
        </p:nvSpPr>
        <p:spPr>
          <a:xfrm>
            <a:off x="27959" y="24928"/>
            <a:ext cx="8062079" cy="584775"/>
          </a:xfrm>
          <a:prstGeom prst="rect">
            <a:avLst/>
          </a:prstGeom>
        </p:spPr>
        <p:txBody>
          <a:bodyPr wrap="none">
            <a:spAutoFit/>
          </a:bodyPr>
          <a:lstStyle/>
          <a:p>
            <a:r>
              <a:rPr lang="en-US" altLang="ja-JP" sz="3200" b="1" u="sng" dirty="0"/>
              <a:t>Rapidity dependence of initial entropy density</a:t>
            </a:r>
            <a:endParaRPr lang="ja-JP" altLang="en-US" sz="3200" b="1" u="sng" dirty="0"/>
          </a:p>
        </p:txBody>
      </p:sp>
      <mc:AlternateContent xmlns:mc="http://schemas.openxmlformats.org/markup-compatibility/2006" xmlns:a14="http://schemas.microsoft.com/office/drawing/2010/main">
        <mc:Choice Requires="a14">
          <p:sp>
            <p:nvSpPr>
              <p:cNvPr id="3" name="正方形/長方形 2"/>
              <p:cNvSpPr/>
              <p:nvPr/>
            </p:nvSpPr>
            <p:spPr>
              <a:xfrm>
                <a:off x="5039842" y="1617068"/>
                <a:ext cx="6239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𝑁</m:t>
                          </m:r>
                        </m:e>
                        <m:sub>
                          <m:r>
                            <m:rPr>
                              <m:sty m:val="p"/>
                            </m:rPr>
                            <a:rPr lang="en-US" altLang="ja-JP" sz="2400">
                              <a:latin typeface="Cambria Math" panose="02040503050406030204" pitchFamily="18" charset="0"/>
                            </a:rPr>
                            <m:t>A</m:t>
                          </m:r>
                        </m:sub>
                      </m:sSub>
                    </m:oMath>
                  </m:oMathPara>
                </a14:m>
                <a:endParaRPr lang="ja-JP" altLang="en-US" dirty="0"/>
              </a:p>
            </p:txBody>
          </p:sp>
        </mc:Choice>
        <mc:Fallback xmlns="">
          <p:sp>
            <p:nvSpPr>
              <p:cNvPr id="3" name="正方形/長方形 2"/>
              <p:cNvSpPr>
                <a:spLocks noRot="1" noChangeAspect="1" noMove="1" noResize="1" noEditPoints="1" noAdjustHandles="1" noChangeArrowheads="1" noChangeShapeType="1" noTextEdit="1"/>
              </p:cNvSpPr>
              <p:nvPr/>
            </p:nvSpPr>
            <p:spPr>
              <a:xfrm>
                <a:off x="5039842" y="1617068"/>
                <a:ext cx="623953" cy="461665"/>
              </a:xfrm>
              <a:prstGeom prst="rect">
                <a:avLst/>
              </a:prstGeom>
              <a:blipFill rotWithShape="1">
                <a:blip r:embed="rId10"/>
                <a:stretch>
                  <a:fillRect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7801317" y="1670117"/>
                <a:ext cx="6207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𝑁</m:t>
                          </m:r>
                        </m:e>
                        <m:sub>
                          <m:r>
                            <m:rPr>
                              <m:sty m:val="p"/>
                            </m:rPr>
                            <a:rPr lang="en-US" altLang="ja-JP" sz="2400">
                              <a:latin typeface="Cambria Math" panose="02040503050406030204" pitchFamily="18" charset="0"/>
                            </a:rPr>
                            <m:t>B</m:t>
                          </m:r>
                        </m:sub>
                      </m:sSub>
                    </m:oMath>
                  </m:oMathPara>
                </a14:m>
                <a:endParaRPr lang="ja-JP" altLang="en-US" dirty="0"/>
              </a:p>
            </p:txBody>
          </p:sp>
        </mc:Choice>
        <mc:Fallback xmlns="">
          <p:sp>
            <p:nvSpPr>
              <p:cNvPr id="6" name="正方形/長方形 5"/>
              <p:cNvSpPr>
                <a:spLocks noRot="1" noChangeAspect="1" noMove="1" noResize="1" noEditPoints="1" noAdjustHandles="1" noChangeArrowheads="1" noChangeShapeType="1" noTextEdit="1"/>
              </p:cNvSpPr>
              <p:nvPr/>
            </p:nvSpPr>
            <p:spPr>
              <a:xfrm>
                <a:off x="7801317" y="1670117"/>
                <a:ext cx="620747" cy="461665"/>
              </a:xfrm>
              <a:prstGeom prst="rect">
                <a:avLst/>
              </a:prstGeom>
              <a:blipFill rotWithShape="1">
                <a:blip r:embed="rId11"/>
                <a:stretch>
                  <a:fillRect b="-1316"/>
                </a:stretch>
              </a:blipFill>
            </p:spPr>
            <p:txBody>
              <a:bodyPr/>
              <a:lstStyle/>
              <a:p>
                <a:r>
                  <a:rPr lang="ja-JP" altLang="en-US">
                    <a:noFill/>
                  </a:rPr>
                  <a:t> </a:t>
                </a:r>
              </a:p>
            </p:txBody>
          </p:sp>
        </mc:Fallback>
      </mc:AlternateContent>
      <p:sp>
        <p:nvSpPr>
          <p:cNvPr id="4" name="テキスト ボックス 3"/>
          <p:cNvSpPr txBox="1"/>
          <p:nvPr/>
        </p:nvSpPr>
        <p:spPr>
          <a:xfrm>
            <a:off x="4421278" y="3312463"/>
            <a:ext cx="4580902" cy="461665"/>
          </a:xfrm>
          <a:prstGeom prst="rect">
            <a:avLst/>
          </a:prstGeom>
          <a:noFill/>
        </p:spPr>
        <p:txBody>
          <a:bodyPr wrap="square" rtlCol="0">
            <a:spAutoFit/>
          </a:bodyPr>
          <a:lstStyle/>
          <a:p>
            <a:r>
              <a:rPr kumimoji="1" lang="en-US" altLang="ja-JP" sz="2400" dirty="0" smtClean="0"/>
              <a:t>Multiplicity scaling in rapidity space</a:t>
            </a:r>
            <a:endParaRPr kumimoji="1" lang="ja-JP" altLang="en-US" sz="2400" dirty="0"/>
          </a:p>
        </p:txBody>
      </p:sp>
      <mc:AlternateContent xmlns:mc="http://schemas.openxmlformats.org/markup-compatibility/2006" xmlns:a14="http://schemas.microsoft.com/office/drawing/2010/main">
        <mc:Choice Requires="a14">
          <p:sp>
            <p:nvSpPr>
              <p:cNvPr id="26" name="テキスト ボックス 25"/>
              <p:cNvSpPr txBox="1"/>
              <p:nvPr/>
            </p:nvSpPr>
            <p:spPr>
              <a:xfrm>
                <a:off x="62854" y="5068955"/>
                <a:ext cx="173066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𝑠</m:t>
                          </m:r>
                        </m:e>
                        <m:sub>
                          <m:r>
                            <a:rPr kumimoji="1" lang="en-US" altLang="ja-JP" sz="2400" b="0" i="1" smtClean="0">
                              <a:solidFill>
                                <a:schemeClr val="tx1"/>
                              </a:solidFill>
                              <a:latin typeface="Cambria Math" panose="02040503050406030204" pitchFamily="18" charset="0"/>
                            </a:rPr>
                            <m:t>0</m:t>
                          </m:r>
                        </m:sub>
                      </m:sSub>
                      <m:d>
                        <m:dPr>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𝜏</m:t>
                              </m:r>
                            </m:e>
                            <m:sub>
                              <m:r>
                                <a:rPr kumimoji="1" lang="en-US" altLang="ja-JP" sz="2400" b="0" i="1" smtClean="0">
                                  <a:solidFill>
                                    <a:schemeClr val="tx1"/>
                                  </a:solidFill>
                                  <a:latin typeface="Cambria Math" panose="02040503050406030204" pitchFamily="18" charset="0"/>
                                </a:rPr>
                                <m:t>0</m:t>
                              </m:r>
                            </m:sub>
                          </m:sSub>
                          <m:r>
                            <a:rPr kumimoji="1" lang="en-US" altLang="ja-JP" sz="2400" b="0" i="1" smtClean="0">
                              <a:solidFill>
                                <a:schemeClr val="tx1"/>
                              </a:solidFill>
                              <a:latin typeface="Cambria Math" panose="02040503050406030204" pitchFamily="18" charset="0"/>
                            </a:rPr>
                            <m:t>, </m:t>
                          </m:r>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𝜂</m:t>
                              </m:r>
                            </m:e>
                            <m:sub>
                              <m:r>
                                <m:rPr>
                                  <m:sty m:val="p"/>
                                </m:rPr>
                                <a:rPr kumimoji="1" lang="en-US" altLang="ja-JP" sz="2400" b="0" i="0" smtClean="0">
                                  <a:solidFill>
                                    <a:schemeClr val="tx1"/>
                                  </a:solidFill>
                                  <a:latin typeface="Cambria Math" panose="02040503050406030204" pitchFamily="18" charset="0"/>
                                </a:rPr>
                                <m:t>s</m:t>
                              </m:r>
                            </m:sub>
                          </m:sSub>
                          <m:r>
                            <a:rPr kumimoji="1" lang="en-US" altLang="ja-JP" sz="2400" b="0" i="1" smtClean="0">
                              <a:solidFill>
                                <a:schemeClr val="tx1"/>
                              </a:solidFill>
                              <a:latin typeface="Cambria Math" panose="02040503050406030204" pitchFamily="18" charset="0"/>
                            </a:rPr>
                            <m:t>, </m:t>
                          </m:r>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𝑥</m:t>
                              </m:r>
                            </m:e>
                            <m:sub>
                              <m:r>
                                <a:rPr kumimoji="1" lang="en-US" altLang="ja-JP" sz="2400" b="0" i="1" smtClean="0">
                                  <a:solidFill>
                                    <a:schemeClr val="tx1"/>
                                  </a:solidFill>
                                  <a:latin typeface="Cambria Math" panose="02040503050406030204" pitchFamily="18" charset="0"/>
                                </a:rPr>
                                <m:t>⊥</m:t>
                              </m:r>
                            </m:sub>
                          </m:sSub>
                        </m:e>
                      </m:d>
                    </m:oMath>
                  </m:oMathPara>
                </a14:m>
                <a:endParaRPr kumimoji="1" lang="ja-JP" altLang="en-US" sz="2400" dirty="0" smtClean="0">
                  <a:solidFill>
                    <a:schemeClr val="tx1"/>
                  </a:solidFill>
                </a:endParaRPr>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62854" y="5068955"/>
                <a:ext cx="1730667" cy="369332"/>
              </a:xfrm>
              <a:prstGeom prst="rect">
                <a:avLst/>
              </a:prstGeom>
              <a:blipFill rotWithShape="1">
                <a:blip r:embed="rId12"/>
                <a:stretch>
                  <a:fillRect l="-1761"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61822" y="5544064"/>
                <a:ext cx="8989256" cy="13081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chemeClr val="tx1"/>
                          </a:solidFill>
                          <a:latin typeface="Cambria Math" panose="02040503050406030204" pitchFamily="18" charset="0"/>
                        </a:rPr>
                        <m:t>=</m:t>
                      </m:r>
                      <m:f>
                        <m:fPr>
                          <m:ctrlPr>
                            <a:rPr kumimoji="1" lang="en-US" altLang="ja-JP" sz="2400" b="0" i="1" smtClean="0">
                              <a:solidFill>
                                <a:schemeClr val="tx1"/>
                              </a:solidFill>
                              <a:latin typeface="Cambria Math" panose="02040503050406030204" pitchFamily="18" charset="0"/>
                            </a:rPr>
                          </m:ctrlPr>
                        </m:fPr>
                        <m:num>
                          <m:r>
                            <a:rPr kumimoji="1" lang="en-US" altLang="ja-JP" sz="2400" b="0" i="1" smtClean="0">
                              <a:solidFill>
                                <a:schemeClr val="tx1"/>
                              </a:solidFill>
                              <a:latin typeface="Cambria Math"/>
                            </a:rPr>
                            <m:t>𝐾</m:t>
                          </m:r>
                        </m:num>
                        <m:den>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𝜏</m:t>
                              </m:r>
                            </m:e>
                            <m:sub>
                              <m:r>
                                <a:rPr kumimoji="1" lang="en-US" altLang="ja-JP" sz="2400" b="0" i="1" smtClean="0">
                                  <a:solidFill>
                                    <a:schemeClr val="tx1"/>
                                  </a:solidFill>
                                  <a:latin typeface="Cambria Math" panose="02040503050406030204" pitchFamily="18" charset="0"/>
                                </a:rPr>
                                <m:t>0</m:t>
                              </m:r>
                            </m:sub>
                          </m:sSub>
                        </m:den>
                      </m:f>
                      <m:nary>
                        <m:naryPr>
                          <m:chr m:val="∑"/>
                          <m:supHide m:val="on"/>
                          <m:ctrlPr>
                            <a:rPr kumimoji="1" lang="ja-JP" altLang="en-US" sz="2400" b="0" i="1" dirty="0" smtClean="0">
                              <a:solidFill>
                                <a:schemeClr val="tx1"/>
                              </a:solidFill>
                              <a:latin typeface="Cambria Math" panose="02040503050406030204" pitchFamily="18" charset="0"/>
                            </a:rPr>
                          </m:ctrlPr>
                        </m:naryPr>
                        <m:sub>
                          <m:r>
                            <m:rPr>
                              <m:brk m:alnAt="7"/>
                            </m:rPr>
                            <a:rPr kumimoji="1" lang="en-US" altLang="ja-JP" sz="2400" b="0" i="1" dirty="0" smtClean="0">
                              <a:solidFill>
                                <a:schemeClr val="tx1"/>
                              </a:solidFill>
                              <a:latin typeface="Cambria Math"/>
                            </a:rPr>
                            <m:t>𝑖</m:t>
                          </m:r>
                        </m:sub>
                        <m:sup/>
                        <m:e>
                          <m:f>
                            <m:fPr>
                              <m:ctrlPr>
                                <a:rPr kumimoji="1" lang="en-US" altLang="ja-JP" sz="2400" b="0" i="1" smtClean="0">
                                  <a:solidFill>
                                    <a:schemeClr val="tx1"/>
                                  </a:solidFill>
                                  <a:latin typeface="Cambria Math" panose="02040503050406030204" pitchFamily="18" charset="0"/>
                                </a:rPr>
                              </m:ctrlPr>
                            </m:fPr>
                            <m:num>
                              <m:r>
                                <a:rPr kumimoji="1" lang="en-US" altLang="ja-JP" sz="2400" b="0" i="1" smtClean="0">
                                  <a:solidFill>
                                    <a:schemeClr val="tx1"/>
                                  </a:solidFill>
                                  <a:latin typeface="Cambria Math"/>
                                </a:rPr>
                                <m:t>1</m:t>
                              </m:r>
                            </m:num>
                            <m:den>
                              <m:rad>
                                <m:radPr>
                                  <m:degHide m:val="on"/>
                                  <m:ctrlPr>
                                    <a:rPr kumimoji="1" lang="en-US" altLang="ja-JP" sz="2400" b="0" i="1" smtClean="0">
                                      <a:solidFill>
                                        <a:schemeClr val="tx1"/>
                                      </a:solidFill>
                                      <a:latin typeface="Cambria Math" panose="02040503050406030204" pitchFamily="18" charset="0"/>
                                    </a:rPr>
                                  </m:ctrlPr>
                                </m:radPr>
                                <m:deg/>
                                <m:e>
                                  <m:r>
                                    <a:rPr kumimoji="1" lang="en-US" altLang="ja-JP" sz="2400" b="0" i="1" smtClean="0">
                                      <a:solidFill>
                                        <a:schemeClr val="tx1"/>
                                      </a:solidFill>
                                      <a:latin typeface="Cambria Math"/>
                                    </a:rPr>
                                    <m:t>2</m:t>
                                  </m:r>
                                  <m:r>
                                    <a:rPr kumimoji="1" lang="ja-JP" altLang="en-US" sz="2400" b="0" i="1" smtClean="0">
                                      <a:solidFill>
                                        <a:schemeClr val="tx1"/>
                                      </a:solidFill>
                                      <a:latin typeface="Cambria Math"/>
                                    </a:rPr>
                                    <m:t>𝜋</m:t>
                                  </m:r>
                                  <m:sSup>
                                    <m:sSupPr>
                                      <m:ctrlPr>
                                        <a:rPr kumimoji="1" lang="en-US" altLang="ja-JP" sz="2400" b="0" i="1" smtClean="0">
                                          <a:solidFill>
                                            <a:schemeClr val="tx1"/>
                                          </a:solidFill>
                                          <a:latin typeface="Cambria Math" panose="02040503050406030204" pitchFamily="18" charset="0"/>
                                        </a:rPr>
                                      </m:ctrlPr>
                                    </m:sSupPr>
                                    <m:e>
                                      <m:sSub>
                                        <m:sSubPr>
                                          <m:ctrlPr>
                                            <a:rPr kumimoji="1" lang="en-US" altLang="ja-JP" sz="2400" b="0" i="1" smtClean="0">
                                              <a:solidFill>
                                                <a:schemeClr val="tx1"/>
                                              </a:solidFill>
                                              <a:latin typeface="Cambria Math" panose="02040503050406030204" pitchFamily="18" charset="0"/>
                                            </a:rPr>
                                          </m:ctrlPr>
                                        </m:sSubPr>
                                        <m:e>
                                          <m:r>
                                            <a:rPr kumimoji="1" lang="ja-JP" altLang="en-US" sz="2400" b="0" i="1" smtClean="0">
                                              <a:solidFill>
                                                <a:schemeClr val="tx1"/>
                                              </a:solidFill>
                                              <a:latin typeface="Cambria Math"/>
                                            </a:rPr>
                                            <m:t>𝜎</m:t>
                                          </m:r>
                                        </m:e>
                                        <m:sub>
                                          <m:r>
                                            <a:rPr kumimoji="1" lang="ja-JP" altLang="en-US" sz="2400" b="0" i="1" smtClean="0">
                                              <a:solidFill>
                                                <a:schemeClr val="tx1"/>
                                              </a:solidFill>
                                              <a:latin typeface="Cambria Math"/>
                                            </a:rPr>
                                            <m:t>𝜂</m:t>
                                          </m:r>
                                        </m:sub>
                                      </m:sSub>
                                    </m:e>
                                    <m:sup>
                                      <m:r>
                                        <a:rPr kumimoji="1" lang="en-US" altLang="ja-JP" sz="2400" b="0" i="1" smtClean="0">
                                          <a:solidFill>
                                            <a:schemeClr val="tx1"/>
                                          </a:solidFill>
                                          <a:latin typeface="Cambria Math"/>
                                        </a:rPr>
                                        <m:t>2</m:t>
                                      </m:r>
                                    </m:sup>
                                  </m:sSup>
                                </m:e>
                              </m:rad>
                            </m:den>
                          </m:f>
                          <m:f>
                            <m:fPr>
                              <m:ctrlPr>
                                <a:rPr kumimoji="1" lang="en-US" altLang="ja-JP" sz="2400" b="0" i="1" smtClean="0">
                                  <a:solidFill>
                                    <a:schemeClr val="tx1"/>
                                  </a:solidFill>
                                  <a:latin typeface="Cambria Math" panose="02040503050406030204" pitchFamily="18" charset="0"/>
                                </a:rPr>
                              </m:ctrlPr>
                            </m:fPr>
                            <m:num>
                              <m:r>
                                <a:rPr kumimoji="1" lang="en-US" altLang="ja-JP" sz="2400" b="0" i="1" smtClean="0">
                                  <a:solidFill>
                                    <a:schemeClr val="tx1"/>
                                  </a:solidFill>
                                  <a:latin typeface="Cambria Math"/>
                                </a:rPr>
                                <m:t>1</m:t>
                              </m:r>
                            </m:num>
                            <m:den>
                              <m:r>
                                <a:rPr kumimoji="1" lang="en-US" altLang="ja-JP" sz="2400" b="0" i="1" smtClean="0">
                                  <a:solidFill>
                                    <a:schemeClr val="tx1"/>
                                  </a:solidFill>
                                  <a:latin typeface="Cambria Math"/>
                                </a:rPr>
                                <m:t>2</m:t>
                              </m:r>
                              <m:r>
                                <a:rPr kumimoji="1" lang="ja-JP" altLang="en-US" sz="2400" b="0" i="1" smtClean="0">
                                  <a:solidFill>
                                    <a:schemeClr val="tx1"/>
                                  </a:solidFill>
                                  <a:latin typeface="Cambria Math"/>
                                </a:rPr>
                                <m:t>𝜋</m:t>
                              </m:r>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ja-JP" altLang="en-US" sz="2400" i="1">
                                          <a:latin typeface="Cambria Math"/>
                                        </a:rPr>
                                        <m:t>𝜎</m:t>
                                      </m:r>
                                    </m:e>
                                    <m:sub>
                                      <m:r>
                                        <a:rPr lang="ja-JP" altLang="en-US" sz="2400" i="1" smtClean="0">
                                          <a:latin typeface="Cambria Math"/>
                                        </a:rPr>
                                        <m:t>⊥</m:t>
                                      </m:r>
                                    </m:sub>
                                  </m:sSub>
                                </m:e>
                                <m:sup>
                                  <m:r>
                                    <a:rPr lang="en-US" altLang="ja-JP" sz="2400" i="1">
                                      <a:latin typeface="Cambria Math"/>
                                    </a:rPr>
                                    <m:t>2</m:t>
                                  </m:r>
                                </m:sup>
                              </m:sSup>
                            </m:den>
                          </m:f>
                        </m:e>
                      </m:nary>
                      <m:r>
                        <m:rPr>
                          <m:sty m:val="p"/>
                        </m:rPr>
                        <a:rPr kumimoji="1" lang="en-US" altLang="ja-JP" sz="2400" b="0" i="0" smtClean="0">
                          <a:solidFill>
                            <a:schemeClr val="tx1"/>
                          </a:solidFill>
                          <a:latin typeface="Cambria Math"/>
                        </a:rPr>
                        <m:t>exp</m:t>
                      </m:r>
                      <m:d>
                        <m:dPr>
                          <m:begChr m:val="["/>
                          <m:endChr m:val="]"/>
                          <m:ctrlPr>
                            <a:rPr kumimoji="1" lang="en-US" altLang="ja-JP" sz="2400" b="0" i="1" smtClean="0">
                              <a:solidFill>
                                <a:schemeClr val="tx1"/>
                              </a:solidFill>
                              <a:latin typeface="Cambria Math" panose="02040503050406030204" pitchFamily="18" charset="0"/>
                            </a:rPr>
                          </m:ctrlPr>
                        </m:dPr>
                        <m:e>
                          <m:r>
                            <a:rPr kumimoji="1" lang="en-US" altLang="ja-JP" sz="2400" b="0" i="1" smtClean="0">
                              <a:solidFill>
                                <a:schemeClr val="tx1"/>
                              </a:solidFill>
                              <a:latin typeface="Cambria Math"/>
                            </a:rPr>
                            <m:t>−</m:t>
                          </m:r>
                          <m:f>
                            <m:fPr>
                              <m:ctrlPr>
                                <a:rPr kumimoji="1" lang="en-US" altLang="ja-JP" sz="2400" b="0" i="1" smtClean="0">
                                  <a:solidFill>
                                    <a:schemeClr val="tx1"/>
                                  </a:solidFill>
                                  <a:latin typeface="Cambria Math" panose="02040503050406030204" pitchFamily="18" charset="0"/>
                                </a:rPr>
                              </m:ctrlPr>
                            </m:fPr>
                            <m:num>
                              <m:sSup>
                                <m:sSupPr>
                                  <m:ctrlPr>
                                    <a:rPr kumimoji="1" lang="en-US" altLang="ja-JP" sz="2400" b="0" i="1" smtClean="0">
                                      <a:solidFill>
                                        <a:schemeClr val="tx1"/>
                                      </a:solidFill>
                                      <a:latin typeface="Cambria Math" panose="02040503050406030204" pitchFamily="18" charset="0"/>
                                    </a:rPr>
                                  </m:ctrlPr>
                                </m:sSupPr>
                                <m:e>
                                  <m:d>
                                    <m:dPr>
                                      <m:ctrlPr>
                                        <a:rPr kumimoji="1" lang="en-US" altLang="ja-JP" sz="2400" b="0" i="1" smtClean="0">
                                          <a:solidFill>
                                            <a:schemeClr val="tx1"/>
                                          </a:solidFill>
                                          <a:latin typeface="Cambria Math" panose="02040503050406030204" pitchFamily="18" charset="0"/>
                                        </a:rPr>
                                      </m:ctrlPr>
                                    </m:dPr>
                                    <m:e>
                                      <m:r>
                                        <a:rPr kumimoji="1" lang="en-US" altLang="ja-JP" sz="2400" b="0" i="1" smtClean="0">
                                          <a:solidFill>
                                            <a:schemeClr val="tx1"/>
                                          </a:solidFill>
                                          <a:latin typeface="Cambria Math"/>
                                        </a:rPr>
                                        <m:t>𝑥</m:t>
                                      </m:r>
                                      <m:r>
                                        <a:rPr kumimoji="1" lang="en-US" altLang="ja-JP" sz="2400" b="0" i="1" smtClean="0">
                                          <a:solidFill>
                                            <a:schemeClr val="tx1"/>
                                          </a:solidFill>
                                          <a:latin typeface="Cambria Math"/>
                                        </a:rPr>
                                        <m:t>−</m:t>
                                      </m:r>
                                      <m:sSup>
                                        <m:sSupPr>
                                          <m:ctrlPr>
                                            <a:rPr kumimoji="1" lang="en-US" altLang="ja-JP" sz="2400" b="0" i="1" smtClean="0">
                                              <a:solidFill>
                                                <a:schemeClr val="tx1"/>
                                              </a:solidFill>
                                              <a:latin typeface="Cambria Math" panose="02040503050406030204" pitchFamily="18" charset="0"/>
                                            </a:rPr>
                                          </m:ctrlPr>
                                        </m:sSupPr>
                                        <m:e>
                                          <m:r>
                                            <a:rPr kumimoji="1" lang="en-US" altLang="ja-JP" sz="2400" b="0" i="1" smtClean="0">
                                              <a:solidFill>
                                                <a:schemeClr val="tx1"/>
                                              </a:solidFill>
                                              <a:latin typeface="Cambria Math"/>
                                            </a:rPr>
                                            <m:t>𝑥</m:t>
                                          </m:r>
                                        </m:e>
                                        <m:sup>
                                          <m:r>
                                            <a:rPr kumimoji="1" lang="en-US" altLang="ja-JP" sz="2400" b="0" i="1" smtClean="0">
                                              <a:solidFill>
                                                <a:schemeClr val="tx1"/>
                                              </a:solidFill>
                                              <a:latin typeface="Cambria Math"/>
                                            </a:rPr>
                                            <m:t>𝑖</m:t>
                                          </m:r>
                                        </m:sup>
                                      </m:sSup>
                                    </m:e>
                                  </m:d>
                                </m:e>
                                <m:sup>
                                  <m:r>
                                    <a:rPr kumimoji="1" lang="en-US" altLang="ja-JP" sz="2400" b="0" i="1" smtClean="0">
                                      <a:solidFill>
                                        <a:schemeClr val="tx1"/>
                                      </a:solidFill>
                                      <a:latin typeface="Cambria Math"/>
                                    </a:rPr>
                                    <m:t>2</m:t>
                                  </m:r>
                                </m:sup>
                              </m:sSup>
                              <m:r>
                                <a:rPr kumimoji="1" lang="en-US" altLang="ja-JP" sz="2400" b="0" i="1" smtClean="0">
                                  <a:solidFill>
                                    <a:schemeClr val="tx1"/>
                                  </a:solidFill>
                                  <a:latin typeface="Cambria Math"/>
                                </a:rPr>
                                <m:t>+</m:t>
                              </m:r>
                              <m:sSup>
                                <m:sSupPr>
                                  <m:ctrlPr>
                                    <a:rPr kumimoji="1" lang="en-US" altLang="ja-JP" sz="2400" b="0" i="1" smtClean="0">
                                      <a:solidFill>
                                        <a:schemeClr val="tx1"/>
                                      </a:solidFill>
                                      <a:latin typeface="Cambria Math" panose="02040503050406030204" pitchFamily="18" charset="0"/>
                                    </a:rPr>
                                  </m:ctrlPr>
                                </m:sSupPr>
                                <m:e>
                                  <m:d>
                                    <m:dPr>
                                      <m:ctrlPr>
                                        <a:rPr kumimoji="1" lang="en-US" altLang="ja-JP" sz="2400" b="0" i="1" smtClean="0">
                                          <a:solidFill>
                                            <a:schemeClr val="tx1"/>
                                          </a:solidFill>
                                          <a:latin typeface="Cambria Math" panose="02040503050406030204" pitchFamily="18" charset="0"/>
                                        </a:rPr>
                                      </m:ctrlPr>
                                    </m:dPr>
                                    <m:e>
                                      <m:r>
                                        <a:rPr kumimoji="1" lang="en-US" altLang="ja-JP" sz="2400" b="0" i="1" smtClean="0">
                                          <a:solidFill>
                                            <a:schemeClr val="tx1"/>
                                          </a:solidFill>
                                          <a:latin typeface="Cambria Math"/>
                                        </a:rPr>
                                        <m:t>𝑦</m:t>
                                      </m:r>
                                      <m:r>
                                        <a:rPr kumimoji="1" lang="en-US" altLang="ja-JP" sz="2400" b="0" i="1" smtClean="0">
                                          <a:solidFill>
                                            <a:schemeClr val="tx1"/>
                                          </a:solidFill>
                                          <a:latin typeface="Cambria Math"/>
                                        </a:rPr>
                                        <m:t>−</m:t>
                                      </m:r>
                                      <m:sSup>
                                        <m:sSupPr>
                                          <m:ctrlPr>
                                            <a:rPr kumimoji="1" lang="en-US" altLang="ja-JP" sz="2400" b="0" i="1" smtClean="0">
                                              <a:solidFill>
                                                <a:schemeClr val="tx1"/>
                                              </a:solidFill>
                                              <a:latin typeface="Cambria Math" panose="02040503050406030204" pitchFamily="18" charset="0"/>
                                            </a:rPr>
                                          </m:ctrlPr>
                                        </m:sSupPr>
                                        <m:e>
                                          <m:r>
                                            <a:rPr kumimoji="1" lang="en-US" altLang="ja-JP" sz="2400" b="0" i="1" smtClean="0">
                                              <a:solidFill>
                                                <a:schemeClr val="tx1"/>
                                              </a:solidFill>
                                              <a:latin typeface="Cambria Math"/>
                                            </a:rPr>
                                            <m:t>𝑦</m:t>
                                          </m:r>
                                        </m:e>
                                        <m:sup>
                                          <m:r>
                                            <a:rPr kumimoji="1" lang="en-US" altLang="ja-JP" sz="2400" b="0" i="1" smtClean="0">
                                              <a:solidFill>
                                                <a:schemeClr val="tx1"/>
                                              </a:solidFill>
                                              <a:latin typeface="Cambria Math"/>
                                            </a:rPr>
                                            <m:t>𝑖</m:t>
                                          </m:r>
                                        </m:sup>
                                      </m:sSup>
                                    </m:e>
                                  </m:d>
                                </m:e>
                                <m:sup>
                                  <m:r>
                                    <a:rPr kumimoji="1" lang="en-US" altLang="ja-JP" sz="2400" b="0" i="1" smtClean="0">
                                      <a:solidFill>
                                        <a:schemeClr val="tx1"/>
                                      </a:solidFill>
                                      <a:latin typeface="Cambria Math"/>
                                    </a:rPr>
                                    <m:t>2</m:t>
                                  </m:r>
                                </m:sup>
                              </m:sSup>
                            </m:num>
                            <m:den>
                              <m:r>
                                <a:rPr kumimoji="1" lang="en-US" altLang="ja-JP" sz="2400" b="0" i="1" smtClean="0">
                                  <a:solidFill>
                                    <a:schemeClr val="tx1"/>
                                  </a:solidFill>
                                  <a:latin typeface="Cambria Math"/>
                                </a:rPr>
                                <m:t>2</m:t>
                              </m:r>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ja-JP" altLang="en-US" sz="2400" i="1">
                                          <a:latin typeface="Cambria Math"/>
                                        </a:rPr>
                                        <m:t>𝜎</m:t>
                                      </m:r>
                                    </m:e>
                                    <m:sub>
                                      <m:r>
                                        <a:rPr lang="ja-JP" altLang="en-US" sz="2400" i="1">
                                          <a:latin typeface="Cambria Math"/>
                                        </a:rPr>
                                        <m:t>⊥</m:t>
                                      </m:r>
                                    </m:sub>
                                  </m:sSub>
                                </m:e>
                                <m:sup>
                                  <m:r>
                                    <a:rPr lang="en-US" altLang="ja-JP" sz="2400" i="1">
                                      <a:latin typeface="Cambria Math"/>
                                    </a:rPr>
                                    <m:t>2</m:t>
                                  </m:r>
                                </m:sup>
                              </m:sSup>
                            </m:den>
                          </m:f>
                          <m:r>
                            <a:rPr kumimoji="1" lang="en-US" altLang="ja-JP" sz="2400" b="0" i="1" smtClean="0">
                              <a:solidFill>
                                <a:schemeClr val="tx1"/>
                              </a:solidFill>
                              <a:latin typeface="Cambria Math"/>
                            </a:rPr>
                            <m:t>−</m:t>
                          </m:r>
                          <m:f>
                            <m:fPr>
                              <m:ctrlPr>
                                <a:rPr kumimoji="1" lang="en-US" altLang="ja-JP" sz="2400" b="0" i="1" smtClean="0">
                                  <a:solidFill>
                                    <a:schemeClr val="tx1"/>
                                  </a:solidFill>
                                  <a:latin typeface="Cambria Math" panose="02040503050406030204" pitchFamily="18" charset="0"/>
                                </a:rPr>
                              </m:ctrlPr>
                            </m:fPr>
                            <m:num>
                              <m:sSup>
                                <m:sSupPr>
                                  <m:ctrlPr>
                                    <a:rPr kumimoji="1" lang="en-US" altLang="ja-JP" sz="2400" b="0" i="1" smtClean="0">
                                      <a:solidFill>
                                        <a:schemeClr val="tx1"/>
                                      </a:solidFill>
                                      <a:latin typeface="Cambria Math" panose="02040503050406030204" pitchFamily="18" charset="0"/>
                                    </a:rPr>
                                  </m:ctrlPr>
                                </m:sSupPr>
                                <m:e>
                                  <m:d>
                                    <m:dPr>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ja-JP" altLang="en-US" sz="2400" b="0" i="1" smtClean="0">
                                              <a:solidFill>
                                                <a:schemeClr val="tx1"/>
                                              </a:solidFill>
                                              <a:latin typeface="Cambria Math"/>
                                            </a:rPr>
                                            <m:t>𝜂</m:t>
                                          </m:r>
                                        </m:e>
                                        <m:sub>
                                          <m:r>
                                            <m:rPr>
                                              <m:sty m:val="p"/>
                                            </m:rPr>
                                            <a:rPr kumimoji="1" lang="en-US" altLang="ja-JP" sz="2400" b="0" i="0" smtClean="0">
                                              <a:solidFill>
                                                <a:schemeClr val="tx1"/>
                                              </a:solidFill>
                                              <a:latin typeface="Cambria Math"/>
                                            </a:rPr>
                                            <m:t>s</m:t>
                                          </m:r>
                                        </m:sub>
                                      </m:sSub>
                                      <m:r>
                                        <a:rPr kumimoji="1" lang="en-US" altLang="ja-JP" sz="2400" b="0" i="1" smtClean="0">
                                          <a:solidFill>
                                            <a:schemeClr val="tx1"/>
                                          </a:solidFill>
                                          <a:latin typeface="Cambria Math"/>
                                        </a:rPr>
                                        <m:t>−</m:t>
                                      </m:r>
                                      <m:sSup>
                                        <m:sSupPr>
                                          <m:ctrlPr>
                                            <a:rPr kumimoji="1" lang="en-US" altLang="ja-JP" sz="2400" b="0" i="1" smtClean="0">
                                              <a:solidFill>
                                                <a:schemeClr val="tx1"/>
                                              </a:solidFill>
                                              <a:latin typeface="Cambria Math" panose="02040503050406030204" pitchFamily="18" charset="0"/>
                                            </a:rPr>
                                          </m:ctrlPr>
                                        </m:sSupPr>
                                        <m:e>
                                          <m:sSub>
                                            <m:sSubPr>
                                              <m:ctrlPr>
                                                <a:rPr lang="en-US" altLang="ja-JP" sz="2400" i="1">
                                                  <a:latin typeface="Cambria Math" panose="02040503050406030204" pitchFamily="18" charset="0"/>
                                                </a:rPr>
                                              </m:ctrlPr>
                                            </m:sSubPr>
                                            <m:e>
                                              <m:r>
                                                <a:rPr lang="ja-JP" altLang="en-US" sz="2400" i="1">
                                                  <a:latin typeface="Cambria Math"/>
                                                </a:rPr>
                                                <m:t>𝜂</m:t>
                                              </m:r>
                                            </m:e>
                                            <m:sub>
                                              <m:r>
                                                <m:rPr>
                                                  <m:sty m:val="p"/>
                                                </m:rPr>
                                                <a:rPr lang="en-US" altLang="ja-JP" sz="2400">
                                                  <a:latin typeface="Cambria Math"/>
                                                </a:rPr>
                                                <m:t>s</m:t>
                                              </m:r>
                                            </m:sub>
                                          </m:sSub>
                                        </m:e>
                                        <m:sup>
                                          <m:r>
                                            <a:rPr kumimoji="1" lang="en-US" altLang="ja-JP" sz="2400" b="0" i="1" smtClean="0">
                                              <a:solidFill>
                                                <a:schemeClr val="tx1"/>
                                              </a:solidFill>
                                              <a:latin typeface="Cambria Math"/>
                                            </a:rPr>
                                            <m:t>𝑖</m:t>
                                          </m:r>
                                        </m:sup>
                                      </m:sSup>
                                    </m:e>
                                  </m:d>
                                </m:e>
                                <m:sup>
                                  <m:r>
                                    <a:rPr kumimoji="1" lang="en-US" altLang="ja-JP" sz="2400" b="0" i="1" smtClean="0">
                                      <a:solidFill>
                                        <a:schemeClr val="tx1"/>
                                      </a:solidFill>
                                      <a:latin typeface="Cambria Math"/>
                                    </a:rPr>
                                    <m:t>2</m:t>
                                  </m:r>
                                </m:sup>
                              </m:sSup>
                            </m:num>
                            <m:den>
                              <m:r>
                                <a:rPr kumimoji="1" lang="en-US" altLang="ja-JP" sz="2400" b="0" i="1" smtClean="0">
                                  <a:solidFill>
                                    <a:schemeClr val="tx1"/>
                                  </a:solidFill>
                                  <a:latin typeface="Cambria Math"/>
                                </a:rPr>
                                <m:t>2</m:t>
                              </m:r>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ja-JP" altLang="en-US" sz="2400" i="1">
                                          <a:latin typeface="Cambria Math"/>
                                        </a:rPr>
                                        <m:t>𝜎</m:t>
                                      </m:r>
                                    </m:e>
                                    <m:sub>
                                      <m:r>
                                        <a:rPr lang="ja-JP" altLang="en-US" sz="2400" i="1">
                                          <a:latin typeface="Cambria Math"/>
                                        </a:rPr>
                                        <m:t>𝜂</m:t>
                                      </m:r>
                                    </m:sub>
                                  </m:sSub>
                                </m:e>
                                <m:sup>
                                  <m:r>
                                    <a:rPr lang="en-US" altLang="ja-JP" sz="2400" i="1">
                                      <a:latin typeface="Cambria Math"/>
                                    </a:rPr>
                                    <m:t>2</m:t>
                                  </m:r>
                                </m:sup>
                              </m:sSup>
                            </m:den>
                          </m:f>
                        </m:e>
                      </m:d>
                    </m:oMath>
                  </m:oMathPara>
                </a14:m>
                <a:endParaRPr kumimoji="1" lang="ja-JP" altLang="en-US" sz="2400" dirty="0" smtClean="0">
                  <a:solidFill>
                    <a:schemeClr val="tx1"/>
                  </a:solidFill>
                </a:endParaRP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61822" y="5544064"/>
                <a:ext cx="8989256" cy="1308115"/>
              </a:xfrm>
              <a:prstGeom prst="rect">
                <a:avLst/>
              </a:prstGeom>
              <a:blipFill rotWithShape="1">
                <a:blip r:embed="rId13"/>
                <a:stretch>
                  <a:fillRect/>
                </a:stretch>
              </a:blipFill>
            </p:spPr>
            <p:txBody>
              <a:bodyPr/>
              <a:lstStyle/>
              <a:p>
                <a:r>
                  <a:rPr lang="ja-JP" altLang="en-US">
                    <a:noFill/>
                  </a:rPr>
                  <a:t> </a:t>
                </a:r>
              </a:p>
            </p:txBody>
          </p:sp>
        </mc:Fallback>
      </mc:AlternateContent>
      <p:cxnSp>
        <p:nvCxnSpPr>
          <p:cNvPr id="29" name="直線コネクタ 28"/>
          <p:cNvCxnSpPr/>
          <p:nvPr/>
        </p:nvCxnSpPr>
        <p:spPr>
          <a:xfrm>
            <a:off x="2782602" y="6453806"/>
            <a:ext cx="44299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526187" y="970760"/>
            <a:ext cx="1240724" cy="523220"/>
          </a:xfrm>
          <a:prstGeom prst="rect">
            <a:avLst/>
          </a:prstGeom>
          <a:noFill/>
        </p:spPr>
        <p:txBody>
          <a:bodyPr wrap="none" rtlCol="0">
            <a:spAutoFit/>
          </a:bodyPr>
          <a:lstStyle/>
          <a:p>
            <a:r>
              <a:rPr kumimoji="1" lang="en-US" altLang="ja-JP" sz="2800" dirty="0" smtClean="0"/>
              <a:t>PYTHIA</a:t>
            </a:r>
            <a:endParaRPr kumimoji="1" lang="ja-JP" altLang="en-US" sz="2800" dirty="0"/>
          </a:p>
        </p:txBody>
      </p:sp>
      <p:sp>
        <p:nvSpPr>
          <p:cNvPr id="7" name="テキスト ボックス 6"/>
          <p:cNvSpPr txBox="1"/>
          <p:nvPr/>
        </p:nvSpPr>
        <p:spPr>
          <a:xfrm>
            <a:off x="60627" y="4383201"/>
            <a:ext cx="3367012"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en-US" altLang="ja-JP" sz="2800" dirty="0" smtClean="0"/>
              <a:t>Initial entropy density</a:t>
            </a:r>
            <a:endParaRPr kumimoji="1" lang="ja-JP" altLang="en-US" sz="2800" dirty="0"/>
          </a:p>
        </p:txBody>
      </p:sp>
      <p:sp>
        <p:nvSpPr>
          <p:cNvPr id="31" name="テキスト ボックス 30"/>
          <p:cNvSpPr txBox="1"/>
          <p:nvPr/>
        </p:nvSpPr>
        <p:spPr>
          <a:xfrm>
            <a:off x="3524422" y="4193739"/>
            <a:ext cx="2952249" cy="461665"/>
          </a:xfrm>
          <a:prstGeom prst="rect">
            <a:avLst/>
          </a:prstGeom>
          <a:noFill/>
        </p:spPr>
        <p:txBody>
          <a:bodyPr wrap="square" rtlCol="0">
            <a:spAutoFit/>
          </a:bodyPr>
          <a:lstStyle/>
          <a:p>
            <a:r>
              <a:rPr kumimoji="1" lang="en-US" altLang="ja-JP" sz="2400" dirty="0" smtClean="0"/>
              <a:t>Smearing parameters</a:t>
            </a:r>
            <a:endParaRPr kumimoji="1" lang="ja-JP" altLang="en-US" sz="2400" dirty="0" smtClean="0"/>
          </a:p>
        </p:txBody>
      </p:sp>
      <mc:AlternateContent xmlns:mc="http://schemas.openxmlformats.org/markup-compatibility/2006" xmlns:a14="http://schemas.microsoft.com/office/drawing/2010/main">
        <mc:Choice Requires="a14">
          <p:sp>
            <p:nvSpPr>
              <p:cNvPr id="32" name="テキスト ボックス 31"/>
              <p:cNvSpPr txBox="1"/>
              <p:nvPr/>
            </p:nvSpPr>
            <p:spPr>
              <a:xfrm>
                <a:off x="3721897" y="4608513"/>
                <a:ext cx="204602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a:rPr kumimoji="1" lang="ja-JP" altLang="en-US" sz="2400" b="0" i="1" smtClean="0">
                              <a:solidFill>
                                <a:schemeClr val="tx1"/>
                              </a:solidFill>
                              <a:latin typeface="Cambria Math"/>
                            </a:rPr>
                            <m:t>𝜎</m:t>
                          </m:r>
                        </m:e>
                        <m:sub>
                          <m:r>
                            <a:rPr kumimoji="1" lang="en-US" altLang="ja-JP" sz="2400" b="0" i="1" smtClean="0">
                              <a:solidFill>
                                <a:schemeClr val="tx1"/>
                              </a:solidFill>
                              <a:latin typeface="Cambria Math"/>
                              <a:ea typeface="Cambria Math"/>
                            </a:rPr>
                            <m:t>⊥</m:t>
                          </m:r>
                        </m:sub>
                      </m:sSub>
                      <m:r>
                        <a:rPr kumimoji="1" lang="en-US" altLang="ja-JP" sz="2400" b="0" i="1" smtClean="0">
                          <a:solidFill>
                            <a:schemeClr val="tx1"/>
                          </a:solidFill>
                          <a:latin typeface="Cambria Math"/>
                          <a:ea typeface="Cambria Math"/>
                        </a:rPr>
                        <m:t>=0.3</m:t>
                      </m:r>
                      <m:r>
                        <a:rPr kumimoji="1" lang="en-US" altLang="ja-JP" sz="2400" b="0" i="1" smtClean="0">
                          <a:solidFill>
                            <a:schemeClr val="tx1"/>
                          </a:solidFill>
                          <a:latin typeface="Cambria Math" panose="02040503050406030204" pitchFamily="18" charset="0"/>
                          <a:ea typeface="Cambria Math"/>
                        </a:rPr>
                        <m:t> </m:t>
                      </m:r>
                      <m:d>
                        <m:dPr>
                          <m:begChr m:val="["/>
                          <m:endChr m:val="]"/>
                          <m:ctrlPr>
                            <a:rPr kumimoji="1" lang="en-US" altLang="ja-JP" sz="2400" b="0" i="1" smtClean="0">
                              <a:solidFill>
                                <a:schemeClr val="tx1"/>
                              </a:solidFill>
                              <a:latin typeface="Cambria Math" panose="02040503050406030204" pitchFamily="18" charset="0"/>
                            </a:rPr>
                          </m:ctrlPr>
                        </m:dPr>
                        <m:e>
                          <m:r>
                            <m:rPr>
                              <m:sty m:val="p"/>
                            </m:rPr>
                            <a:rPr kumimoji="1" lang="en-US" altLang="ja-JP" sz="2400" b="0" i="0" smtClean="0">
                              <a:solidFill>
                                <a:schemeClr val="tx1"/>
                              </a:solidFill>
                              <a:latin typeface="Cambria Math" panose="02040503050406030204" pitchFamily="18" charset="0"/>
                            </a:rPr>
                            <m:t>fm</m:t>
                          </m:r>
                        </m:e>
                      </m:d>
                    </m:oMath>
                  </m:oMathPara>
                </a14:m>
                <a:endParaRPr kumimoji="1" lang="en-US" altLang="ja-JP" sz="2400" b="0" i="1" dirty="0" smtClean="0">
                  <a:solidFill>
                    <a:schemeClr val="tx1"/>
                  </a:solidFill>
                  <a:latin typeface="Cambria Math"/>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3721897" y="4608513"/>
                <a:ext cx="2046027" cy="369332"/>
              </a:xfrm>
              <a:prstGeom prst="rect">
                <a:avLst/>
              </a:prstGeom>
              <a:blipFill rotWithShape="0">
                <a:blip r:embed="rId14"/>
                <a:stretch>
                  <a:fillRect b="-16393"/>
                </a:stretch>
              </a:blipFill>
            </p:spPr>
            <p:txBody>
              <a:bodyPr/>
              <a:lstStyle/>
              <a:p>
                <a:r>
                  <a:rPr lang="ja-JP" altLang="en-US">
                    <a:noFill/>
                  </a:rPr>
                  <a:t> </a:t>
                </a:r>
              </a:p>
            </p:txBody>
          </p:sp>
        </mc:Fallback>
      </mc:AlternateContent>
      <p:sp>
        <p:nvSpPr>
          <p:cNvPr id="9" name="テキスト ボックス 8"/>
          <p:cNvSpPr txBox="1"/>
          <p:nvPr/>
        </p:nvSpPr>
        <p:spPr>
          <a:xfrm>
            <a:off x="6756065" y="4771047"/>
            <a:ext cx="1526380" cy="461665"/>
          </a:xfrm>
          <a:prstGeom prst="rect">
            <a:avLst/>
          </a:prstGeom>
          <a:noFill/>
        </p:spPr>
        <p:txBody>
          <a:bodyPr wrap="none" rtlCol="0">
            <a:spAutoFit/>
          </a:bodyPr>
          <a:lstStyle/>
          <a:p>
            <a:r>
              <a:rPr kumimoji="1" lang="en-US" altLang="ja-JP" sz="2400" dirty="0" smtClean="0"/>
              <a:t>Initial time</a:t>
            </a:r>
            <a:endParaRPr kumimoji="1" lang="ja-JP" altLang="en-US" sz="2400" dirty="0"/>
          </a:p>
        </p:txBody>
      </p:sp>
      <mc:AlternateContent xmlns:mc="http://schemas.openxmlformats.org/markup-compatibility/2006" xmlns:a14="http://schemas.microsoft.com/office/drawing/2010/main">
        <mc:Choice Requires="a14">
          <p:sp>
            <p:nvSpPr>
              <p:cNvPr id="10" name="テキスト ボックス 9"/>
              <p:cNvSpPr txBox="1"/>
              <p:nvPr/>
            </p:nvSpPr>
            <p:spPr>
              <a:xfrm>
                <a:off x="7133073" y="5047641"/>
                <a:ext cx="199894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ja-JP" altLang="en-US" sz="2400" i="1" smtClean="0">
                              <a:latin typeface="Cambria Math"/>
                            </a:rPr>
                            <m:t>𝜏</m:t>
                          </m:r>
                        </m:e>
                        <m:sub>
                          <m:r>
                            <a:rPr kumimoji="1" lang="en-US" altLang="ja-JP" sz="2400" b="0" i="1" smtClean="0">
                              <a:latin typeface="Cambria Math"/>
                            </a:rPr>
                            <m:t>0</m:t>
                          </m:r>
                        </m:sub>
                      </m:sSub>
                      <m:r>
                        <a:rPr kumimoji="1" lang="en-US" altLang="ja-JP" sz="2400" b="0" i="1" smtClean="0">
                          <a:latin typeface="Cambria Math"/>
                        </a:rPr>
                        <m:t>=0.6</m:t>
                      </m:r>
                      <m:r>
                        <a:rPr kumimoji="1" lang="en-US" altLang="ja-JP" sz="2400" b="0" i="1" smtClean="0">
                          <a:latin typeface="Cambria Math" panose="02040503050406030204" pitchFamily="18" charset="0"/>
                        </a:rPr>
                        <m:t> </m:t>
                      </m:r>
                      <m:r>
                        <a:rPr kumimoji="1" lang="en-US" altLang="ja-JP" sz="2400" b="0" i="1" smtClean="0">
                          <a:latin typeface="Cambria Math"/>
                        </a:rPr>
                        <m:t>[</m:t>
                      </m:r>
                      <m:r>
                        <m:rPr>
                          <m:sty m:val="p"/>
                        </m:rPr>
                        <a:rPr kumimoji="1" lang="en-US" altLang="ja-JP" sz="2400" b="0" i="0" smtClean="0">
                          <a:latin typeface="Cambria Math"/>
                        </a:rPr>
                        <m:t>fm</m:t>
                      </m:r>
                      <m:r>
                        <a:rPr kumimoji="1" lang="en-US" altLang="ja-JP" sz="2400" b="0" i="1" smtClean="0">
                          <a:latin typeface="Cambria Math"/>
                        </a:rPr>
                        <m:t>]</m:t>
                      </m:r>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7133073" y="5047641"/>
                <a:ext cx="1998949" cy="461665"/>
              </a:xfrm>
              <a:prstGeom prst="rect">
                <a:avLst/>
              </a:prstGeom>
              <a:blipFill rotWithShape="0">
                <a:blip r:embed="rId15"/>
                <a:stretch>
                  <a:fillRect b="-17105"/>
                </a:stretch>
              </a:blipFill>
            </p:spPr>
            <p:txBody>
              <a:bodyPr/>
              <a:lstStyle/>
              <a:p>
                <a:r>
                  <a:rPr lang="ja-JP" altLang="en-US">
                    <a:noFill/>
                  </a:rPr>
                  <a:t> </a:t>
                </a:r>
              </a:p>
            </p:txBody>
          </p:sp>
        </mc:Fallback>
      </mc:AlternateContent>
      <p:sp>
        <p:nvSpPr>
          <p:cNvPr id="11" name="テキスト ボックス 10"/>
          <p:cNvSpPr txBox="1"/>
          <p:nvPr/>
        </p:nvSpPr>
        <p:spPr>
          <a:xfrm>
            <a:off x="6711729" y="4044001"/>
            <a:ext cx="1944763" cy="461665"/>
          </a:xfrm>
          <a:prstGeom prst="rect">
            <a:avLst/>
          </a:prstGeom>
          <a:noFill/>
        </p:spPr>
        <p:txBody>
          <a:bodyPr wrap="none" rtlCol="0">
            <a:spAutoFit/>
          </a:bodyPr>
          <a:lstStyle/>
          <a:p>
            <a:r>
              <a:rPr kumimoji="1" lang="en-US" altLang="ja-JP" sz="2400" dirty="0" smtClean="0"/>
              <a:t>Normalization</a:t>
            </a:r>
            <a:endParaRPr kumimoji="1" lang="ja-JP" altLang="en-US" sz="2400" dirty="0"/>
          </a:p>
        </p:txBody>
      </p:sp>
      <mc:AlternateContent xmlns:mc="http://schemas.openxmlformats.org/markup-compatibility/2006" xmlns:a14="http://schemas.microsoft.com/office/drawing/2010/main">
        <mc:Choice Requires="a14">
          <p:sp>
            <p:nvSpPr>
              <p:cNvPr id="19" name="テキスト ボックス 18"/>
              <p:cNvSpPr txBox="1"/>
              <p:nvPr/>
            </p:nvSpPr>
            <p:spPr>
              <a:xfrm>
                <a:off x="7191595" y="4356325"/>
                <a:ext cx="128022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𝐾</m:t>
                      </m:r>
                      <m:r>
                        <a:rPr kumimoji="1" lang="en-US" altLang="ja-JP" sz="2400" b="0" i="1" smtClean="0">
                          <a:latin typeface="Cambria Math"/>
                        </a:rPr>
                        <m:t>=5.6</m:t>
                      </m:r>
                    </m:oMath>
                  </m:oMathPara>
                </a14:m>
                <a:endParaRPr kumimoji="1" lang="ja-JP" altLang="en-US" sz="24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7191595" y="4356325"/>
                <a:ext cx="1280222" cy="461665"/>
              </a:xfrm>
              <a:prstGeom prst="rect">
                <a:avLst/>
              </a:prstGeom>
              <a:blipFill rotWithShape="0">
                <a:blip r:embed="rId16"/>
                <a:stretch>
                  <a:fillRect/>
                </a:stretch>
              </a:blipFill>
            </p:spPr>
            <p:txBody>
              <a:bodyPr/>
              <a:lstStyle/>
              <a:p>
                <a:r>
                  <a:rPr lang="ja-JP" altLang="en-US">
                    <a:noFill/>
                  </a:rPr>
                  <a:t> </a:t>
                </a:r>
              </a:p>
            </p:txBody>
          </p:sp>
        </mc:Fallback>
      </mc:AlternateContent>
      <p:cxnSp>
        <p:nvCxnSpPr>
          <p:cNvPr id="34" name="直線コネクタ 33"/>
          <p:cNvCxnSpPr/>
          <p:nvPr/>
        </p:nvCxnSpPr>
        <p:spPr>
          <a:xfrm>
            <a:off x="6735998" y="1321054"/>
            <a:ext cx="0" cy="111293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36" name="テキスト ボックス 35"/>
              <p:cNvSpPr txBox="1"/>
              <p:nvPr/>
            </p:nvSpPr>
            <p:spPr>
              <a:xfrm>
                <a:off x="6504381" y="2459191"/>
                <a:ext cx="46519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a:rPr>
                        <m:t>0</m:t>
                      </m:r>
                    </m:oMath>
                  </m:oMathPara>
                </a14:m>
                <a:endParaRPr kumimoji="1" lang="ja-JP" altLang="en-US" sz="2800"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6504381" y="2459191"/>
                <a:ext cx="465191" cy="523220"/>
              </a:xfrm>
              <a:prstGeom prst="rect">
                <a:avLst/>
              </a:prstGeom>
              <a:blipFill rotWithShape="1">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6099594" y="592316"/>
                <a:ext cx="1281056" cy="666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𝑁</m:t>
                              </m:r>
                            </m:e>
                            <m:sub>
                              <m:r>
                                <m:rPr>
                                  <m:sty m:val="p"/>
                                </m:rPr>
                                <a:rPr lang="en-US" altLang="ja-JP" sz="2000">
                                  <a:latin typeface="Cambria Math" panose="02040503050406030204" pitchFamily="18" charset="0"/>
                                </a:rPr>
                                <m:t>A</m:t>
                              </m:r>
                            </m:sub>
                          </m:sSub>
                          <m:r>
                            <m:rPr>
                              <m:nor/>
                            </m:rPr>
                            <a:rPr lang="ja-JP" altLang="en-US" sz="2000" dirty="0"/>
                            <m:t> </m:t>
                          </m:r>
                          <m:r>
                            <a:rPr lang="en-US" altLang="ja-JP" sz="2000" b="0" i="1" dirty="0" smtClean="0">
                              <a:latin typeface="Cambria Math"/>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𝑁</m:t>
                              </m:r>
                            </m:e>
                            <m:sub>
                              <m:r>
                                <a:rPr lang="en-US" altLang="ja-JP" sz="2000" b="0" i="1" smtClean="0">
                                  <a:latin typeface="Cambria Math"/>
                                </a:rPr>
                                <m:t>𝐵</m:t>
                              </m:r>
                            </m:sub>
                          </m:sSub>
                          <m:r>
                            <m:rPr>
                              <m:nor/>
                            </m:rPr>
                            <a:rPr lang="ja-JP" altLang="en-US" sz="2000" dirty="0"/>
                            <m:t> </m:t>
                          </m:r>
                        </m:num>
                        <m:den>
                          <m:r>
                            <a:rPr kumimoji="1" lang="en-US" altLang="ja-JP" sz="2000" b="0" i="1" smtClean="0">
                              <a:latin typeface="Cambria Math"/>
                            </a:rPr>
                            <m:t>2</m:t>
                          </m:r>
                        </m:den>
                      </m:f>
                    </m:oMath>
                  </m:oMathPara>
                </a14:m>
                <a:endParaRPr kumimoji="1" lang="ja-JP" altLang="en-US" sz="2000"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6099594" y="592316"/>
                <a:ext cx="1281056" cy="666529"/>
              </a:xfrm>
              <a:prstGeom prst="rect">
                <a:avLst/>
              </a:prstGeom>
              <a:blipFill rotWithShape="1">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3751337" y="4918750"/>
                <a:ext cx="1368836" cy="494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ja-JP" altLang="en-US" sz="2400" i="1">
                              <a:latin typeface="Cambria Math"/>
                            </a:rPr>
                            <m:t>𝜎</m:t>
                          </m:r>
                        </m:e>
                        <m:sub>
                          <m:r>
                            <a:rPr lang="ja-JP" altLang="en-US" sz="2400" i="1">
                              <a:latin typeface="Cambria Math"/>
                            </a:rPr>
                            <m:t>𝜂</m:t>
                          </m:r>
                        </m:sub>
                      </m:sSub>
                      <m:r>
                        <a:rPr lang="en-US" altLang="ja-JP" sz="2400" i="1">
                          <a:latin typeface="Cambria Math"/>
                        </a:rPr>
                        <m:t>=0.3</m:t>
                      </m:r>
                    </m:oMath>
                  </m:oMathPara>
                </a14:m>
                <a:endParaRPr lang="ja-JP" altLang="en-US" sz="2400" dirty="0"/>
              </a:p>
            </p:txBody>
          </p:sp>
        </mc:Choice>
        <mc:Fallback xmlns="">
          <p:sp>
            <p:nvSpPr>
              <p:cNvPr id="8" name="正方形/長方形 7"/>
              <p:cNvSpPr>
                <a:spLocks noRot="1" noChangeAspect="1" noMove="1" noResize="1" noEditPoints="1" noAdjustHandles="1" noChangeArrowheads="1" noChangeShapeType="1" noTextEdit="1"/>
              </p:cNvSpPr>
              <p:nvPr/>
            </p:nvSpPr>
            <p:spPr>
              <a:xfrm>
                <a:off x="3751337" y="4918750"/>
                <a:ext cx="1368836" cy="494559"/>
              </a:xfrm>
              <a:prstGeom prst="rect">
                <a:avLst/>
              </a:prstGeom>
              <a:blipFill rotWithShape="0">
                <a:blip r:embed="rId19"/>
                <a:stretch>
                  <a:fillRect b="-7407"/>
                </a:stretch>
              </a:blipFill>
            </p:spPr>
            <p:txBody>
              <a:bodyPr/>
              <a:lstStyle/>
              <a:p>
                <a:r>
                  <a:rPr lang="ja-JP" altLang="en-US">
                    <a:noFill/>
                  </a:rPr>
                  <a:t> </a:t>
                </a:r>
              </a:p>
            </p:txBody>
          </p:sp>
        </mc:Fallback>
      </mc:AlternateContent>
      <p:sp>
        <p:nvSpPr>
          <p:cNvPr id="20" name="左大かっこ 19"/>
          <p:cNvSpPr/>
          <p:nvPr/>
        </p:nvSpPr>
        <p:spPr>
          <a:xfrm>
            <a:off x="3633278" y="4639625"/>
            <a:ext cx="57010" cy="742752"/>
          </a:xfrm>
          <a:prstGeom prst="leftBracket">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359175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60" y="4530912"/>
            <a:ext cx="2643812" cy="192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282" y="4542828"/>
            <a:ext cx="2706552" cy="186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テキスト ボックス 35"/>
          <p:cNvSpPr txBox="1"/>
          <p:nvPr/>
        </p:nvSpPr>
        <p:spPr>
          <a:xfrm>
            <a:off x="3338247" y="5726886"/>
            <a:ext cx="950901" cy="523220"/>
          </a:xfrm>
          <a:prstGeom prst="rect">
            <a:avLst/>
          </a:prstGeom>
          <a:noFill/>
        </p:spPr>
        <p:txBody>
          <a:bodyPr wrap="none" rtlCol="0">
            <a:spAutoFit/>
          </a:bodyPr>
          <a:lstStyle/>
          <a:p>
            <a:r>
              <a:rPr lang="en-US" altLang="ja-JP" sz="2800" dirty="0" err="1"/>
              <a:t>d</a:t>
            </a:r>
            <a:r>
              <a:rPr kumimoji="1" lang="en-US" altLang="ja-JP" sz="2800" dirty="0" err="1" smtClean="0"/>
              <a:t>+Au</a:t>
            </a:r>
            <a:endParaRPr kumimoji="1" lang="ja-JP" altLang="en-US" sz="2800" dirty="0" smtClean="0"/>
          </a:p>
        </p:txBody>
      </p:sp>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514" y="1173604"/>
            <a:ext cx="2219715" cy="238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917" y="1239143"/>
            <a:ext cx="2193693" cy="228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4668" y="1238860"/>
            <a:ext cx="2281910" cy="228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3384" y="4526042"/>
            <a:ext cx="2705402" cy="18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7" name="テキスト ボックス 16"/>
              <p:cNvSpPr txBox="1"/>
              <p:nvPr/>
            </p:nvSpPr>
            <p:spPr>
              <a:xfrm rot="5400000">
                <a:off x="8372565" y="2138068"/>
                <a:ext cx="102406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tx1"/>
                          </a:solidFill>
                          <a:latin typeface="Cambria Math" panose="02040503050406030204" pitchFamily="18" charset="0"/>
                        </a:rPr>
                        <m:t>𝑦</m:t>
                      </m:r>
                      <m:r>
                        <a:rPr kumimoji="1" lang="en-US" altLang="ja-JP" sz="2800" b="0" i="0" smtClean="0">
                          <a:solidFill>
                            <a:schemeClr val="tx1"/>
                          </a:solidFill>
                          <a:latin typeface="Cambria Math" panose="02040503050406030204" pitchFamily="18" charset="0"/>
                        </a:rPr>
                        <m:t> [</m:t>
                      </m:r>
                      <m:r>
                        <m:rPr>
                          <m:sty m:val="p"/>
                        </m:rPr>
                        <a:rPr kumimoji="1" lang="en-US" altLang="ja-JP" sz="2800" b="0" i="0" smtClean="0">
                          <a:solidFill>
                            <a:schemeClr val="tx1"/>
                          </a:solidFill>
                          <a:latin typeface="Cambria Math" panose="02040503050406030204" pitchFamily="18" charset="0"/>
                        </a:rPr>
                        <m:t>fm</m:t>
                      </m:r>
                      <m:r>
                        <a:rPr kumimoji="1" lang="en-US" altLang="ja-JP" sz="2800" b="0" i="0" smtClean="0">
                          <a:solidFill>
                            <a:schemeClr val="tx1"/>
                          </a:solidFill>
                          <a:latin typeface="Cambria Math" panose="02040503050406030204" pitchFamily="18" charset="0"/>
                        </a:rPr>
                        <m:t>]</m:t>
                      </m:r>
                    </m:oMath>
                  </m:oMathPara>
                </a14:m>
                <a:endParaRPr kumimoji="1" lang="ja-JP" altLang="en-US" sz="2800" dirty="0" smtClean="0">
                  <a:solidFill>
                    <a:schemeClr val="tx1"/>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rot="5400000">
                <a:off x="8372565" y="2138068"/>
                <a:ext cx="1024063" cy="430887"/>
              </a:xfrm>
              <a:prstGeom prst="rect">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rot="5400000">
                <a:off x="5446796" y="2117140"/>
                <a:ext cx="102406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tx1"/>
                          </a:solidFill>
                          <a:latin typeface="Cambria Math" panose="02040503050406030204" pitchFamily="18" charset="0"/>
                        </a:rPr>
                        <m:t>𝑦</m:t>
                      </m:r>
                      <m:r>
                        <a:rPr kumimoji="1" lang="en-US" altLang="ja-JP" sz="2800" b="0" i="0" smtClean="0">
                          <a:solidFill>
                            <a:schemeClr val="tx1"/>
                          </a:solidFill>
                          <a:latin typeface="Cambria Math" panose="02040503050406030204" pitchFamily="18" charset="0"/>
                        </a:rPr>
                        <m:t> [</m:t>
                      </m:r>
                      <m:r>
                        <m:rPr>
                          <m:sty m:val="p"/>
                        </m:rPr>
                        <a:rPr kumimoji="1" lang="en-US" altLang="ja-JP" sz="2800" b="0" i="0" smtClean="0">
                          <a:solidFill>
                            <a:schemeClr val="tx1"/>
                          </a:solidFill>
                          <a:latin typeface="Cambria Math" panose="02040503050406030204" pitchFamily="18" charset="0"/>
                        </a:rPr>
                        <m:t>fm</m:t>
                      </m:r>
                      <m:r>
                        <a:rPr kumimoji="1" lang="en-US" altLang="ja-JP" sz="2800" b="0" i="0" smtClean="0">
                          <a:solidFill>
                            <a:schemeClr val="tx1"/>
                          </a:solidFill>
                          <a:latin typeface="Cambria Math" panose="02040503050406030204" pitchFamily="18" charset="0"/>
                        </a:rPr>
                        <m:t>]</m:t>
                      </m:r>
                    </m:oMath>
                  </m:oMathPara>
                </a14:m>
                <a:endParaRPr kumimoji="1" lang="ja-JP" altLang="en-US" sz="2800" dirty="0" smtClean="0">
                  <a:solidFill>
                    <a:schemeClr val="tx1"/>
                  </a:solidFill>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rot="5400000">
                <a:off x="5446796" y="2117140"/>
                <a:ext cx="1024063" cy="430887"/>
              </a:xfrm>
              <a:prstGeom prst="rect">
                <a:avLst/>
              </a:prstGeom>
              <a:blipFill rotWithShape="1">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rot="5400000">
                <a:off x="2425898" y="2123115"/>
                <a:ext cx="102406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tx1"/>
                          </a:solidFill>
                          <a:latin typeface="Cambria Math" panose="02040503050406030204" pitchFamily="18" charset="0"/>
                        </a:rPr>
                        <m:t>𝑦</m:t>
                      </m:r>
                      <m:r>
                        <a:rPr kumimoji="1" lang="en-US" altLang="ja-JP" sz="2800" b="0" i="0" smtClean="0">
                          <a:solidFill>
                            <a:schemeClr val="tx1"/>
                          </a:solidFill>
                          <a:latin typeface="Cambria Math" panose="02040503050406030204" pitchFamily="18" charset="0"/>
                        </a:rPr>
                        <m:t> [</m:t>
                      </m:r>
                      <m:r>
                        <m:rPr>
                          <m:sty m:val="p"/>
                        </m:rPr>
                        <a:rPr kumimoji="1" lang="en-US" altLang="ja-JP" sz="2800" b="0" i="0" smtClean="0">
                          <a:solidFill>
                            <a:schemeClr val="tx1"/>
                          </a:solidFill>
                          <a:latin typeface="Cambria Math" panose="02040503050406030204" pitchFamily="18" charset="0"/>
                        </a:rPr>
                        <m:t>fm</m:t>
                      </m:r>
                      <m:r>
                        <a:rPr kumimoji="1" lang="en-US" altLang="ja-JP" sz="2800" b="0" i="0" smtClean="0">
                          <a:solidFill>
                            <a:schemeClr val="tx1"/>
                          </a:solidFill>
                          <a:latin typeface="Cambria Math" panose="02040503050406030204" pitchFamily="18" charset="0"/>
                        </a:rPr>
                        <m:t>]</m:t>
                      </m:r>
                    </m:oMath>
                  </m:oMathPara>
                </a14:m>
                <a:endParaRPr kumimoji="1" lang="ja-JP" altLang="en-US" sz="2800" dirty="0" smtClean="0">
                  <a:solidFill>
                    <a:schemeClr val="tx1"/>
                  </a:solidFill>
                </a:endParaRPr>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rot="5400000">
                <a:off x="2425898" y="2123115"/>
                <a:ext cx="1024063" cy="430887"/>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rot="5400000">
                <a:off x="8263022" y="5182670"/>
                <a:ext cx="102406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tx1"/>
                          </a:solidFill>
                          <a:latin typeface="Cambria Math" panose="02040503050406030204" pitchFamily="18" charset="0"/>
                        </a:rPr>
                        <m:t>𝑦</m:t>
                      </m:r>
                      <m:r>
                        <a:rPr kumimoji="1" lang="en-US" altLang="ja-JP" sz="2800" b="0" i="0" smtClean="0">
                          <a:solidFill>
                            <a:schemeClr val="tx1"/>
                          </a:solidFill>
                          <a:latin typeface="Cambria Math" panose="02040503050406030204" pitchFamily="18" charset="0"/>
                        </a:rPr>
                        <m:t> [</m:t>
                      </m:r>
                      <m:r>
                        <m:rPr>
                          <m:sty m:val="p"/>
                        </m:rPr>
                        <a:rPr kumimoji="1" lang="en-US" altLang="ja-JP" sz="2800" b="0" i="0" smtClean="0">
                          <a:solidFill>
                            <a:schemeClr val="tx1"/>
                          </a:solidFill>
                          <a:latin typeface="Cambria Math" panose="02040503050406030204" pitchFamily="18" charset="0"/>
                        </a:rPr>
                        <m:t>fm</m:t>
                      </m:r>
                      <m:r>
                        <a:rPr kumimoji="1" lang="en-US" altLang="ja-JP" sz="2800" b="0" i="0" smtClean="0">
                          <a:solidFill>
                            <a:schemeClr val="tx1"/>
                          </a:solidFill>
                          <a:latin typeface="Cambria Math" panose="02040503050406030204" pitchFamily="18" charset="0"/>
                        </a:rPr>
                        <m:t>]</m:t>
                      </m:r>
                    </m:oMath>
                  </m:oMathPara>
                </a14:m>
                <a:endParaRPr kumimoji="1" lang="ja-JP" altLang="en-US" sz="2800" dirty="0" smtClean="0">
                  <a:solidFill>
                    <a:schemeClr val="tx1"/>
                  </a:solidFill>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rot="5400000">
                <a:off x="8263022" y="5182670"/>
                <a:ext cx="1024063" cy="430887"/>
              </a:xfrm>
              <a:prstGeom prst="rect">
                <a:avLst/>
              </a:prstGeom>
              <a:blipFill rotWithShape="1">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1744610" y="6255042"/>
                <a:ext cx="60087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𝜂</m:t>
                          </m:r>
                        </m:e>
                        <m:sub>
                          <m:r>
                            <m:rPr>
                              <m:sty m:val="p"/>
                            </m:rPr>
                            <a:rPr kumimoji="1" lang="en-US" altLang="ja-JP" sz="2800" b="0" i="0" smtClean="0">
                              <a:solidFill>
                                <a:schemeClr val="tx1"/>
                              </a:solidFill>
                              <a:latin typeface="Cambria Math" panose="02040503050406030204" pitchFamily="18" charset="0"/>
                            </a:rPr>
                            <m:t>s</m:t>
                          </m:r>
                        </m:sub>
                      </m:sSub>
                    </m:oMath>
                  </m:oMathPara>
                </a14:m>
                <a:endParaRPr kumimoji="1" lang="ja-JP" altLang="en-US" sz="2800" dirty="0" smtClean="0">
                  <a:solidFill>
                    <a:schemeClr val="tx1"/>
                  </a:solidFill>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1744610" y="6255042"/>
                <a:ext cx="600870" cy="523220"/>
              </a:xfrm>
              <a:prstGeom prst="rect">
                <a:avLst/>
              </a:prstGeom>
              <a:blipFill rotWithShape="1">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4245188" y="6274061"/>
                <a:ext cx="60087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𝜂</m:t>
                          </m:r>
                        </m:e>
                        <m:sub>
                          <m:r>
                            <m:rPr>
                              <m:sty m:val="p"/>
                            </m:rPr>
                            <a:rPr kumimoji="1" lang="en-US" altLang="ja-JP" sz="2800" b="0" i="0" smtClean="0">
                              <a:solidFill>
                                <a:schemeClr val="tx1"/>
                              </a:solidFill>
                              <a:latin typeface="Cambria Math" panose="02040503050406030204" pitchFamily="18" charset="0"/>
                            </a:rPr>
                            <m:t>s</m:t>
                          </m:r>
                        </m:sub>
                      </m:sSub>
                    </m:oMath>
                  </m:oMathPara>
                </a14:m>
                <a:endParaRPr kumimoji="1" lang="ja-JP" altLang="en-US" sz="2800" dirty="0" smtClean="0">
                  <a:solidFill>
                    <a:schemeClr val="tx1"/>
                  </a:solidFill>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245188" y="6274061"/>
                <a:ext cx="600870" cy="523220"/>
              </a:xfrm>
              <a:prstGeom prst="rect">
                <a:avLst/>
              </a:prstGeom>
              <a:blipFill rotWithShape="1">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6813234" y="6253410"/>
                <a:ext cx="60087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𝜂</m:t>
                          </m:r>
                        </m:e>
                        <m:sub>
                          <m:r>
                            <m:rPr>
                              <m:sty m:val="p"/>
                            </m:rPr>
                            <a:rPr kumimoji="1" lang="en-US" altLang="ja-JP" sz="2800" b="0" i="0" smtClean="0">
                              <a:solidFill>
                                <a:schemeClr val="tx1"/>
                              </a:solidFill>
                              <a:latin typeface="Cambria Math" panose="02040503050406030204" pitchFamily="18" charset="0"/>
                            </a:rPr>
                            <m:t>s</m:t>
                          </m:r>
                        </m:sub>
                      </m:sSub>
                    </m:oMath>
                  </m:oMathPara>
                </a14:m>
                <a:endParaRPr kumimoji="1" lang="ja-JP" altLang="en-US" sz="2800" dirty="0" smtClean="0">
                  <a:solidFill>
                    <a:schemeClr val="tx1"/>
                  </a:solidFill>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6813234" y="6253410"/>
                <a:ext cx="600870" cy="523220"/>
              </a:xfrm>
              <a:prstGeom prst="rect">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6935584" y="3426817"/>
                <a:ext cx="101919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tx1"/>
                          </a:solidFill>
                          <a:latin typeface="Cambria Math" panose="02040503050406030204" pitchFamily="18" charset="0"/>
                        </a:rPr>
                        <m:t>𝑥</m:t>
                      </m:r>
                      <m:r>
                        <a:rPr kumimoji="1" lang="en-US" altLang="ja-JP" sz="2800" b="0" i="0" smtClean="0">
                          <a:solidFill>
                            <a:schemeClr val="tx1"/>
                          </a:solidFill>
                          <a:latin typeface="Cambria Math" panose="02040503050406030204" pitchFamily="18" charset="0"/>
                        </a:rPr>
                        <m:t> [</m:t>
                      </m:r>
                      <m:r>
                        <m:rPr>
                          <m:sty m:val="p"/>
                        </m:rPr>
                        <a:rPr kumimoji="1" lang="en-US" altLang="ja-JP" sz="2800" b="0" i="0" smtClean="0">
                          <a:solidFill>
                            <a:schemeClr val="tx1"/>
                          </a:solidFill>
                          <a:latin typeface="Cambria Math" panose="02040503050406030204" pitchFamily="18" charset="0"/>
                        </a:rPr>
                        <m:t>fm</m:t>
                      </m:r>
                      <m:r>
                        <a:rPr kumimoji="1" lang="en-US" altLang="ja-JP" sz="2800" b="0" i="0" smtClean="0">
                          <a:solidFill>
                            <a:schemeClr val="tx1"/>
                          </a:solidFill>
                          <a:latin typeface="Cambria Math" panose="02040503050406030204" pitchFamily="18" charset="0"/>
                        </a:rPr>
                        <m:t>]</m:t>
                      </m:r>
                    </m:oMath>
                  </m:oMathPara>
                </a14:m>
                <a:endParaRPr kumimoji="1" lang="ja-JP" altLang="en-US" sz="2800" dirty="0" smtClean="0">
                  <a:solidFill>
                    <a:schemeClr val="tx1"/>
                  </a:solidFill>
                </a:endParaRPr>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6935584" y="3426817"/>
                <a:ext cx="1019190" cy="430887"/>
              </a:xfrm>
              <a:prstGeom prst="rect">
                <a:avLst/>
              </a:prstGeom>
              <a:blipFill rotWithShape="1">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4044821" y="3429906"/>
                <a:ext cx="101919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tx1"/>
                          </a:solidFill>
                          <a:latin typeface="Cambria Math" panose="02040503050406030204" pitchFamily="18" charset="0"/>
                        </a:rPr>
                        <m:t>𝑥</m:t>
                      </m:r>
                      <m:r>
                        <a:rPr kumimoji="1" lang="en-US" altLang="ja-JP" sz="2800" b="0" i="0" smtClean="0">
                          <a:solidFill>
                            <a:schemeClr val="tx1"/>
                          </a:solidFill>
                          <a:latin typeface="Cambria Math" panose="02040503050406030204" pitchFamily="18" charset="0"/>
                        </a:rPr>
                        <m:t> [</m:t>
                      </m:r>
                      <m:r>
                        <m:rPr>
                          <m:sty m:val="p"/>
                        </m:rPr>
                        <a:rPr kumimoji="1" lang="en-US" altLang="ja-JP" sz="2800" b="0" i="0" smtClean="0">
                          <a:solidFill>
                            <a:schemeClr val="tx1"/>
                          </a:solidFill>
                          <a:latin typeface="Cambria Math" panose="02040503050406030204" pitchFamily="18" charset="0"/>
                        </a:rPr>
                        <m:t>fm</m:t>
                      </m:r>
                      <m:r>
                        <a:rPr kumimoji="1" lang="en-US" altLang="ja-JP" sz="2800" b="0" i="0" smtClean="0">
                          <a:solidFill>
                            <a:schemeClr val="tx1"/>
                          </a:solidFill>
                          <a:latin typeface="Cambria Math" panose="02040503050406030204" pitchFamily="18" charset="0"/>
                        </a:rPr>
                        <m:t>]</m:t>
                      </m:r>
                    </m:oMath>
                  </m:oMathPara>
                </a14:m>
                <a:endParaRPr kumimoji="1" lang="ja-JP" altLang="en-US" sz="2800" dirty="0" smtClean="0">
                  <a:solidFill>
                    <a:schemeClr val="tx1"/>
                  </a:solidFill>
                </a:endParaRPr>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4044821" y="3429906"/>
                <a:ext cx="1019190" cy="430887"/>
              </a:xfrm>
              <a:prstGeom prst="rect">
                <a:avLst/>
              </a:prstGeom>
              <a:blipFill rotWithShape="1">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p:cNvSpPr txBox="1"/>
              <p:nvPr/>
            </p:nvSpPr>
            <p:spPr>
              <a:xfrm>
                <a:off x="1026068" y="3419000"/>
                <a:ext cx="101919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tx1"/>
                          </a:solidFill>
                          <a:latin typeface="Cambria Math" panose="02040503050406030204" pitchFamily="18" charset="0"/>
                        </a:rPr>
                        <m:t>𝑥</m:t>
                      </m:r>
                      <m:r>
                        <a:rPr kumimoji="1" lang="en-US" altLang="ja-JP" sz="2800" b="0" i="0" smtClean="0">
                          <a:solidFill>
                            <a:schemeClr val="tx1"/>
                          </a:solidFill>
                          <a:latin typeface="Cambria Math" panose="02040503050406030204" pitchFamily="18" charset="0"/>
                        </a:rPr>
                        <m:t> [</m:t>
                      </m:r>
                      <m:r>
                        <m:rPr>
                          <m:sty m:val="p"/>
                        </m:rPr>
                        <a:rPr kumimoji="1" lang="en-US" altLang="ja-JP" sz="2800" b="0" i="0" smtClean="0">
                          <a:solidFill>
                            <a:schemeClr val="tx1"/>
                          </a:solidFill>
                          <a:latin typeface="Cambria Math" panose="02040503050406030204" pitchFamily="18" charset="0"/>
                        </a:rPr>
                        <m:t>fm</m:t>
                      </m:r>
                      <m:r>
                        <a:rPr kumimoji="1" lang="en-US" altLang="ja-JP" sz="2800" b="0" i="0" smtClean="0">
                          <a:solidFill>
                            <a:schemeClr val="tx1"/>
                          </a:solidFill>
                          <a:latin typeface="Cambria Math" panose="02040503050406030204" pitchFamily="18" charset="0"/>
                        </a:rPr>
                        <m:t>]</m:t>
                      </m:r>
                    </m:oMath>
                  </m:oMathPara>
                </a14:m>
                <a:endParaRPr kumimoji="1" lang="ja-JP" altLang="en-US" sz="2800" dirty="0" smtClean="0">
                  <a:solidFill>
                    <a:schemeClr val="tx1"/>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1026068" y="3419000"/>
                <a:ext cx="1019190" cy="430887"/>
              </a:xfrm>
              <a:prstGeom prst="rect">
                <a:avLst/>
              </a:prstGeom>
              <a:blipFill rotWithShape="1">
                <a:blip r:embed="rId18"/>
                <a:stretch>
                  <a:fillRect/>
                </a:stretch>
              </a:blipFill>
            </p:spPr>
            <p:txBody>
              <a:bodyPr/>
              <a:lstStyle/>
              <a:p>
                <a:r>
                  <a:rPr lang="ja-JP" altLang="en-US">
                    <a:noFill/>
                  </a:rPr>
                  <a:t> </a:t>
                </a:r>
              </a:p>
            </p:txBody>
          </p:sp>
        </mc:Fallback>
      </mc:AlternateContent>
      <p:sp>
        <p:nvSpPr>
          <p:cNvPr id="28" name="テキスト ボックス 27"/>
          <p:cNvSpPr txBox="1"/>
          <p:nvPr/>
        </p:nvSpPr>
        <p:spPr>
          <a:xfrm>
            <a:off x="2550072" y="4035928"/>
            <a:ext cx="3016210" cy="523220"/>
          </a:xfrm>
          <a:prstGeom prst="rect">
            <a:avLst/>
          </a:prstGeom>
          <a:noFill/>
        </p:spPr>
        <p:txBody>
          <a:bodyPr wrap="none" rtlCol="0">
            <a:spAutoFit/>
          </a:bodyPr>
          <a:lstStyle/>
          <a:p>
            <a:r>
              <a:rPr kumimoji="1" lang="en-US" altLang="ja-JP" sz="2800" dirty="0" smtClean="0"/>
              <a:t>Longitudinal profile</a:t>
            </a:r>
            <a:endParaRPr kumimoji="1" lang="ja-JP" altLang="en-US" sz="2800" dirty="0" smtClean="0"/>
          </a:p>
        </p:txBody>
      </p:sp>
      <mc:AlternateContent xmlns:mc="http://schemas.openxmlformats.org/markup-compatibility/2006" xmlns:a14="http://schemas.microsoft.com/office/drawing/2010/main">
        <mc:Choice Requires="a14">
          <p:sp>
            <p:nvSpPr>
              <p:cNvPr id="29" name="正方形/長方形 28"/>
              <p:cNvSpPr/>
              <p:nvPr/>
            </p:nvSpPr>
            <p:spPr>
              <a:xfrm>
                <a:off x="5412471" y="4091247"/>
                <a:ext cx="160127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𝑥</m:t>
                      </m:r>
                      <m:r>
                        <a:rPr lang="en-US" altLang="ja-JP" sz="2000" b="0" i="1" smtClean="0">
                          <a:solidFill>
                            <a:schemeClr val="tx1"/>
                          </a:solidFill>
                          <a:latin typeface="Cambria Math" panose="02040503050406030204" pitchFamily="18" charset="0"/>
                        </a:rPr>
                        <m:t>=0</m:t>
                      </m:r>
                      <m:r>
                        <a:rPr lang="en-US" altLang="ja-JP" sz="2000" b="0" i="0" smtClean="0">
                          <a:solidFill>
                            <a:schemeClr val="tx1"/>
                          </a:solidFill>
                          <a:latin typeface="Cambria Math" panose="02040503050406030204" pitchFamily="18" charset="0"/>
                        </a:rPr>
                        <m:t> [</m:t>
                      </m:r>
                      <m:r>
                        <m:rPr>
                          <m:sty m:val="p"/>
                        </m:rPr>
                        <a:rPr lang="en-US" altLang="ja-JP" sz="2000" b="0" i="0" smtClean="0">
                          <a:solidFill>
                            <a:schemeClr val="tx1"/>
                          </a:solidFill>
                          <a:latin typeface="Cambria Math" panose="02040503050406030204" pitchFamily="18" charset="0"/>
                        </a:rPr>
                        <m:t>fm</m:t>
                      </m:r>
                      <m:r>
                        <a:rPr lang="en-US" altLang="ja-JP" sz="2000" b="0" i="0" smtClean="0">
                          <a:solidFill>
                            <a:schemeClr val="tx1"/>
                          </a:solidFill>
                          <a:latin typeface="Cambria Math" panose="02040503050406030204" pitchFamily="18" charset="0"/>
                        </a:rPr>
                        <m:t>])</m:t>
                      </m:r>
                    </m:oMath>
                  </m:oMathPara>
                </a14:m>
                <a:endParaRPr lang="ja-JP" altLang="en-US" sz="2000" dirty="0">
                  <a:solidFill>
                    <a:schemeClr val="tx1"/>
                  </a:solidFill>
                </a:endParaRPr>
              </a:p>
            </p:txBody>
          </p:sp>
        </mc:Choice>
        <mc:Fallback xmlns="">
          <p:sp>
            <p:nvSpPr>
              <p:cNvPr id="29" name="正方形/長方形 28"/>
              <p:cNvSpPr>
                <a:spLocks noRot="1" noChangeAspect="1" noMove="1" noResize="1" noEditPoints="1" noAdjustHandles="1" noChangeArrowheads="1" noChangeShapeType="1" noTextEdit="1"/>
              </p:cNvSpPr>
              <p:nvPr/>
            </p:nvSpPr>
            <p:spPr>
              <a:xfrm>
                <a:off x="5412471" y="4091247"/>
                <a:ext cx="1601272" cy="400110"/>
              </a:xfrm>
              <a:prstGeom prst="rect">
                <a:avLst/>
              </a:prstGeom>
              <a:blipFill rotWithShape="0">
                <a:blip r:embed="rId19"/>
                <a:stretch>
                  <a:fillRect b="-15152"/>
                </a:stretch>
              </a:blipFill>
            </p:spPr>
            <p:txBody>
              <a:bodyPr/>
              <a:lstStyle/>
              <a:p>
                <a:r>
                  <a:rPr lang="ja-JP" altLang="en-US">
                    <a:noFill/>
                  </a:rPr>
                  <a:t> </a:t>
                </a:r>
              </a:p>
            </p:txBody>
          </p:sp>
        </mc:Fallback>
      </mc:AlternateContent>
      <p:sp>
        <p:nvSpPr>
          <p:cNvPr id="30" name="テキスト ボックス 29"/>
          <p:cNvSpPr txBox="1"/>
          <p:nvPr/>
        </p:nvSpPr>
        <p:spPr>
          <a:xfrm>
            <a:off x="2528415" y="701608"/>
            <a:ext cx="2755050" cy="523220"/>
          </a:xfrm>
          <a:prstGeom prst="rect">
            <a:avLst/>
          </a:prstGeom>
          <a:noFill/>
        </p:spPr>
        <p:txBody>
          <a:bodyPr wrap="none" rtlCol="0">
            <a:spAutoFit/>
          </a:bodyPr>
          <a:lstStyle/>
          <a:p>
            <a:r>
              <a:rPr lang="en-US" altLang="ja-JP" sz="2800" dirty="0" smtClean="0"/>
              <a:t>Transverse</a:t>
            </a:r>
            <a:r>
              <a:rPr kumimoji="1" lang="en-US" altLang="ja-JP" sz="2800" dirty="0" smtClean="0"/>
              <a:t> profile</a:t>
            </a:r>
            <a:endParaRPr kumimoji="1" lang="ja-JP" altLang="en-US" sz="2800" dirty="0" smtClean="0"/>
          </a:p>
        </p:txBody>
      </p:sp>
      <mc:AlternateContent xmlns:mc="http://schemas.openxmlformats.org/markup-compatibility/2006" xmlns:a14="http://schemas.microsoft.com/office/drawing/2010/main">
        <mc:Choice Requires="a14">
          <p:sp>
            <p:nvSpPr>
              <p:cNvPr id="31" name="正方形/長方形 30"/>
              <p:cNvSpPr/>
              <p:nvPr/>
            </p:nvSpPr>
            <p:spPr>
              <a:xfrm>
                <a:off x="5176236" y="768170"/>
                <a:ext cx="117198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0" i="1" smtClean="0">
                          <a:solidFill>
                            <a:schemeClr val="tx1"/>
                          </a:solidFill>
                          <a:latin typeface="Cambria Math" panose="02040503050406030204" pitchFamily="18" charset="0"/>
                        </a:rPr>
                        <m:t>(</m:t>
                      </m:r>
                      <m:sSub>
                        <m:sSubPr>
                          <m:ctrlPr>
                            <a:rPr lang="en-US" altLang="ja-JP" sz="2000" b="0" i="1" smtClean="0">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𝜂</m:t>
                          </m:r>
                        </m:e>
                        <m:sub>
                          <m:r>
                            <m:rPr>
                              <m:sty m:val="p"/>
                            </m:rPr>
                            <a:rPr lang="en-US" altLang="ja-JP" sz="2000" b="0" i="0" smtClean="0">
                              <a:solidFill>
                                <a:schemeClr val="tx1"/>
                              </a:solidFill>
                              <a:latin typeface="Cambria Math" panose="02040503050406030204" pitchFamily="18" charset="0"/>
                            </a:rPr>
                            <m:t>s</m:t>
                          </m:r>
                        </m:sub>
                      </m:sSub>
                      <m:r>
                        <a:rPr lang="en-US" altLang="ja-JP" sz="2000" b="0" i="1" smtClean="0">
                          <a:solidFill>
                            <a:schemeClr val="tx1"/>
                          </a:solidFill>
                          <a:latin typeface="Cambria Math" panose="02040503050406030204" pitchFamily="18" charset="0"/>
                        </a:rPr>
                        <m:t>=0</m:t>
                      </m:r>
                      <m:r>
                        <a:rPr lang="en-US" altLang="ja-JP" sz="2000" b="0" i="0" smtClean="0">
                          <a:solidFill>
                            <a:schemeClr val="tx1"/>
                          </a:solidFill>
                          <a:latin typeface="Cambria Math" panose="02040503050406030204" pitchFamily="18" charset="0"/>
                        </a:rPr>
                        <m:t>)</m:t>
                      </m:r>
                    </m:oMath>
                  </m:oMathPara>
                </a14:m>
                <a:endParaRPr lang="ja-JP" altLang="en-US" sz="2000" dirty="0">
                  <a:solidFill>
                    <a:schemeClr val="tx1"/>
                  </a:solidFill>
                </a:endParaRPr>
              </a:p>
            </p:txBody>
          </p:sp>
        </mc:Choice>
        <mc:Fallback xmlns="">
          <p:sp>
            <p:nvSpPr>
              <p:cNvPr id="31" name="正方形/長方形 30"/>
              <p:cNvSpPr>
                <a:spLocks noRot="1" noChangeAspect="1" noMove="1" noResize="1" noEditPoints="1" noAdjustHandles="1" noChangeArrowheads="1" noChangeShapeType="1" noTextEdit="1"/>
              </p:cNvSpPr>
              <p:nvPr/>
            </p:nvSpPr>
            <p:spPr>
              <a:xfrm>
                <a:off x="5176236" y="768170"/>
                <a:ext cx="1171988" cy="400110"/>
              </a:xfrm>
              <a:prstGeom prst="rect">
                <a:avLst/>
              </a:prstGeom>
              <a:blipFill rotWithShape="0">
                <a:blip r:embed="rId20"/>
                <a:stretch>
                  <a:fillRect b="-15152"/>
                </a:stretch>
              </a:blipFill>
            </p:spPr>
            <p:txBody>
              <a:bodyPr/>
              <a:lstStyle/>
              <a:p>
                <a:r>
                  <a:rPr lang="ja-JP" altLang="en-US">
                    <a:noFill/>
                  </a:rPr>
                  <a:t> </a:t>
                </a:r>
              </a:p>
            </p:txBody>
          </p:sp>
        </mc:Fallback>
      </mc:AlternateContent>
      <p:sp>
        <p:nvSpPr>
          <p:cNvPr id="32" name="テキスト ボックス 31"/>
          <p:cNvSpPr txBox="1"/>
          <p:nvPr/>
        </p:nvSpPr>
        <p:spPr>
          <a:xfrm>
            <a:off x="3509617" y="2763344"/>
            <a:ext cx="950901" cy="523220"/>
          </a:xfrm>
          <a:prstGeom prst="rect">
            <a:avLst/>
          </a:prstGeom>
          <a:noFill/>
        </p:spPr>
        <p:txBody>
          <a:bodyPr wrap="none" rtlCol="0">
            <a:spAutoFit/>
          </a:bodyPr>
          <a:lstStyle/>
          <a:p>
            <a:r>
              <a:rPr lang="en-US" altLang="ja-JP" sz="2800" dirty="0" err="1"/>
              <a:t>d</a:t>
            </a:r>
            <a:r>
              <a:rPr kumimoji="1" lang="en-US" altLang="ja-JP" sz="2800" dirty="0" err="1" smtClean="0"/>
              <a:t>+Au</a:t>
            </a:r>
            <a:endParaRPr kumimoji="1" lang="ja-JP" altLang="en-US" sz="2800" dirty="0" smtClean="0"/>
          </a:p>
        </p:txBody>
      </p:sp>
      <p:sp>
        <p:nvSpPr>
          <p:cNvPr id="33" name="テキスト ボックス 32"/>
          <p:cNvSpPr txBox="1"/>
          <p:nvPr/>
        </p:nvSpPr>
        <p:spPr>
          <a:xfrm>
            <a:off x="514342" y="2736901"/>
            <a:ext cx="950901" cy="523220"/>
          </a:xfrm>
          <a:prstGeom prst="rect">
            <a:avLst/>
          </a:prstGeom>
          <a:noFill/>
        </p:spPr>
        <p:txBody>
          <a:bodyPr wrap="none" rtlCol="0">
            <a:spAutoFit/>
          </a:bodyPr>
          <a:lstStyle/>
          <a:p>
            <a:r>
              <a:rPr lang="en-US" altLang="ja-JP" sz="2800" dirty="0" err="1" smtClean="0"/>
              <a:t>p</a:t>
            </a:r>
            <a:r>
              <a:rPr kumimoji="1" lang="en-US" altLang="ja-JP" sz="2800" dirty="0" err="1" smtClean="0"/>
              <a:t>+Au</a:t>
            </a:r>
            <a:endParaRPr kumimoji="1" lang="ja-JP" altLang="en-US" sz="2800" dirty="0" smtClean="0"/>
          </a:p>
        </p:txBody>
      </p:sp>
      <p:sp>
        <p:nvSpPr>
          <p:cNvPr id="34" name="テキスト ボックス 33"/>
          <p:cNvSpPr txBox="1"/>
          <p:nvPr/>
        </p:nvSpPr>
        <p:spPr>
          <a:xfrm>
            <a:off x="6405079" y="2789938"/>
            <a:ext cx="1285929" cy="523220"/>
          </a:xfrm>
          <a:prstGeom prst="rect">
            <a:avLst/>
          </a:prstGeom>
          <a:noFill/>
        </p:spPr>
        <p:txBody>
          <a:bodyPr wrap="none" rtlCol="0">
            <a:spAutoFit/>
          </a:bodyPr>
          <a:lstStyle/>
          <a:p>
            <a:r>
              <a:rPr lang="en-US" altLang="ja-JP" sz="2800" baseline="30000" dirty="0" smtClean="0"/>
              <a:t>3</a:t>
            </a:r>
            <a:r>
              <a:rPr lang="en-US" altLang="ja-JP" sz="2800" dirty="0" smtClean="0"/>
              <a:t>He</a:t>
            </a:r>
            <a:r>
              <a:rPr kumimoji="1" lang="en-US" altLang="ja-JP" sz="2800" dirty="0" smtClean="0"/>
              <a:t>+Au</a:t>
            </a:r>
            <a:endParaRPr kumimoji="1" lang="ja-JP" altLang="en-US" sz="2800" dirty="0" smtClean="0"/>
          </a:p>
        </p:txBody>
      </p:sp>
      <p:sp>
        <p:nvSpPr>
          <p:cNvPr id="35" name="テキスト ボックス 34"/>
          <p:cNvSpPr txBox="1"/>
          <p:nvPr/>
        </p:nvSpPr>
        <p:spPr>
          <a:xfrm>
            <a:off x="775984" y="5730190"/>
            <a:ext cx="950901" cy="523220"/>
          </a:xfrm>
          <a:prstGeom prst="rect">
            <a:avLst/>
          </a:prstGeom>
          <a:noFill/>
        </p:spPr>
        <p:txBody>
          <a:bodyPr wrap="none" rtlCol="0">
            <a:spAutoFit/>
          </a:bodyPr>
          <a:lstStyle/>
          <a:p>
            <a:r>
              <a:rPr lang="en-US" altLang="ja-JP" sz="2800" dirty="0" err="1" smtClean="0"/>
              <a:t>p</a:t>
            </a:r>
            <a:r>
              <a:rPr kumimoji="1" lang="en-US" altLang="ja-JP" sz="2800" dirty="0" err="1" smtClean="0"/>
              <a:t>+Au</a:t>
            </a:r>
            <a:endParaRPr kumimoji="1" lang="ja-JP" altLang="en-US" sz="2800" dirty="0" smtClean="0"/>
          </a:p>
        </p:txBody>
      </p:sp>
      <p:sp>
        <p:nvSpPr>
          <p:cNvPr id="37" name="テキスト ボックス 36"/>
          <p:cNvSpPr txBox="1"/>
          <p:nvPr/>
        </p:nvSpPr>
        <p:spPr>
          <a:xfrm>
            <a:off x="5882666" y="5724416"/>
            <a:ext cx="1285929" cy="523220"/>
          </a:xfrm>
          <a:prstGeom prst="rect">
            <a:avLst/>
          </a:prstGeom>
          <a:noFill/>
        </p:spPr>
        <p:txBody>
          <a:bodyPr wrap="none" rtlCol="0">
            <a:spAutoFit/>
          </a:bodyPr>
          <a:lstStyle/>
          <a:p>
            <a:r>
              <a:rPr lang="en-US" altLang="ja-JP" sz="2800" baseline="30000" dirty="0" smtClean="0"/>
              <a:t>3</a:t>
            </a:r>
            <a:r>
              <a:rPr lang="en-US" altLang="ja-JP" sz="2800" dirty="0" smtClean="0"/>
              <a:t>He</a:t>
            </a:r>
            <a:r>
              <a:rPr kumimoji="1" lang="en-US" altLang="ja-JP" sz="2800" dirty="0" smtClean="0"/>
              <a:t>+Au</a:t>
            </a:r>
            <a:endParaRPr kumimoji="1" lang="ja-JP" altLang="en-US" sz="2800" dirty="0" smtClean="0"/>
          </a:p>
        </p:txBody>
      </p:sp>
      <p:sp>
        <p:nvSpPr>
          <p:cNvPr id="38" name="タイトル 1"/>
          <p:cNvSpPr>
            <a:spLocks noGrp="1"/>
          </p:cNvSpPr>
          <p:nvPr>
            <p:ph type="title"/>
          </p:nvPr>
        </p:nvSpPr>
        <p:spPr>
          <a:xfrm>
            <a:off x="23724" y="30550"/>
            <a:ext cx="9076315" cy="700378"/>
          </a:xfrm>
        </p:spPr>
        <p:txBody>
          <a:bodyPr>
            <a:noAutofit/>
          </a:bodyPr>
          <a:lstStyle/>
          <a:p>
            <a:pPr algn="l"/>
            <a:r>
              <a:rPr lang="en-US" altLang="ja-JP" sz="3200" b="1" u="sng" dirty="0" smtClean="0">
                <a:latin typeface="+mn-lt"/>
              </a:rPr>
              <a:t>Initial entropy density in various small systems</a:t>
            </a:r>
            <a:r>
              <a:rPr kumimoji="1" lang="en-US" altLang="ja-JP" sz="3200" b="1" u="sng" dirty="0" smtClean="0">
                <a:latin typeface="+mn-lt"/>
              </a:rPr>
              <a:t> </a:t>
            </a:r>
            <a:endParaRPr kumimoji="1" lang="ja-JP" altLang="en-US" sz="3200" b="1" u="sng" dirty="0">
              <a:latin typeface="+mn-lt"/>
            </a:endParaRPr>
          </a:p>
        </p:txBody>
      </p:sp>
    </p:spTree>
    <p:extLst>
      <p:ext uri="{BB962C8B-B14F-4D97-AF65-F5344CB8AC3E}">
        <p14:creationId xmlns:p14="http://schemas.microsoft.com/office/powerpoint/2010/main" val="1393201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8"/>
          <p:cNvSpPr>
            <a:spLocks noGrp="1"/>
          </p:cNvSpPr>
          <p:nvPr/>
        </p:nvSpPr>
        <p:spPr>
          <a:xfrm>
            <a:off x="317259" y="332656"/>
            <a:ext cx="269674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dirty="0">
                <a:latin typeface="+mn-lt"/>
              </a:rPr>
              <a:t>Contents</a:t>
            </a:r>
            <a:endParaRPr kumimoji="1" lang="ja-JP" altLang="en-US" sz="4800" dirty="0">
              <a:latin typeface="+mn-lt"/>
            </a:endParaRPr>
          </a:p>
        </p:txBody>
      </p:sp>
      <p:sp>
        <p:nvSpPr>
          <p:cNvPr id="5" name="コンテンツ プレースホルダー 9"/>
          <p:cNvSpPr>
            <a:spLocks noGrp="1"/>
          </p:cNvSpPr>
          <p:nvPr/>
        </p:nvSpPr>
        <p:spPr>
          <a:xfrm>
            <a:off x="639090" y="1988840"/>
            <a:ext cx="6598769"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4000" dirty="0">
                <a:solidFill>
                  <a:schemeClr val="bg1">
                    <a:lumMod val="75000"/>
                  </a:schemeClr>
                </a:solidFill>
              </a:rPr>
              <a:t>1.Introduction</a:t>
            </a:r>
          </a:p>
          <a:p>
            <a:pPr marL="0" indent="0">
              <a:buNone/>
            </a:pPr>
            <a:r>
              <a:rPr lang="en-US" altLang="ja-JP" sz="4000" dirty="0">
                <a:solidFill>
                  <a:schemeClr val="bg1">
                    <a:lumMod val="75000"/>
                  </a:schemeClr>
                </a:solidFill>
              </a:rPr>
              <a:t>2.Integrated dynamical model</a:t>
            </a:r>
          </a:p>
          <a:p>
            <a:pPr marL="0" indent="0">
              <a:buNone/>
            </a:pPr>
            <a:r>
              <a:rPr lang="en-US" altLang="ja-JP" sz="4000" dirty="0"/>
              <a:t>3.Results</a:t>
            </a:r>
          </a:p>
          <a:p>
            <a:pPr marL="0" indent="0">
              <a:buNone/>
            </a:pPr>
            <a:r>
              <a:rPr lang="en-US" altLang="ja-JP" sz="4000" dirty="0" smtClean="0">
                <a:solidFill>
                  <a:schemeClr val="bg1">
                    <a:lumMod val="75000"/>
                  </a:schemeClr>
                </a:solidFill>
              </a:rPr>
              <a:t>4.Summary</a:t>
            </a:r>
            <a:endParaRPr lang="en-US" altLang="ja-JP" sz="4000" dirty="0">
              <a:solidFill>
                <a:schemeClr val="bg1">
                  <a:lumMod val="75000"/>
                </a:schemeClr>
              </a:solidFill>
            </a:endParaRPr>
          </a:p>
        </p:txBody>
      </p:sp>
      <p:sp>
        <p:nvSpPr>
          <p:cNvPr id="6" name="スライド番号プレースホルダー 1"/>
          <p:cNvSpPr>
            <a:spLocks noGrp="1"/>
          </p:cNvSpPr>
          <p:nvPr/>
        </p:nvSpPr>
        <p:spPr>
          <a:xfrm>
            <a:off x="6171059" y="628729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C6F1648-6FB1-4408-BFF1-8322C1AF3D30}" type="slidenum">
              <a:rPr kumimoji="1" lang="ja-JP" altLang="en-US" smtClean="0"/>
              <a:pPr/>
              <a:t>12</a:t>
            </a:fld>
            <a:endParaRPr kumimoji="1" lang="ja-JP" altLang="en-US"/>
          </a:p>
        </p:txBody>
      </p:sp>
    </p:spTree>
    <p:extLst>
      <p:ext uri="{BB962C8B-B14F-4D97-AF65-F5344CB8AC3E}">
        <p14:creationId xmlns:p14="http://schemas.microsoft.com/office/powerpoint/2010/main" val="1717251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2269" y="414189"/>
            <a:ext cx="4508735" cy="584775"/>
          </a:xfrm>
          <a:prstGeom prst="rect">
            <a:avLst/>
          </a:prstGeom>
          <a:noFill/>
        </p:spPr>
        <p:txBody>
          <a:bodyPr wrap="none" rtlCol="0">
            <a:spAutoFit/>
          </a:bodyPr>
          <a:lstStyle/>
          <a:p>
            <a:r>
              <a:rPr kumimoji="1" lang="en-US" altLang="ja-JP" sz="3200" b="1" u="sng" dirty="0" smtClean="0"/>
              <a:t>Event Generator PYTHIA8</a:t>
            </a:r>
            <a:endParaRPr kumimoji="1" lang="ja-JP" altLang="en-US" sz="3200" b="1" u="sng" dirty="0"/>
          </a:p>
        </p:txBody>
      </p:sp>
      <p:pic>
        <p:nvPicPr>
          <p:cNvPr id="7" name="Picture 2" descr="C:\Users\kawaguchi\nam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83" y="1193085"/>
            <a:ext cx="4248405" cy="35948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awaguchi\nam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557" y="1139574"/>
            <a:ext cx="4249755" cy="37170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テキスト ボックス 8"/>
              <p:cNvSpPr txBox="1"/>
              <p:nvPr/>
            </p:nvSpPr>
            <p:spPr>
              <a:xfrm rot="16200000">
                <a:off x="4137192" y="2833536"/>
                <a:ext cx="107279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𝑁</m:t>
                          </m:r>
                        </m:e>
                        <m:sub>
                          <m:r>
                            <m:rPr>
                              <m:sty m:val="p"/>
                            </m:rPr>
                            <a:rPr kumimoji="1" lang="en-US" altLang="ja-JP" sz="2400" b="0" i="0" smtClean="0">
                              <a:latin typeface="Cambria Math"/>
                            </a:rPr>
                            <m:t>event</m:t>
                          </m:r>
                        </m:sub>
                      </m:sSub>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rot="16200000">
                <a:off x="4137192" y="2833536"/>
                <a:ext cx="1072793" cy="461665"/>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6570169" y="4625796"/>
                <a:ext cx="7185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𝑁</m:t>
                          </m:r>
                        </m:e>
                        <m:sub>
                          <m:r>
                            <m:rPr>
                              <m:sty m:val="p"/>
                            </m:rPr>
                            <a:rPr kumimoji="1" lang="en-US" altLang="ja-JP" sz="2400" b="0" i="0" smtClean="0">
                              <a:latin typeface="Cambria Math"/>
                            </a:rPr>
                            <m:t>ch</m:t>
                          </m:r>
                        </m:sub>
                      </m:sSub>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6570169" y="4625796"/>
                <a:ext cx="718530" cy="461665"/>
              </a:xfrm>
              <a:prstGeom prst="rect">
                <a:avLst/>
              </a:prstGeom>
              <a:blipFill rotWithShape="1">
                <a:blip r:embed="rId6"/>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rot="16200000">
                <a:off x="-34762" y="2645142"/>
                <a:ext cx="779957" cy="728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sSub>
                            <m:sSubPr>
                              <m:ctrlPr>
                                <a:rPr kumimoji="1" lang="en-US" altLang="ja-JP" sz="2000" i="1" smtClean="0">
                                  <a:latin typeface="Cambria Math" panose="02040503050406030204" pitchFamily="18" charset="0"/>
                                </a:rPr>
                              </m:ctrlPr>
                            </m:sSubPr>
                            <m:e>
                              <m:r>
                                <a:rPr kumimoji="1" lang="en-US" altLang="ja-JP" sz="2000" b="0" i="1" smtClean="0">
                                  <a:latin typeface="Cambria Math"/>
                                </a:rPr>
                                <m:t>𝑑𝑁</m:t>
                              </m:r>
                            </m:e>
                            <m:sub>
                              <m:r>
                                <m:rPr>
                                  <m:sty m:val="p"/>
                                </m:rPr>
                                <a:rPr kumimoji="1" lang="en-US" altLang="ja-JP" sz="2000" b="0" i="0" smtClean="0">
                                  <a:latin typeface="Cambria Math"/>
                                </a:rPr>
                                <m:t>ch</m:t>
                              </m:r>
                            </m:sub>
                          </m:sSub>
                        </m:num>
                        <m:den>
                          <m:r>
                            <a:rPr kumimoji="1" lang="en-US" altLang="ja-JP" sz="2000" b="0" i="1" smtClean="0">
                              <a:latin typeface="Cambria Math"/>
                            </a:rPr>
                            <m:t>𝑑</m:t>
                          </m:r>
                          <m:r>
                            <a:rPr kumimoji="1" lang="el-GR" altLang="ja-JP" sz="2000" b="0" i="1" smtClean="0">
                              <a:latin typeface="Cambria Math"/>
                              <a:ea typeface="Cambria Math"/>
                            </a:rPr>
                            <m:t>𝜂</m:t>
                          </m:r>
                        </m:den>
                      </m:f>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rot="16200000">
                <a:off x="-34762" y="2645142"/>
                <a:ext cx="779957" cy="728789"/>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2517084" y="4587834"/>
                <a:ext cx="30920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2000" i="1" smtClean="0">
                          <a:latin typeface="Cambria Math"/>
                        </a:rPr>
                        <m:t>𝜂</m:t>
                      </m:r>
                    </m:oMath>
                  </m:oMathPara>
                </a14:m>
                <a:endParaRPr kumimoji="1" lang="ja-JP" altLang="en-US" sz="20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2517084" y="4587834"/>
                <a:ext cx="309201" cy="400110"/>
              </a:xfrm>
              <a:prstGeom prst="rect">
                <a:avLst/>
              </a:prstGeom>
              <a:blipFill rotWithShape="1">
                <a:blip r:embed="rId8"/>
                <a:stretch>
                  <a:fillRect r="-1961" b="-7692"/>
                </a:stretch>
              </a:blipFill>
            </p:spPr>
            <p:txBody>
              <a:bodyPr/>
              <a:lstStyle/>
              <a:p>
                <a:r>
                  <a:rPr lang="ja-JP" altLang="en-US">
                    <a:noFill/>
                  </a:rPr>
                  <a:t> </a:t>
                </a:r>
              </a:p>
            </p:txBody>
          </p:sp>
        </mc:Fallback>
      </mc:AlternateContent>
      <p:sp>
        <p:nvSpPr>
          <p:cNvPr id="13" name="テキスト ボックス 12"/>
          <p:cNvSpPr txBox="1"/>
          <p:nvPr/>
        </p:nvSpPr>
        <p:spPr>
          <a:xfrm>
            <a:off x="971600" y="5076473"/>
            <a:ext cx="71557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3200" dirty="0" smtClean="0"/>
              <a:t>PYTHIA work very well at the RHIC energy</a:t>
            </a:r>
            <a:endParaRPr kumimoji="1" lang="ja-JP" altLang="en-US" sz="3200" dirty="0"/>
          </a:p>
        </p:txBody>
      </p:sp>
      <mc:AlternateContent xmlns:mc="http://schemas.openxmlformats.org/markup-compatibility/2006" xmlns:a14="http://schemas.microsoft.com/office/drawing/2010/main">
        <mc:Choice Requires="a14">
          <p:sp>
            <p:nvSpPr>
              <p:cNvPr id="15" name="テキスト ボックス 14"/>
              <p:cNvSpPr txBox="1"/>
              <p:nvPr/>
            </p:nvSpPr>
            <p:spPr>
              <a:xfrm>
                <a:off x="7551071" y="993030"/>
                <a:ext cx="121994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000" i="1" smtClean="0">
                              <a:latin typeface="Cambria Math" panose="02040503050406030204" pitchFamily="18" charset="0"/>
                            </a:rPr>
                          </m:ctrlPr>
                        </m:dPr>
                        <m:e>
                          <m:r>
                            <a:rPr kumimoji="1" lang="ja-JP" altLang="en-US" sz="2000" i="1" smtClean="0">
                              <a:latin typeface="Cambria Math"/>
                            </a:rPr>
                            <m:t>𝜂</m:t>
                          </m:r>
                        </m:e>
                      </m:d>
                      <m:r>
                        <a:rPr kumimoji="1" lang="en-US" altLang="ja-JP" sz="2000" i="1" smtClean="0">
                          <a:latin typeface="Cambria Math"/>
                          <a:ea typeface="Cambria Math"/>
                        </a:rPr>
                        <m:t>&lt;</m:t>
                      </m:r>
                      <m:r>
                        <a:rPr kumimoji="1" lang="en-US" altLang="ja-JP" sz="2000" b="0" i="1" smtClean="0">
                          <a:latin typeface="Cambria Math"/>
                          <a:ea typeface="Cambria Math"/>
                        </a:rPr>
                        <m:t>0.5</m:t>
                      </m:r>
                    </m:oMath>
                  </m:oMathPara>
                </a14:m>
                <a:endParaRPr kumimoji="1" lang="ja-JP" altLang="en-US" sz="20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7551071" y="993030"/>
                <a:ext cx="1219949" cy="400110"/>
              </a:xfrm>
              <a:prstGeom prst="rect">
                <a:avLst/>
              </a:prstGeom>
              <a:blipFill rotWithShape="1">
                <a:blip r:embed="rId9"/>
                <a:stretch>
                  <a:fillRect b="-6061"/>
                </a:stretch>
              </a:blipFill>
            </p:spPr>
            <p:txBody>
              <a:bodyPr/>
              <a:lstStyle/>
              <a:p>
                <a:r>
                  <a:rPr lang="ja-JP" altLang="en-US">
                    <a:noFill/>
                  </a:rPr>
                  <a:t> </a:t>
                </a:r>
              </a:p>
            </p:txBody>
          </p:sp>
        </mc:Fallback>
      </mc:AlternateContent>
      <p:sp>
        <p:nvSpPr>
          <p:cNvPr id="14" name="正方形/長方形 13"/>
          <p:cNvSpPr/>
          <p:nvPr/>
        </p:nvSpPr>
        <p:spPr>
          <a:xfrm>
            <a:off x="2112505" y="6419428"/>
            <a:ext cx="7031495" cy="369332"/>
          </a:xfrm>
          <a:prstGeom prst="rect">
            <a:avLst/>
          </a:prstGeom>
        </p:spPr>
        <p:txBody>
          <a:bodyPr wrap="square">
            <a:spAutoFit/>
          </a:bodyPr>
          <a:lstStyle/>
          <a:p>
            <a:r>
              <a:rPr lang="fr-FR" altLang="ja-JP" dirty="0"/>
              <a:t>B. B. Back </a:t>
            </a:r>
            <a:r>
              <a:rPr lang="fr-FR" altLang="ja-JP" i="1" dirty="0"/>
              <a:t>et al. </a:t>
            </a:r>
            <a:r>
              <a:rPr lang="fr-FR" altLang="ja-JP" dirty="0"/>
              <a:t>[PHOBOS Collaboration</a:t>
            </a:r>
            <a:r>
              <a:rPr lang="fr-FR" altLang="ja-JP" dirty="0" smtClean="0"/>
              <a:t>],</a:t>
            </a:r>
            <a:r>
              <a:rPr lang="en-US" altLang="ja-JP" dirty="0" smtClean="0"/>
              <a:t>Phys</a:t>
            </a:r>
            <a:r>
              <a:rPr lang="en-US" altLang="ja-JP" dirty="0"/>
              <a:t>. Rev. C </a:t>
            </a:r>
            <a:r>
              <a:rPr lang="en-US" altLang="ja-JP" b="1" dirty="0"/>
              <a:t>72</a:t>
            </a:r>
            <a:r>
              <a:rPr lang="en-US" altLang="ja-JP" dirty="0"/>
              <a:t>, 031901 (2005).</a:t>
            </a:r>
            <a:endParaRPr lang="ja-JP" altLang="en-US" dirty="0"/>
          </a:p>
        </p:txBody>
      </p:sp>
      <p:sp>
        <p:nvSpPr>
          <p:cNvPr id="2" name="正方形/長方形 1"/>
          <p:cNvSpPr/>
          <p:nvPr/>
        </p:nvSpPr>
        <p:spPr>
          <a:xfrm>
            <a:off x="2119180" y="6116771"/>
            <a:ext cx="5706897" cy="369332"/>
          </a:xfrm>
          <a:prstGeom prst="rect">
            <a:avLst/>
          </a:prstGeom>
        </p:spPr>
        <p:txBody>
          <a:bodyPr wrap="square">
            <a:spAutoFit/>
          </a:bodyPr>
          <a:lstStyle/>
          <a:p>
            <a:r>
              <a:rPr lang="en-US" altLang="ja-JP" dirty="0"/>
              <a:t>T. </a:t>
            </a:r>
            <a:r>
              <a:rPr lang="en-US" altLang="ja-JP" dirty="0" err="1"/>
              <a:t>Sjöstrand</a:t>
            </a:r>
            <a:r>
              <a:rPr lang="en-US" altLang="ja-JP" dirty="0"/>
              <a:t> </a:t>
            </a:r>
            <a:r>
              <a:rPr lang="en-US" altLang="ja-JP" i="1" dirty="0"/>
              <a:t>et al</a:t>
            </a:r>
            <a:r>
              <a:rPr lang="en-US" altLang="ja-JP" dirty="0"/>
              <a:t>., </a:t>
            </a:r>
            <a:r>
              <a:rPr lang="en-US" altLang="ja-JP" dirty="0" err="1"/>
              <a:t>Comput</a:t>
            </a:r>
            <a:r>
              <a:rPr lang="en-US" altLang="ja-JP" dirty="0"/>
              <a:t>. Phys. </a:t>
            </a:r>
            <a:r>
              <a:rPr lang="en-US" altLang="ja-JP" dirty="0" err="1"/>
              <a:t>Commun</a:t>
            </a:r>
            <a:r>
              <a:rPr lang="en-US" altLang="ja-JP" dirty="0"/>
              <a:t>. 191, 159 (2015).</a:t>
            </a:r>
            <a:endParaRPr lang="ja-JP" altLang="en-US" dirty="0"/>
          </a:p>
        </p:txBody>
      </p:sp>
    </p:spTree>
    <p:extLst>
      <p:ext uri="{BB962C8B-B14F-4D97-AF65-F5344CB8AC3E}">
        <p14:creationId xmlns:p14="http://schemas.microsoft.com/office/powerpoint/2010/main" val="837982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451" y="612236"/>
            <a:ext cx="5076056" cy="386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4537182" y="731718"/>
                <a:ext cx="24964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a:ea typeface="Cambria Math"/>
                        </a:rPr>
                        <m:t>−3.9</m:t>
                      </m:r>
                      <m:r>
                        <a:rPr kumimoji="1" lang="en-US" altLang="ja-JP" sz="2400" i="1" smtClean="0">
                          <a:latin typeface="Cambria Math"/>
                          <a:ea typeface="Cambria Math"/>
                        </a:rPr>
                        <m:t>&lt;</m:t>
                      </m:r>
                      <m:r>
                        <a:rPr kumimoji="1" lang="ja-JP" altLang="en-US" sz="2400" i="1" smtClean="0">
                          <a:latin typeface="Cambria Math"/>
                          <a:ea typeface="Cambria Math"/>
                        </a:rPr>
                        <m:t>𝜂</m:t>
                      </m:r>
                      <m:r>
                        <a:rPr kumimoji="1" lang="en-US" altLang="ja-JP" sz="2400" i="1" smtClean="0">
                          <a:latin typeface="Cambria Math"/>
                          <a:ea typeface="Cambria Math"/>
                        </a:rPr>
                        <m:t>&lt;</m:t>
                      </m:r>
                      <m:r>
                        <a:rPr lang="en-US" altLang="ja-JP" sz="2400" i="1">
                          <a:latin typeface="Cambria Math"/>
                          <a:ea typeface="Cambria Math"/>
                        </a:rPr>
                        <m:t>−</m:t>
                      </m:r>
                      <m:r>
                        <a:rPr kumimoji="1" lang="en-US" altLang="ja-JP" sz="2400" b="0" i="1" smtClean="0">
                          <a:latin typeface="Cambria Math"/>
                          <a:ea typeface="Cambria Math"/>
                        </a:rPr>
                        <m:t>3.0</m:t>
                      </m:r>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4537182" y="731718"/>
                <a:ext cx="2496412" cy="461665"/>
              </a:xfrm>
              <a:prstGeom prst="rect">
                <a:avLst/>
              </a:prstGeom>
              <a:blipFill rotWithShape="1">
                <a:blip r:embed="rId4"/>
                <a:stretch>
                  <a:fillRect b="-9211"/>
                </a:stretch>
              </a:blipFill>
            </p:spPr>
            <p:txBody>
              <a:bodyPr/>
              <a:lstStyle/>
              <a:p>
                <a:r>
                  <a:rPr lang="ja-JP" altLang="en-US">
                    <a:noFill/>
                  </a:rPr>
                  <a:t> </a:t>
                </a:r>
              </a:p>
            </p:txBody>
          </p:sp>
        </mc:Fallback>
      </mc:AlternateContent>
      <p:sp>
        <p:nvSpPr>
          <p:cNvPr id="7" name="テキスト ボックス 6"/>
          <p:cNvSpPr txBox="1"/>
          <p:nvPr/>
        </p:nvSpPr>
        <p:spPr>
          <a:xfrm rot="16200000">
            <a:off x="606223" y="2249027"/>
            <a:ext cx="2205990" cy="523220"/>
          </a:xfrm>
          <a:prstGeom prst="rect">
            <a:avLst/>
          </a:prstGeom>
          <a:noFill/>
        </p:spPr>
        <p:txBody>
          <a:bodyPr wrap="square" rtlCol="0">
            <a:spAutoFit/>
          </a:bodyPr>
          <a:lstStyle/>
          <a:p>
            <a:r>
              <a:rPr kumimoji="1" lang="en-US" altLang="ja-JP" sz="2800" dirty="0" smtClean="0"/>
              <a:t>Event fraction</a:t>
            </a:r>
            <a:endParaRPr kumimoji="1" lang="ja-JP" altLang="en-US" sz="2800" dirty="0"/>
          </a:p>
        </p:txBody>
      </p:sp>
      <p:sp>
        <p:nvSpPr>
          <p:cNvPr id="2" name="テキスト ボックス 1"/>
          <p:cNvSpPr txBox="1"/>
          <p:nvPr/>
        </p:nvSpPr>
        <p:spPr>
          <a:xfrm>
            <a:off x="228370" y="94135"/>
            <a:ext cx="3801810" cy="523220"/>
          </a:xfrm>
          <a:prstGeom prst="rect">
            <a:avLst/>
          </a:prstGeom>
          <a:noFill/>
        </p:spPr>
        <p:txBody>
          <a:bodyPr wrap="none" rtlCol="0">
            <a:spAutoFit/>
          </a:bodyPr>
          <a:lstStyle/>
          <a:p>
            <a:r>
              <a:rPr kumimoji="1" lang="en-US" altLang="ja-JP" sz="2800" b="1" u="sng" dirty="0" smtClean="0"/>
              <a:t>Multiplicity  distribution</a:t>
            </a:r>
            <a:endParaRPr kumimoji="1" lang="ja-JP" altLang="en-US" sz="2800" b="1" u="sng" dirty="0"/>
          </a:p>
        </p:txBody>
      </p:sp>
      <p:sp>
        <p:nvSpPr>
          <p:cNvPr id="9" name="テキスト ボックス 8"/>
          <p:cNvSpPr txBox="1"/>
          <p:nvPr/>
        </p:nvSpPr>
        <p:spPr>
          <a:xfrm>
            <a:off x="6957675" y="31014"/>
            <a:ext cx="2108269" cy="1384995"/>
          </a:xfrm>
          <a:prstGeom prst="rect">
            <a:avLst/>
          </a:prstGeom>
          <a:noFill/>
        </p:spPr>
        <p:txBody>
          <a:bodyPr wrap="none" rtlCol="0">
            <a:spAutoFit/>
          </a:bodyPr>
          <a:lstStyle/>
          <a:p>
            <a:r>
              <a:rPr kumimoji="1" lang="en-US" altLang="ja-JP" sz="2800" dirty="0" smtClean="0">
                <a:solidFill>
                  <a:srgbClr val="0033CC"/>
                </a:solidFill>
              </a:rPr>
              <a:t>Blue: </a:t>
            </a:r>
            <a:r>
              <a:rPr lang="en-US" altLang="ja-JP" sz="2800" baseline="30000" dirty="0" smtClean="0">
                <a:solidFill>
                  <a:srgbClr val="0033CC"/>
                </a:solidFill>
              </a:rPr>
              <a:t>3</a:t>
            </a:r>
            <a:r>
              <a:rPr lang="en-US" altLang="ja-JP" sz="2800" dirty="0" smtClean="0">
                <a:solidFill>
                  <a:srgbClr val="0033CC"/>
                </a:solidFill>
              </a:rPr>
              <a:t>He+Au</a:t>
            </a:r>
            <a:endParaRPr kumimoji="1" lang="en-US" altLang="ja-JP" sz="2800" dirty="0" smtClean="0">
              <a:solidFill>
                <a:srgbClr val="0033CC"/>
              </a:solidFill>
            </a:endParaRPr>
          </a:p>
          <a:p>
            <a:r>
              <a:rPr lang="en-US" altLang="ja-JP" sz="2800" dirty="0" smtClean="0">
                <a:solidFill>
                  <a:srgbClr val="FF0000"/>
                </a:solidFill>
              </a:rPr>
              <a:t>Red</a:t>
            </a:r>
            <a:r>
              <a:rPr kumimoji="1" lang="en-US" altLang="ja-JP" sz="2800" dirty="0" smtClean="0">
                <a:solidFill>
                  <a:srgbClr val="FF0000"/>
                </a:solidFill>
              </a:rPr>
              <a:t>: </a:t>
            </a:r>
            <a:r>
              <a:rPr kumimoji="1" lang="en-US" altLang="ja-JP" sz="2800" dirty="0" err="1" smtClean="0">
                <a:solidFill>
                  <a:srgbClr val="FF0000"/>
                </a:solidFill>
              </a:rPr>
              <a:t>d+Au</a:t>
            </a:r>
            <a:endParaRPr kumimoji="1" lang="en-US" altLang="ja-JP" sz="2800" dirty="0" smtClean="0">
              <a:solidFill>
                <a:srgbClr val="FF0000"/>
              </a:solidFill>
            </a:endParaRPr>
          </a:p>
          <a:p>
            <a:r>
              <a:rPr lang="en-US" altLang="ja-JP" sz="2800" dirty="0" smtClean="0">
                <a:solidFill>
                  <a:srgbClr val="00B050"/>
                </a:solidFill>
              </a:rPr>
              <a:t>Green: </a:t>
            </a:r>
            <a:r>
              <a:rPr lang="en-US" altLang="ja-JP" sz="2800" dirty="0" err="1" smtClean="0">
                <a:solidFill>
                  <a:srgbClr val="00B050"/>
                </a:solidFill>
              </a:rPr>
              <a:t>p+Au</a:t>
            </a:r>
            <a:endParaRPr kumimoji="1" lang="ja-JP" altLang="en-US" sz="2800" dirty="0">
              <a:solidFill>
                <a:srgbClr val="00B050"/>
              </a:solidFill>
            </a:endParaRPr>
          </a:p>
        </p:txBody>
      </p:sp>
      <mc:AlternateContent xmlns:mc="http://schemas.openxmlformats.org/markup-compatibility/2006" xmlns:a14="http://schemas.microsoft.com/office/drawing/2010/main">
        <mc:Choice Requires="a14">
          <p:sp>
            <p:nvSpPr>
              <p:cNvPr id="10" name="テキスト ボックス 9"/>
              <p:cNvSpPr txBox="1"/>
              <p:nvPr/>
            </p:nvSpPr>
            <p:spPr>
              <a:xfrm>
                <a:off x="4175866" y="4403965"/>
                <a:ext cx="8093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a:rPr>
                            <m:t>𝑁</m:t>
                          </m:r>
                        </m:e>
                        <m:sub>
                          <m:r>
                            <m:rPr>
                              <m:sty m:val="p"/>
                            </m:rPr>
                            <a:rPr kumimoji="1" lang="en-US" altLang="ja-JP" sz="2800" b="0" i="0" smtClean="0">
                              <a:latin typeface="Cambria Math"/>
                            </a:rPr>
                            <m:t>ch</m:t>
                          </m:r>
                        </m:sub>
                      </m:sSub>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175866" y="4403965"/>
                <a:ext cx="809324" cy="523220"/>
              </a:xfrm>
              <a:prstGeom prst="rect">
                <a:avLst/>
              </a:prstGeom>
              <a:blipFill rotWithShape="1">
                <a:blip r:embed="rId5"/>
                <a:stretch>
                  <a:fillRect/>
                </a:stretch>
              </a:blipFill>
            </p:spPr>
            <p:txBody>
              <a:bodyPr/>
              <a:lstStyle/>
              <a:p>
                <a:r>
                  <a:rPr lang="ja-JP" altLang="en-US">
                    <a:noFill/>
                  </a:rPr>
                  <a:t> </a:t>
                </a:r>
              </a:p>
            </p:txBody>
          </p:sp>
        </mc:Fallback>
      </mc:AlternateContent>
      <p:sp>
        <p:nvSpPr>
          <p:cNvPr id="3" name="テキスト ボックス 2"/>
          <p:cNvSpPr txBox="1"/>
          <p:nvPr/>
        </p:nvSpPr>
        <p:spPr>
          <a:xfrm>
            <a:off x="1028584" y="5121628"/>
            <a:ext cx="4627613" cy="584775"/>
          </a:xfrm>
          <a:prstGeom prst="rect">
            <a:avLst/>
          </a:prstGeom>
          <a:noFill/>
        </p:spPr>
        <p:txBody>
          <a:bodyPr wrap="none" rtlCol="0">
            <a:spAutoFit/>
          </a:bodyPr>
          <a:lstStyle/>
          <a:p>
            <a:r>
              <a:rPr kumimoji="1" lang="en-US" altLang="ja-JP" sz="3200" dirty="0" smtClean="0"/>
              <a:t>Fluctuations of multiplicity</a:t>
            </a:r>
            <a:endParaRPr kumimoji="1" lang="ja-JP" altLang="en-US" sz="3200" dirty="0"/>
          </a:p>
        </p:txBody>
      </p:sp>
      <p:sp>
        <p:nvSpPr>
          <p:cNvPr id="11" name="テキスト ボックス 10"/>
          <p:cNvSpPr txBox="1"/>
          <p:nvPr/>
        </p:nvSpPr>
        <p:spPr>
          <a:xfrm>
            <a:off x="1014482" y="6182720"/>
            <a:ext cx="4176465" cy="584775"/>
          </a:xfrm>
          <a:prstGeom prst="rect">
            <a:avLst/>
          </a:prstGeom>
          <a:noFill/>
        </p:spPr>
        <p:txBody>
          <a:bodyPr wrap="square" rtlCol="0">
            <a:spAutoFit/>
          </a:bodyPr>
          <a:lstStyle/>
          <a:p>
            <a:r>
              <a:rPr kumimoji="1" lang="en-US" altLang="ja-JP" sz="3200" dirty="0" smtClean="0"/>
              <a:t>Use for centrality cut</a:t>
            </a:r>
            <a:endParaRPr kumimoji="1" lang="ja-JP" altLang="en-US" sz="3200" dirty="0"/>
          </a:p>
        </p:txBody>
      </p:sp>
      <p:sp>
        <p:nvSpPr>
          <p:cNvPr id="12" name="テキスト ボックス 11"/>
          <p:cNvSpPr txBox="1"/>
          <p:nvPr/>
        </p:nvSpPr>
        <p:spPr>
          <a:xfrm>
            <a:off x="1023274" y="5621993"/>
            <a:ext cx="7312002" cy="584775"/>
          </a:xfrm>
          <a:prstGeom prst="rect">
            <a:avLst/>
          </a:prstGeom>
          <a:noFill/>
        </p:spPr>
        <p:txBody>
          <a:bodyPr wrap="none" rtlCol="0">
            <a:spAutoFit/>
          </a:bodyPr>
          <a:lstStyle/>
          <a:p>
            <a:r>
              <a:rPr kumimoji="1" lang="en-US" altLang="ja-JP" sz="3200" dirty="0" smtClean="0"/>
              <a:t>Larger colliding nucleus, higher multiplicity</a:t>
            </a:r>
            <a:endParaRPr kumimoji="1" lang="ja-JP" altLang="en-US" sz="3200" dirty="0"/>
          </a:p>
        </p:txBody>
      </p:sp>
      <mc:AlternateContent xmlns:mc="http://schemas.openxmlformats.org/markup-compatibility/2006" xmlns:a14="http://schemas.microsoft.com/office/drawing/2010/main">
        <mc:Choice Requires="a14">
          <p:sp>
            <p:nvSpPr>
              <p:cNvPr id="13" name="テキスト ボックス 12"/>
              <p:cNvSpPr txBox="1"/>
              <p:nvPr/>
            </p:nvSpPr>
            <p:spPr>
              <a:xfrm>
                <a:off x="5348057" y="1700808"/>
                <a:ext cx="160274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𝑁</m:t>
                          </m:r>
                        </m:e>
                        <m:sub>
                          <m:r>
                            <m:rPr>
                              <m:sty m:val="p"/>
                            </m:rPr>
                            <a:rPr kumimoji="1" lang="en-US" altLang="ja-JP" sz="2400" b="0" i="0" smtClean="0">
                              <a:latin typeface="Cambria Math"/>
                            </a:rPr>
                            <m:t>ev</m:t>
                          </m:r>
                        </m:sub>
                      </m:sSub>
                      <m:r>
                        <a:rPr kumimoji="1" lang="en-US" altLang="ja-JP" sz="2400" b="0" i="1" smtClean="0">
                          <a:latin typeface="Cambria Math"/>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a:rPr>
                            <m:t>10</m:t>
                          </m:r>
                        </m:e>
                        <m:sup>
                          <m:r>
                            <a:rPr kumimoji="1" lang="en-US" altLang="ja-JP" sz="2400" b="0" i="1" smtClean="0">
                              <a:latin typeface="Cambria Math"/>
                            </a:rPr>
                            <m:t>7</m:t>
                          </m:r>
                        </m:sup>
                      </m:sSup>
                    </m:oMath>
                  </m:oMathPara>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348057" y="1700808"/>
                <a:ext cx="1602746" cy="461665"/>
              </a:xfrm>
              <a:prstGeom prst="rect">
                <a:avLst/>
              </a:prstGeom>
              <a:blipFill rotWithShape="1">
                <a:blip r:embed="rId6"/>
                <a:stretch>
                  <a:fillRect/>
                </a:stretch>
              </a:blipFill>
            </p:spPr>
            <p:txBody>
              <a:bodyPr/>
              <a:lstStyle/>
              <a:p>
                <a:r>
                  <a:rPr lang="ja-JP" altLang="en-US">
                    <a:noFill/>
                  </a:rPr>
                  <a:t> </a:t>
                </a:r>
              </a:p>
            </p:txBody>
          </p:sp>
        </mc:Fallback>
      </mc:AlternateContent>
      <p:sp>
        <p:nvSpPr>
          <p:cNvPr id="15" name="正方形/長方形 14"/>
          <p:cNvSpPr/>
          <p:nvPr/>
        </p:nvSpPr>
        <p:spPr>
          <a:xfrm>
            <a:off x="851856" y="5112836"/>
            <a:ext cx="7439460" cy="162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792071" y="1079661"/>
            <a:ext cx="2158732" cy="523220"/>
          </a:xfrm>
          <a:prstGeom prst="rect">
            <a:avLst/>
          </a:prstGeom>
          <a:noFill/>
        </p:spPr>
        <p:txBody>
          <a:bodyPr wrap="none" rtlCol="0">
            <a:spAutoFit/>
          </a:bodyPr>
          <a:lstStyle/>
          <a:p>
            <a:r>
              <a:rPr kumimoji="1" lang="en-US" altLang="ja-JP" sz="2800" dirty="0" smtClean="0"/>
              <a:t>Au-going side</a:t>
            </a:r>
            <a:endParaRPr kumimoji="1" lang="ja-JP" altLang="en-US" sz="2800" dirty="0" smtClean="0"/>
          </a:p>
        </p:txBody>
      </p:sp>
    </p:spTree>
    <p:extLst>
      <p:ext uri="{BB962C8B-B14F-4D97-AF65-F5344CB8AC3E}">
        <p14:creationId xmlns:p14="http://schemas.microsoft.com/office/powerpoint/2010/main" val="3365617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8197" y="1606690"/>
            <a:ext cx="3923928" cy="298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494" y="1618602"/>
            <a:ext cx="3960440" cy="300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2653686" y="4568455"/>
                <a:ext cx="3092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a:rPr>
                        <m:t>𝜂</m:t>
                      </m:r>
                    </m:oMath>
                  </m:oMathPara>
                </a14:m>
                <a:endParaRPr kumimoji="1" lang="ja-JP" altLang="en-US"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653686" y="4568455"/>
                <a:ext cx="309201" cy="461665"/>
              </a:xfrm>
              <a:prstGeom prst="rect">
                <a:avLst/>
              </a:prstGeom>
              <a:blipFill rotWithShape="1">
                <a:blip r:embed="rId5"/>
                <a:stretch>
                  <a:fillRect l="-3922" r="-17647" b="-9211"/>
                </a:stretch>
              </a:blipFill>
            </p:spPr>
            <p:txBody>
              <a:bodyPr/>
              <a:lstStyle/>
              <a:p>
                <a:r>
                  <a:rPr lang="ja-JP" altLang="en-US">
                    <a:noFill/>
                  </a:rPr>
                  <a:t> </a:t>
                </a:r>
              </a:p>
            </p:txBody>
          </p:sp>
        </mc:Fallback>
      </mc:AlternateContent>
      <p:sp>
        <p:nvSpPr>
          <p:cNvPr id="8" name="正方形/長方形 7"/>
          <p:cNvSpPr/>
          <p:nvPr/>
        </p:nvSpPr>
        <p:spPr>
          <a:xfrm>
            <a:off x="178105" y="388393"/>
            <a:ext cx="6946743" cy="523220"/>
          </a:xfrm>
          <a:prstGeom prst="rect">
            <a:avLst/>
          </a:prstGeom>
        </p:spPr>
        <p:txBody>
          <a:bodyPr wrap="square">
            <a:spAutoFit/>
          </a:bodyPr>
          <a:lstStyle/>
          <a:p>
            <a:r>
              <a:rPr lang="en-US" altLang="ja-JP" sz="2800" b="1" u="sng" dirty="0" err="1" smtClean="0"/>
              <a:t>p+Au</a:t>
            </a:r>
            <a:r>
              <a:rPr lang="en-US" altLang="ja-JP" sz="2800" b="1" u="sng" dirty="0" smtClean="0"/>
              <a:t>, </a:t>
            </a:r>
            <a:r>
              <a:rPr lang="en-US" altLang="ja-JP" sz="2800" b="1" u="sng" dirty="0" err="1" smtClean="0"/>
              <a:t>d+Au</a:t>
            </a:r>
            <a:r>
              <a:rPr lang="en-US" altLang="ja-JP" sz="2800" b="1" u="sng" dirty="0" smtClean="0"/>
              <a:t>, and </a:t>
            </a:r>
            <a:r>
              <a:rPr lang="en-US" altLang="ja-JP" sz="2800" b="1" u="sng" baseline="30000" dirty="0" smtClean="0"/>
              <a:t>3</a:t>
            </a:r>
            <a:r>
              <a:rPr lang="en-US" altLang="ja-JP" sz="2800" b="1" u="sng" dirty="0" smtClean="0"/>
              <a:t>He+Au at RHIC energy</a:t>
            </a:r>
            <a:endParaRPr lang="ja-JP" altLang="en-US" sz="2800" b="1" u="sng" dirty="0"/>
          </a:p>
        </p:txBody>
      </p:sp>
      <p:sp>
        <p:nvSpPr>
          <p:cNvPr id="10" name="テキスト ボックス 9"/>
          <p:cNvSpPr txBox="1"/>
          <p:nvPr/>
        </p:nvSpPr>
        <p:spPr>
          <a:xfrm>
            <a:off x="3200256" y="1708662"/>
            <a:ext cx="1308371" cy="461665"/>
          </a:xfrm>
          <a:prstGeom prst="rect">
            <a:avLst/>
          </a:prstGeom>
          <a:noFill/>
        </p:spPr>
        <p:txBody>
          <a:bodyPr wrap="none" rtlCol="0">
            <a:spAutoFit/>
          </a:bodyPr>
          <a:lstStyle/>
          <a:p>
            <a:r>
              <a:rPr kumimoji="1" lang="en-US" altLang="ja-JP" sz="2400" dirty="0" smtClean="0"/>
              <a:t>min. bias</a:t>
            </a:r>
            <a:endParaRPr kumimoji="1" lang="ja-JP" altLang="en-US" sz="2400" dirty="0" smtClean="0"/>
          </a:p>
        </p:txBody>
      </p:sp>
      <mc:AlternateContent xmlns:mc="http://schemas.openxmlformats.org/markup-compatibility/2006" xmlns:a14="http://schemas.microsoft.com/office/drawing/2010/main">
        <mc:Choice Requires="a14">
          <p:sp>
            <p:nvSpPr>
              <p:cNvPr id="13" name="テキスト ボックス 12"/>
              <p:cNvSpPr txBox="1"/>
              <p:nvPr/>
            </p:nvSpPr>
            <p:spPr>
              <a:xfrm rot="16200000">
                <a:off x="3217" y="2656018"/>
                <a:ext cx="896463"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𝑑𝑁</m:t>
                              </m:r>
                            </m:e>
                            <m:sub>
                              <m:r>
                                <m:rPr>
                                  <m:sty m:val="p"/>
                                </m:rPr>
                                <a:rPr kumimoji="1" lang="en-US" altLang="ja-JP" sz="2400" b="0" i="0" smtClean="0">
                                  <a:latin typeface="Cambria Math"/>
                                </a:rPr>
                                <m:t>ch</m:t>
                              </m:r>
                            </m:sub>
                          </m:sSub>
                        </m:num>
                        <m:den>
                          <m:r>
                            <a:rPr kumimoji="1" lang="en-US" altLang="ja-JP" sz="2400" b="0" i="1" smtClean="0">
                              <a:latin typeface="Cambria Math"/>
                            </a:rPr>
                            <m:t>𝑑</m:t>
                          </m:r>
                          <m:r>
                            <a:rPr kumimoji="1" lang="el-GR" altLang="ja-JP" sz="2400" b="0" i="1" smtClean="0">
                              <a:latin typeface="Cambria Math"/>
                              <a:ea typeface="Cambria Math"/>
                            </a:rPr>
                            <m:t>𝜂</m:t>
                          </m:r>
                        </m:den>
                      </m:f>
                    </m:oMath>
                  </m:oMathPara>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rot="16200000">
                <a:off x="3217" y="2656018"/>
                <a:ext cx="896463" cy="856132"/>
              </a:xfrm>
              <a:prstGeom prst="rect">
                <a:avLst/>
              </a:prstGeom>
              <a:blipFill rotWithShape="1">
                <a:blip r:embed="rId6"/>
                <a:stretch>
                  <a:fillRect/>
                </a:stretch>
              </a:blipFill>
            </p:spPr>
            <p:txBody>
              <a:bodyPr/>
              <a:lstStyle/>
              <a:p>
                <a:r>
                  <a:rPr lang="ja-JP" altLang="en-US">
                    <a:noFill/>
                  </a:rPr>
                  <a:t> </a:t>
                </a:r>
              </a:p>
            </p:txBody>
          </p:sp>
        </mc:Fallback>
      </mc:AlternateContent>
      <p:sp>
        <p:nvSpPr>
          <p:cNvPr id="2" name="テキスト ボックス 1"/>
          <p:cNvSpPr txBox="1"/>
          <p:nvPr/>
        </p:nvSpPr>
        <p:spPr>
          <a:xfrm>
            <a:off x="6625275" y="156539"/>
            <a:ext cx="1846188" cy="461665"/>
          </a:xfrm>
          <a:prstGeom prst="rect">
            <a:avLst/>
          </a:prstGeom>
          <a:noFill/>
        </p:spPr>
        <p:txBody>
          <a:bodyPr wrap="square" rtlCol="0">
            <a:spAutoFit/>
          </a:bodyPr>
          <a:lstStyle/>
          <a:p>
            <a:r>
              <a:rPr kumimoji="1" lang="en-US" altLang="ja-JP" sz="2400" dirty="0" smtClean="0">
                <a:solidFill>
                  <a:srgbClr val="0033CC"/>
                </a:solidFill>
              </a:rPr>
              <a:t>Blue: </a:t>
            </a:r>
            <a:r>
              <a:rPr lang="en-US" altLang="ja-JP" sz="2400" baseline="30000" dirty="0" smtClean="0">
                <a:solidFill>
                  <a:srgbClr val="0033CC"/>
                </a:solidFill>
              </a:rPr>
              <a:t>3</a:t>
            </a:r>
            <a:r>
              <a:rPr lang="en-US" altLang="ja-JP" sz="2400" dirty="0" smtClean="0">
                <a:solidFill>
                  <a:srgbClr val="0033CC"/>
                </a:solidFill>
              </a:rPr>
              <a:t>He+Au</a:t>
            </a:r>
          </a:p>
        </p:txBody>
      </p:sp>
      <p:sp>
        <p:nvSpPr>
          <p:cNvPr id="3" name="テキスト ボックス 2"/>
          <p:cNvSpPr txBox="1"/>
          <p:nvPr/>
        </p:nvSpPr>
        <p:spPr>
          <a:xfrm>
            <a:off x="6622216" y="1069005"/>
            <a:ext cx="2055371" cy="461665"/>
          </a:xfrm>
          <a:prstGeom prst="rect">
            <a:avLst/>
          </a:prstGeom>
          <a:noFill/>
        </p:spPr>
        <p:txBody>
          <a:bodyPr wrap="none" rtlCol="0">
            <a:spAutoFit/>
          </a:bodyPr>
          <a:lstStyle/>
          <a:p>
            <a:r>
              <a:rPr kumimoji="1" lang="en-US" altLang="ja-JP" sz="2400" dirty="0" smtClean="0"/>
              <a:t>Black: PHOBOS</a:t>
            </a:r>
            <a:endParaRPr kumimoji="1" lang="ja-JP" altLang="en-US" sz="2400" dirty="0"/>
          </a:p>
        </p:txBody>
      </p:sp>
      <mc:AlternateContent xmlns:mc="http://schemas.openxmlformats.org/markup-compatibility/2006" xmlns:a14="http://schemas.microsoft.com/office/drawing/2010/main">
        <mc:Choice Requires="a14">
          <p:sp>
            <p:nvSpPr>
              <p:cNvPr id="19" name="テキスト ボックス 18"/>
              <p:cNvSpPr txBox="1"/>
              <p:nvPr/>
            </p:nvSpPr>
            <p:spPr>
              <a:xfrm rot="16200000">
                <a:off x="2976275" y="2654945"/>
                <a:ext cx="41429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i="1" smtClean="0">
                              <a:latin typeface="Cambria Math" panose="02040503050406030204" pitchFamily="18" charset="0"/>
                            </a:rPr>
                          </m:ctrlPr>
                        </m:sSupPr>
                        <m:e>
                          <m:d>
                            <m:dPr>
                              <m:ctrlPr>
                                <a:rPr kumimoji="1" lang="en-US" altLang="ja-JP" sz="2400" i="1" smtClean="0">
                                  <a:latin typeface="Cambria Math" panose="02040503050406030204" pitchFamily="18" charset="0"/>
                                </a:rPr>
                              </m:ctrlPr>
                            </m:dPr>
                            <m:e>
                              <m:r>
                                <a:rPr kumimoji="1" lang="en-US" altLang="ja-JP" sz="2400" b="0" i="1" smtClean="0">
                                  <a:latin typeface="Cambria Math"/>
                                </a:rPr>
                                <m:t>2</m:t>
                              </m:r>
                              <m:r>
                                <a:rPr kumimoji="1" lang="ja-JP" altLang="en-US" sz="2400" b="0" i="1" smtClean="0">
                                  <a:latin typeface="Cambria Math"/>
                                </a:rPr>
                                <m:t>𝜋</m:t>
                              </m:r>
                              <m:sSub>
                                <m:sSubPr>
                                  <m:ctrlPr>
                                    <a:rPr lang="en-US" altLang="ja-JP" sz="2400" i="1">
                                      <a:latin typeface="Cambria Math" panose="02040503050406030204" pitchFamily="18" charset="0"/>
                                    </a:rPr>
                                  </m:ctrlPr>
                                </m:sSubPr>
                                <m:e>
                                  <m:r>
                                    <a:rPr lang="en-US" altLang="ja-JP" sz="2400" i="1">
                                      <a:latin typeface="Cambria Math"/>
                                    </a:rPr>
                                    <m:t>𝑝</m:t>
                                  </m:r>
                                </m:e>
                                <m:sub>
                                  <m:r>
                                    <m:rPr>
                                      <m:sty m:val="p"/>
                                    </m:rPr>
                                    <a:rPr lang="en-US" altLang="ja-JP" sz="2400">
                                      <a:latin typeface="Cambria Math"/>
                                    </a:rPr>
                                    <m:t>T</m:t>
                                  </m:r>
                                </m:sub>
                              </m:sSub>
                            </m:e>
                          </m:d>
                        </m:e>
                        <m:sup>
                          <m:r>
                            <a:rPr kumimoji="1" lang="en-US" altLang="ja-JP" sz="2400" b="0" i="1" smtClean="0">
                              <a:latin typeface="Cambria Math"/>
                            </a:rPr>
                            <m:t>−1</m:t>
                          </m:r>
                        </m:sup>
                      </m:sSup>
                      <m:sSup>
                        <m:sSupPr>
                          <m:ctrlPr>
                            <a:rPr kumimoji="1" lang="en-US" altLang="ja-JP" sz="2400" i="1" smtClean="0">
                              <a:latin typeface="Cambria Math" panose="02040503050406030204" pitchFamily="18" charset="0"/>
                            </a:rPr>
                          </m:ctrlPr>
                        </m:sSupPr>
                        <m:e>
                          <m:r>
                            <a:rPr kumimoji="1" lang="en-US" altLang="ja-JP" sz="2400" b="0" i="1" smtClean="0">
                              <a:latin typeface="Cambria Math"/>
                            </a:rPr>
                            <m:t>𝑑</m:t>
                          </m:r>
                        </m:e>
                        <m:sup>
                          <m:r>
                            <a:rPr kumimoji="1" lang="en-US" altLang="ja-JP" sz="2400" b="0" i="1" smtClean="0">
                              <a:latin typeface="Cambria Math"/>
                            </a:rPr>
                            <m:t>2</m:t>
                          </m:r>
                        </m:sup>
                      </m:sSup>
                      <m:r>
                        <a:rPr kumimoji="1" lang="en-US" altLang="ja-JP" sz="2400" b="0" i="1" smtClean="0">
                          <a:latin typeface="Cambria Math"/>
                        </a:rPr>
                        <m:t>𝑁</m:t>
                      </m:r>
                      <m:r>
                        <a:rPr kumimoji="1" lang="en-US" altLang="ja-JP" sz="2400" b="0" i="1" smtClean="0">
                          <a:latin typeface="Cambria Math"/>
                        </a:rPr>
                        <m:t>/</m:t>
                      </m:r>
                      <m:r>
                        <a:rPr kumimoji="1" lang="en-US" altLang="ja-JP" sz="2400" b="0" i="1" smtClean="0">
                          <a:latin typeface="Cambria Math"/>
                        </a:rPr>
                        <m:t>𝑑</m:t>
                      </m:r>
                      <m:r>
                        <a:rPr kumimoji="1" lang="ja-JP" altLang="en-US" sz="2400" b="0" i="1" smtClean="0">
                          <a:latin typeface="Cambria Math"/>
                        </a:rPr>
                        <m:t>𝜂</m:t>
                      </m:r>
                      <m:r>
                        <a:rPr kumimoji="1" lang="en-US" altLang="ja-JP" sz="2400" b="0" i="1" smtClean="0">
                          <a:latin typeface="Cambria Math"/>
                        </a:rPr>
                        <m:t>𝑑</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𝑝</m:t>
                          </m:r>
                        </m:e>
                        <m:sub>
                          <m:r>
                            <m:rPr>
                              <m:sty m:val="p"/>
                            </m:rPr>
                            <a:rPr kumimoji="1" lang="en-US" altLang="ja-JP" sz="2400" b="0" i="0" smtClean="0">
                              <a:latin typeface="Cambria Math"/>
                            </a:rPr>
                            <m:t>T</m:t>
                          </m:r>
                        </m:sub>
                      </m:sSub>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r>
                                <m:rPr>
                                  <m:sty m:val="p"/>
                                </m:rPr>
                                <a:rPr kumimoji="1" lang="en-US" altLang="ja-JP" sz="2400" b="0" i="0" smtClean="0">
                                  <a:latin typeface="Cambria Math"/>
                                </a:rPr>
                                <m:t>GeV</m:t>
                              </m:r>
                            </m:e>
                          </m:d>
                        </m:e>
                        <m:sup>
                          <m:r>
                            <a:rPr kumimoji="1" lang="en-US" altLang="ja-JP" sz="2400" b="0" i="1" smtClean="0">
                              <a:latin typeface="Cambria Math"/>
                            </a:rPr>
                            <m:t>−2</m:t>
                          </m:r>
                        </m:sup>
                      </m:sSup>
                    </m:oMath>
                  </m:oMathPara>
                </a14:m>
                <a:endParaRPr kumimoji="1" lang="ja-JP" altLang="en-US"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rot="16200000">
                <a:off x="2976275" y="2654945"/>
                <a:ext cx="4142994" cy="461665"/>
              </a:xfrm>
              <a:prstGeom prst="rect">
                <a:avLst/>
              </a:prstGeom>
              <a:blipFill rotWithShape="1">
                <a:blip r:embed="rId7"/>
                <a:stretch>
                  <a:fillRect r="-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6843358" y="4530741"/>
                <a:ext cx="13546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a:rPr>
                            <m:t>𝑝</m:t>
                          </m:r>
                        </m:e>
                        <m:sub>
                          <m:r>
                            <m:rPr>
                              <m:sty m:val="p"/>
                            </m:rPr>
                            <a:rPr lang="en-US" altLang="ja-JP" sz="2400">
                              <a:latin typeface="Cambria Math"/>
                            </a:rPr>
                            <m:t>T</m:t>
                          </m:r>
                        </m:sub>
                      </m:sSub>
                      <m:r>
                        <a:rPr lang="en-US" altLang="ja-JP" sz="2400" b="0" i="1" smtClean="0">
                          <a:latin typeface="Cambria Math"/>
                        </a:rPr>
                        <m:t>(</m:t>
                      </m:r>
                      <m:r>
                        <m:rPr>
                          <m:sty m:val="p"/>
                        </m:rPr>
                        <a:rPr lang="en-US" altLang="ja-JP" sz="2400" b="0" i="0" smtClean="0">
                          <a:latin typeface="Cambria Math"/>
                        </a:rPr>
                        <m:t>GeV</m:t>
                      </m:r>
                      <m:r>
                        <a:rPr lang="en-US" altLang="ja-JP" sz="2400" b="0" i="1" smtClean="0">
                          <a:latin typeface="Cambria Math"/>
                        </a:rPr>
                        <m:t>)</m:t>
                      </m:r>
                    </m:oMath>
                  </m:oMathPara>
                </a14:m>
                <a:endParaRPr lang="ja-JP" altLang="en-US" sz="2400"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6843358" y="4530741"/>
                <a:ext cx="1354666" cy="461665"/>
              </a:xfrm>
              <a:prstGeom prst="rect">
                <a:avLst/>
              </a:prstGeom>
              <a:blipFill rotWithShape="1">
                <a:blip r:embed="rId8"/>
                <a:stretch>
                  <a:fillRect r="-901" b="-17105"/>
                </a:stretch>
              </a:blipFill>
            </p:spPr>
            <p:txBody>
              <a:bodyPr/>
              <a:lstStyle/>
              <a:p>
                <a:r>
                  <a:rPr lang="ja-JP" altLang="en-US">
                    <a:noFill/>
                  </a:rPr>
                  <a:t> </a:t>
                </a:r>
              </a:p>
            </p:txBody>
          </p:sp>
        </mc:Fallback>
      </mc:AlternateContent>
      <p:sp>
        <p:nvSpPr>
          <p:cNvPr id="23" name="テキスト ボックス 22"/>
          <p:cNvSpPr txBox="1"/>
          <p:nvPr/>
        </p:nvSpPr>
        <p:spPr>
          <a:xfrm>
            <a:off x="941160" y="5301208"/>
            <a:ext cx="726168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3200" dirty="0" smtClean="0"/>
              <a:t>Reasonable agreement </a:t>
            </a:r>
            <a:r>
              <a:rPr lang="en-US" altLang="ja-JP" sz="3200" dirty="0" smtClean="0"/>
              <a:t>with PHOBOS data</a:t>
            </a:r>
            <a:endParaRPr kumimoji="1" lang="ja-JP" altLang="en-US" sz="3200" dirty="0"/>
          </a:p>
        </p:txBody>
      </p:sp>
      <p:sp>
        <p:nvSpPr>
          <p:cNvPr id="14" name="テキスト ボックス 13"/>
          <p:cNvSpPr txBox="1"/>
          <p:nvPr/>
        </p:nvSpPr>
        <p:spPr>
          <a:xfrm>
            <a:off x="5508104" y="3938072"/>
            <a:ext cx="2292648" cy="461665"/>
          </a:xfrm>
          <a:prstGeom prst="rect">
            <a:avLst/>
          </a:prstGeom>
          <a:noFill/>
        </p:spPr>
        <p:txBody>
          <a:bodyPr wrap="square" rtlCol="0">
            <a:spAutoFit/>
          </a:bodyPr>
          <a:lstStyle/>
          <a:p>
            <a:r>
              <a:rPr kumimoji="1" lang="en-US" altLang="ja-JP" sz="2400" dirty="0" smtClean="0"/>
              <a:t>Centrality 0-20%</a:t>
            </a:r>
            <a:endParaRPr kumimoji="1" lang="ja-JP" altLang="en-US" sz="24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5292080" y="3558692"/>
                <a:ext cx="2186898" cy="461665"/>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kumimoji="1" lang="en-US" altLang="ja-JP" sz="2400" b="0" i="1" smtClean="0">
                          <a:latin typeface="Cambria Math"/>
                          <a:ea typeface="Cambria Math"/>
                        </a:rPr>
                        <m:t>0.2&lt;</m:t>
                      </m:r>
                      <m:r>
                        <a:rPr kumimoji="1" lang="ja-JP" altLang="en-US" sz="2400" i="1" smtClean="0">
                          <a:latin typeface="Cambria Math"/>
                          <a:ea typeface="Cambria Math"/>
                        </a:rPr>
                        <m:t>𝜂</m:t>
                      </m:r>
                      <m:r>
                        <a:rPr kumimoji="1" lang="en-US" altLang="ja-JP" sz="2400" i="1" smtClean="0">
                          <a:latin typeface="Cambria Math"/>
                          <a:ea typeface="Cambria Math"/>
                        </a:rPr>
                        <m:t>&lt;</m:t>
                      </m:r>
                      <m:r>
                        <a:rPr kumimoji="1" lang="en-US" altLang="ja-JP" sz="2400" b="0" i="1" smtClean="0">
                          <a:latin typeface="Cambria Math"/>
                          <a:ea typeface="Cambria Math"/>
                        </a:rPr>
                        <m:t>1.4</m:t>
                      </m:r>
                    </m:oMath>
                  </m:oMathPara>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292080" y="3558692"/>
                <a:ext cx="2186898" cy="461665"/>
              </a:xfrm>
              <a:prstGeom prst="rect">
                <a:avLst/>
              </a:prstGeom>
              <a:blipFill rotWithShape="0">
                <a:blip r:embed="rId9"/>
                <a:stretch>
                  <a:fillRect r="-836" b="-9211"/>
                </a:stretch>
              </a:blipFill>
            </p:spPr>
            <p:txBody>
              <a:bodyPr/>
              <a:lstStyle/>
              <a:p>
                <a:r>
                  <a:rPr lang="ja-JP" altLang="en-US">
                    <a:noFill/>
                  </a:rPr>
                  <a:t> </a:t>
                </a:r>
              </a:p>
            </p:txBody>
          </p:sp>
        </mc:Fallback>
      </mc:AlternateContent>
      <p:sp>
        <p:nvSpPr>
          <p:cNvPr id="22" name="正方形/長方形 21"/>
          <p:cNvSpPr/>
          <p:nvPr/>
        </p:nvSpPr>
        <p:spPr>
          <a:xfrm>
            <a:off x="3720395" y="6144217"/>
            <a:ext cx="5315432" cy="307777"/>
          </a:xfrm>
          <a:prstGeom prst="rect">
            <a:avLst/>
          </a:prstGeom>
        </p:spPr>
        <p:txBody>
          <a:bodyPr wrap="square">
            <a:spAutoFit/>
          </a:bodyPr>
          <a:lstStyle/>
          <a:p>
            <a:r>
              <a:rPr lang="fr-FR" altLang="ja-JP" sz="1400" dirty="0"/>
              <a:t>B. B. Back </a:t>
            </a:r>
            <a:r>
              <a:rPr lang="fr-FR" altLang="ja-JP" sz="1400" i="1" dirty="0"/>
              <a:t>et al. </a:t>
            </a:r>
            <a:r>
              <a:rPr lang="fr-FR" altLang="ja-JP" sz="1400" dirty="0"/>
              <a:t>[PHOBOS Collaboration</a:t>
            </a:r>
            <a:r>
              <a:rPr lang="fr-FR" altLang="ja-JP" sz="1400" dirty="0" smtClean="0"/>
              <a:t>],</a:t>
            </a:r>
            <a:r>
              <a:rPr lang="en-US" altLang="ja-JP" sz="1400" dirty="0" smtClean="0"/>
              <a:t>Phys</a:t>
            </a:r>
            <a:r>
              <a:rPr lang="en-US" altLang="ja-JP" sz="1400" dirty="0"/>
              <a:t>. Rev. C </a:t>
            </a:r>
            <a:r>
              <a:rPr lang="en-US" altLang="ja-JP" sz="1400" b="1" dirty="0"/>
              <a:t>72</a:t>
            </a:r>
            <a:r>
              <a:rPr lang="en-US" altLang="ja-JP" sz="1400" dirty="0"/>
              <a:t>, 031901 (2005).</a:t>
            </a:r>
            <a:endParaRPr lang="ja-JP" altLang="en-US" sz="1400" dirty="0"/>
          </a:p>
        </p:txBody>
      </p:sp>
      <p:sp>
        <p:nvSpPr>
          <p:cNvPr id="24" name="正方形/長方形 23"/>
          <p:cNvSpPr/>
          <p:nvPr/>
        </p:nvSpPr>
        <p:spPr>
          <a:xfrm>
            <a:off x="3731419" y="6412401"/>
            <a:ext cx="5315432" cy="307777"/>
          </a:xfrm>
          <a:prstGeom prst="rect">
            <a:avLst/>
          </a:prstGeom>
        </p:spPr>
        <p:txBody>
          <a:bodyPr wrap="square">
            <a:spAutoFit/>
          </a:bodyPr>
          <a:lstStyle/>
          <a:p>
            <a:r>
              <a:rPr lang="fr-FR" altLang="ja-JP" sz="1400" dirty="0"/>
              <a:t>B. B. Back </a:t>
            </a:r>
            <a:r>
              <a:rPr lang="fr-FR" altLang="ja-JP" sz="1400" i="1" dirty="0"/>
              <a:t>et al. </a:t>
            </a:r>
            <a:r>
              <a:rPr lang="fr-FR" altLang="ja-JP" sz="1400" dirty="0"/>
              <a:t>[PHOBOS Collaboration</a:t>
            </a:r>
            <a:r>
              <a:rPr lang="fr-FR" altLang="ja-JP" sz="1400" dirty="0" smtClean="0"/>
              <a:t>],</a:t>
            </a:r>
            <a:r>
              <a:rPr lang="en-US" altLang="ja-JP" sz="1400" dirty="0" smtClean="0"/>
              <a:t>Phys</a:t>
            </a:r>
            <a:r>
              <a:rPr lang="en-US" altLang="ja-JP" sz="1400" dirty="0"/>
              <a:t>. Rev. </a:t>
            </a:r>
            <a:r>
              <a:rPr lang="en-US" altLang="ja-JP" sz="1400" b="1" dirty="0" smtClean="0"/>
              <a:t>91</a:t>
            </a:r>
            <a:r>
              <a:rPr lang="en-US" altLang="ja-JP" sz="1400" dirty="0" smtClean="0"/>
              <a:t>, 072302 (2003).</a:t>
            </a:r>
            <a:endParaRPr lang="ja-JP" altLang="en-US" sz="1400" dirty="0"/>
          </a:p>
        </p:txBody>
      </p:sp>
      <p:sp>
        <p:nvSpPr>
          <p:cNvPr id="6" name="正方形/長方形 5"/>
          <p:cNvSpPr/>
          <p:nvPr/>
        </p:nvSpPr>
        <p:spPr>
          <a:xfrm>
            <a:off x="6622216" y="469530"/>
            <a:ext cx="1468094" cy="461665"/>
          </a:xfrm>
          <a:prstGeom prst="rect">
            <a:avLst/>
          </a:prstGeom>
        </p:spPr>
        <p:txBody>
          <a:bodyPr wrap="none">
            <a:spAutoFit/>
          </a:bodyPr>
          <a:lstStyle/>
          <a:p>
            <a:r>
              <a:rPr lang="en-US" altLang="ja-JP" sz="2400" dirty="0">
                <a:solidFill>
                  <a:srgbClr val="FF0000"/>
                </a:solidFill>
              </a:rPr>
              <a:t>Red: </a:t>
            </a:r>
            <a:r>
              <a:rPr lang="en-US" altLang="ja-JP" sz="2400" dirty="0" err="1">
                <a:solidFill>
                  <a:srgbClr val="FF0000"/>
                </a:solidFill>
              </a:rPr>
              <a:t>d+Au</a:t>
            </a:r>
            <a:endParaRPr lang="en-US" altLang="ja-JP" sz="2400" dirty="0">
              <a:solidFill>
                <a:srgbClr val="FF0000"/>
              </a:solidFill>
            </a:endParaRPr>
          </a:p>
        </p:txBody>
      </p:sp>
      <p:sp>
        <p:nvSpPr>
          <p:cNvPr id="7" name="正方形/長方形 6"/>
          <p:cNvSpPr/>
          <p:nvPr/>
        </p:nvSpPr>
        <p:spPr>
          <a:xfrm>
            <a:off x="6628543" y="772139"/>
            <a:ext cx="1757982" cy="461665"/>
          </a:xfrm>
          <a:prstGeom prst="rect">
            <a:avLst/>
          </a:prstGeom>
        </p:spPr>
        <p:txBody>
          <a:bodyPr wrap="none">
            <a:spAutoFit/>
          </a:bodyPr>
          <a:lstStyle/>
          <a:p>
            <a:r>
              <a:rPr lang="en-US" altLang="ja-JP" sz="2400" dirty="0">
                <a:solidFill>
                  <a:srgbClr val="00B050"/>
                </a:solidFill>
              </a:rPr>
              <a:t>Green: </a:t>
            </a:r>
            <a:r>
              <a:rPr lang="en-US" altLang="ja-JP" sz="2400" dirty="0" err="1">
                <a:solidFill>
                  <a:srgbClr val="00B050"/>
                </a:solidFill>
              </a:rPr>
              <a:t>p+Au</a:t>
            </a:r>
            <a:endParaRPr lang="ja-JP" altLang="en-US" sz="2400" dirty="0">
              <a:solidFill>
                <a:srgbClr val="00B050"/>
              </a:solidFill>
            </a:endParaRPr>
          </a:p>
        </p:txBody>
      </p:sp>
    </p:spTree>
    <p:extLst>
      <p:ext uri="{BB962C8B-B14F-4D97-AF65-F5344CB8AC3E}">
        <p14:creationId xmlns:p14="http://schemas.microsoft.com/office/powerpoint/2010/main" val="2445075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kawaguchi\Desktop\ppp.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6095" y="1475929"/>
            <a:ext cx="4117205" cy="313033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61216" y="170637"/>
            <a:ext cx="8227208" cy="1015663"/>
          </a:xfrm>
          <a:prstGeom prst="rect">
            <a:avLst/>
          </a:prstGeom>
          <a:noFill/>
        </p:spPr>
        <p:txBody>
          <a:bodyPr wrap="square" rtlCol="0">
            <a:spAutoFit/>
          </a:bodyPr>
          <a:lstStyle/>
          <a:p>
            <a:r>
              <a:rPr lang="en-US" altLang="ja-JP" sz="3200" b="1" u="sng" dirty="0" smtClean="0"/>
              <a:t>Centrality dependence in </a:t>
            </a:r>
            <a:r>
              <a:rPr lang="en-US" altLang="ja-JP" sz="3200" b="1" u="sng" dirty="0" err="1" smtClean="0"/>
              <a:t>d+Au</a:t>
            </a:r>
            <a:r>
              <a:rPr lang="en-US" altLang="ja-JP" sz="3200" b="1" u="sng" dirty="0" smtClean="0"/>
              <a:t> collisions</a:t>
            </a:r>
            <a:endParaRPr lang="ja-JP" altLang="en-US" sz="3200" b="1" u="sng" dirty="0"/>
          </a:p>
          <a:p>
            <a:endParaRPr kumimoji="1" lang="ja-JP" altLang="en-US" sz="2800" b="1" u="sng" dirty="0"/>
          </a:p>
        </p:txBody>
      </p:sp>
      <mc:AlternateContent xmlns:mc="http://schemas.openxmlformats.org/markup-compatibility/2006" xmlns:a14="http://schemas.microsoft.com/office/drawing/2010/main">
        <mc:Choice Requires="a14">
          <p:sp>
            <p:nvSpPr>
              <p:cNvPr id="5" name="テキスト ボックス 4"/>
              <p:cNvSpPr txBox="1"/>
              <p:nvPr/>
            </p:nvSpPr>
            <p:spPr>
              <a:xfrm rot="16200000">
                <a:off x="1743522" y="2602155"/>
                <a:ext cx="896464"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𝑑𝑁</m:t>
                              </m:r>
                            </m:e>
                            <m:sub>
                              <m:r>
                                <m:rPr>
                                  <m:sty m:val="p"/>
                                </m:rPr>
                                <a:rPr kumimoji="1" lang="en-US" altLang="ja-JP" sz="2400" b="0" i="0" smtClean="0">
                                  <a:latin typeface="Cambria Math"/>
                                </a:rPr>
                                <m:t>ch</m:t>
                              </m:r>
                            </m:sub>
                          </m:sSub>
                        </m:num>
                        <m:den>
                          <m:r>
                            <a:rPr kumimoji="1" lang="en-US" altLang="ja-JP" sz="2400" b="0" i="1" smtClean="0">
                              <a:latin typeface="Cambria Math"/>
                            </a:rPr>
                            <m:t>𝑑</m:t>
                          </m:r>
                          <m:r>
                            <a:rPr kumimoji="1" lang="el-GR" altLang="ja-JP" sz="2400" b="0" i="1" smtClean="0">
                              <a:latin typeface="Cambria Math"/>
                              <a:ea typeface="Cambria Math"/>
                            </a:rPr>
                            <m:t>𝜂</m:t>
                          </m:r>
                        </m:den>
                      </m:f>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rot="16200000">
                <a:off x="1743522" y="2602155"/>
                <a:ext cx="896464" cy="85613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4468810" y="4433014"/>
                <a:ext cx="3092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a:rPr>
                        <m:t>𝜂</m:t>
                      </m:r>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468810" y="4433014"/>
                <a:ext cx="309201" cy="461665"/>
              </a:xfrm>
              <a:prstGeom prst="rect">
                <a:avLst/>
              </a:prstGeom>
              <a:blipFill rotWithShape="0">
                <a:blip r:embed="rId5"/>
                <a:stretch>
                  <a:fillRect l="-5882" r="-15686" b="-10526"/>
                </a:stretch>
              </a:blipFill>
            </p:spPr>
            <p:txBody>
              <a:bodyPr/>
              <a:lstStyle/>
              <a:p>
                <a:r>
                  <a:rPr lang="ja-JP" altLang="en-US">
                    <a:noFill/>
                  </a:rPr>
                  <a:t> </a:t>
                </a:r>
              </a:p>
            </p:txBody>
          </p:sp>
        </mc:Fallback>
      </mc:AlternateContent>
      <p:sp>
        <p:nvSpPr>
          <p:cNvPr id="8" name="正方形/長方形 7"/>
          <p:cNvSpPr/>
          <p:nvPr/>
        </p:nvSpPr>
        <p:spPr>
          <a:xfrm>
            <a:off x="3563888" y="6447659"/>
            <a:ext cx="5315432" cy="307777"/>
          </a:xfrm>
          <a:prstGeom prst="rect">
            <a:avLst/>
          </a:prstGeom>
        </p:spPr>
        <p:txBody>
          <a:bodyPr wrap="square">
            <a:spAutoFit/>
          </a:bodyPr>
          <a:lstStyle/>
          <a:p>
            <a:r>
              <a:rPr lang="fr-FR" altLang="ja-JP" sz="1400" dirty="0"/>
              <a:t>B. B. Back </a:t>
            </a:r>
            <a:r>
              <a:rPr lang="fr-FR" altLang="ja-JP" sz="1400" i="1" dirty="0"/>
              <a:t>et al. </a:t>
            </a:r>
            <a:r>
              <a:rPr lang="fr-FR" altLang="ja-JP" sz="1400" dirty="0"/>
              <a:t>[PHOBOS Collaboration</a:t>
            </a:r>
            <a:r>
              <a:rPr lang="fr-FR" altLang="ja-JP" sz="1400" dirty="0" smtClean="0"/>
              <a:t>],</a:t>
            </a:r>
            <a:r>
              <a:rPr lang="en-US" altLang="ja-JP" sz="1400" dirty="0" smtClean="0"/>
              <a:t>Phys</a:t>
            </a:r>
            <a:r>
              <a:rPr lang="en-US" altLang="ja-JP" sz="1400" dirty="0"/>
              <a:t>. Rev. C </a:t>
            </a:r>
            <a:r>
              <a:rPr lang="en-US" altLang="ja-JP" sz="1400" b="1" dirty="0"/>
              <a:t>72</a:t>
            </a:r>
            <a:r>
              <a:rPr lang="en-US" altLang="ja-JP" sz="1400" dirty="0"/>
              <a:t>, 031901 (2005).</a:t>
            </a:r>
            <a:endParaRPr lang="ja-JP" altLang="en-US" sz="1400" dirty="0"/>
          </a:p>
        </p:txBody>
      </p:sp>
      <p:sp>
        <p:nvSpPr>
          <p:cNvPr id="11" name="テキスト ボックス 10"/>
          <p:cNvSpPr txBox="1"/>
          <p:nvPr/>
        </p:nvSpPr>
        <p:spPr>
          <a:xfrm>
            <a:off x="828396" y="5160094"/>
            <a:ext cx="748802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3200" dirty="0" smtClean="0"/>
              <a:t>Centrality and </a:t>
            </a:r>
            <a:r>
              <a:rPr kumimoji="1" lang="en-US" altLang="ja-JP" sz="3200" dirty="0" err="1" smtClean="0"/>
              <a:t>pseudorapidity</a:t>
            </a:r>
            <a:r>
              <a:rPr kumimoji="1" lang="en-US" altLang="ja-JP" sz="3200" dirty="0" smtClean="0"/>
              <a:t> dependences are also </a:t>
            </a:r>
            <a:r>
              <a:rPr kumimoji="1" lang="en-US" altLang="ja-JP" sz="3200" dirty="0" smtClean="0"/>
              <a:t>reasonably </a:t>
            </a:r>
            <a:r>
              <a:rPr kumimoji="1" lang="en-US" altLang="ja-JP" sz="3200" dirty="0" smtClean="0"/>
              <a:t>reproduced </a:t>
            </a:r>
            <a:endParaRPr kumimoji="1" lang="ja-JP" altLang="en-US" sz="3200" dirty="0"/>
          </a:p>
        </p:txBody>
      </p:sp>
      <p:sp>
        <p:nvSpPr>
          <p:cNvPr id="18" name="テキスト ボックス 17"/>
          <p:cNvSpPr txBox="1"/>
          <p:nvPr/>
        </p:nvSpPr>
        <p:spPr>
          <a:xfrm>
            <a:off x="4806586" y="2084684"/>
            <a:ext cx="835485" cy="400110"/>
          </a:xfrm>
          <a:prstGeom prst="rect">
            <a:avLst/>
          </a:prstGeom>
          <a:noFill/>
        </p:spPr>
        <p:txBody>
          <a:bodyPr wrap="none" rtlCol="0">
            <a:spAutoFit/>
          </a:bodyPr>
          <a:lstStyle/>
          <a:p>
            <a:r>
              <a:rPr kumimoji="1" lang="en-US" altLang="ja-JP" sz="2000" dirty="0" smtClean="0"/>
              <a:t>0-20%</a:t>
            </a:r>
            <a:endParaRPr kumimoji="1" lang="ja-JP" altLang="en-US" sz="2000" dirty="0" smtClean="0"/>
          </a:p>
        </p:txBody>
      </p:sp>
      <p:sp>
        <p:nvSpPr>
          <p:cNvPr id="19" name="テキスト ボックス 18"/>
          <p:cNvSpPr txBox="1"/>
          <p:nvPr/>
        </p:nvSpPr>
        <p:spPr>
          <a:xfrm>
            <a:off x="4164147" y="2850353"/>
            <a:ext cx="965329" cy="400110"/>
          </a:xfrm>
          <a:prstGeom prst="rect">
            <a:avLst/>
          </a:prstGeom>
          <a:noFill/>
        </p:spPr>
        <p:txBody>
          <a:bodyPr wrap="none" rtlCol="0">
            <a:spAutoFit/>
          </a:bodyPr>
          <a:lstStyle/>
          <a:p>
            <a:r>
              <a:rPr kumimoji="1" lang="en-US" altLang="ja-JP" sz="2000" dirty="0" smtClean="0"/>
              <a:t>40-60%</a:t>
            </a:r>
            <a:endParaRPr kumimoji="1" lang="ja-JP" altLang="en-US" sz="2000" dirty="0" smtClean="0"/>
          </a:p>
        </p:txBody>
      </p:sp>
      <p:sp>
        <p:nvSpPr>
          <p:cNvPr id="20" name="テキスト ボックス 19"/>
          <p:cNvSpPr txBox="1"/>
          <p:nvPr/>
        </p:nvSpPr>
        <p:spPr>
          <a:xfrm>
            <a:off x="3616561" y="3510055"/>
            <a:ext cx="1095172" cy="400110"/>
          </a:xfrm>
          <a:prstGeom prst="rect">
            <a:avLst/>
          </a:prstGeom>
          <a:noFill/>
        </p:spPr>
        <p:txBody>
          <a:bodyPr wrap="none" rtlCol="0">
            <a:spAutoFit/>
          </a:bodyPr>
          <a:lstStyle/>
          <a:p>
            <a:r>
              <a:rPr lang="en-US" altLang="ja-JP" sz="2000" dirty="0" smtClean="0"/>
              <a:t>8</a:t>
            </a:r>
            <a:r>
              <a:rPr kumimoji="1" lang="en-US" altLang="ja-JP" sz="2000" dirty="0" smtClean="0"/>
              <a:t>0-100%</a:t>
            </a:r>
            <a:endParaRPr kumimoji="1" lang="ja-JP" altLang="en-US" sz="2000" dirty="0" smtClean="0"/>
          </a:p>
        </p:txBody>
      </p:sp>
      <p:sp>
        <p:nvSpPr>
          <p:cNvPr id="21" name="テキスト ボックス 20"/>
          <p:cNvSpPr txBox="1"/>
          <p:nvPr/>
        </p:nvSpPr>
        <p:spPr>
          <a:xfrm>
            <a:off x="5224329" y="1576853"/>
            <a:ext cx="1075936" cy="707886"/>
          </a:xfrm>
          <a:prstGeom prst="rect">
            <a:avLst/>
          </a:prstGeom>
          <a:noFill/>
        </p:spPr>
        <p:txBody>
          <a:bodyPr wrap="none" rtlCol="0">
            <a:spAutoFit/>
          </a:bodyPr>
          <a:lstStyle/>
          <a:p>
            <a:pPr algn="r"/>
            <a:r>
              <a:rPr kumimoji="1" lang="en-US" altLang="ja-JP" sz="2000" dirty="0" smtClean="0">
                <a:solidFill>
                  <a:srgbClr val="FF0000"/>
                </a:solidFill>
              </a:rPr>
              <a:t>PHOBOS</a:t>
            </a:r>
          </a:p>
          <a:p>
            <a:pPr algn="r"/>
            <a:r>
              <a:rPr lang="en-US" altLang="ja-JP" sz="2000" dirty="0" smtClean="0">
                <a:solidFill>
                  <a:srgbClr val="0033CC"/>
                </a:solidFill>
              </a:rPr>
              <a:t>Model</a:t>
            </a:r>
            <a:endParaRPr kumimoji="1" lang="ja-JP" altLang="en-US" sz="2000" dirty="0" smtClean="0">
              <a:solidFill>
                <a:srgbClr val="0033CC"/>
              </a:solidFill>
            </a:endParaRPr>
          </a:p>
        </p:txBody>
      </p:sp>
      <p:sp>
        <p:nvSpPr>
          <p:cNvPr id="7" name="テキスト ボックス 6"/>
          <p:cNvSpPr txBox="1"/>
          <p:nvPr/>
        </p:nvSpPr>
        <p:spPr>
          <a:xfrm>
            <a:off x="2746679" y="981869"/>
            <a:ext cx="3553586" cy="461665"/>
          </a:xfrm>
          <a:prstGeom prst="rect">
            <a:avLst/>
          </a:prstGeom>
          <a:noFill/>
        </p:spPr>
        <p:txBody>
          <a:bodyPr wrap="square" rtlCol="0">
            <a:spAutoFit/>
          </a:bodyPr>
          <a:lstStyle/>
          <a:p>
            <a:r>
              <a:rPr kumimoji="1" lang="en-US" altLang="ja-JP" sz="2400" dirty="0" err="1" smtClean="0"/>
              <a:t>Pseudorapidity</a:t>
            </a:r>
            <a:r>
              <a:rPr kumimoji="1" lang="en-US" altLang="ja-JP" sz="2400" dirty="0" smtClean="0"/>
              <a:t> distribution</a:t>
            </a:r>
            <a:endParaRPr kumimoji="1" lang="ja-JP" altLang="en-US" sz="2400" dirty="0"/>
          </a:p>
        </p:txBody>
      </p:sp>
    </p:spTree>
    <p:extLst>
      <p:ext uri="{BB962C8B-B14F-4D97-AF65-F5344CB8AC3E}">
        <p14:creationId xmlns:p14="http://schemas.microsoft.com/office/powerpoint/2010/main" val="2820773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575" y="659108"/>
            <a:ext cx="5344850" cy="406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テキスト ボックス 3"/>
              <p:cNvSpPr txBox="1"/>
              <p:nvPr/>
            </p:nvSpPr>
            <p:spPr>
              <a:xfrm rot="16200000">
                <a:off x="992510" y="2599675"/>
                <a:ext cx="113024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𝑣</m:t>
                          </m:r>
                        </m:e>
                        <m:sub>
                          <m:r>
                            <a:rPr kumimoji="1" lang="en-US" altLang="ja-JP" sz="2800" b="0" i="1" smtClean="0">
                              <a:solidFill>
                                <a:schemeClr val="tx1"/>
                              </a:solidFill>
                              <a:latin typeface="Cambria Math" panose="02040503050406030204" pitchFamily="18" charset="0"/>
                            </a:rPr>
                            <m:t>2</m:t>
                          </m:r>
                        </m:sub>
                      </m:sSub>
                      <m:r>
                        <a:rPr kumimoji="1" lang="en-US" altLang="ja-JP" sz="2800" b="0" i="1" smtClean="0">
                          <a:solidFill>
                            <a:schemeClr val="tx1"/>
                          </a:solidFill>
                          <a:latin typeface="Cambria Math" panose="02040503050406030204" pitchFamily="18" charset="0"/>
                        </a:rPr>
                        <m:t>{</m:t>
                      </m:r>
                      <m:r>
                        <m:rPr>
                          <m:sty m:val="p"/>
                        </m:rPr>
                        <a:rPr kumimoji="1" lang="en-US" altLang="ja-JP" sz="2800" b="0" i="0" smtClean="0">
                          <a:solidFill>
                            <a:schemeClr val="tx1"/>
                          </a:solidFill>
                          <a:latin typeface="Cambria Math"/>
                        </a:rPr>
                        <m:t>EP</m:t>
                      </m:r>
                      <m:r>
                        <a:rPr kumimoji="1" lang="en-US" altLang="ja-JP" sz="2800" b="0" i="1" smtClean="0">
                          <a:solidFill>
                            <a:schemeClr val="tx1"/>
                          </a:solidFill>
                          <a:latin typeface="Cambria Math" panose="02040503050406030204" pitchFamily="18" charset="0"/>
                        </a:rPr>
                        <m:t>}</m:t>
                      </m:r>
                    </m:oMath>
                  </m:oMathPara>
                </a14:m>
                <a:endParaRPr kumimoji="1" lang="ja-JP" altLang="en-US" sz="2800" dirty="0" smtClean="0">
                  <a:solidFill>
                    <a:schemeClr val="tx1"/>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rot="16200000">
                <a:off x="992510" y="2599675"/>
                <a:ext cx="1130246" cy="430887"/>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3894667" y="4600487"/>
                <a:ext cx="13546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a:rPr>
                            <m:t>𝑝</m:t>
                          </m:r>
                        </m:e>
                        <m:sub>
                          <m:r>
                            <m:rPr>
                              <m:sty m:val="p"/>
                            </m:rPr>
                            <a:rPr lang="en-US" altLang="ja-JP" sz="2400">
                              <a:latin typeface="Cambria Math"/>
                            </a:rPr>
                            <m:t>T</m:t>
                          </m:r>
                        </m:sub>
                      </m:sSub>
                      <m:r>
                        <a:rPr lang="en-US" altLang="ja-JP" sz="2400" b="0" i="1" smtClean="0">
                          <a:latin typeface="Cambria Math"/>
                        </a:rPr>
                        <m:t>(</m:t>
                      </m:r>
                      <m:r>
                        <m:rPr>
                          <m:sty m:val="p"/>
                        </m:rPr>
                        <a:rPr lang="en-US" altLang="ja-JP" sz="2400" b="0" i="0" smtClean="0">
                          <a:latin typeface="Cambria Math"/>
                        </a:rPr>
                        <m:t>GeV</m:t>
                      </m:r>
                      <m:r>
                        <a:rPr lang="en-US" altLang="ja-JP" sz="2400" b="0" i="1" smtClean="0">
                          <a:latin typeface="Cambria Math"/>
                        </a:rPr>
                        <m:t>)</m:t>
                      </m:r>
                    </m:oMath>
                  </m:oMathPara>
                </a14:m>
                <a:endParaRPr lang="ja-JP" altLang="en-US" sz="24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3894667" y="4600487"/>
                <a:ext cx="1354666" cy="461665"/>
              </a:xfrm>
              <a:prstGeom prst="rect">
                <a:avLst/>
              </a:prstGeom>
              <a:blipFill rotWithShape="1">
                <a:blip r:embed="rId5"/>
                <a:stretch>
                  <a:fillRect r="-901" b="-18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p:cNvSpPr txBox="1"/>
              <p:nvPr/>
            </p:nvSpPr>
            <p:spPr>
              <a:xfrm>
                <a:off x="179512" y="91928"/>
                <a:ext cx="5685274" cy="523220"/>
              </a:xfrm>
              <a:prstGeom prst="rect">
                <a:avLst/>
              </a:prstGeom>
              <a:noFill/>
            </p:spPr>
            <p:txBody>
              <a:bodyPr wrap="none" rtlCol="0">
                <a:spAutoFit/>
              </a:bodyPr>
              <a:lstStyle/>
              <a:p>
                <a14:m>
                  <m:oMath xmlns:m="http://schemas.openxmlformats.org/officeDocument/2006/math">
                    <m:sSub>
                      <m:sSubPr>
                        <m:ctrlPr>
                          <a:rPr lang="en-US" altLang="ja-JP" sz="2800" b="1" i="1" u="sng">
                            <a:latin typeface="Cambria Math" panose="02040503050406030204" pitchFamily="18" charset="0"/>
                          </a:rPr>
                        </m:ctrlPr>
                      </m:sSubPr>
                      <m:e>
                        <m:r>
                          <a:rPr lang="en-US" altLang="ja-JP" sz="2800" b="1" i="1" u="sng">
                            <a:latin typeface="Cambria Math"/>
                          </a:rPr>
                          <m:t>𝒑</m:t>
                        </m:r>
                      </m:e>
                      <m:sub>
                        <m:r>
                          <a:rPr lang="en-US" altLang="ja-JP" sz="2800" b="1" i="1" u="sng">
                            <a:latin typeface="Cambria Math"/>
                          </a:rPr>
                          <m:t>𝑻</m:t>
                        </m:r>
                      </m:sub>
                    </m:sSub>
                  </m:oMath>
                </a14:m>
                <a:r>
                  <a:rPr lang="en-US" altLang="ja-JP" sz="2800" b="1" u="sng" dirty="0" smtClean="0"/>
                  <a:t> differential elliptic flow</a:t>
                </a:r>
                <a:r>
                  <a:rPr kumimoji="1" lang="en-US" altLang="ja-JP" sz="2800" b="1" u="sng" dirty="0" smtClean="0"/>
                  <a:t> in</a:t>
                </a:r>
                <a:r>
                  <a:rPr lang="en-US" altLang="ja-JP" sz="2800" b="1" u="sng" baseline="30000" dirty="0"/>
                  <a:t> 3</a:t>
                </a:r>
                <a:r>
                  <a:rPr lang="en-US" altLang="ja-JP" sz="2800" b="1" u="sng" dirty="0"/>
                  <a:t>He+Au</a:t>
                </a:r>
                <a:endParaRPr kumimoji="1" lang="ja-JP" altLang="en-US" sz="2800" b="1" u="sng"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79512" y="91928"/>
                <a:ext cx="5685274" cy="523220"/>
              </a:xfrm>
              <a:prstGeom prst="rect">
                <a:avLst/>
              </a:prstGeom>
              <a:blipFill rotWithShape="1">
                <a:blip r:embed="rId6"/>
                <a:stretch>
                  <a:fillRect t="-10465" r="-1179" b="-32558"/>
                </a:stretch>
              </a:blipFill>
            </p:spPr>
            <p:txBody>
              <a:bodyPr/>
              <a:lstStyle/>
              <a:p>
                <a:r>
                  <a:rPr lang="ja-JP" altLang="en-US">
                    <a:noFill/>
                  </a:rPr>
                  <a:t> </a:t>
                </a:r>
              </a:p>
            </p:txBody>
          </p:sp>
        </mc:Fallback>
      </mc:AlternateContent>
      <p:sp>
        <p:nvSpPr>
          <p:cNvPr id="6" name="テキスト ボックス 5"/>
          <p:cNvSpPr txBox="1"/>
          <p:nvPr/>
        </p:nvSpPr>
        <p:spPr>
          <a:xfrm>
            <a:off x="2369579" y="772164"/>
            <a:ext cx="2292648" cy="461665"/>
          </a:xfrm>
          <a:prstGeom prst="rect">
            <a:avLst/>
          </a:prstGeom>
          <a:noFill/>
        </p:spPr>
        <p:txBody>
          <a:bodyPr wrap="square" rtlCol="0">
            <a:spAutoFit/>
          </a:bodyPr>
          <a:lstStyle/>
          <a:p>
            <a:r>
              <a:rPr kumimoji="1" lang="en-US" altLang="ja-JP" sz="2400" dirty="0" smtClean="0"/>
              <a:t>Centrality 0-5%</a:t>
            </a:r>
            <a:endParaRPr kumimoji="1" lang="ja-JP" altLang="en-US" sz="2400" dirty="0"/>
          </a:p>
        </p:txBody>
      </p:sp>
      <p:sp>
        <p:nvSpPr>
          <p:cNvPr id="8" name="テキスト ボックス 7"/>
          <p:cNvSpPr txBox="1"/>
          <p:nvPr/>
        </p:nvSpPr>
        <p:spPr>
          <a:xfrm>
            <a:off x="5771104" y="3559807"/>
            <a:ext cx="1122423" cy="830997"/>
          </a:xfrm>
          <a:prstGeom prst="rect">
            <a:avLst/>
          </a:prstGeom>
          <a:noFill/>
        </p:spPr>
        <p:txBody>
          <a:bodyPr wrap="none" rtlCol="0">
            <a:spAutoFit/>
          </a:bodyPr>
          <a:lstStyle/>
          <a:p>
            <a:r>
              <a:rPr kumimoji="1" lang="en-US" altLang="ja-JP" sz="2400" dirty="0" smtClean="0">
                <a:solidFill>
                  <a:srgbClr val="FF0000"/>
                </a:solidFill>
              </a:rPr>
              <a:t>PHENIX</a:t>
            </a:r>
          </a:p>
          <a:p>
            <a:r>
              <a:rPr lang="en-US" altLang="ja-JP" sz="2400" dirty="0" smtClean="0">
                <a:solidFill>
                  <a:srgbClr val="0033CC"/>
                </a:solidFill>
              </a:rPr>
              <a:t>Model</a:t>
            </a:r>
          </a:p>
        </p:txBody>
      </p:sp>
      <p:sp>
        <p:nvSpPr>
          <p:cNvPr id="11" name="テキスト ボックス 10"/>
          <p:cNvSpPr txBox="1"/>
          <p:nvPr/>
        </p:nvSpPr>
        <p:spPr>
          <a:xfrm>
            <a:off x="1095871" y="5079736"/>
            <a:ext cx="7765736"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3200" dirty="0" smtClean="0"/>
              <a:t>Reasonable</a:t>
            </a:r>
            <a:r>
              <a:rPr kumimoji="1" lang="en-US" altLang="ja-JP" sz="3200" dirty="0" smtClean="0"/>
              <a:t> agreement with PHENIX data </a:t>
            </a:r>
            <a:endParaRPr kumimoji="1" lang="ja-JP" altLang="en-US" sz="3200" dirty="0"/>
          </a:p>
        </p:txBody>
      </p:sp>
      <p:sp>
        <p:nvSpPr>
          <p:cNvPr id="10" name="テキスト ボックス 9"/>
          <p:cNvSpPr txBox="1"/>
          <p:nvPr/>
        </p:nvSpPr>
        <p:spPr>
          <a:xfrm>
            <a:off x="1078172" y="5573328"/>
            <a:ext cx="6715364" cy="1077218"/>
          </a:xfrm>
          <a:prstGeom prst="rect">
            <a:avLst/>
          </a:prstGeom>
          <a:noFill/>
        </p:spPr>
        <p:txBody>
          <a:bodyPr wrap="none" rtlCol="0">
            <a:spAutoFit/>
          </a:bodyPr>
          <a:lstStyle/>
          <a:p>
            <a:r>
              <a:rPr lang="en-US" altLang="ja-JP" sz="3200" dirty="0" smtClean="0"/>
              <a:t>QGP fluid  + hadronic gas picture works</a:t>
            </a:r>
          </a:p>
          <a:p>
            <a:r>
              <a:rPr lang="en-US" altLang="ja-JP" sz="3200" dirty="0" smtClean="0"/>
              <a:t> in small colliding system</a:t>
            </a:r>
            <a:endParaRPr kumimoji="1" lang="ja-JP" altLang="en-US" sz="3200" dirty="0"/>
          </a:p>
        </p:txBody>
      </p:sp>
      <mc:AlternateContent xmlns:mc="http://schemas.openxmlformats.org/markup-compatibility/2006" xmlns:a14="http://schemas.microsoft.com/office/drawing/2010/main">
        <mc:Choice Requires="a14">
          <p:sp>
            <p:nvSpPr>
              <p:cNvPr id="13" name="テキスト ボックス 12"/>
              <p:cNvSpPr txBox="1"/>
              <p:nvPr/>
            </p:nvSpPr>
            <p:spPr>
              <a:xfrm>
                <a:off x="1739138" y="1115952"/>
                <a:ext cx="274210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ea typeface="Cambria Math"/>
                        </a:rPr>
                        <m:t>|</m:t>
                      </m:r>
                      <m:r>
                        <a:rPr kumimoji="1" lang="ja-JP" altLang="en-US" sz="2400" i="1" smtClean="0">
                          <a:latin typeface="Cambria Math"/>
                          <a:ea typeface="Cambria Math"/>
                        </a:rPr>
                        <m:t>𝜂</m:t>
                      </m:r>
                      <m:r>
                        <a:rPr kumimoji="1" lang="en-US" altLang="ja-JP" sz="2400" b="0" i="1" smtClean="0">
                          <a:latin typeface="Cambria Math"/>
                          <a:ea typeface="Cambria Math"/>
                        </a:rPr>
                        <m:t>|</m:t>
                      </m:r>
                      <m:r>
                        <a:rPr kumimoji="1" lang="en-US" altLang="ja-JP" sz="2400" i="1" smtClean="0">
                          <a:latin typeface="Cambria Math"/>
                          <a:ea typeface="Cambria Math"/>
                        </a:rPr>
                        <m:t>&lt;</m:t>
                      </m:r>
                      <m:r>
                        <a:rPr lang="en-US" altLang="ja-JP" sz="2400" b="0" i="1" smtClean="0">
                          <a:latin typeface="Cambria Math"/>
                          <a:ea typeface="Cambria Math"/>
                        </a:rPr>
                        <m:t>0.35</m:t>
                      </m:r>
                    </m:oMath>
                  </m:oMathPara>
                </a14:m>
                <a:endParaRPr kumimoji="1" lang="ja-JP" altLang="en-US" sz="24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739138" y="1115952"/>
                <a:ext cx="2742108" cy="461665"/>
              </a:xfrm>
              <a:prstGeom prst="rect">
                <a:avLst/>
              </a:prstGeom>
              <a:blipFill rotWithShape="1">
                <a:blip r:embed="rId7"/>
                <a:stretch>
                  <a:fillRect b="-17105"/>
                </a:stretch>
              </a:blipFill>
            </p:spPr>
            <p:txBody>
              <a:bodyPr/>
              <a:lstStyle/>
              <a:p>
                <a:r>
                  <a:rPr lang="ja-JP" altLang="en-US">
                    <a:noFill/>
                  </a:rPr>
                  <a:t> </a:t>
                </a:r>
              </a:p>
            </p:txBody>
          </p:sp>
        </mc:Fallback>
      </mc:AlternateContent>
      <p:sp>
        <p:nvSpPr>
          <p:cNvPr id="12" name="正方形/長方形 11"/>
          <p:cNvSpPr/>
          <p:nvPr/>
        </p:nvSpPr>
        <p:spPr>
          <a:xfrm>
            <a:off x="1113340" y="5123696"/>
            <a:ext cx="6915476" cy="1500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221187" y="6584577"/>
            <a:ext cx="5010733" cy="307777"/>
          </a:xfrm>
          <a:prstGeom prst="rect">
            <a:avLst/>
          </a:prstGeom>
        </p:spPr>
        <p:txBody>
          <a:bodyPr wrap="square">
            <a:spAutoFit/>
          </a:bodyPr>
          <a:lstStyle/>
          <a:p>
            <a:r>
              <a:rPr lang="fr-FR" altLang="ja-JP" sz="1400" dirty="0"/>
              <a:t>A. Adare </a:t>
            </a:r>
            <a:r>
              <a:rPr lang="fr-FR" altLang="ja-JP" sz="1400" i="1" dirty="0"/>
              <a:t>et al.</a:t>
            </a:r>
            <a:r>
              <a:rPr lang="fr-FR" altLang="ja-JP" sz="1400" dirty="0"/>
              <a:t> (PHENIX </a:t>
            </a:r>
            <a:r>
              <a:rPr lang="fr-FR" altLang="ja-JP" sz="1400" dirty="0" smtClean="0"/>
              <a:t>Collaboration) Phys</a:t>
            </a:r>
            <a:r>
              <a:rPr lang="fr-FR" altLang="ja-JP" sz="1400" dirty="0"/>
              <a:t>. Rev. Lett. </a:t>
            </a:r>
            <a:r>
              <a:rPr lang="fr-FR" altLang="ja-JP" sz="1400" b="1" dirty="0"/>
              <a:t>115</a:t>
            </a:r>
            <a:r>
              <a:rPr lang="fr-FR" altLang="ja-JP" sz="1400" dirty="0"/>
              <a:t>, 142301</a:t>
            </a:r>
          </a:p>
        </p:txBody>
      </p:sp>
    </p:spTree>
    <p:extLst>
      <p:ext uri="{BB962C8B-B14F-4D97-AF65-F5344CB8AC3E}">
        <p14:creationId xmlns:p14="http://schemas.microsoft.com/office/powerpoint/2010/main" val="2370963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074" y="811428"/>
            <a:ext cx="4980779" cy="3625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テキスト ボックス 2"/>
              <p:cNvSpPr txBox="1"/>
              <p:nvPr/>
            </p:nvSpPr>
            <p:spPr>
              <a:xfrm rot="16200000">
                <a:off x="1263627" y="2232721"/>
                <a:ext cx="9186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𝑣</m:t>
                          </m:r>
                        </m:e>
                        <m:sub>
                          <m:r>
                            <a:rPr kumimoji="1" lang="en-US" altLang="ja-JP" sz="2800" b="0" i="1" smtClean="0">
                              <a:solidFill>
                                <a:schemeClr val="tx1"/>
                              </a:solidFill>
                              <a:latin typeface="Cambria Math" panose="02040503050406030204" pitchFamily="18" charset="0"/>
                            </a:rPr>
                            <m:t>2</m:t>
                          </m:r>
                        </m:sub>
                      </m:sSub>
                      <m:r>
                        <a:rPr kumimoji="1" lang="en-US" altLang="ja-JP" sz="2800" b="0" i="1" smtClean="0">
                          <a:solidFill>
                            <a:schemeClr val="tx1"/>
                          </a:solidFill>
                          <a:latin typeface="Cambria Math" panose="02040503050406030204" pitchFamily="18" charset="0"/>
                        </a:rPr>
                        <m:t>{2}</m:t>
                      </m:r>
                    </m:oMath>
                  </m:oMathPara>
                </a14:m>
                <a:endParaRPr kumimoji="1" lang="ja-JP" altLang="en-US" sz="2800" dirty="0" smtClean="0">
                  <a:solidFill>
                    <a:schemeClr val="tx1"/>
                  </a:solidFill>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rot="16200000">
                <a:off x="1263627" y="2232721"/>
                <a:ext cx="918649" cy="430887"/>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4565768" y="4385618"/>
                <a:ext cx="3092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a:rPr>
                        <m:t>𝜂</m:t>
                      </m:r>
                    </m:oMath>
                  </m:oMathPara>
                </a14:m>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565768" y="4385618"/>
                <a:ext cx="309201" cy="461665"/>
              </a:xfrm>
              <a:prstGeom prst="rect">
                <a:avLst/>
              </a:prstGeom>
              <a:blipFill rotWithShape="1">
                <a:blip r:embed="rId5"/>
                <a:stretch>
                  <a:fillRect l="-5882" r="-15686" b="-9211"/>
                </a:stretch>
              </a:blipFill>
            </p:spPr>
            <p:txBody>
              <a:bodyPr/>
              <a:lstStyle/>
              <a:p>
                <a:r>
                  <a:rPr lang="ja-JP" altLang="en-US">
                    <a:noFill/>
                  </a:rPr>
                  <a:t> </a:t>
                </a:r>
              </a:p>
            </p:txBody>
          </p:sp>
        </mc:Fallback>
      </mc:AlternateContent>
      <p:sp>
        <p:nvSpPr>
          <p:cNvPr id="5" name="テキスト ボックス 4"/>
          <p:cNvSpPr txBox="1"/>
          <p:nvPr/>
        </p:nvSpPr>
        <p:spPr>
          <a:xfrm>
            <a:off x="5547820" y="1057270"/>
            <a:ext cx="1308371" cy="461665"/>
          </a:xfrm>
          <a:prstGeom prst="rect">
            <a:avLst/>
          </a:prstGeom>
          <a:noFill/>
        </p:spPr>
        <p:txBody>
          <a:bodyPr wrap="none" rtlCol="0">
            <a:spAutoFit/>
          </a:bodyPr>
          <a:lstStyle/>
          <a:p>
            <a:r>
              <a:rPr kumimoji="1" lang="en-US" altLang="ja-JP" sz="2400" dirty="0" smtClean="0"/>
              <a:t>min. bias</a:t>
            </a:r>
            <a:endParaRPr kumimoji="1" lang="ja-JP" altLang="en-US" sz="2400" dirty="0" smtClean="0"/>
          </a:p>
        </p:txBody>
      </p:sp>
      <p:sp>
        <p:nvSpPr>
          <p:cNvPr id="2" name="テキスト ボックス 1"/>
          <p:cNvSpPr txBox="1"/>
          <p:nvPr/>
        </p:nvSpPr>
        <p:spPr>
          <a:xfrm>
            <a:off x="135551" y="158256"/>
            <a:ext cx="8104078" cy="523220"/>
          </a:xfrm>
          <a:prstGeom prst="rect">
            <a:avLst/>
          </a:prstGeom>
          <a:noFill/>
        </p:spPr>
        <p:txBody>
          <a:bodyPr wrap="none" rtlCol="0">
            <a:spAutoFit/>
          </a:bodyPr>
          <a:lstStyle/>
          <a:p>
            <a:r>
              <a:rPr kumimoji="1" lang="en-US" altLang="ja-JP" sz="2800" b="1" u="sng" dirty="0" err="1" smtClean="0"/>
              <a:t>Pseudorapidity</a:t>
            </a:r>
            <a:r>
              <a:rPr kumimoji="1" lang="en-US" altLang="ja-JP" sz="2800" b="1" u="sng" dirty="0" smtClean="0"/>
              <a:t> dependence of elliptic flow in </a:t>
            </a:r>
            <a:r>
              <a:rPr lang="en-US" altLang="ja-JP" sz="2800" b="1" u="sng" baseline="30000" dirty="0" smtClean="0"/>
              <a:t>3</a:t>
            </a:r>
            <a:r>
              <a:rPr lang="en-US" altLang="ja-JP" sz="2800" b="1" u="sng" dirty="0" smtClean="0"/>
              <a:t>He+Au</a:t>
            </a:r>
            <a:endParaRPr lang="en-US" altLang="ja-JP" sz="2800" b="1" u="sng" dirty="0"/>
          </a:p>
        </p:txBody>
      </p:sp>
      <p:sp>
        <p:nvSpPr>
          <p:cNvPr id="6" name="テキスト ボックス 5"/>
          <p:cNvSpPr txBox="1"/>
          <p:nvPr/>
        </p:nvSpPr>
        <p:spPr>
          <a:xfrm>
            <a:off x="2718865" y="3673769"/>
            <a:ext cx="2597249" cy="400110"/>
          </a:xfrm>
          <a:prstGeom prst="rect">
            <a:avLst/>
          </a:prstGeom>
          <a:noFill/>
        </p:spPr>
        <p:txBody>
          <a:bodyPr wrap="none" rtlCol="0">
            <a:spAutoFit/>
          </a:bodyPr>
          <a:lstStyle/>
          <a:p>
            <a:r>
              <a:rPr kumimoji="1" lang="en-US" altLang="ja-JP" sz="2000" dirty="0" smtClean="0">
                <a:solidFill>
                  <a:srgbClr val="FF0000"/>
                </a:solidFill>
              </a:rPr>
              <a:t>Red: </a:t>
            </a:r>
            <a:r>
              <a:rPr kumimoji="1" lang="en-US" altLang="ja-JP" sz="2000" dirty="0" err="1" smtClean="0">
                <a:solidFill>
                  <a:srgbClr val="FF0000"/>
                </a:solidFill>
              </a:rPr>
              <a:t>w.o</a:t>
            </a:r>
            <a:r>
              <a:rPr kumimoji="1" lang="en-US" altLang="ja-JP" sz="2000" dirty="0" smtClean="0">
                <a:solidFill>
                  <a:srgbClr val="FF0000"/>
                </a:solidFill>
              </a:rPr>
              <a:t>. </a:t>
            </a:r>
            <a:r>
              <a:rPr kumimoji="1" lang="en-US" altLang="ja-JP" sz="2000" dirty="0" err="1" smtClean="0">
                <a:solidFill>
                  <a:srgbClr val="FF0000"/>
                </a:solidFill>
              </a:rPr>
              <a:t>rescatterings</a:t>
            </a:r>
            <a:r>
              <a:rPr kumimoji="1" lang="en-US" altLang="ja-JP" sz="2000" dirty="0" smtClean="0">
                <a:solidFill>
                  <a:srgbClr val="FF0000"/>
                </a:solidFill>
              </a:rPr>
              <a:t> </a:t>
            </a:r>
          </a:p>
        </p:txBody>
      </p:sp>
      <p:sp>
        <p:nvSpPr>
          <p:cNvPr id="7" name="テキスト ボックス 6"/>
          <p:cNvSpPr txBox="1"/>
          <p:nvPr/>
        </p:nvSpPr>
        <p:spPr>
          <a:xfrm>
            <a:off x="2718694" y="3348397"/>
            <a:ext cx="2404569" cy="400110"/>
          </a:xfrm>
          <a:prstGeom prst="rect">
            <a:avLst/>
          </a:prstGeom>
          <a:solidFill>
            <a:schemeClr val="bg1"/>
          </a:solidFill>
        </p:spPr>
        <p:txBody>
          <a:bodyPr wrap="none" rtlCol="0">
            <a:spAutoFit/>
          </a:bodyPr>
          <a:lstStyle/>
          <a:p>
            <a:r>
              <a:rPr lang="en-US" altLang="ja-JP" sz="2000" dirty="0" smtClean="0">
                <a:solidFill>
                  <a:srgbClr val="0033CC"/>
                </a:solidFill>
              </a:rPr>
              <a:t>B</a:t>
            </a:r>
            <a:r>
              <a:rPr kumimoji="1" lang="en-US" altLang="ja-JP" sz="2000" dirty="0" smtClean="0">
                <a:solidFill>
                  <a:srgbClr val="0033CC"/>
                </a:solidFill>
              </a:rPr>
              <a:t>lue: w. </a:t>
            </a:r>
            <a:r>
              <a:rPr kumimoji="1" lang="en-US" altLang="ja-JP" sz="2000" dirty="0" err="1" smtClean="0">
                <a:solidFill>
                  <a:srgbClr val="0033CC"/>
                </a:solidFill>
              </a:rPr>
              <a:t>rescatterings</a:t>
            </a:r>
            <a:endParaRPr kumimoji="1" lang="ja-JP" altLang="en-US" sz="2000" dirty="0">
              <a:solidFill>
                <a:srgbClr val="0033CC"/>
              </a:solidFill>
            </a:endParaRPr>
          </a:p>
        </p:txBody>
      </p:sp>
      <p:sp>
        <p:nvSpPr>
          <p:cNvPr id="9" name="Oval 34"/>
          <p:cNvSpPr>
            <a:spLocks noChangeAspect="1" noChangeArrowheads="1"/>
          </p:cNvSpPr>
          <p:nvPr/>
        </p:nvSpPr>
        <p:spPr bwMode="auto">
          <a:xfrm>
            <a:off x="6926979" y="4526683"/>
            <a:ext cx="108000" cy="108380"/>
          </a:xfrm>
          <a:prstGeom prst="ellipse">
            <a:avLst/>
          </a:prstGeom>
          <a:solidFill>
            <a:srgbClr val="FFCC00"/>
          </a:solidFill>
          <a:ln>
            <a:noFill/>
          </a:ln>
          <a:effectLst/>
          <a:scene3d>
            <a:camera prst="orthographicFront"/>
            <a:lightRig rig="threePt" dir="t"/>
          </a:scene3d>
          <a:sp3d>
            <a:bevelT w="216000" h="2159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en-US" altLang="ja-JP" sz="2400" b="1" dirty="0">
              <a:effectLst>
                <a:outerShdw blurRad="38100" dist="38100" dir="2700000" algn="tl">
                  <a:srgbClr val="000000"/>
                </a:outerShdw>
              </a:effectLst>
              <a:latin typeface="+mn-lt"/>
              <a:cs typeface="Arial" charset="0"/>
            </a:endParaRPr>
          </a:p>
        </p:txBody>
      </p:sp>
      <p:sp>
        <p:nvSpPr>
          <p:cNvPr id="10" name="Oval 34"/>
          <p:cNvSpPr>
            <a:spLocks noChangeAspect="1" noChangeArrowheads="1"/>
          </p:cNvSpPr>
          <p:nvPr/>
        </p:nvSpPr>
        <p:spPr bwMode="auto">
          <a:xfrm>
            <a:off x="2262660" y="4523518"/>
            <a:ext cx="452438" cy="454025"/>
          </a:xfrm>
          <a:prstGeom prst="ellipse">
            <a:avLst/>
          </a:prstGeom>
          <a:solidFill>
            <a:srgbClr val="FFCC00"/>
          </a:solidFill>
          <a:ln>
            <a:noFill/>
          </a:ln>
          <a:effectLst/>
          <a:scene3d>
            <a:camera prst="orthographicFront"/>
            <a:lightRig rig="threePt" dir="t"/>
          </a:scene3d>
          <a:sp3d>
            <a:bevelT w="216000" h="2159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en-US" altLang="ja-JP" sz="2400" b="1" dirty="0">
              <a:effectLst>
                <a:outerShdw blurRad="38100" dist="38100" dir="2700000" algn="tl">
                  <a:srgbClr val="000000"/>
                </a:outerShdw>
              </a:effectLst>
              <a:latin typeface="+mn-lt"/>
              <a:cs typeface="Arial" charset="0"/>
            </a:endParaRPr>
          </a:p>
        </p:txBody>
      </p:sp>
      <p:sp>
        <p:nvSpPr>
          <p:cNvPr id="11" name="テキスト ボックス 10"/>
          <p:cNvSpPr txBox="1"/>
          <p:nvPr/>
        </p:nvSpPr>
        <p:spPr>
          <a:xfrm>
            <a:off x="1938888" y="4907655"/>
            <a:ext cx="1099981" cy="461665"/>
          </a:xfrm>
          <a:prstGeom prst="rect">
            <a:avLst/>
          </a:prstGeom>
          <a:noFill/>
        </p:spPr>
        <p:txBody>
          <a:bodyPr wrap="none" rtlCol="0">
            <a:spAutoFit/>
          </a:bodyPr>
          <a:lstStyle/>
          <a:p>
            <a:r>
              <a:rPr kumimoji="1" lang="en-US" altLang="ja-JP" sz="2400" dirty="0" smtClean="0"/>
              <a:t>Au side</a:t>
            </a:r>
            <a:endParaRPr kumimoji="1" lang="ja-JP" altLang="en-US" sz="2400" dirty="0"/>
          </a:p>
        </p:txBody>
      </p:sp>
      <p:sp>
        <p:nvSpPr>
          <p:cNvPr id="12" name="テキスト ボックス 11"/>
          <p:cNvSpPr txBox="1"/>
          <p:nvPr/>
        </p:nvSpPr>
        <p:spPr>
          <a:xfrm>
            <a:off x="6465956" y="4714269"/>
            <a:ext cx="1213794" cy="461665"/>
          </a:xfrm>
          <a:prstGeom prst="rect">
            <a:avLst/>
          </a:prstGeom>
          <a:noFill/>
        </p:spPr>
        <p:txBody>
          <a:bodyPr wrap="none" rtlCol="0">
            <a:spAutoFit/>
          </a:bodyPr>
          <a:lstStyle/>
          <a:p>
            <a:r>
              <a:rPr lang="en-US" altLang="ja-JP" sz="2400" baseline="30000" dirty="0"/>
              <a:t>3</a:t>
            </a:r>
            <a:r>
              <a:rPr lang="en-US" altLang="ja-JP" sz="2400" dirty="0"/>
              <a:t>He</a:t>
            </a:r>
            <a:r>
              <a:rPr kumimoji="1" lang="en-US" altLang="ja-JP" sz="2400" dirty="0" smtClean="0"/>
              <a:t> side</a:t>
            </a:r>
            <a:endParaRPr kumimoji="1" lang="ja-JP" altLang="en-US" sz="2400" dirty="0"/>
          </a:p>
        </p:txBody>
      </p:sp>
      <mc:AlternateContent xmlns:mc="http://schemas.openxmlformats.org/markup-compatibility/2006" xmlns:a14="http://schemas.microsoft.com/office/drawing/2010/main">
        <mc:Choice Requires="a14">
          <p:sp>
            <p:nvSpPr>
              <p:cNvPr id="13" name="テキスト ボックス 12"/>
              <p:cNvSpPr txBox="1"/>
              <p:nvPr/>
            </p:nvSpPr>
            <p:spPr>
              <a:xfrm>
                <a:off x="1001991" y="5514548"/>
                <a:ext cx="4757521" cy="584775"/>
              </a:xfrm>
              <a:prstGeom prst="rect">
                <a:avLst/>
              </a:prstGeom>
              <a:noFill/>
            </p:spPr>
            <p:txBody>
              <a:bodyPr wrap="none" rtlCol="0">
                <a:spAutoFit/>
              </a:bodyPr>
              <a:lstStyle/>
              <a:p>
                <a:r>
                  <a:rPr kumimoji="1" lang="en-US" altLang="ja-JP" sz="3200" dirty="0" smtClean="0"/>
                  <a:t>Asymmetric shape of </a:t>
                </a:r>
                <a14:m>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𝑣</m:t>
                        </m:r>
                      </m:e>
                      <m:sub>
                        <m:r>
                          <a:rPr kumimoji="1" lang="en-US" altLang="ja-JP" sz="3200" b="0" i="1" smtClean="0">
                            <a:latin typeface="Cambria Math" panose="02040503050406030204" pitchFamily="18" charset="0"/>
                          </a:rPr>
                          <m:t>2</m:t>
                        </m:r>
                      </m:sub>
                    </m:sSub>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𝜂</m:t>
                    </m:r>
                    <m:r>
                      <a:rPr kumimoji="1" lang="en-US" altLang="ja-JP" sz="3200" b="0" i="1" smtClean="0">
                        <a:latin typeface="Cambria Math" panose="02040503050406030204" pitchFamily="18" charset="0"/>
                      </a:rPr>
                      <m:t>)</m:t>
                    </m:r>
                  </m:oMath>
                </a14:m>
                <a:endParaRPr kumimoji="1" lang="ja-JP" altLang="en-US" sz="32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001991" y="5514548"/>
                <a:ext cx="4757521" cy="584775"/>
              </a:xfrm>
              <a:prstGeom prst="rect">
                <a:avLst/>
              </a:prstGeom>
              <a:blipFill rotWithShape="0">
                <a:blip r:embed="rId6"/>
                <a:stretch>
                  <a:fillRect l="-3201" t="-12500" b="-343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989819" y="6146048"/>
                <a:ext cx="7375417" cy="584775"/>
              </a:xfrm>
              <a:prstGeom prst="rect">
                <a:avLst/>
              </a:prstGeom>
              <a:noFill/>
            </p:spPr>
            <p:txBody>
              <a:bodyPr wrap="none" rtlCol="0">
                <a:spAutoFit/>
              </a:bodyPr>
              <a:lstStyle/>
              <a:p>
                <a:r>
                  <a:rPr kumimoji="1" lang="en-US" altLang="ja-JP" sz="3200" dirty="0" smtClean="0"/>
                  <a:t>Large fraction of </a:t>
                </a:r>
                <a14:m>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𝑣</m:t>
                        </m:r>
                      </m:e>
                      <m:sub>
                        <m:r>
                          <a:rPr kumimoji="1" lang="en-US" altLang="ja-JP" sz="3200" b="0" i="1" smtClean="0">
                            <a:latin typeface="Cambria Math" panose="02040503050406030204" pitchFamily="18" charset="0"/>
                          </a:rPr>
                          <m:t>2</m:t>
                        </m:r>
                      </m:sub>
                    </m:sSub>
                  </m:oMath>
                </a14:m>
                <a:r>
                  <a:rPr kumimoji="1" lang="en-US" altLang="ja-JP" sz="3200" dirty="0" smtClean="0"/>
                  <a:t> generated in QGP fluid </a:t>
                </a:r>
                <a:endParaRPr kumimoji="1" lang="ja-JP" altLang="en-US" sz="32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989819" y="6146048"/>
                <a:ext cx="7375417" cy="584775"/>
              </a:xfrm>
              <a:prstGeom prst="rect">
                <a:avLst/>
              </a:prstGeom>
              <a:blipFill rotWithShape="0">
                <a:blip r:embed="rId7"/>
                <a:stretch>
                  <a:fillRect l="-2066" t="-12500" r="-1157" b="-34375"/>
                </a:stretch>
              </a:blipFill>
            </p:spPr>
            <p:txBody>
              <a:bodyPr/>
              <a:lstStyle/>
              <a:p>
                <a:r>
                  <a:rPr lang="ja-JP" altLang="en-US">
                    <a:noFill/>
                  </a:rPr>
                  <a:t> </a:t>
                </a:r>
              </a:p>
            </p:txBody>
          </p:sp>
        </mc:Fallback>
      </mc:AlternateContent>
      <p:sp>
        <p:nvSpPr>
          <p:cNvPr id="16" name="正方形/長方形 15"/>
          <p:cNvSpPr/>
          <p:nvPr/>
        </p:nvSpPr>
        <p:spPr>
          <a:xfrm>
            <a:off x="981027" y="5488172"/>
            <a:ext cx="7198493" cy="12690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6682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00" y="727804"/>
            <a:ext cx="7632847" cy="414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テキスト ボックス 2"/>
              <p:cNvSpPr txBox="1"/>
              <p:nvPr/>
            </p:nvSpPr>
            <p:spPr>
              <a:xfrm rot="16200000">
                <a:off x="-6965" y="2641839"/>
                <a:ext cx="9186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𝑣</m:t>
                          </m:r>
                        </m:e>
                        <m:sub>
                          <m:r>
                            <a:rPr kumimoji="1" lang="en-US" altLang="ja-JP" sz="2800" b="0" i="1" smtClean="0">
                              <a:solidFill>
                                <a:schemeClr val="tx1"/>
                              </a:solidFill>
                              <a:latin typeface="Cambria Math" panose="02040503050406030204" pitchFamily="18" charset="0"/>
                            </a:rPr>
                            <m:t>2</m:t>
                          </m:r>
                        </m:sub>
                      </m:sSub>
                      <m:r>
                        <a:rPr kumimoji="1" lang="en-US" altLang="ja-JP" sz="2800" b="0" i="1" smtClean="0">
                          <a:solidFill>
                            <a:schemeClr val="tx1"/>
                          </a:solidFill>
                          <a:latin typeface="Cambria Math" panose="02040503050406030204" pitchFamily="18" charset="0"/>
                        </a:rPr>
                        <m:t>{2}</m:t>
                      </m:r>
                    </m:oMath>
                  </m:oMathPara>
                </a14:m>
                <a:endParaRPr kumimoji="1" lang="ja-JP" altLang="en-US" sz="2800" dirty="0" smtClean="0">
                  <a:solidFill>
                    <a:schemeClr val="tx1"/>
                  </a:solidFill>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rot="16200000">
                <a:off x="-6965" y="2641839"/>
                <a:ext cx="918649" cy="430887"/>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7099010" y="4854240"/>
                <a:ext cx="604333" cy="246221"/>
              </a:xfrm>
              <a:prstGeom prst="rect">
                <a:avLst/>
              </a:prstGeom>
              <a:noFill/>
            </p:spPr>
            <p:txBody>
              <a:bodyPr wrap="none" lIns="0" tIns="0" rIns="0" bIns="0" rtlCol="0">
                <a:spAutoFit/>
              </a:bodyPr>
              <a:lstStyle/>
              <a:p>
                <a:r>
                  <a:rPr lang="en-US" altLang="ja-JP" sz="1600" b="1" dirty="0" smtClean="0">
                    <a:solidFill>
                      <a:schemeClr val="tx1"/>
                    </a:solidFill>
                    <a:latin typeface="Cambria Math" panose="02040503050406030204" pitchFamily="18" charset="0"/>
                    <a:ea typeface="Cambria Math" panose="02040503050406030204" pitchFamily="18" charset="0"/>
                  </a:rPr>
                  <a:t>0</a:t>
                </a:r>
                <a:r>
                  <a:rPr lang="en-US" altLang="ja-JP" sz="1600" b="1" dirty="0" smtClean="0">
                    <a:solidFill>
                      <a:schemeClr val="tx1"/>
                    </a:solidFill>
                  </a:rPr>
                  <a:t>-</a:t>
                </a:r>
                <a14:m>
                  <m:oMath xmlns:m="http://schemas.openxmlformats.org/officeDocument/2006/math">
                    <m:r>
                      <a:rPr lang="en-US" altLang="ja-JP" sz="1600" b="1" i="1">
                        <a:latin typeface="Cambria Math"/>
                      </a:rPr>
                      <m:t>𝟏</m:t>
                    </m:r>
                    <m:r>
                      <a:rPr lang="en-US" altLang="ja-JP" sz="1600" b="1" i="1" smtClean="0">
                        <a:solidFill>
                          <a:schemeClr val="tx1"/>
                        </a:solidFill>
                        <a:latin typeface="Cambria Math" panose="02040503050406030204" pitchFamily="18" charset="0"/>
                      </a:rPr>
                      <m:t>𝟎</m:t>
                    </m:r>
                    <m:r>
                      <a:rPr kumimoji="1" lang="en-US" altLang="ja-JP" sz="1600" b="1" i="1" smtClean="0">
                        <a:solidFill>
                          <a:schemeClr val="tx1"/>
                        </a:solidFill>
                        <a:latin typeface="Cambria Math" panose="02040503050406030204" pitchFamily="18" charset="0"/>
                      </a:rPr>
                      <m:t>%</m:t>
                    </m:r>
                  </m:oMath>
                </a14:m>
                <a:endParaRPr kumimoji="1" lang="ja-JP" altLang="en-US" sz="1600" b="1" dirty="0" smtClean="0">
                  <a:solidFill>
                    <a:schemeClr val="tx1"/>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7099010" y="4854240"/>
                <a:ext cx="604333" cy="246221"/>
              </a:xfrm>
              <a:prstGeom prst="rect">
                <a:avLst/>
              </a:prstGeom>
              <a:blipFill rotWithShape="1">
                <a:blip r:embed="rId5"/>
                <a:stretch>
                  <a:fillRect l="-21212" t="-29268" r="-11111" b="-487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6188257" y="4858116"/>
                <a:ext cx="716543" cy="246221"/>
              </a:xfrm>
              <a:prstGeom prst="rect">
                <a:avLst/>
              </a:prstGeom>
              <a:noFill/>
            </p:spPr>
            <p:txBody>
              <a:bodyPr wrap="none" lIns="0" tIns="0" rIns="0" bIns="0" rtlCol="0">
                <a:spAutoFit/>
              </a:bodyPr>
              <a:lstStyle/>
              <a:p>
                <a:r>
                  <a:rPr lang="en-US" altLang="ja-JP" sz="1600" b="1" dirty="0" smtClean="0">
                    <a:solidFill>
                      <a:schemeClr val="tx1"/>
                    </a:solidFill>
                    <a:latin typeface="Cambria Math" panose="02040503050406030204" pitchFamily="18" charset="0"/>
                    <a:ea typeface="Cambria Math" panose="02040503050406030204" pitchFamily="18" charset="0"/>
                  </a:rPr>
                  <a:t>10</a:t>
                </a:r>
                <a:r>
                  <a:rPr lang="en-US" altLang="ja-JP" sz="1600" b="1" dirty="0" smtClean="0">
                    <a:solidFill>
                      <a:schemeClr val="tx1"/>
                    </a:solidFill>
                  </a:rPr>
                  <a:t>-</a:t>
                </a:r>
                <a14:m>
                  <m:oMath xmlns:m="http://schemas.openxmlformats.org/officeDocument/2006/math">
                    <m:r>
                      <a:rPr lang="en-US" altLang="ja-JP" sz="1600" b="1" i="1" dirty="0">
                        <a:latin typeface="Cambria Math"/>
                      </a:rPr>
                      <m:t>𝟐</m:t>
                    </m:r>
                    <m:r>
                      <a:rPr lang="en-US" altLang="ja-JP" sz="1600" b="1" i="1" smtClean="0">
                        <a:solidFill>
                          <a:schemeClr val="tx1"/>
                        </a:solidFill>
                        <a:latin typeface="Cambria Math" panose="02040503050406030204" pitchFamily="18" charset="0"/>
                      </a:rPr>
                      <m:t>𝟎</m:t>
                    </m:r>
                    <m:r>
                      <a:rPr kumimoji="1" lang="en-US" altLang="ja-JP" sz="1600" b="1" i="1" smtClean="0">
                        <a:solidFill>
                          <a:schemeClr val="tx1"/>
                        </a:solidFill>
                        <a:latin typeface="Cambria Math" panose="02040503050406030204" pitchFamily="18" charset="0"/>
                      </a:rPr>
                      <m:t>%</m:t>
                    </m:r>
                  </m:oMath>
                </a14:m>
                <a:endParaRPr kumimoji="1" lang="ja-JP" altLang="en-US" sz="1600" b="1" dirty="0" smtClean="0">
                  <a:solidFill>
                    <a:schemeClr val="tx1"/>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6188257" y="4858116"/>
                <a:ext cx="716543" cy="246221"/>
              </a:xfrm>
              <a:prstGeom prst="rect">
                <a:avLst/>
              </a:prstGeom>
              <a:blipFill rotWithShape="1">
                <a:blip r:embed="rId6"/>
                <a:stretch>
                  <a:fillRect l="-16949" t="-32500" r="-10169" b="-5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5337712" y="4862871"/>
                <a:ext cx="716543" cy="246221"/>
              </a:xfrm>
              <a:prstGeom prst="rect">
                <a:avLst/>
              </a:prstGeom>
              <a:noFill/>
            </p:spPr>
            <p:txBody>
              <a:bodyPr wrap="none" lIns="0" tIns="0" rIns="0" bIns="0" rtlCol="0">
                <a:spAutoFit/>
              </a:bodyPr>
              <a:lstStyle/>
              <a:p>
                <a:r>
                  <a:rPr lang="en-US" altLang="ja-JP" sz="1600" b="1" dirty="0" smtClean="0">
                    <a:solidFill>
                      <a:schemeClr val="tx1"/>
                    </a:solidFill>
                    <a:latin typeface="Cambria Math" panose="02040503050406030204" pitchFamily="18" charset="0"/>
                    <a:ea typeface="Cambria Math" panose="02040503050406030204" pitchFamily="18" charset="0"/>
                  </a:rPr>
                  <a:t>20</a:t>
                </a:r>
                <a:r>
                  <a:rPr lang="en-US" altLang="ja-JP" sz="1600" b="1" dirty="0" smtClean="0">
                    <a:solidFill>
                      <a:schemeClr val="tx1"/>
                    </a:solidFill>
                  </a:rPr>
                  <a:t>-</a:t>
                </a:r>
                <a14:m>
                  <m:oMath xmlns:m="http://schemas.openxmlformats.org/officeDocument/2006/math">
                    <m:r>
                      <a:rPr lang="en-US" altLang="ja-JP" sz="1600" b="1" i="1" dirty="0">
                        <a:latin typeface="Cambria Math"/>
                      </a:rPr>
                      <m:t>𝟑</m:t>
                    </m:r>
                    <m:r>
                      <a:rPr lang="en-US" altLang="ja-JP" sz="1600" b="1" i="1" smtClean="0">
                        <a:solidFill>
                          <a:schemeClr val="tx1"/>
                        </a:solidFill>
                        <a:latin typeface="Cambria Math" panose="02040503050406030204" pitchFamily="18" charset="0"/>
                      </a:rPr>
                      <m:t>𝟎</m:t>
                    </m:r>
                    <m:r>
                      <a:rPr kumimoji="1" lang="en-US" altLang="ja-JP" sz="1600" b="1" i="1" smtClean="0">
                        <a:solidFill>
                          <a:schemeClr val="tx1"/>
                        </a:solidFill>
                        <a:latin typeface="Cambria Math" panose="02040503050406030204" pitchFamily="18" charset="0"/>
                      </a:rPr>
                      <m:t>%</m:t>
                    </m:r>
                  </m:oMath>
                </a14:m>
                <a:endParaRPr kumimoji="1" lang="ja-JP" altLang="en-US" sz="1600" b="1" dirty="0" smtClean="0">
                  <a:solidFill>
                    <a:schemeClr val="tx1"/>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337712" y="4862871"/>
                <a:ext cx="716543" cy="246221"/>
              </a:xfrm>
              <a:prstGeom prst="rect">
                <a:avLst/>
              </a:prstGeom>
              <a:blipFill rotWithShape="1">
                <a:blip r:embed="rId7"/>
                <a:stretch>
                  <a:fillRect l="-17949" t="-32500" r="-10256" b="-5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4492433" y="4874571"/>
                <a:ext cx="716543" cy="246221"/>
              </a:xfrm>
              <a:prstGeom prst="rect">
                <a:avLst/>
              </a:prstGeom>
              <a:noFill/>
            </p:spPr>
            <p:txBody>
              <a:bodyPr wrap="none" lIns="0" tIns="0" rIns="0" bIns="0" rtlCol="0">
                <a:spAutoFit/>
              </a:bodyPr>
              <a:lstStyle/>
              <a:p>
                <a:r>
                  <a:rPr lang="en-US" altLang="ja-JP" sz="1600" b="1" dirty="0" smtClean="0">
                    <a:solidFill>
                      <a:schemeClr val="tx1"/>
                    </a:solidFill>
                    <a:latin typeface="Cambria Math" panose="02040503050406030204" pitchFamily="18" charset="0"/>
                    <a:ea typeface="Cambria Math" panose="02040503050406030204" pitchFamily="18" charset="0"/>
                  </a:rPr>
                  <a:t>30</a:t>
                </a:r>
                <a:r>
                  <a:rPr lang="en-US" altLang="ja-JP" sz="1600" b="1" dirty="0" smtClean="0">
                    <a:solidFill>
                      <a:schemeClr val="tx1"/>
                    </a:solidFill>
                  </a:rPr>
                  <a:t>-</a:t>
                </a:r>
                <a14:m>
                  <m:oMath xmlns:m="http://schemas.openxmlformats.org/officeDocument/2006/math">
                    <m:r>
                      <a:rPr lang="en-US" altLang="ja-JP" sz="1600" b="1" i="1" dirty="0">
                        <a:latin typeface="Cambria Math"/>
                      </a:rPr>
                      <m:t>𝟒</m:t>
                    </m:r>
                    <m:r>
                      <a:rPr lang="en-US" altLang="ja-JP" sz="1600" b="1" i="1" smtClean="0">
                        <a:solidFill>
                          <a:schemeClr val="tx1"/>
                        </a:solidFill>
                        <a:latin typeface="Cambria Math" panose="02040503050406030204" pitchFamily="18" charset="0"/>
                      </a:rPr>
                      <m:t>𝟎</m:t>
                    </m:r>
                    <m:r>
                      <a:rPr kumimoji="1" lang="en-US" altLang="ja-JP" sz="1600" b="1" i="1" smtClean="0">
                        <a:solidFill>
                          <a:schemeClr val="tx1"/>
                        </a:solidFill>
                        <a:latin typeface="Cambria Math" panose="02040503050406030204" pitchFamily="18" charset="0"/>
                      </a:rPr>
                      <m:t>%</m:t>
                    </m:r>
                  </m:oMath>
                </a14:m>
                <a:endParaRPr kumimoji="1" lang="ja-JP" altLang="en-US" sz="1600" b="1" dirty="0" smtClean="0">
                  <a:solidFill>
                    <a:schemeClr val="tx1"/>
                  </a:solidFill>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492433" y="4874571"/>
                <a:ext cx="716543" cy="246221"/>
              </a:xfrm>
              <a:prstGeom prst="rect">
                <a:avLst/>
              </a:prstGeom>
              <a:blipFill rotWithShape="1">
                <a:blip r:embed="rId8"/>
                <a:stretch>
                  <a:fillRect l="-17949" t="-32500" r="-10256" b="-5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3642705" y="4860522"/>
                <a:ext cx="716543" cy="246221"/>
              </a:xfrm>
              <a:prstGeom prst="rect">
                <a:avLst/>
              </a:prstGeom>
              <a:noFill/>
            </p:spPr>
            <p:txBody>
              <a:bodyPr wrap="none" lIns="0" tIns="0" rIns="0" bIns="0" rtlCol="0">
                <a:spAutoFit/>
              </a:bodyPr>
              <a:lstStyle/>
              <a:p>
                <a:r>
                  <a:rPr lang="en-US" altLang="ja-JP" sz="1600" b="1" dirty="0">
                    <a:latin typeface="Cambria Math" panose="02040503050406030204" pitchFamily="18" charset="0"/>
                    <a:ea typeface="Cambria Math" panose="02040503050406030204" pitchFamily="18" charset="0"/>
                  </a:rPr>
                  <a:t>4</a:t>
                </a:r>
                <a:r>
                  <a:rPr lang="en-US" altLang="ja-JP" sz="1600" b="1" dirty="0" smtClean="0">
                    <a:solidFill>
                      <a:schemeClr val="tx1"/>
                    </a:solidFill>
                    <a:latin typeface="Cambria Math" panose="02040503050406030204" pitchFamily="18" charset="0"/>
                    <a:ea typeface="Cambria Math" panose="02040503050406030204" pitchFamily="18" charset="0"/>
                  </a:rPr>
                  <a:t>0</a:t>
                </a:r>
                <a:r>
                  <a:rPr lang="en-US" altLang="ja-JP" sz="1600" b="1" dirty="0" smtClean="0">
                    <a:solidFill>
                      <a:schemeClr val="tx1"/>
                    </a:solidFill>
                  </a:rPr>
                  <a:t>-</a:t>
                </a:r>
                <a14:m>
                  <m:oMath xmlns:m="http://schemas.openxmlformats.org/officeDocument/2006/math">
                    <m:r>
                      <a:rPr lang="en-US" altLang="ja-JP" sz="1600" b="1" i="1" dirty="0">
                        <a:latin typeface="Cambria Math"/>
                      </a:rPr>
                      <m:t>𝟓</m:t>
                    </m:r>
                    <m:r>
                      <a:rPr lang="en-US" altLang="ja-JP" sz="1600" b="1" i="1" smtClean="0">
                        <a:solidFill>
                          <a:schemeClr val="tx1"/>
                        </a:solidFill>
                        <a:latin typeface="Cambria Math" panose="02040503050406030204" pitchFamily="18" charset="0"/>
                      </a:rPr>
                      <m:t>𝟎</m:t>
                    </m:r>
                    <m:r>
                      <a:rPr kumimoji="1" lang="en-US" altLang="ja-JP" sz="1600" b="1" i="1" smtClean="0">
                        <a:solidFill>
                          <a:schemeClr val="tx1"/>
                        </a:solidFill>
                        <a:latin typeface="Cambria Math" panose="02040503050406030204" pitchFamily="18" charset="0"/>
                      </a:rPr>
                      <m:t>%</m:t>
                    </m:r>
                  </m:oMath>
                </a14:m>
                <a:endParaRPr kumimoji="1" lang="ja-JP" altLang="en-US" sz="1600" b="1" dirty="0" smtClean="0">
                  <a:solidFill>
                    <a:schemeClr val="tx1"/>
                  </a:solidFill>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642705" y="4860522"/>
                <a:ext cx="716543" cy="246221"/>
              </a:xfrm>
              <a:prstGeom prst="rect">
                <a:avLst/>
              </a:prstGeom>
              <a:blipFill rotWithShape="1">
                <a:blip r:embed="rId9"/>
                <a:stretch>
                  <a:fillRect l="-17949" t="-29268" r="-10256" b="-487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2783936" y="4854080"/>
                <a:ext cx="716543" cy="246221"/>
              </a:xfrm>
              <a:prstGeom prst="rect">
                <a:avLst/>
              </a:prstGeom>
              <a:noFill/>
            </p:spPr>
            <p:txBody>
              <a:bodyPr wrap="none" lIns="0" tIns="0" rIns="0" bIns="0" rtlCol="0">
                <a:spAutoFit/>
              </a:bodyPr>
              <a:lstStyle/>
              <a:p>
                <a:r>
                  <a:rPr lang="en-US" altLang="ja-JP" sz="1600" b="1" dirty="0" smtClean="0">
                    <a:solidFill>
                      <a:schemeClr val="tx1"/>
                    </a:solidFill>
                    <a:latin typeface="Cambria Math" panose="02040503050406030204" pitchFamily="18" charset="0"/>
                    <a:ea typeface="Cambria Math" panose="02040503050406030204" pitchFamily="18" charset="0"/>
                  </a:rPr>
                  <a:t>50</a:t>
                </a:r>
                <a:r>
                  <a:rPr lang="en-US" altLang="ja-JP" sz="1600" b="1" dirty="0" smtClean="0">
                    <a:solidFill>
                      <a:schemeClr val="tx1"/>
                    </a:solidFill>
                  </a:rPr>
                  <a:t>-</a:t>
                </a:r>
                <a14:m>
                  <m:oMath xmlns:m="http://schemas.openxmlformats.org/officeDocument/2006/math">
                    <m:r>
                      <a:rPr lang="en-US" altLang="ja-JP" sz="1600" b="1" i="1" dirty="0">
                        <a:latin typeface="Cambria Math"/>
                      </a:rPr>
                      <m:t>𝟔</m:t>
                    </m:r>
                    <m:r>
                      <a:rPr lang="en-US" altLang="ja-JP" sz="1600" b="1" i="1" smtClean="0">
                        <a:solidFill>
                          <a:schemeClr val="tx1"/>
                        </a:solidFill>
                        <a:latin typeface="Cambria Math" panose="02040503050406030204" pitchFamily="18" charset="0"/>
                      </a:rPr>
                      <m:t>𝟎</m:t>
                    </m:r>
                    <m:r>
                      <a:rPr kumimoji="1" lang="en-US" altLang="ja-JP" sz="1600" b="1" i="1" smtClean="0">
                        <a:solidFill>
                          <a:schemeClr val="tx1"/>
                        </a:solidFill>
                        <a:latin typeface="Cambria Math" panose="02040503050406030204" pitchFamily="18" charset="0"/>
                      </a:rPr>
                      <m:t>%</m:t>
                    </m:r>
                  </m:oMath>
                </a14:m>
                <a:endParaRPr kumimoji="1" lang="ja-JP" altLang="en-US" sz="1600" b="1" dirty="0" smtClean="0">
                  <a:solidFill>
                    <a:schemeClr val="tx1"/>
                  </a:solidFill>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2783936" y="4854080"/>
                <a:ext cx="716543" cy="246221"/>
              </a:xfrm>
              <a:prstGeom prst="rect">
                <a:avLst/>
              </a:prstGeom>
              <a:blipFill rotWithShape="1">
                <a:blip r:embed="rId10"/>
                <a:stretch>
                  <a:fillRect l="-17949" t="-29268" r="-10256" b="-487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942751" y="4846815"/>
                <a:ext cx="716543" cy="246221"/>
              </a:xfrm>
              <a:prstGeom prst="rect">
                <a:avLst/>
              </a:prstGeom>
              <a:noFill/>
            </p:spPr>
            <p:txBody>
              <a:bodyPr wrap="none" lIns="0" tIns="0" rIns="0" bIns="0" rtlCol="0">
                <a:spAutoFit/>
              </a:bodyPr>
              <a:lstStyle/>
              <a:p>
                <a:r>
                  <a:rPr lang="en-US" altLang="ja-JP" sz="1600" b="1" dirty="0" smtClean="0">
                    <a:solidFill>
                      <a:schemeClr val="tx1"/>
                    </a:solidFill>
                    <a:latin typeface="Cambria Math" panose="02040503050406030204" pitchFamily="18" charset="0"/>
                    <a:ea typeface="Cambria Math" panose="02040503050406030204" pitchFamily="18" charset="0"/>
                  </a:rPr>
                  <a:t>60</a:t>
                </a:r>
                <a:r>
                  <a:rPr lang="en-US" altLang="ja-JP" sz="1600" b="1" dirty="0" smtClean="0">
                    <a:solidFill>
                      <a:schemeClr val="tx1"/>
                    </a:solidFill>
                  </a:rPr>
                  <a:t>-</a:t>
                </a:r>
                <a14:m>
                  <m:oMath xmlns:m="http://schemas.openxmlformats.org/officeDocument/2006/math">
                    <m:r>
                      <a:rPr lang="en-US" altLang="ja-JP" sz="1600" b="1" i="1" dirty="0">
                        <a:latin typeface="Cambria Math"/>
                      </a:rPr>
                      <m:t>𝟕</m:t>
                    </m:r>
                    <m:r>
                      <a:rPr lang="en-US" altLang="ja-JP" sz="1600" b="1" i="1" smtClean="0">
                        <a:solidFill>
                          <a:schemeClr val="tx1"/>
                        </a:solidFill>
                        <a:latin typeface="Cambria Math" panose="02040503050406030204" pitchFamily="18" charset="0"/>
                      </a:rPr>
                      <m:t>𝟎</m:t>
                    </m:r>
                    <m:r>
                      <a:rPr kumimoji="1" lang="en-US" altLang="ja-JP" sz="1600" b="1" i="1" smtClean="0">
                        <a:solidFill>
                          <a:schemeClr val="tx1"/>
                        </a:solidFill>
                        <a:latin typeface="Cambria Math" panose="02040503050406030204" pitchFamily="18" charset="0"/>
                      </a:rPr>
                      <m:t>%</m:t>
                    </m:r>
                  </m:oMath>
                </a14:m>
                <a:endParaRPr kumimoji="1" lang="ja-JP" altLang="en-US" sz="1600" b="1" dirty="0" smtClean="0">
                  <a:solidFill>
                    <a:schemeClr val="tx1"/>
                  </a:solidFill>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942751" y="4846815"/>
                <a:ext cx="716543" cy="246221"/>
              </a:xfrm>
              <a:prstGeom prst="rect">
                <a:avLst/>
              </a:prstGeom>
              <a:blipFill rotWithShape="1">
                <a:blip r:embed="rId11"/>
                <a:stretch>
                  <a:fillRect l="-17949" t="-30000" r="-10256" b="-52500"/>
                </a:stretch>
              </a:blipFill>
            </p:spPr>
            <p:txBody>
              <a:bodyPr/>
              <a:lstStyle/>
              <a:p>
                <a:r>
                  <a:rPr lang="ja-JP" altLang="en-US">
                    <a:noFill/>
                  </a:rPr>
                  <a:t> </a:t>
                </a:r>
              </a:p>
            </p:txBody>
          </p:sp>
        </mc:Fallback>
      </mc:AlternateContent>
      <p:sp>
        <p:nvSpPr>
          <p:cNvPr id="2" name="テキスト ボックス 1"/>
          <p:cNvSpPr txBox="1"/>
          <p:nvPr/>
        </p:nvSpPr>
        <p:spPr>
          <a:xfrm>
            <a:off x="33511" y="188640"/>
            <a:ext cx="8985986" cy="523220"/>
          </a:xfrm>
          <a:prstGeom prst="rect">
            <a:avLst/>
          </a:prstGeom>
          <a:noFill/>
        </p:spPr>
        <p:txBody>
          <a:bodyPr wrap="none" rtlCol="0">
            <a:spAutoFit/>
          </a:bodyPr>
          <a:lstStyle/>
          <a:p>
            <a:r>
              <a:rPr kumimoji="1" lang="en-US" altLang="ja-JP" sz="2800" b="1" u="sng" dirty="0" smtClean="0"/>
              <a:t>Centrality dependence of elliptic flow parameter in </a:t>
            </a:r>
            <a:r>
              <a:rPr lang="en-US" altLang="ja-JP" sz="2800" b="1" u="sng" baseline="30000" dirty="0" smtClean="0"/>
              <a:t>3</a:t>
            </a:r>
            <a:r>
              <a:rPr lang="en-US" altLang="ja-JP" sz="2800" b="1" u="sng" dirty="0" smtClean="0"/>
              <a:t>He</a:t>
            </a:r>
            <a:r>
              <a:rPr kumimoji="1" lang="en-US" altLang="ja-JP" sz="2800" b="1" u="sng" dirty="0" smtClean="0"/>
              <a:t>+Au</a:t>
            </a:r>
            <a:endParaRPr kumimoji="1" lang="ja-JP" altLang="en-US" sz="2800" b="1" u="sng" dirty="0"/>
          </a:p>
        </p:txBody>
      </p:sp>
      <p:sp>
        <p:nvSpPr>
          <p:cNvPr id="13" name="テキスト ボックス 12"/>
          <p:cNvSpPr txBox="1"/>
          <p:nvPr/>
        </p:nvSpPr>
        <p:spPr>
          <a:xfrm>
            <a:off x="949467" y="5510193"/>
            <a:ext cx="6619954" cy="584775"/>
          </a:xfrm>
          <a:prstGeom prst="rect">
            <a:avLst/>
          </a:prstGeom>
          <a:noFill/>
        </p:spPr>
        <p:txBody>
          <a:bodyPr wrap="none" rtlCol="0">
            <a:spAutoFit/>
          </a:bodyPr>
          <a:lstStyle/>
          <a:p>
            <a:r>
              <a:rPr lang="en-US" altLang="ja-JP" sz="3200" dirty="0" smtClean="0"/>
              <a:t>Elliptic flow increase with multiplicity</a:t>
            </a:r>
            <a:endParaRPr kumimoji="1" lang="ja-JP" altLang="en-US" sz="3200" dirty="0"/>
          </a:p>
        </p:txBody>
      </p:sp>
      <mc:AlternateContent xmlns:mc="http://schemas.openxmlformats.org/markup-compatibility/2006" xmlns:a14="http://schemas.microsoft.com/office/drawing/2010/main">
        <mc:Choice Requires="a14">
          <p:sp>
            <p:nvSpPr>
              <p:cNvPr id="15" name="テキスト ボックス 14"/>
              <p:cNvSpPr txBox="1"/>
              <p:nvPr/>
            </p:nvSpPr>
            <p:spPr>
              <a:xfrm>
                <a:off x="948136" y="6077384"/>
                <a:ext cx="7375417" cy="584775"/>
              </a:xfrm>
              <a:prstGeom prst="rect">
                <a:avLst/>
              </a:prstGeom>
              <a:noFill/>
            </p:spPr>
            <p:txBody>
              <a:bodyPr wrap="none" rtlCol="0">
                <a:spAutoFit/>
              </a:bodyPr>
              <a:lstStyle/>
              <a:p>
                <a:r>
                  <a:rPr kumimoji="1" lang="en-US" altLang="ja-JP" sz="3200" dirty="0" smtClean="0"/>
                  <a:t>Large fraction of </a:t>
                </a:r>
                <a14:m>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𝑣</m:t>
                        </m:r>
                      </m:e>
                      <m:sub>
                        <m:r>
                          <a:rPr kumimoji="1" lang="en-US" altLang="ja-JP" sz="3200" b="0" i="1" smtClean="0">
                            <a:latin typeface="Cambria Math" panose="02040503050406030204" pitchFamily="18" charset="0"/>
                          </a:rPr>
                          <m:t>2</m:t>
                        </m:r>
                      </m:sub>
                    </m:sSub>
                  </m:oMath>
                </a14:m>
                <a:r>
                  <a:rPr kumimoji="1" lang="en-US" altLang="ja-JP" sz="3200" dirty="0" smtClean="0"/>
                  <a:t> generated in QGP fluid </a:t>
                </a:r>
                <a:endParaRPr kumimoji="1" lang="ja-JP" altLang="en-US" sz="32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948136" y="6077384"/>
                <a:ext cx="7375417" cy="584775"/>
              </a:xfrm>
              <a:prstGeom prst="rect">
                <a:avLst/>
              </a:prstGeom>
              <a:blipFill rotWithShape="0">
                <a:blip r:embed="rId12"/>
                <a:stretch>
                  <a:fillRect l="-2151" t="-12500" r="-1158" b="-34375"/>
                </a:stretch>
              </a:blipFill>
            </p:spPr>
            <p:txBody>
              <a:bodyPr/>
              <a:lstStyle/>
              <a:p>
                <a:r>
                  <a:rPr lang="ja-JP" altLang="en-US">
                    <a:noFill/>
                  </a:rPr>
                  <a:t> </a:t>
                </a:r>
              </a:p>
            </p:txBody>
          </p:sp>
        </mc:Fallback>
      </mc:AlternateContent>
      <p:sp>
        <p:nvSpPr>
          <p:cNvPr id="16" name="正方形/長方形 15"/>
          <p:cNvSpPr/>
          <p:nvPr/>
        </p:nvSpPr>
        <p:spPr>
          <a:xfrm>
            <a:off x="956928" y="5482064"/>
            <a:ext cx="7213800" cy="1187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514089" y="4125597"/>
            <a:ext cx="2597249" cy="400110"/>
          </a:xfrm>
          <a:prstGeom prst="rect">
            <a:avLst/>
          </a:prstGeom>
          <a:noFill/>
        </p:spPr>
        <p:txBody>
          <a:bodyPr wrap="none" rtlCol="0">
            <a:spAutoFit/>
          </a:bodyPr>
          <a:lstStyle/>
          <a:p>
            <a:r>
              <a:rPr kumimoji="1" lang="en-US" altLang="ja-JP" sz="2000" dirty="0" smtClean="0">
                <a:solidFill>
                  <a:srgbClr val="FF0000"/>
                </a:solidFill>
              </a:rPr>
              <a:t>Red: </a:t>
            </a:r>
            <a:r>
              <a:rPr kumimoji="1" lang="en-US" altLang="ja-JP" sz="2000" dirty="0" err="1" smtClean="0">
                <a:solidFill>
                  <a:srgbClr val="FF0000"/>
                </a:solidFill>
              </a:rPr>
              <a:t>w.o</a:t>
            </a:r>
            <a:r>
              <a:rPr kumimoji="1" lang="en-US" altLang="ja-JP" sz="2000" dirty="0" smtClean="0">
                <a:solidFill>
                  <a:srgbClr val="FF0000"/>
                </a:solidFill>
              </a:rPr>
              <a:t>. </a:t>
            </a:r>
            <a:r>
              <a:rPr kumimoji="1" lang="en-US" altLang="ja-JP" sz="2000" dirty="0" err="1" smtClean="0">
                <a:solidFill>
                  <a:srgbClr val="FF0000"/>
                </a:solidFill>
              </a:rPr>
              <a:t>rescatterings</a:t>
            </a:r>
            <a:r>
              <a:rPr kumimoji="1" lang="en-US" altLang="ja-JP" sz="2000" dirty="0" smtClean="0">
                <a:solidFill>
                  <a:srgbClr val="FF0000"/>
                </a:solidFill>
              </a:rPr>
              <a:t> </a:t>
            </a:r>
          </a:p>
        </p:txBody>
      </p:sp>
      <p:sp>
        <p:nvSpPr>
          <p:cNvPr id="19" name="テキスト ボックス 18"/>
          <p:cNvSpPr txBox="1"/>
          <p:nvPr/>
        </p:nvSpPr>
        <p:spPr>
          <a:xfrm>
            <a:off x="5513918" y="3800225"/>
            <a:ext cx="2404569" cy="400110"/>
          </a:xfrm>
          <a:prstGeom prst="rect">
            <a:avLst/>
          </a:prstGeom>
          <a:solidFill>
            <a:schemeClr val="bg1"/>
          </a:solidFill>
        </p:spPr>
        <p:txBody>
          <a:bodyPr wrap="none" rtlCol="0">
            <a:spAutoFit/>
          </a:bodyPr>
          <a:lstStyle/>
          <a:p>
            <a:r>
              <a:rPr lang="en-US" altLang="ja-JP" sz="2000" dirty="0" smtClean="0">
                <a:solidFill>
                  <a:srgbClr val="0033CC"/>
                </a:solidFill>
              </a:rPr>
              <a:t>B</a:t>
            </a:r>
            <a:r>
              <a:rPr kumimoji="1" lang="en-US" altLang="ja-JP" sz="2000" dirty="0" smtClean="0">
                <a:solidFill>
                  <a:srgbClr val="0033CC"/>
                </a:solidFill>
              </a:rPr>
              <a:t>lue: w. </a:t>
            </a:r>
            <a:r>
              <a:rPr kumimoji="1" lang="en-US" altLang="ja-JP" sz="2000" dirty="0" err="1" smtClean="0">
                <a:solidFill>
                  <a:srgbClr val="0033CC"/>
                </a:solidFill>
              </a:rPr>
              <a:t>rescatterings</a:t>
            </a:r>
            <a:endParaRPr kumimoji="1" lang="ja-JP" altLang="en-US" sz="2000" dirty="0">
              <a:solidFill>
                <a:srgbClr val="0033CC"/>
              </a:solidFill>
            </a:endParaRPr>
          </a:p>
        </p:txBody>
      </p:sp>
    </p:spTree>
    <p:extLst>
      <p:ext uri="{BB962C8B-B14F-4D97-AF65-F5344CB8AC3E}">
        <p14:creationId xmlns:p14="http://schemas.microsoft.com/office/powerpoint/2010/main" val="946927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8"/>
          <p:cNvSpPr>
            <a:spLocks noGrp="1"/>
          </p:cNvSpPr>
          <p:nvPr/>
        </p:nvSpPr>
        <p:spPr>
          <a:xfrm>
            <a:off x="317259" y="332656"/>
            <a:ext cx="269674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dirty="0">
                <a:latin typeface="+mn-lt"/>
              </a:rPr>
              <a:t>Contents</a:t>
            </a:r>
            <a:endParaRPr kumimoji="1" lang="ja-JP" altLang="en-US" sz="4800" dirty="0">
              <a:latin typeface="+mn-lt"/>
            </a:endParaRPr>
          </a:p>
        </p:txBody>
      </p:sp>
      <p:sp>
        <p:nvSpPr>
          <p:cNvPr id="5" name="コンテンツ プレースホルダー 9"/>
          <p:cNvSpPr>
            <a:spLocks noGrp="1"/>
          </p:cNvSpPr>
          <p:nvPr/>
        </p:nvSpPr>
        <p:spPr>
          <a:xfrm>
            <a:off x="639090" y="1988840"/>
            <a:ext cx="6598769"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4000" dirty="0"/>
              <a:t>1.Introduction</a:t>
            </a:r>
          </a:p>
          <a:p>
            <a:pPr marL="0" indent="0">
              <a:buNone/>
            </a:pPr>
            <a:r>
              <a:rPr lang="en-US" altLang="ja-JP" sz="4000" dirty="0"/>
              <a:t>2.Integrated dynamical model</a:t>
            </a:r>
          </a:p>
          <a:p>
            <a:pPr marL="0" indent="0">
              <a:buNone/>
            </a:pPr>
            <a:r>
              <a:rPr lang="en-US" altLang="ja-JP" sz="4000" dirty="0"/>
              <a:t>3.Results</a:t>
            </a:r>
          </a:p>
          <a:p>
            <a:pPr marL="0" indent="0">
              <a:buNone/>
            </a:pPr>
            <a:r>
              <a:rPr lang="en-US" altLang="ja-JP" sz="4000" dirty="0" smtClean="0"/>
              <a:t>4.Summary</a:t>
            </a:r>
            <a:endParaRPr lang="en-US" altLang="ja-JP" sz="4000" dirty="0"/>
          </a:p>
        </p:txBody>
      </p:sp>
      <p:sp>
        <p:nvSpPr>
          <p:cNvPr id="6" name="スライド番号プレースホルダー 1"/>
          <p:cNvSpPr>
            <a:spLocks noGrp="1"/>
          </p:cNvSpPr>
          <p:nvPr/>
        </p:nvSpPr>
        <p:spPr>
          <a:xfrm>
            <a:off x="6171059" y="628729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C6F1648-6FB1-4408-BFF1-8322C1AF3D30}" type="slidenum">
              <a:rPr kumimoji="1" lang="ja-JP" altLang="en-US" smtClean="0"/>
              <a:pPr/>
              <a:t>2</a:t>
            </a:fld>
            <a:endParaRPr kumimoji="1" lang="ja-JP" altLang="en-US"/>
          </a:p>
        </p:txBody>
      </p:sp>
    </p:spTree>
    <p:extLst>
      <p:ext uri="{BB962C8B-B14F-4D97-AF65-F5344CB8AC3E}">
        <p14:creationId xmlns:p14="http://schemas.microsoft.com/office/powerpoint/2010/main" val="3337226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8"/>
          <p:cNvSpPr>
            <a:spLocks noGrp="1"/>
          </p:cNvSpPr>
          <p:nvPr/>
        </p:nvSpPr>
        <p:spPr>
          <a:xfrm>
            <a:off x="317259" y="332656"/>
            <a:ext cx="269674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dirty="0">
                <a:latin typeface="+mn-lt"/>
              </a:rPr>
              <a:t>Contents</a:t>
            </a:r>
            <a:endParaRPr kumimoji="1" lang="ja-JP" altLang="en-US" sz="4800" dirty="0">
              <a:latin typeface="+mn-lt"/>
            </a:endParaRPr>
          </a:p>
        </p:txBody>
      </p:sp>
      <p:sp>
        <p:nvSpPr>
          <p:cNvPr id="5" name="コンテンツ プレースホルダー 9"/>
          <p:cNvSpPr>
            <a:spLocks noGrp="1"/>
          </p:cNvSpPr>
          <p:nvPr/>
        </p:nvSpPr>
        <p:spPr>
          <a:xfrm>
            <a:off x="639090" y="1988840"/>
            <a:ext cx="6598769"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4000" dirty="0">
                <a:solidFill>
                  <a:schemeClr val="bg1">
                    <a:lumMod val="75000"/>
                  </a:schemeClr>
                </a:solidFill>
              </a:rPr>
              <a:t>1.Introduction</a:t>
            </a:r>
          </a:p>
          <a:p>
            <a:pPr marL="0" indent="0">
              <a:buNone/>
            </a:pPr>
            <a:r>
              <a:rPr lang="en-US" altLang="ja-JP" sz="4000" dirty="0">
                <a:solidFill>
                  <a:schemeClr val="bg1">
                    <a:lumMod val="75000"/>
                  </a:schemeClr>
                </a:solidFill>
              </a:rPr>
              <a:t>2.Integrated dynamical model</a:t>
            </a:r>
          </a:p>
          <a:p>
            <a:pPr marL="0" indent="0">
              <a:buNone/>
            </a:pPr>
            <a:r>
              <a:rPr lang="en-US" altLang="ja-JP" sz="4000" dirty="0">
                <a:solidFill>
                  <a:schemeClr val="bg1">
                    <a:lumMod val="75000"/>
                  </a:schemeClr>
                </a:solidFill>
              </a:rPr>
              <a:t>3.Results</a:t>
            </a:r>
          </a:p>
          <a:p>
            <a:pPr marL="0" indent="0">
              <a:buNone/>
            </a:pPr>
            <a:r>
              <a:rPr lang="en-US" altLang="ja-JP" sz="4000" dirty="0" smtClean="0"/>
              <a:t>4.Summary</a:t>
            </a:r>
            <a:endParaRPr lang="en-US" altLang="ja-JP" sz="4000" dirty="0"/>
          </a:p>
        </p:txBody>
      </p:sp>
      <p:sp>
        <p:nvSpPr>
          <p:cNvPr id="6" name="スライド番号プレースホルダー 1"/>
          <p:cNvSpPr>
            <a:spLocks noGrp="1"/>
          </p:cNvSpPr>
          <p:nvPr/>
        </p:nvSpPr>
        <p:spPr>
          <a:xfrm>
            <a:off x="6171059" y="628729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C6F1648-6FB1-4408-BFF1-8322C1AF3D30}" type="slidenum">
              <a:rPr kumimoji="1" lang="ja-JP" altLang="en-US" smtClean="0"/>
              <a:pPr/>
              <a:t>20</a:t>
            </a:fld>
            <a:endParaRPr kumimoji="1" lang="ja-JP" altLang="en-US"/>
          </a:p>
        </p:txBody>
      </p:sp>
    </p:spTree>
    <p:extLst>
      <p:ext uri="{BB962C8B-B14F-4D97-AF65-F5344CB8AC3E}">
        <p14:creationId xmlns:p14="http://schemas.microsoft.com/office/powerpoint/2010/main" val="1717251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正方形/長方形 5"/>
              <p:cNvSpPr/>
              <p:nvPr/>
            </p:nvSpPr>
            <p:spPr>
              <a:xfrm>
                <a:off x="999352" y="2107118"/>
                <a:ext cx="6775201" cy="954107"/>
              </a:xfrm>
              <a:prstGeom prst="rect">
                <a:avLst/>
              </a:prstGeom>
              <a:ln w="76200">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ja-JP" sz="2800" dirty="0" smtClean="0"/>
                  <a:t>The observed large</a:t>
                </a:r>
                <a:r>
                  <a:rPr lang="ja-JP" altLang="en-US" sz="2800" dirty="0"/>
                  <a:t> </a:t>
                </a:r>
                <a14:m>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a:rPr>
                          <m:t>𝑣</m:t>
                        </m:r>
                      </m:e>
                      <m:sub>
                        <m:r>
                          <a:rPr lang="en-US" altLang="ja-JP" sz="2800" b="0" i="1" smtClean="0">
                            <a:latin typeface="Cambria Math"/>
                          </a:rPr>
                          <m:t>2</m:t>
                        </m:r>
                      </m:sub>
                    </m:sSub>
                  </m:oMath>
                </a14:m>
                <a:r>
                  <a:rPr lang="en-US" altLang="ja-JP" sz="2800" dirty="0" smtClean="0"/>
                  <a:t> is attributed to both </a:t>
                </a:r>
              </a:p>
              <a:p>
                <a:r>
                  <a:rPr lang="en-US" altLang="ja-JP" sz="2800" dirty="0" smtClean="0"/>
                  <a:t>QGP expansion and hadronic </a:t>
                </a:r>
                <a:r>
                  <a:rPr lang="en-US" altLang="ja-JP" sz="2800" dirty="0" err="1" smtClean="0"/>
                  <a:t>rescatterings</a:t>
                </a:r>
                <a:endParaRPr lang="en-US" altLang="ja-JP" sz="2800" dirty="0" smtClean="0"/>
              </a:p>
            </p:txBody>
          </p:sp>
        </mc:Choice>
        <mc:Fallback xmlns="">
          <p:sp>
            <p:nvSpPr>
              <p:cNvPr id="6" name="正方形/長方形 5"/>
              <p:cNvSpPr>
                <a:spLocks noRot="1" noChangeAspect="1" noMove="1" noResize="1" noEditPoints="1" noAdjustHandles="1" noChangeArrowheads="1" noChangeShapeType="1" noTextEdit="1"/>
              </p:cNvSpPr>
              <p:nvPr/>
            </p:nvSpPr>
            <p:spPr>
              <a:xfrm>
                <a:off x="999352" y="2107118"/>
                <a:ext cx="6775201" cy="954107"/>
              </a:xfrm>
              <a:prstGeom prst="rect">
                <a:avLst/>
              </a:prstGeom>
              <a:blipFill rotWithShape="1">
                <a:blip r:embed="rId3"/>
                <a:stretch>
                  <a:fillRect l="-1335" t="-1775" b="-12426"/>
                </a:stretch>
              </a:blipFill>
              <a:ln w="76200">
                <a:solidFill>
                  <a:schemeClr val="bg1"/>
                </a:solidFill>
              </a:ln>
            </p:spPr>
            <p:txBody>
              <a:bodyPr/>
              <a:lstStyle/>
              <a:p>
                <a:r>
                  <a:rPr lang="ja-JP" altLang="en-US">
                    <a:noFill/>
                  </a:rPr>
                  <a:t> </a:t>
                </a:r>
              </a:p>
            </p:txBody>
          </p:sp>
        </mc:Fallback>
      </mc:AlternateContent>
      <p:sp>
        <p:nvSpPr>
          <p:cNvPr id="7" name="テキスト ボックス 6"/>
          <p:cNvSpPr txBox="1"/>
          <p:nvPr/>
        </p:nvSpPr>
        <p:spPr>
          <a:xfrm>
            <a:off x="239608" y="867672"/>
            <a:ext cx="8852488" cy="523220"/>
          </a:xfrm>
          <a:prstGeom prst="rect">
            <a:avLst/>
          </a:prstGeom>
          <a:noFill/>
        </p:spPr>
        <p:txBody>
          <a:bodyPr wrap="none" rtlCol="0">
            <a:spAutoFit/>
          </a:bodyPr>
          <a:lstStyle/>
          <a:p>
            <a:r>
              <a:rPr kumimoji="1" lang="ja-JP" altLang="en-US" sz="2800" dirty="0" smtClean="0"/>
              <a:t>・</a:t>
            </a:r>
            <a:r>
              <a:rPr lang="en-US" altLang="ja-JP" sz="2800" dirty="0" smtClean="0"/>
              <a:t>Development of a novel hydrodynamic initialization model</a:t>
            </a:r>
            <a:endParaRPr kumimoji="1" lang="ja-JP" altLang="en-US" sz="2800" dirty="0"/>
          </a:p>
        </p:txBody>
      </p:sp>
      <p:sp>
        <p:nvSpPr>
          <p:cNvPr id="8" name="テキスト ボックス 7"/>
          <p:cNvSpPr txBox="1"/>
          <p:nvPr/>
        </p:nvSpPr>
        <p:spPr>
          <a:xfrm>
            <a:off x="999352" y="3166729"/>
            <a:ext cx="7986545" cy="954107"/>
          </a:xfrm>
          <a:prstGeom prst="rect">
            <a:avLst/>
          </a:prstGeom>
          <a:ln w="76200">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2800" dirty="0" smtClean="0"/>
              <a:t>The hadronic afterburner also plays an important role</a:t>
            </a:r>
          </a:p>
          <a:p>
            <a:r>
              <a:rPr kumimoji="1" lang="en-US" altLang="ja-JP" sz="2800" dirty="0" smtClean="0"/>
              <a:t>in the whole dynamical evolution</a:t>
            </a:r>
            <a:endParaRPr kumimoji="1" lang="ja-JP" altLang="en-US" sz="2800" dirty="0"/>
          </a:p>
        </p:txBody>
      </p:sp>
      <p:sp>
        <p:nvSpPr>
          <p:cNvPr id="9" name="テキスト ボックス 8"/>
          <p:cNvSpPr txBox="1"/>
          <p:nvPr/>
        </p:nvSpPr>
        <p:spPr>
          <a:xfrm>
            <a:off x="239608" y="1390892"/>
            <a:ext cx="7462171" cy="523220"/>
          </a:xfrm>
          <a:prstGeom prst="rect">
            <a:avLst/>
          </a:prstGeom>
          <a:noFill/>
        </p:spPr>
        <p:txBody>
          <a:bodyPr wrap="none" rtlCol="0">
            <a:spAutoFit/>
          </a:bodyPr>
          <a:lstStyle/>
          <a:p>
            <a:r>
              <a:rPr lang="ja-JP" altLang="en-US" sz="2800" dirty="0" smtClean="0"/>
              <a:t>・</a:t>
            </a:r>
            <a:r>
              <a:rPr lang="en-US" altLang="ja-JP" sz="2800" dirty="0" smtClean="0"/>
              <a:t>Analysis of flow observables in </a:t>
            </a:r>
            <a:r>
              <a:rPr lang="en-US" altLang="ja-JP" sz="2800" baseline="30000" dirty="0" smtClean="0"/>
              <a:t>3</a:t>
            </a:r>
            <a:r>
              <a:rPr lang="en-US" altLang="ja-JP" sz="2800" dirty="0" smtClean="0"/>
              <a:t>He+Au collisions</a:t>
            </a:r>
            <a:endParaRPr kumimoji="1" lang="ja-JP" altLang="en-US" sz="2800" dirty="0"/>
          </a:p>
        </p:txBody>
      </p:sp>
      <p:sp>
        <p:nvSpPr>
          <p:cNvPr id="2" name="テキスト ボックス 1"/>
          <p:cNvSpPr txBox="1"/>
          <p:nvPr/>
        </p:nvSpPr>
        <p:spPr>
          <a:xfrm>
            <a:off x="425176" y="5222222"/>
            <a:ext cx="8264378" cy="132343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4000" dirty="0" smtClean="0"/>
              <a:t>Large fraction of v2 is generated </a:t>
            </a:r>
          </a:p>
          <a:p>
            <a:r>
              <a:rPr lang="en-US" altLang="ja-JP" sz="4000" dirty="0" smtClean="0"/>
              <a:t>in QGP fluid stage e</a:t>
            </a:r>
            <a:r>
              <a:rPr kumimoji="1" lang="en-US" altLang="ja-JP" sz="4000" dirty="0" smtClean="0"/>
              <a:t>ven in small </a:t>
            </a:r>
            <a:r>
              <a:rPr lang="en-US" altLang="ja-JP" sz="4000" dirty="0" smtClean="0"/>
              <a:t>system</a:t>
            </a:r>
            <a:endParaRPr kumimoji="1" lang="ja-JP" altLang="en-US" sz="4000" dirty="0"/>
          </a:p>
        </p:txBody>
      </p:sp>
      <p:sp>
        <p:nvSpPr>
          <p:cNvPr id="3" name="右矢印 2"/>
          <p:cNvSpPr/>
          <p:nvPr/>
        </p:nvSpPr>
        <p:spPr>
          <a:xfrm rot="5400000">
            <a:off x="4265787" y="4150637"/>
            <a:ext cx="581514" cy="919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07215" y="188640"/>
            <a:ext cx="1608133" cy="523220"/>
          </a:xfrm>
          <a:prstGeom prst="rect">
            <a:avLst/>
          </a:prstGeom>
          <a:noFill/>
        </p:spPr>
        <p:txBody>
          <a:bodyPr wrap="none" rtlCol="0">
            <a:spAutoFit/>
          </a:bodyPr>
          <a:lstStyle/>
          <a:p>
            <a:r>
              <a:rPr kumimoji="1" lang="en-US" altLang="ja-JP" sz="2800" b="1" u="sng" dirty="0" smtClean="0"/>
              <a:t>Summary</a:t>
            </a:r>
            <a:endParaRPr kumimoji="1" lang="ja-JP" altLang="en-US" sz="2800" b="1" u="sng" dirty="0"/>
          </a:p>
        </p:txBody>
      </p:sp>
    </p:spTree>
    <p:extLst>
      <p:ext uri="{BB962C8B-B14F-4D97-AF65-F5344CB8AC3E}">
        <p14:creationId xmlns:p14="http://schemas.microsoft.com/office/powerpoint/2010/main" val="166538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67654" y="2940624"/>
            <a:ext cx="2629246" cy="1015663"/>
          </a:xfrm>
          <a:prstGeom prst="rect">
            <a:avLst/>
          </a:prstGeom>
          <a:noFill/>
        </p:spPr>
        <p:txBody>
          <a:bodyPr wrap="none" rtlCol="0">
            <a:spAutoFit/>
          </a:bodyPr>
          <a:lstStyle/>
          <a:p>
            <a:r>
              <a:rPr kumimoji="1" lang="en-US" altLang="ja-JP" sz="6000" dirty="0"/>
              <a:t>Back up</a:t>
            </a:r>
            <a:endParaRPr kumimoji="1" lang="ja-JP" altLang="en-US" sz="6000" dirty="0"/>
          </a:p>
        </p:txBody>
      </p:sp>
    </p:spTree>
    <p:extLst>
      <p:ext uri="{BB962C8B-B14F-4D97-AF65-F5344CB8AC3E}">
        <p14:creationId xmlns:p14="http://schemas.microsoft.com/office/powerpoint/2010/main" val="3395104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332" y="1196751"/>
            <a:ext cx="4943335" cy="375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227638" y="263109"/>
            <a:ext cx="7115859" cy="584775"/>
          </a:xfrm>
          <a:prstGeom prst="rect">
            <a:avLst/>
          </a:prstGeom>
          <a:noFill/>
        </p:spPr>
        <p:txBody>
          <a:bodyPr wrap="none" rtlCol="0">
            <a:spAutoFit/>
          </a:bodyPr>
          <a:lstStyle/>
          <a:p>
            <a:r>
              <a:rPr lang="en-US" altLang="ja-JP" sz="3200" b="1" u="sng" dirty="0" smtClean="0"/>
              <a:t>Multiplicity distribution</a:t>
            </a:r>
            <a:r>
              <a:rPr kumimoji="1" lang="en-US" altLang="ja-JP" sz="3200" b="1" u="sng" dirty="0" smtClean="0"/>
              <a:t> in </a:t>
            </a:r>
            <a:r>
              <a:rPr kumimoji="1" lang="en-US" altLang="ja-JP" sz="3200" b="1" u="sng" dirty="0" err="1" smtClean="0"/>
              <a:t>d+Au</a:t>
            </a:r>
            <a:r>
              <a:rPr kumimoji="1" lang="en-US" altLang="ja-JP" sz="3200" b="1" u="sng" dirty="0" smtClean="0"/>
              <a:t> collision</a:t>
            </a:r>
            <a:endParaRPr kumimoji="1" lang="ja-JP" altLang="en-US" sz="3200" b="1" u="sng" dirty="0"/>
          </a:p>
        </p:txBody>
      </p:sp>
      <mc:AlternateContent xmlns:mc="http://schemas.openxmlformats.org/markup-compatibility/2006" xmlns:a14="http://schemas.microsoft.com/office/drawing/2010/main">
        <mc:Choice Requires="a14">
          <p:sp>
            <p:nvSpPr>
              <p:cNvPr id="10" name="テキスト ボックス 9"/>
              <p:cNvSpPr txBox="1"/>
              <p:nvPr/>
            </p:nvSpPr>
            <p:spPr>
              <a:xfrm>
                <a:off x="4259670" y="4952334"/>
                <a:ext cx="62465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𝑁</m:t>
                          </m:r>
                        </m:e>
                        <m:sub>
                          <m:r>
                            <m:rPr>
                              <m:sty m:val="p"/>
                            </m:rPr>
                            <a:rPr kumimoji="1" lang="en-US" altLang="ja-JP" sz="2800" b="0" i="0" smtClean="0">
                              <a:solidFill>
                                <a:schemeClr val="tx1"/>
                              </a:solidFill>
                              <a:latin typeface="Cambria Math" panose="02040503050406030204" pitchFamily="18" charset="0"/>
                            </a:rPr>
                            <m:t>ch</m:t>
                          </m:r>
                        </m:sub>
                      </m:sSub>
                    </m:oMath>
                  </m:oMathPara>
                </a14:m>
                <a:endParaRPr kumimoji="1" lang="ja-JP" altLang="en-US" sz="2800" dirty="0" smtClean="0">
                  <a:solidFill>
                    <a:schemeClr val="tx1"/>
                  </a:solidFill>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259670" y="4952334"/>
                <a:ext cx="624658" cy="430887"/>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rot="16200000">
                <a:off x="448838" y="2728045"/>
                <a:ext cx="243368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800" b="0" i="0" smtClean="0">
                          <a:latin typeface="Cambria Math"/>
                        </a:rPr>
                        <m:t>Event</m:t>
                      </m:r>
                      <m:r>
                        <a:rPr kumimoji="1" lang="en-US" altLang="ja-JP" sz="2800" b="0" i="0" smtClean="0">
                          <a:latin typeface="Cambria Math"/>
                        </a:rPr>
                        <m:t> </m:t>
                      </m:r>
                      <m:r>
                        <m:rPr>
                          <m:sty m:val="p"/>
                        </m:rPr>
                        <a:rPr kumimoji="1" lang="en-US" altLang="ja-JP" sz="2800" b="0" i="0" smtClean="0">
                          <a:latin typeface="Cambria Math"/>
                        </a:rPr>
                        <m:t>fraction</m:t>
                      </m:r>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rot="16200000">
                <a:off x="448838" y="2728045"/>
                <a:ext cx="2433680" cy="523220"/>
              </a:xfrm>
              <a:prstGeom prst="rect">
                <a:avLst/>
              </a:prstGeom>
              <a:blipFill rotWithShape="1">
                <a:blip r:embed="rId4"/>
                <a:stretch>
                  <a:fillRect/>
                </a:stretch>
              </a:blipFill>
            </p:spPr>
            <p:txBody>
              <a:bodyPr/>
              <a:lstStyle/>
              <a:p>
                <a:r>
                  <a:rPr lang="ja-JP" altLang="en-US">
                    <a:noFill/>
                  </a:rPr>
                  <a:t> </a:t>
                </a:r>
              </a:p>
            </p:txBody>
          </p:sp>
        </mc:Fallback>
      </mc:AlternateContent>
      <p:sp>
        <p:nvSpPr>
          <p:cNvPr id="12" name="テキスト ボックス 11"/>
          <p:cNvSpPr txBox="1"/>
          <p:nvPr/>
        </p:nvSpPr>
        <p:spPr>
          <a:xfrm>
            <a:off x="4653727" y="1772814"/>
            <a:ext cx="2158732" cy="523220"/>
          </a:xfrm>
          <a:prstGeom prst="rect">
            <a:avLst/>
          </a:prstGeom>
          <a:noFill/>
        </p:spPr>
        <p:txBody>
          <a:bodyPr wrap="none" rtlCol="0">
            <a:spAutoFit/>
          </a:bodyPr>
          <a:lstStyle/>
          <a:p>
            <a:r>
              <a:rPr kumimoji="1" lang="en-US" altLang="ja-JP" sz="2800" dirty="0" smtClean="0"/>
              <a:t>Au-going side</a:t>
            </a:r>
            <a:endParaRPr kumimoji="1" lang="ja-JP" altLang="en-US" sz="2800" dirty="0" smtClean="0"/>
          </a:p>
        </p:txBody>
      </p:sp>
      <mc:AlternateContent xmlns:mc="http://schemas.openxmlformats.org/markup-compatibility/2006" xmlns:a14="http://schemas.microsoft.com/office/drawing/2010/main">
        <mc:Choice Requires="a14">
          <p:sp>
            <p:nvSpPr>
              <p:cNvPr id="13" name="正方形/長方形 12"/>
              <p:cNvSpPr/>
              <p:nvPr/>
            </p:nvSpPr>
            <p:spPr>
              <a:xfrm>
                <a:off x="3932312" y="1340768"/>
                <a:ext cx="288014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a:solidFill>
                            <a:prstClr val="black"/>
                          </a:solidFill>
                          <a:latin typeface="Cambria Math" panose="02040503050406030204" pitchFamily="18" charset="0"/>
                        </a:rPr>
                        <m:t>−3.9&lt;</m:t>
                      </m:r>
                      <m:r>
                        <a:rPr lang="en-US" altLang="ja-JP" sz="2800" i="1">
                          <a:solidFill>
                            <a:prstClr val="black"/>
                          </a:solidFill>
                          <a:latin typeface="Cambria Math" panose="02040503050406030204" pitchFamily="18" charset="0"/>
                        </a:rPr>
                        <m:t>𝜂</m:t>
                      </m:r>
                      <m:r>
                        <a:rPr lang="en-US" altLang="ja-JP" sz="2800" i="1">
                          <a:solidFill>
                            <a:prstClr val="black"/>
                          </a:solidFill>
                          <a:latin typeface="Cambria Math" panose="02040503050406030204" pitchFamily="18" charset="0"/>
                        </a:rPr>
                        <m:t>&lt;−3.0</m:t>
                      </m:r>
                    </m:oMath>
                  </m:oMathPara>
                </a14:m>
                <a:endParaRPr lang="ja-JP" altLang="en-US"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3932312" y="1340768"/>
                <a:ext cx="2880147" cy="523220"/>
              </a:xfrm>
              <a:prstGeom prst="rect">
                <a:avLst/>
              </a:prstGeom>
              <a:blipFill rotWithShape="1">
                <a:blip r:embed="rId5"/>
                <a:stretch>
                  <a:fillRect/>
                </a:stretch>
              </a:blipFill>
            </p:spPr>
            <p:txBody>
              <a:bodyPr/>
              <a:lstStyle/>
              <a:p>
                <a:r>
                  <a:rPr lang="ja-JP" altLang="en-US">
                    <a:noFill/>
                  </a:rPr>
                  <a:t> </a:t>
                </a:r>
              </a:p>
            </p:txBody>
          </p:sp>
        </mc:Fallback>
      </mc:AlternateContent>
      <p:sp>
        <p:nvSpPr>
          <p:cNvPr id="8" name="テキスト ボックス 7"/>
          <p:cNvSpPr txBox="1"/>
          <p:nvPr/>
        </p:nvSpPr>
        <p:spPr>
          <a:xfrm>
            <a:off x="2315698" y="5653651"/>
            <a:ext cx="4627613" cy="584775"/>
          </a:xfrm>
          <a:prstGeom prst="rect">
            <a:avLst/>
          </a:prstGeom>
          <a:noFill/>
        </p:spPr>
        <p:txBody>
          <a:bodyPr wrap="none" rtlCol="0">
            <a:spAutoFit/>
          </a:bodyPr>
          <a:lstStyle/>
          <a:p>
            <a:r>
              <a:rPr kumimoji="1" lang="en-US" altLang="ja-JP" sz="3200" dirty="0" smtClean="0"/>
              <a:t>Fluctuations of multiplicity</a:t>
            </a:r>
            <a:endParaRPr kumimoji="1" lang="ja-JP" altLang="en-US" sz="3200" dirty="0"/>
          </a:p>
        </p:txBody>
      </p:sp>
      <p:sp>
        <p:nvSpPr>
          <p:cNvPr id="11" name="テキスト ボックス 10"/>
          <p:cNvSpPr txBox="1"/>
          <p:nvPr/>
        </p:nvSpPr>
        <p:spPr>
          <a:xfrm>
            <a:off x="2315698" y="6129968"/>
            <a:ext cx="4176465" cy="584775"/>
          </a:xfrm>
          <a:prstGeom prst="rect">
            <a:avLst/>
          </a:prstGeom>
          <a:noFill/>
        </p:spPr>
        <p:txBody>
          <a:bodyPr wrap="square" rtlCol="0">
            <a:spAutoFit/>
          </a:bodyPr>
          <a:lstStyle/>
          <a:p>
            <a:r>
              <a:rPr kumimoji="1" lang="en-US" altLang="ja-JP" sz="3200" dirty="0" smtClean="0"/>
              <a:t>Use for centrality cut</a:t>
            </a:r>
            <a:endParaRPr kumimoji="1" lang="ja-JP" altLang="en-US" sz="3200" dirty="0"/>
          </a:p>
        </p:txBody>
      </p:sp>
      <p:sp>
        <p:nvSpPr>
          <p:cNvPr id="15" name="正方形/長方形 14"/>
          <p:cNvSpPr/>
          <p:nvPr/>
        </p:nvSpPr>
        <p:spPr>
          <a:xfrm>
            <a:off x="2153072" y="5653650"/>
            <a:ext cx="4790239" cy="103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4104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kawaguchi\Desktop\pp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165" y="1475929"/>
            <a:ext cx="4117205" cy="313033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3626" y="1475929"/>
            <a:ext cx="3962887" cy="311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61216" y="170637"/>
            <a:ext cx="8227208" cy="1015663"/>
          </a:xfrm>
          <a:prstGeom prst="rect">
            <a:avLst/>
          </a:prstGeom>
          <a:noFill/>
        </p:spPr>
        <p:txBody>
          <a:bodyPr wrap="square" rtlCol="0">
            <a:spAutoFit/>
          </a:bodyPr>
          <a:lstStyle/>
          <a:p>
            <a:r>
              <a:rPr lang="en-US" altLang="ja-JP" sz="3200" b="1" u="sng" dirty="0" smtClean="0"/>
              <a:t>Spectra in </a:t>
            </a:r>
            <a:r>
              <a:rPr lang="en-US" altLang="ja-JP" sz="3200" b="1" u="sng" dirty="0" err="1" smtClean="0"/>
              <a:t>d+Au</a:t>
            </a:r>
            <a:r>
              <a:rPr lang="en-US" altLang="ja-JP" sz="3200" b="1" u="sng" dirty="0" smtClean="0"/>
              <a:t> collisions</a:t>
            </a:r>
            <a:endParaRPr lang="ja-JP" altLang="en-US" sz="3200" b="1" u="sng" dirty="0"/>
          </a:p>
          <a:p>
            <a:endParaRPr kumimoji="1" lang="ja-JP" altLang="en-US" sz="2800" b="1" u="sng" dirty="0"/>
          </a:p>
        </p:txBody>
      </p:sp>
      <mc:AlternateContent xmlns:mc="http://schemas.openxmlformats.org/markup-compatibility/2006" xmlns:a14="http://schemas.microsoft.com/office/drawing/2010/main">
        <mc:Choice Requires="a14">
          <p:sp>
            <p:nvSpPr>
              <p:cNvPr id="5" name="テキスト ボックス 4"/>
              <p:cNvSpPr txBox="1"/>
              <p:nvPr/>
            </p:nvSpPr>
            <p:spPr>
              <a:xfrm rot="16200000">
                <a:off x="-11408" y="2602155"/>
                <a:ext cx="896464"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𝑑𝑁</m:t>
                              </m:r>
                            </m:e>
                            <m:sub>
                              <m:r>
                                <m:rPr>
                                  <m:sty m:val="p"/>
                                </m:rPr>
                                <a:rPr kumimoji="1" lang="en-US" altLang="ja-JP" sz="2400" b="0" i="0" smtClean="0">
                                  <a:latin typeface="Cambria Math"/>
                                </a:rPr>
                                <m:t>ch</m:t>
                              </m:r>
                            </m:sub>
                          </m:sSub>
                        </m:num>
                        <m:den>
                          <m:r>
                            <a:rPr kumimoji="1" lang="en-US" altLang="ja-JP" sz="2400" b="0" i="1" smtClean="0">
                              <a:latin typeface="Cambria Math"/>
                            </a:rPr>
                            <m:t>𝑑</m:t>
                          </m:r>
                          <m:r>
                            <a:rPr kumimoji="1" lang="el-GR" altLang="ja-JP" sz="2400" b="0" i="1" smtClean="0">
                              <a:latin typeface="Cambria Math"/>
                              <a:ea typeface="Cambria Math"/>
                            </a:rPr>
                            <m:t>𝜂</m:t>
                          </m:r>
                        </m:den>
                      </m:f>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rot="16200000">
                <a:off x="-11408" y="2602155"/>
                <a:ext cx="896464" cy="8561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713880" y="4433014"/>
                <a:ext cx="3092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a:rPr>
                        <m:t>𝜂</m:t>
                      </m:r>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713880" y="4433014"/>
                <a:ext cx="309201" cy="461665"/>
              </a:xfrm>
              <a:prstGeom prst="rect">
                <a:avLst/>
              </a:prstGeom>
              <a:blipFill rotWithShape="1">
                <a:blip r:embed="rId5"/>
                <a:stretch>
                  <a:fillRect l="-3922" r="-17647" b="-9211"/>
                </a:stretch>
              </a:blipFill>
            </p:spPr>
            <p:txBody>
              <a:bodyPr/>
              <a:lstStyle/>
              <a:p>
                <a:r>
                  <a:rPr lang="ja-JP" altLang="en-US">
                    <a:noFill/>
                  </a:rPr>
                  <a:t> </a:t>
                </a:r>
              </a:p>
            </p:txBody>
          </p:sp>
        </mc:Fallback>
      </mc:AlternateContent>
      <p:sp>
        <p:nvSpPr>
          <p:cNvPr id="8" name="正方形/長方形 7"/>
          <p:cNvSpPr/>
          <p:nvPr/>
        </p:nvSpPr>
        <p:spPr>
          <a:xfrm>
            <a:off x="3563888" y="6447659"/>
            <a:ext cx="5315432" cy="307777"/>
          </a:xfrm>
          <a:prstGeom prst="rect">
            <a:avLst/>
          </a:prstGeom>
        </p:spPr>
        <p:txBody>
          <a:bodyPr wrap="square">
            <a:spAutoFit/>
          </a:bodyPr>
          <a:lstStyle/>
          <a:p>
            <a:r>
              <a:rPr lang="fr-FR" altLang="ja-JP" sz="1400" dirty="0"/>
              <a:t>B. B. Back </a:t>
            </a:r>
            <a:r>
              <a:rPr lang="fr-FR" altLang="ja-JP" sz="1400" i="1" dirty="0"/>
              <a:t>et al. </a:t>
            </a:r>
            <a:r>
              <a:rPr lang="fr-FR" altLang="ja-JP" sz="1400" dirty="0"/>
              <a:t>[PHOBOS Collaboration</a:t>
            </a:r>
            <a:r>
              <a:rPr lang="fr-FR" altLang="ja-JP" sz="1400" dirty="0" smtClean="0"/>
              <a:t>],</a:t>
            </a:r>
            <a:r>
              <a:rPr lang="en-US" altLang="ja-JP" sz="1400" dirty="0" smtClean="0"/>
              <a:t>Phys</a:t>
            </a:r>
            <a:r>
              <a:rPr lang="en-US" altLang="ja-JP" sz="1400" dirty="0"/>
              <a:t>. Rev. C </a:t>
            </a:r>
            <a:r>
              <a:rPr lang="en-US" altLang="ja-JP" sz="1400" b="1" dirty="0"/>
              <a:t>72</a:t>
            </a:r>
            <a:r>
              <a:rPr lang="en-US" altLang="ja-JP" sz="1400" dirty="0"/>
              <a:t>, 031901 (2005).</a:t>
            </a:r>
            <a:endParaRPr lang="ja-JP" altLang="en-US" sz="1400"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1044420" y="5217813"/>
                <a:ext cx="705597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3200" dirty="0" smtClean="0"/>
                  <a:t>Reasonable agreement of distribution of </a:t>
                </a:r>
                <a14:m>
                  <m:oMath xmlns:m="http://schemas.openxmlformats.org/officeDocument/2006/math">
                    <m:sSub>
                      <m:sSubPr>
                        <m:ctrlPr>
                          <a:rPr kumimoji="1" lang="en-US" altLang="ja-JP" sz="3200" i="1" smtClean="0">
                            <a:latin typeface="Cambria Math" panose="02040503050406030204" pitchFamily="18" charset="0"/>
                          </a:rPr>
                        </m:ctrlPr>
                      </m:sSubPr>
                      <m:e>
                        <m:r>
                          <a:rPr kumimoji="1" lang="en-US" altLang="ja-JP" sz="3200" b="0" i="1" smtClean="0">
                            <a:latin typeface="Cambria Math"/>
                          </a:rPr>
                          <m:t>𝑑𝑁</m:t>
                        </m:r>
                      </m:e>
                      <m:sub>
                        <m:r>
                          <m:rPr>
                            <m:sty m:val="p"/>
                          </m:rPr>
                          <a:rPr kumimoji="1" lang="en-US" altLang="ja-JP" sz="3200" b="0" i="0" smtClean="0">
                            <a:latin typeface="Cambria Math"/>
                          </a:rPr>
                          <m:t>ch</m:t>
                        </m:r>
                      </m:sub>
                    </m:sSub>
                    <m:r>
                      <a:rPr kumimoji="1" lang="en-US" altLang="ja-JP" sz="3200" b="0" i="1" smtClean="0">
                        <a:latin typeface="Cambria Math"/>
                      </a:rPr>
                      <m:t>/</m:t>
                    </m:r>
                    <m:r>
                      <a:rPr kumimoji="1" lang="en-US" altLang="ja-JP" sz="3200" b="0" i="1" smtClean="0">
                        <a:latin typeface="Cambria Math"/>
                      </a:rPr>
                      <m:t>𝑑</m:t>
                    </m:r>
                    <m:r>
                      <a:rPr kumimoji="1" lang="ja-JP" altLang="en-US" sz="3200" b="0" i="1" smtClean="0">
                        <a:latin typeface="Cambria Math"/>
                      </a:rPr>
                      <m:t>𝜂</m:t>
                    </m:r>
                  </m:oMath>
                </a14:m>
                <a:r>
                  <a:rPr kumimoji="1" lang="en-US" altLang="ja-JP" sz="3200" dirty="0" smtClean="0"/>
                  <a:t> and </a:t>
                </a:r>
                <a14:m>
                  <m:oMath xmlns:m="http://schemas.openxmlformats.org/officeDocument/2006/math">
                    <m:sSub>
                      <m:sSubPr>
                        <m:ctrlPr>
                          <a:rPr lang="en-US" altLang="ja-JP" sz="3200" i="1">
                            <a:latin typeface="Cambria Math" panose="02040503050406030204" pitchFamily="18" charset="0"/>
                          </a:rPr>
                        </m:ctrlPr>
                      </m:sSubPr>
                      <m:e>
                        <m:r>
                          <a:rPr lang="en-US" altLang="ja-JP" sz="3200" i="1">
                            <a:latin typeface="Cambria Math"/>
                          </a:rPr>
                          <m:t>𝑝</m:t>
                        </m:r>
                      </m:e>
                      <m:sub>
                        <m:r>
                          <m:rPr>
                            <m:sty m:val="p"/>
                          </m:rPr>
                          <a:rPr lang="en-US" altLang="ja-JP" sz="3200">
                            <a:latin typeface="Cambria Math"/>
                          </a:rPr>
                          <m:t>T</m:t>
                        </m:r>
                      </m:sub>
                    </m:sSub>
                  </m:oMath>
                </a14:m>
                <a:r>
                  <a:rPr lang="ja-JP" altLang="en-US" sz="3200" dirty="0"/>
                  <a:t> </a:t>
                </a:r>
                <a:r>
                  <a:rPr lang="en-US" altLang="ja-JP" sz="3200" dirty="0" smtClean="0"/>
                  <a:t>slope</a:t>
                </a:r>
                <a:endParaRPr kumimoji="1" lang="ja-JP" altLang="en-US" sz="32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044420" y="5217813"/>
                <a:ext cx="7055972" cy="1077218"/>
              </a:xfrm>
              <a:prstGeom prst="rect">
                <a:avLst/>
              </a:prstGeom>
              <a:blipFill rotWithShape="1">
                <a:blip r:embed="rId6"/>
                <a:stretch>
                  <a:fillRect l="-1979" t="-6077" r="-430" b="-165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rot="16200000">
                <a:off x="2886873" y="2767799"/>
                <a:ext cx="415261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i="1" smtClean="0">
                              <a:latin typeface="Cambria Math" panose="02040503050406030204" pitchFamily="18" charset="0"/>
                            </a:rPr>
                          </m:ctrlPr>
                        </m:sSupPr>
                        <m:e>
                          <m:d>
                            <m:dPr>
                              <m:ctrlPr>
                                <a:rPr kumimoji="1" lang="en-US" altLang="ja-JP" sz="2400" i="1" smtClean="0">
                                  <a:latin typeface="Cambria Math" panose="02040503050406030204" pitchFamily="18" charset="0"/>
                                </a:rPr>
                              </m:ctrlPr>
                            </m:dPr>
                            <m:e>
                              <m:r>
                                <a:rPr kumimoji="1" lang="en-US" altLang="ja-JP" sz="2400" b="0" i="1" smtClean="0">
                                  <a:latin typeface="Cambria Math"/>
                                </a:rPr>
                                <m:t>2</m:t>
                              </m:r>
                              <m:r>
                                <a:rPr kumimoji="1" lang="ja-JP" altLang="en-US" sz="2400" b="0" i="1" smtClean="0">
                                  <a:latin typeface="Cambria Math"/>
                                </a:rPr>
                                <m:t>𝜋</m:t>
                              </m:r>
                              <m:sSub>
                                <m:sSubPr>
                                  <m:ctrlPr>
                                    <a:rPr lang="en-US" altLang="ja-JP" sz="2400" i="1">
                                      <a:latin typeface="Cambria Math" panose="02040503050406030204" pitchFamily="18" charset="0"/>
                                    </a:rPr>
                                  </m:ctrlPr>
                                </m:sSubPr>
                                <m:e>
                                  <m:r>
                                    <a:rPr lang="en-US" altLang="ja-JP" sz="2400" i="1">
                                      <a:latin typeface="Cambria Math"/>
                                    </a:rPr>
                                    <m:t>𝑝</m:t>
                                  </m:r>
                                </m:e>
                                <m:sub>
                                  <m:r>
                                    <m:rPr>
                                      <m:sty m:val="p"/>
                                    </m:rPr>
                                    <a:rPr lang="en-US" altLang="ja-JP" sz="2400">
                                      <a:latin typeface="Cambria Math"/>
                                    </a:rPr>
                                    <m:t>T</m:t>
                                  </m:r>
                                </m:sub>
                              </m:sSub>
                            </m:e>
                          </m:d>
                        </m:e>
                        <m:sup>
                          <m:r>
                            <a:rPr kumimoji="1" lang="en-US" altLang="ja-JP" sz="2400" b="0" i="1" smtClean="0">
                              <a:latin typeface="Cambria Math"/>
                            </a:rPr>
                            <m:t>−1</m:t>
                          </m:r>
                        </m:sup>
                      </m:sSup>
                      <m:sSup>
                        <m:sSupPr>
                          <m:ctrlPr>
                            <a:rPr kumimoji="1" lang="en-US" altLang="ja-JP" sz="2400" i="1" smtClean="0">
                              <a:latin typeface="Cambria Math" panose="02040503050406030204" pitchFamily="18" charset="0"/>
                            </a:rPr>
                          </m:ctrlPr>
                        </m:sSupPr>
                        <m:e>
                          <m:r>
                            <a:rPr kumimoji="1" lang="en-US" altLang="ja-JP" sz="2400" b="0" i="1" smtClean="0">
                              <a:latin typeface="Cambria Math"/>
                            </a:rPr>
                            <m:t>𝑑</m:t>
                          </m:r>
                        </m:e>
                        <m:sup>
                          <m:r>
                            <a:rPr kumimoji="1" lang="en-US" altLang="ja-JP" sz="2400" b="0" i="1" smtClean="0">
                              <a:latin typeface="Cambria Math"/>
                            </a:rPr>
                            <m:t>2</m:t>
                          </m:r>
                        </m:sup>
                      </m:sSup>
                      <m:r>
                        <a:rPr kumimoji="1" lang="en-US" altLang="ja-JP" sz="2400" b="0" i="1" smtClean="0">
                          <a:latin typeface="Cambria Math"/>
                        </a:rPr>
                        <m:t>𝑁</m:t>
                      </m:r>
                      <m:r>
                        <a:rPr kumimoji="1" lang="en-US" altLang="ja-JP" sz="2400" b="0" i="1" smtClean="0">
                          <a:latin typeface="Cambria Math"/>
                        </a:rPr>
                        <m:t>/</m:t>
                      </m:r>
                      <m:r>
                        <a:rPr kumimoji="1" lang="en-US" altLang="ja-JP" sz="2400" b="0" i="1" smtClean="0">
                          <a:latin typeface="Cambria Math"/>
                        </a:rPr>
                        <m:t>𝑑𝑦𝑑</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𝑝</m:t>
                          </m:r>
                        </m:e>
                        <m:sub>
                          <m:r>
                            <m:rPr>
                              <m:sty m:val="p"/>
                            </m:rPr>
                            <a:rPr kumimoji="1" lang="en-US" altLang="ja-JP" sz="2400" b="0" i="0" smtClean="0">
                              <a:latin typeface="Cambria Math"/>
                            </a:rPr>
                            <m:t>T</m:t>
                          </m:r>
                        </m:sub>
                      </m:sSub>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r>
                                <m:rPr>
                                  <m:sty m:val="p"/>
                                </m:rPr>
                                <a:rPr kumimoji="1" lang="en-US" altLang="ja-JP" sz="2400" b="0" i="0" smtClean="0">
                                  <a:latin typeface="Cambria Math"/>
                                </a:rPr>
                                <m:t>GeV</m:t>
                              </m:r>
                            </m:e>
                          </m:d>
                        </m:e>
                        <m:sup>
                          <m:r>
                            <a:rPr kumimoji="1" lang="en-US" altLang="ja-JP" sz="2400" b="0" i="1" smtClean="0">
                              <a:latin typeface="Cambria Math"/>
                            </a:rPr>
                            <m:t>−2</m:t>
                          </m:r>
                        </m:sup>
                      </m:sSup>
                    </m:oMath>
                  </m:oMathPara>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rot="16200000">
                <a:off x="2886873" y="2767799"/>
                <a:ext cx="4152612" cy="461665"/>
              </a:xfrm>
              <a:prstGeom prst="rect">
                <a:avLst/>
              </a:prstGeom>
              <a:blipFill rotWithShape="1">
                <a:blip r:embed="rId7"/>
                <a:stretch>
                  <a:fillRect r="-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6756648" y="1576853"/>
                <a:ext cx="22926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ea typeface="Cambria Math"/>
                        </a:rPr>
                        <m:t>0.2</m:t>
                      </m:r>
                      <m:r>
                        <a:rPr kumimoji="1" lang="en-US" altLang="ja-JP" sz="2400" i="1" smtClean="0">
                          <a:latin typeface="Cambria Math"/>
                          <a:ea typeface="Cambria Math"/>
                        </a:rPr>
                        <m:t>&lt;</m:t>
                      </m:r>
                      <m:r>
                        <a:rPr kumimoji="1" lang="ja-JP" altLang="en-US" sz="2400" i="1" smtClean="0">
                          <a:latin typeface="Cambria Math"/>
                          <a:ea typeface="Cambria Math"/>
                        </a:rPr>
                        <m:t>𝜂</m:t>
                      </m:r>
                      <m:r>
                        <a:rPr kumimoji="1" lang="en-US" altLang="ja-JP" sz="2400" i="1" smtClean="0">
                          <a:latin typeface="Cambria Math"/>
                          <a:ea typeface="Cambria Math"/>
                        </a:rPr>
                        <m:t>&lt;</m:t>
                      </m:r>
                      <m:r>
                        <a:rPr kumimoji="1" lang="en-US" altLang="ja-JP" sz="2400" b="0" i="1" smtClean="0">
                          <a:latin typeface="Cambria Math"/>
                          <a:ea typeface="Cambria Math"/>
                        </a:rPr>
                        <m:t>1.4</m:t>
                      </m:r>
                    </m:oMath>
                  </m:oMathPara>
                </a14:m>
                <a:endParaRPr kumimoji="1" lang="ja-JP" altLang="en-US" sz="24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6756648" y="1576853"/>
                <a:ext cx="2292648" cy="461665"/>
              </a:xfrm>
              <a:prstGeom prst="rect">
                <a:avLst/>
              </a:prstGeom>
              <a:blipFill rotWithShape="1">
                <a:blip r:embed="rId8"/>
                <a:stretch>
                  <a:fillRect b="-10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p:cNvSpPr/>
              <p:nvPr/>
            </p:nvSpPr>
            <p:spPr>
              <a:xfrm>
                <a:off x="6434028" y="4518740"/>
                <a:ext cx="13546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a:rPr>
                            <m:t>𝑝</m:t>
                          </m:r>
                        </m:e>
                        <m:sub>
                          <m:r>
                            <m:rPr>
                              <m:sty m:val="p"/>
                            </m:rPr>
                            <a:rPr lang="en-US" altLang="ja-JP" sz="2400">
                              <a:latin typeface="Cambria Math"/>
                            </a:rPr>
                            <m:t>T</m:t>
                          </m:r>
                        </m:sub>
                      </m:sSub>
                      <m:r>
                        <a:rPr lang="en-US" altLang="ja-JP" sz="2400" b="0" i="1" smtClean="0">
                          <a:latin typeface="Cambria Math"/>
                        </a:rPr>
                        <m:t>(</m:t>
                      </m:r>
                      <m:r>
                        <m:rPr>
                          <m:sty m:val="p"/>
                        </m:rPr>
                        <a:rPr lang="en-US" altLang="ja-JP" sz="2400" b="0" i="0" smtClean="0">
                          <a:latin typeface="Cambria Math"/>
                        </a:rPr>
                        <m:t>GeV</m:t>
                      </m:r>
                      <m:r>
                        <a:rPr lang="en-US" altLang="ja-JP" sz="2400" b="0" i="1" smtClean="0">
                          <a:latin typeface="Cambria Math"/>
                        </a:rPr>
                        <m:t>)</m:t>
                      </m:r>
                    </m:oMath>
                  </m:oMathPara>
                </a14:m>
                <a:endParaRPr lang="ja-JP" altLang="en-US" sz="2400" dirty="0"/>
              </a:p>
            </p:txBody>
          </p:sp>
        </mc:Choice>
        <mc:Fallback xmlns="">
          <p:sp>
            <p:nvSpPr>
              <p:cNvPr id="2" name="正方形/長方形 1"/>
              <p:cNvSpPr>
                <a:spLocks noRot="1" noChangeAspect="1" noMove="1" noResize="1" noEditPoints="1" noAdjustHandles="1" noChangeArrowheads="1" noChangeShapeType="1" noTextEdit="1"/>
              </p:cNvSpPr>
              <p:nvPr/>
            </p:nvSpPr>
            <p:spPr>
              <a:xfrm>
                <a:off x="6434028" y="4518740"/>
                <a:ext cx="1354666" cy="461665"/>
              </a:xfrm>
              <a:prstGeom prst="rect">
                <a:avLst/>
              </a:prstGeom>
              <a:blipFill rotWithShape="1">
                <a:blip r:embed="rId9"/>
                <a:stretch>
                  <a:fillRect r="-897" b="-17105"/>
                </a:stretch>
              </a:blipFill>
            </p:spPr>
            <p:txBody>
              <a:bodyPr/>
              <a:lstStyle/>
              <a:p>
                <a:r>
                  <a:rPr lang="ja-JP" altLang="en-US">
                    <a:noFill/>
                  </a:rPr>
                  <a:t> </a:t>
                </a:r>
              </a:p>
            </p:txBody>
          </p:sp>
        </mc:Fallback>
      </mc:AlternateContent>
      <p:sp>
        <p:nvSpPr>
          <p:cNvPr id="18" name="テキスト ボックス 17"/>
          <p:cNvSpPr txBox="1"/>
          <p:nvPr/>
        </p:nvSpPr>
        <p:spPr>
          <a:xfrm>
            <a:off x="3051656" y="2084684"/>
            <a:ext cx="835485" cy="400110"/>
          </a:xfrm>
          <a:prstGeom prst="rect">
            <a:avLst/>
          </a:prstGeom>
          <a:noFill/>
        </p:spPr>
        <p:txBody>
          <a:bodyPr wrap="none" rtlCol="0">
            <a:spAutoFit/>
          </a:bodyPr>
          <a:lstStyle/>
          <a:p>
            <a:r>
              <a:rPr kumimoji="1" lang="en-US" altLang="ja-JP" sz="2000" dirty="0" smtClean="0"/>
              <a:t>0-20%</a:t>
            </a:r>
            <a:endParaRPr kumimoji="1" lang="ja-JP" altLang="en-US" sz="2000" dirty="0" smtClean="0"/>
          </a:p>
        </p:txBody>
      </p:sp>
      <p:sp>
        <p:nvSpPr>
          <p:cNvPr id="19" name="テキスト ボックス 18"/>
          <p:cNvSpPr txBox="1"/>
          <p:nvPr/>
        </p:nvSpPr>
        <p:spPr>
          <a:xfrm>
            <a:off x="2409217" y="2850353"/>
            <a:ext cx="965329" cy="400110"/>
          </a:xfrm>
          <a:prstGeom prst="rect">
            <a:avLst/>
          </a:prstGeom>
          <a:noFill/>
        </p:spPr>
        <p:txBody>
          <a:bodyPr wrap="none" rtlCol="0">
            <a:spAutoFit/>
          </a:bodyPr>
          <a:lstStyle/>
          <a:p>
            <a:r>
              <a:rPr kumimoji="1" lang="en-US" altLang="ja-JP" sz="2000" dirty="0" smtClean="0"/>
              <a:t>40-60%</a:t>
            </a:r>
            <a:endParaRPr kumimoji="1" lang="ja-JP" altLang="en-US" sz="2000" dirty="0" smtClean="0"/>
          </a:p>
        </p:txBody>
      </p:sp>
      <p:sp>
        <p:nvSpPr>
          <p:cNvPr id="20" name="テキスト ボックス 19"/>
          <p:cNvSpPr txBox="1"/>
          <p:nvPr/>
        </p:nvSpPr>
        <p:spPr>
          <a:xfrm>
            <a:off x="1861631" y="3510055"/>
            <a:ext cx="1095172" cy="400110"/>
          </a:xfrm>
          <a:prstGeom prst="rect">
            <a:avLst/>
          </a:prstGeom>
          <a:noFill/>
        </p:spPr>
        <p:txBody>
          <a:bodyPr wrap="none" rtlCol="0">
            <a:spAutoFit/>
          </a:bodyPr>
          <a:lstStyle/>
          <a:p>
            <a:r>
              <a:rPr lang="en-US" altLang="ja-JP" sz="2000" dirty="0" smtClean="0"/>
              <a:t>8</a:t>
            </a:r>
            <a:r>
              <a:rPr kumimoji="1" lang="en-US" altLang="ja-JP" sz="2000" dirty="0" smtClean="0"/>
              <a:t>0-100%</a:t>
            </a:r>
            <a:endParaRPr kumimoji="1" lang="ja-JP" altLang="en-US" sz="2000" dirty="0" smtClean="0"/>
          </a:p>
        </p:txBody>
      </p:sp>
      <p:sp>
        <p:nvSpPr>
          <p:cNvPr id="21" name="テキスト ボックス 20"/>
          <p:cNvSpPr txBox="1"/>
          <p:nvPr/>
        </p:nvSpPr>
        <p:spPr>
          <a:xfrm>
            <a:off x="3469399" y="1576853"/>
            <a:ext cx="1075936" cy="707886"/>
          </a:xfrm>
          <a:prstGeom prst="rect">
            <a:avLst/>
          </a:prstGeom>
          <a:noFill/>
        </p:spPr>
        <p:txBody>
          <a:bodyPr wrap="none" rtlCol="0">
            <a:spAutoFit/>
          </a:bodyPr>
          <a:lstStyle/>
          <a:p>
            <a:pPr algn="r"/>
            <a:r>
              <a:rPr kumimoji="1" lang="en-US" altLang="ja-JP" sz="2000" dirty="0" smtClean="0">
                <a:solidFill>
                  <a:srgbClr val="FF0000"/>
                </a:solidFill>
              </a:rPr>
              <a:t>PHOBOS</a:t>
            </a:r>
          </a:p>
          <a:p>
            <a:pPr algn="r"/>
            <a:r>
              <a:rPr lang="en-US" altLang="ja-JP" sz="2000" dirty="0" smtClean="0">
                <a:solidFill>
                  <a:srgbClr val="0033CC"/>
                </a:solidFill>
              </a:rPr>
              <a:t>Model</a:t>
            </a:r>
            <a:endParaRPr kumimoji="1" lang="ja-JP" altLang="en-US" sz="2000" dirty="0" smtClean="0">
              <a:solidFill>
                <a:srgbClr val="0033CC"/>
              </a:solidFill>
            </a:endParaRPr>
          </a:p>
        </p:txBody>
      </p:sp>
      <p:sp>
        <p:nvSpPr>
          <p:cNvPr id="22" name="テキスト ボックス 21"/>
          <p:cNvSpPr txBox="1"/>
          <p:nvPr/>
        </p:nvSpPr>
        <p:spPr>
          <a:xfrm>
            <a:off x="5481427" y="3667221"/>
            <a:ext cx="1101584" cy="707886"/>
          </a:xfrm>
          <a:prstGeom prst="rect">
            <a:avLst/>
          </a:prstGeom>
          <a:noFill/>
        </p:spPr>
        <p:txBody>
          <a:bodyPr wrap="none" rtlCol="0">
            <a:spAutoFit/>
          </a:bodyPr>
          <a:lstStyle/>
          <a:p>
            <a:r>
              <a:rPr kumimoji="1" lang="en-US" altLang="ja-JP" sz="2000" dirty="0" smtClean="0">
                <a:solidFill>
                  <a:srgbClr val="FF0000"/>
                </a:solidFill>
              </a:rPr>
              <a:t>PHOBOS</a:t>
            </a:r>
          </a:p>
          <a:p>
            <a:r>
              <a:rPr lang="en-US" altLang="ja-JP" sz="2000" dirty="0" smtClean="0">
                <a:solidFill>
                  <a:srgbClr val="0033CC"/>
                </a:solidFill>
              </a:rPr>
              <a:t>Model</a:t>
            </a:r>
          </a:p>
        </p:txBody>
      </p:sp>
      <p:sp>
        <p:nvSpPr>
          <p:cNvPr id="23" name="テキスト ボックス 22"/>
          <p:cNvSpPr txBox="1"/>
          <p:nvPr/>
        </p:nvSpPr>
        <p:spPr>
          <a:xfrm>
            <a:off x="6747135" y="1937122"/>
            <a:ext cx="2292648" cy="461665"/>
          </a:xfrm>
          <a:prstGeom prst="rect">
            <a:avLst/>
          </a:prstGeom>
          <a:noFill/>
        </p:spPr>
        <p:txBody>
          <a:bodyPr wrap="square" rtlCol="0">
            <a:spAutoFit/>
          </a:bodyPr>
          <a:lstStyle/>
          <a:p>
            <a:r>
              <a:rPr kumimoji="1" lang="en-US" altLang="ja-JP" sz="2400" dirty="0" smtClean="0"/>
              <a:t>Centrality 0-20%</a:t>
            </a:r>
            <a:endParaRPr kumimoji="1" lang="ja-JP" altLang="en-US" sz="2400" dirty="0"/>
          </a:p>
        </p:txBody>
      </p:sp>
      <p:sp>
        <p:nvSpPr>
          <p:cNvPr id="7" name="テキスト ボックス 6"/>
          <p:cNvSpPr txBox="1"/>
          <p:nvPr/>
        </p:nvSpPr>
        <p:spPr>
          <a:xfrm>
            <a:off x="991749" y="981869"/>
            <a:ext cx="3553586" cy="461665"/>
          </a:xfrm>
          <a:prstGeom prst="rect">
            <a:avLst/>
          </a:prstGeom>
          <a:noFill/>
        </p:spPr>
        <p:txBody>
          <a:bodyPr wrap="square" rtlCol="0">
            <a:spAutoFit/>
          </a:bodyPr>
          <a:lstStyle/>
          <a:p>
            <a:r>
              <a:rPr kumimoji="1" lang="en-US" altLang="ja-JP" sz="2400" dirty="0" err="1" smtClean="0"/>
              <a:t>Pseudorapidity</a:t>
            </a:r>
            <a:r>
              <a:rPr kumimoji="1" lang="en-US" altLang="ja-JP" sz="2400" dirty="0" smtClean="0"/>
              <a:t> distribution</a:t>
            </a:r>
            <a:endParaRPr kumimoji="1" lang="ja-JP" altLang="en-US" sz="2400" dirty="0"/>
          </a:p>
        </p:txBody>
      </p:sp>
      <p:sp>
        <p:nvSpPr>
          <p:cNvPr id="9" name="テキスト ボックス 8"/>
          <p:cNvSpPr txBox="1"/>
          <p:nvPr/>
        </p:nvSpPr>
        <p:spPr>
          <a:xfrm>
            <a:off x="5105137" y="981869"/>
            <a:ext cx="4038863" cy="461665"/>
          </a:xfrm>
          <a:prstGeom prst="rect">
            <a:avLst/>
          </a:prstGeom>
          <a:noFill/>
        </p:spPr>
        <p:txBody>
          <a:bodyPr wrap="none" rtlCol="0">
            <a:spAutoFit/>
          </a:bodyPr>
          <a:lstStyle/>
          <a:p>
            <a:r>
              <a:rPr kumimoji="1" lang="en-US" altLang="ja-JP" sz="2400" dirty="0" smtClean="0"/>
              <a:t>Transverse momentum spectra</a:t>
            </a:r>
            <a:endParaRPr kumimoji="1" lang="ja-JP" altLang="en-US" sz="2400" dirty="0"/>
          </a:p>
        </p:txBody>
      </p:sp>
    </p:spTree>
    <p:extLst>
      <p:ext uri="{BB962C8B-B14F-4D97-AF65-F5344CB8AC3E}">
        <p14:creationId xmlns:p14="http://schemas.microsoft.com/office/powerpoint/2010/main" val="2028881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28650" y="122881"/>
            <a:ext cx="7886700" cy="1325563"/>
          </a:xfrm>
        </p:spPr>
        <p:txBody>
          <a:bodyPr/>
          <a:lstStyle/>
          <a:p>
            <a:r>
              <a:rPr kumimoji="1" lang="en-US" altLang="ja-JP" dirty="0" smtClean="0"/>
              <a:t>Rejection sampling</a:t>
            </a:r>
            <a:endParaRPr kumimoji="1"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270767" y="1448444"/>
                <a:ext cx="4051365" cy="954107"/>
              </a:xfrm>
              <a:prstGeom prst="rect">
                <a:avLst/>
              </a:prstGeom>
              <a:noFill/>
            </p:spPr>
            <p:txBody>
              <a:bodyPr wrap="none" rtlCol="0">
                <a:spAutoFit/>
              </a:bodyPr>
              <a:lstStyle/>
              <a:p>
                <a:r>
                  <a:rPr kumimoji="1" lang="en-US" altLang="ja-JP" sz="2800" dirty="0" smtClean="0">
                    <a:solidFill>
                      <a:schemeClr val="tx1"/>
                    </a:solidFill>
                  </a:rPr>
                  <a:t>One AA event </a:t>
                </a:r>
              </a:p>
              <a:p>
                <a:r>
                  <a:rPr kumimoji="1" lang="en-US" altLang="ja-JP" sz="2800" dirty="0" smtClean="0">
                    <a:solidFill>
                      <a:schemeClr val="tx1"/>
                    </a:solidFill>
                    <a:sym typeface="Wingdings" panose="05000000000000000000" pitchFamily="2" charset="2"/>
                  </a:rPr>
                  <a:t> </a:t>
                </a:r>
                <a14:m>
                  <m:oMath xmlns:m="http://schemas.openxmlformats.org/officeDocument/2006/math">
                    <m:sSub>
                      <m:sSubPr>
                        <m:ctrlPr>
                          <a:rPr kumimoji="1" lang="en-US" altLang="ja-JP" sz="2800" b="0" i="1" smtClean="0">
                            <a:solidFill>
                              <a:schemeClr val="tx1"/>
                            </a:solidFill>
                            <a:latin typeface="Cambria Math" panose="02040503050406030204" pitchFamily="18" charset="0"/>
                            <a:sym typeface="Wingdings" panose="05000000000000000000" pitchFamily="2" charset="2"/>
                          </a:rPr>
                        </m:ctrlPr>
                      </m:sSubPr>
                      <m:e>
                        <m:r>
                          <a:rPr kumimoji="1" lang="en-US" altLang="ja-JP" sz="2800" b="0" i="1" smtClean="0">
                            <a:solidFill>
                              <a:schemeClr val="tx1"/>
                            </a:solidFill>
                            <a:latin typeface="Cambria Math" panose="02040503050406030204" pitchFamily="18" charset="0"/>
                            <a:sym typeface="Wingdings" panose="05000000000000000000" pitchFamily="2" charset="2"/>
                          </a:rPr>
                          <m:t>𝑁</m:t>
                        </m:r>
                      </m:e>
                      <m:sub>
                        <m:r>
                          <a:rPr kumimoji="1" lang="en-US" altLang="ja-JP" sz="2800" b="0" i="1" smtClean="0">
                            <a:solidFill>
                              <a:schemeClr val="tx1"/>
                            </a:solidFill>
                            <a:latin typeface="Cambria Math" panose="02040503050406030204" pitchFamily="18" charset="0"/>
                            <a:sym typeface="Wingdings" panose="05000000000000000000" pitchFamily="2" charset="2"/>
                          </a:rPr>
                          <m:t>𝐴</m:t>
                        </m:r>
                      </m:sub>
                    </m:sSub>
                    <m:r>
                      <a:rPr kumimoji="1" lang="en-US" altLang="ja-JP" sz="2800" b="0" i="1" smtClean="0">
                        <a:solidFill>
                          <a:schemeClr val="tx1"/>
                        </a:solidFill>
                        <a:latin typeface="Cambria Math" panose="02040503050406030204" pitchFamily="18" charset="0"/>
                        <a:sym typeface="Wingdings" panose="05000000000000000000" pitchFamily="2" charset="2"/>
                      </a:rPr>
                      <m:t>×</m:t>
                    </m:r>
                    <m:sSub>
                      <m:sSubPr>
                        <m:ctrlPr>
                          <a:rPr kumimoji="1" lang="en-US" altLang="ja-JP" sz="2800" b="0" i="1" smtClean="0">
                            <a:solidFill>
                              <a:schemeClr val="tx1"/>
                            </a:solidFill>
                            <a:latin typeface="Cambria Math" panose="02040503050406030204" pitchFamily="18" charset="0"/>
                            <a:sym typeface="Wingdings" panose="05000000000000000000" pitchFamily="2" charset="2"/>
                          </a:rPr>
                        </m:ctrlPr>
                      </m:sSubPr>
                      <m:e>
                        <m:r>
                          <a:rPr kumimoji="1" lang="en-US" altLang="ja-JP" sz="2800" b="0" i="1" smtClean="0">
                            <a:solidFill>
                              <a:schemeClr val="tx1"/>
                            </a:solidFill>
                            <a:latin typeface="Cambria Math" panose="02040503050406030204" pitchFamily="18" charset="0"/>
                            <a:sym typeface="Wingdings" panose="05000000000000000000" pitchFamily="2" charset="2"/>
                          </a:rPr>
                          <m:t>𝑁</m:t>
                        </m:r>
                      </m:e>
                      <m:sub>
                        <m:r>
                          <a:rPr kumimoji="1" lang="en-US" altLang="ja-JP" sz="2800" b="0" i="1" smtClean="0">
                            <a:solidFill>
                              <a:schemeClr val="tx1"/>
                            </a:solidFill>
                            <a:latin typeface="Cambria Math" panose="02040503050406030204" pitchFamily="18" charset="0"/>
                            <a:sym typeface="Wingdings" panose="05000000000000000000" pitchFamily="2" charset="2"/>
                          </a:rPr>
                          <m:t>𝐵</m:t>
                        </m:r>
                      </m:sub>
                    </m:sSub>
                  </m:oMath>
                </a14:m>
                <a:r>
                  <a:rPr kumimoji="1" lang="ja-JP" altLang="en-US" sz="2800" dirty="0" smtClean="0">
                    <a:solidFill>
                      <a:schemeClr val="tx1"/>
                    </a:solidFill>
                  </a:rPr>
                  <a:t> </a:t>
                </a:r>
                <a:r>
                  <a:rPr kumimoji="1" lang="en-US" altLang="ja-JP" sz="2800" dirty="0" smtClean="0">
                    <a:solidFill>
                      <a:schemeClr val="tx1"/>
                    </a:solidFill>
                  </a:rPr>
                  <a:t>PYTHIA events</a:t>
                </a:r>
                <a:endParaRPr kumimoji="1" lang="ja-JP" altLang="en-US" sz="2800" dirty="0" smtClean="0">
                  <a:solidFill>
                    <a:schemeClr val="tx1"/>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70767" y="1448444"/>
                <a:ext cx="4051365" cy="954107"/>
              </a:xfrm>
              <a:prstGeom prst="rect">
                <a:avLst/>
              </a:prstGeom>
              <a:blipFill rotWithShape="1">
                <a:blip r:embed="rId2"/>
                <a:stretch>
                  <a:fillRect l="-3008" t="-5769" r="-1805" b="-1794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41460" y="3074835"/>
                <a:ext cx="4504695" cy="139903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ja-JP" sz="2800" b="0" i="1" smtClean="0">
                          <a:solidFill>
                            <a:schemeClr val="tx1"/>
                          </a:solidFill>
                          <a:latin typeface="Cambria Math" panose="02040503050406030204" pitchFamily="18" charset="0"/>
                        </a:rPr>
                        <m:t>𝑤</m:t>
                      </m:r>
                      <m:d>
                        <m:dPr>
                          <m:ctrlPr>
                            <a:rPr kumimoji="1" lang="en-US" altLang="ja-JP" sz="2800" b="0" i="1" smtClean="0">
                              <a:solidFill>
                                <a:schemeClr val="tx1"/>
                              </a:solidFill>
                              <a:latin typeface="Cambria Math" panose="02040503050406030204" pitchFamily="18" charset="0"/>
                            </a:rPr>
                          </m:ctrlPr>
                        </m:dPr>
                        <m:e>
                          <m:r>
                            <a:rPr kumimoji="1" lang="en-US" altLang="ja-JP" sz="2800" b="0" i="1" smtClean="0">
                              <a:solidFill>
                                <a:schemeClr val="tx1"/>
                              </a:solidFill>
                              <a:latin typeface="Cambria Math" panose="02040503050406030204" pitchFamily="18" charset="0"/>
                            </a:rPr>
                            <m:t>𝜂</m:t>
                          </m:r>
                        </m:e>
                      </m:d>
                    </m:oMath>
                  </m:oMathPara>
                </a14:m>
                <a:endParaRPr kumimoji="1" lang="en-US" altLang="ja-JP" sz="2800" b="0" i="1" dirty="0" smtClean="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sz="2800" b="0" i="1" smtClean="0">
                          <a:solidFill>
                            <a:schemeClr val="tx1"/>
                          </a:solidFill>
                          <a:latin typeface="Cambria Math" panose="02040503050406030204" pitchFamily="18" charset="0"/>
                        </a:rPr>
                        <m:t>=</m:t>
                      </m:r>
                      <m:f>
                        <m:fPr>
                          <m:ctrlPr>
                            <a:rPr kumimoji="1" lang="en-US" altLang="ja-JP" sz="2800" b="0" i="1" smtClean="0">
                              <a:solidFill>
                                <a:schemeClr val="tx1"/>
                              </a:solidFill>
                              <a:latin typeface="Cambria Math" panose="02040503050406030204" pitchFamily="18" charset="0"/>
                            </a:rPr>
                          </m:ctrlPr>
                        </m:fPr>
                        <m:num>
                          <m:r>
                            <a:rPr kumimoji="1" lang="en-US" altLang="ja-JP" sz="2800" b="0" i="1" smtClean="0">
                              <a:solidFill>
                                <a:schemeClr val="tx1"/>
                              </a:solidFill>
                              <a:latin typeface="Cambria Math" panose="02040503050406030204" pitchFamily="18" charset="0"/>
                            </a:rPr>
                            <m:t>1</m:t>
                          </m:r>
                        </m:num>
                        <m:den>
                          <m:r>
                            <a:rPr kumimoji="1" lang="en-US" altLang="ja-JP" sz="2800" b="0" i="1" smtClean="0">
                              <a:solidFill>
                                <a:schemeClr val="tx1"/>
                              </a:solidFill>
                              <a:latin typeface="Cambria Math" panose="02040503050406030204" pitchFamily="18" charset="0"/>
                            </a:rPr>
                            <m:t>2</m:t>
                          </m:r>
                        </m:den>
                      </m:f>
                      <m:d>
                        <m:dPr>
                          <m:ctrlPr>
                            <a:rPr kumimoji="1" lang="en-US" altLang="ja-JP" sz="2800" b="0" i="1" smtClean="0">
                              <a:solidFill>
                                <a:schemeClr val="tx1"/>
                              </a:solidFill>
                              <a:latin typeface="Cambria Math" panose="02040503050406030204" pitchFamily="18" charset="0"/>
                            </a:rPr>
                          </m:ctrlPr>
                        </m:dPr>
                        <m:e>
                          <m:f>
                            <m:fPr>
                              <m:ctrlPr>
                                <a:rPr lang="en-US" altLang="ja-JP" sz="2800" i="1">
                                  <a:solidFill>
                                    <a:schemeClr val="tx1"/>
                                  </a:solidFill>
                                  <a:latin typeface="Cambria Math" panose="02040503050406030204" pitchFamily="18" charset="0"/>
                                </a:rPr>
                              </m:ctrlPr>
                            </m:fPr>
                            <m:num>
                              <m:sSub>
                                <m:sSubPr>
                                  <m:ctrlPr>
                                    <a:rPr lang="en-US" altLang="ja-JP" sz="2800" b="0" i="1" smtClean="0">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𝑌</m:t>
                                  </m:r>
                                </m:e>
                                <m:sub>
                                  <m:r>
                                    <m:rPr>
                                      <m:sty m:val="p"/>
                                    </m:rPr>
                                    <a:rPr lang="en-US" altLang="ja-JP" sz="2800" b="0" i="0" smtClean="0">
                                      <a:solidFill>
                                        <a:schemeClr val="tx1"/>
                                      </a:solidFill>
                                      <a:latin typeface="Cambria Math" panose="02040503050406030204" pitchFamily="18" charset="0"/>
                                    </a:rPr>
                                    <m:t>b</m:t>
                                  </m:r>
                                </m:sub>
                              </m:sSub>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𝜂</m:t>
                              </m:r>
                            </m:num>
                            <m:den>
                              <m:sSub>
                                <m:sSubPr>
                                  <m:ctrlPr>
                                    <a:rPr lang="en-US" altLang="ja-JP" sz="2800" b="0" i="1" smtClean="0">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𝑌</m:t>
                                  </m:r>
                                </m:e>
                                <m:sub>
                                  <m:r>
                                    <m:rPr>
                                      <m:sty m:val="p"/>
                                    </m:rPr>
                                    <a:rPr lang="en-US" altLang="ja-JP" sz="2800" b="0" i="0" smtClean="0">
                                      <a:solidFill>
                                        <a:schemeClr val="tx1"/>
                                      </a:solidFill>
                                      <a:latin typeface="Cambria Math" panose="02040503050406030204" pitchFamily="18" charset="0"/>
                                    </a:rPr>
                                    <m:t>b</m:t>
                                  </m:r>
                                </m:sub>
                              </m:sSub>
                            </m:den>
                          </m:f>
                          <m:f>
                            <m:fPr>
                              <m:ctrlPr>
                                <a:rPr lang="en-US" altLang="ja-JP" sz="2800" i="1" smtClean="0">
                                  <a:solidFill>
                                    <a:schemeClr val="tx1"/>
                                  </a:solidFill>
                                  <a:latin typeface="Cambria Math" panose="02040503050406030204" pitchFamily="18" charset="0"/>
                                </a:rPr>
                              </m:ctrlPr>
                            </m:fPr>
                            <m:num>
                              <m:r>
                                <a:rPr lang="en-US" altLang="ja-JP" sz="2800" b="0" i="1" smtClean="0">
                                  <a:solidFill>
                                    <a:schemeClr val="tx1"/>
                                  </a:solidFill>
                                  <a:latin typeface="Cambria Math" panose="02040503050406030204" pitchFamily="18" charset="0"/>
                                </a:rPr>
                                <m:t>1</m:t>
                              </m:r>
                            </m:num>
                            <m:den>
                              <m:sSub>
                                <m:sSubPr>
                                  <m:ctrlPr>
                                    <a:rPr lang="en-US" altLang="ja-JP" sz="2800" b="0" i="1" smtClean="0">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𝑁</m:t>
                                  </m:r>
                                </m:e>
                                <m:sub>
                                  <m:r>
                                    <m:rPr>
                                      <m:sty m:val="p"/>
                                    </m:rPr>
                                    <a:rPr lang="en-US" altLang="ja-JP" sz="2800" b="0" i="0" smtClean="0">
                                      <a:solidFill>
                                        <a:schemeClr val="tx1"/>
                                      </a:solidFill>
                                      <a:latin typeface="Cambria Math" panose="02040503050406030204" pitchFamily="18" charset="0"/>
                                    </a:rPr>
                                    <m:t>A</m:t>
                                  </m:r>
                                </m:sub>
                              </m:sSub>
                            </m:den>
                          </m:f>
                          <m:r>
                            <a:rPr lang="en-US" altLang="ja-JP" sz="2800" b="0" i="1" smtClean="0">
                              <a:solidFill>
                                <a:schemeClr val="tx1"/>
                              </a:solidFill>
                              <a:latin typeface="Cambria Math" panose="02040503050406030204" pitchFamily="18" charset="0"/>
                            </a:rPr>
                            <m:t>+</m:t>
                          </m:r>
                          <m:f>
                            <m:fPr>
                              <m:ctrlPr>
                                <a:rPr lang="en-US" altLang="ja-JP" sz="2800" i="1">
                                  <a:solidFill>
                                    <a:schemeClr val="tx1"/>
                                  </a:solidFill>
                                  <a:latin typeface="Cambria Math" panose="02040503050406030204" pitchFamily="18" charset="0"/>
                                </a:rPr>
                              </m:ctrlPr>
                            </m:fPr>
                            <m:num>
                              <m:sSub>
                                <m:sSubPr>
                                  <m:ctrlPr>
                                    <a:rPr lang="en-US" altLang="ja-JP" sz="2800" i="1">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𝑌</m:t>
                                  </m:r>
                                </m:e>
                                <m:sub>
                                  <m:r>
                                    <m:rPr>
                                      <m:sty m:val="p"/>
                                    </m:rPr>
                                    <a:rPr lang="en-US" altLang="ja-JP" sz="2800" i="0">
                                      <a:solidFill>
                                        <a:schemeClr val="tx1"/>
                                      </a:solidFill>
                                      <a:latin typeface="Cambria Math" panose="02040503050406030204" pitchFamily="18" charset="0"/>
                                    </a:rPr>
                                    <m:t>b</m:t>
                                  </m:r>
                                </m:sub>
                              </m:sSub>
                              <m:r>
                                <a:rPr lang="en-US" altLang="ja-JP" sz="2800" b="0" i="1" smtClean="0">
                                  <a:solidFill>
                                    <a:schemeClr val="tx1"/>
                                  </a:solidFill>
                                  <a:latin typeface="Cambria Math" panose="02040503050406030204" pitchFamily="18" charset="0"/>
                                </a:rPr>
                                <m:t>−</m:t>
                              </m:r>
                              <m:r>
                                <a:rPr lang="en-US" altLang="ja-JP" sz="2800" i="1">
                                  <a:solidFill>
                                    <a:schemeClr val="tx1"/>
                                  </a:solidFill>
                                  <a:latin typeface="Cambria Math" panose="02040503050406030204" pitchFamily="18" charset="0"/>
                                </a:rPr>
                                <m:t>𝜂</m:t>
                              </m:r>
                            </m:num>
                            <m:den>
                              <m:sSub>
                                <m:sSubPr>
                                  <m:ctrlPr>
                                    <a:rPr lang="en-US" altLang="ja-JP" sz="2800" i="1">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𝑌</m:t>
                                  </m:r>
                                </m:e>
                                <m:sub>
                                  <m:r>
                                    <m:rPr>
                                      <m:sty m:val="p"/>
                                    </m:rPr>
                                    <a:rPr lang="en-US" altLang="ja-JP" sz="2800" i="0">
                                      <a:solidFill>
                                        <a:schemeClr val="tx1"/>
                                      </a:solidFill>
                                      <a:latin typeface="Cambria Math" panose="02040503050406030204" pitchFamily="18" charset="0"/>
                                    </a:rPr>
                                    <m:t>b</m:t>
                                  </m:r>
                                </m:sub>
                              </m:sSub>
                            </m:den>
                          </m:f>
                          <m:f>
                            <m:fPr>
                              <m:ctrlPr>
                                <a:rPr lang="en-US" altLang="ja-JP" sz="2800" i="1">
                                  <a:solidFill>
                                    <a:schemeClr val="tx1"/>
                                  </a:solidFill>
                                  <a:latin typeface="Cambria Math" panose="02040503050406030204" pitchFamily="18" charset="0"/>
                                </a:rPr>
                              </m:ctrlPr>
                            </m:fPr>
                            <m:num>
                              <m:r>
                                <a:rPr lang="en-US" altLang="ja-JP" sz="2800" i="1">
                                  <a:solidFill>
                                    <a:schemeClr val="tx1"/>
                                  </a:solidFill>
                                  <a:latin typeface="Cambria Math" panose="02040503050406030204" pitchFamily="18" charset="0"/>
                                </a:rPr>
                                <m:t>1</m:t>
                              </m:r>
                            </m:num>
                            <m:den>
                              <m:sSub>
                                <m:sSubPr>
                                  <m:ctrlPr>
                                    <a:rPr lang="en-US" altLang="ja-JP" sz="2800" i="1">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𝑁</m:t>
                                  </m:r>
                                </m:e>
                                <m:sub>
                                  <m:r>
                                    <m:rPr>
                                      <m:sty m:val="p"/>
                                    </m:rPr>
                                    <a:rPr lang="en-US" altLang="ja-JP" sz="2800" b="0" i="0" smtClean="0">
                                      <a:solidFill>
                                        <a:schemeClr val="tx1"/>
                                      </a:solidFill>
                                      <a:latin typeface="Cambria Math" panose="02040503050406030204" pitchFamily="18" charset="0"/>
                                    </a:rPr>
                                    <m:t>B</m:t>
                                  </m:r>
                                </m:sub>
                              </m:sSub>
                            </m:den>
                          </m:f>
                        </m:e>
                      </m:d>
                    </m:oMath>
                  </m:oMathPara>
                </a14:m>
                <a:endParaRPr kumimoji="1" lang="ja-JP" altLang="en-US" sz="2800" dirty="0" smtClean="0">
                  <a:solidFill>
                    <a:schemeClr val="tx1"/>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41460" y="3074835"/>
                <a:ext cx="4504695" cy="1399037"/>
              </a:xfrm>
              <a:prstGeom prst="rect">
                <a:avLst/>
              </a:prstGeom>
              <a:blipFill rotWithShape="1">
                <a:blip r:embed="rId3"/>
                <a:stretch>
                  <a:fillRect/>
                </a:stretch>
              </a:blipFill>
            </p:spPr>
            <p:txBody>
              <a:bodyPr/>
              <a:lstStyle/>
              <a:p>
                <a:r>
                  <a:rPr lang="ja-JP" altLang="en-US">
                    <a:noFill/>
                  </a:rPr>
                  <a:t> </a:t>
                </a:r>
              </a:p>
            </p:txBody>
          </p:sp>
        </mc:Fallback>
      </mc:AlternateContent>
      <p:sp>
        <p:nvSpPr>
          <p:cNvPr id="7" name="テキスト ボックス 6"/>
          <p:cNvSpPr txBox="1"/>
          <p:nvPr/>
        </p:nvSpPr>
        <p:spPr>
          <a:xfrm>
            <a:off x="261891" y="2547435"/>
            <a:ext cx="4416850" cy="523220"/>
          </a:xfrm>
          <a:prstGeom prst="rect">
            <a:avLst/>
          </a:prstGeom>
          <a:noFill/>
        </p:spPr>
        <p:txBody>
          <a:bodyPr wrap="none" rtlCol="0">
            <a:spAutoFit/>
          </a:bodyPr>
          <a:lstStyle/>
          <a:p>
            <a:r>
              <a:rPr kumimoji="1" lang="en-US" altLang="ja-JP" sz="2800" dirty="0" smtClean="0"/>
              <a:t>Weight in one PYTHIA event</a:t>
            </a:r>
            <a:endParaRPr kumimoji="1" lang="ja-JP" altLang="en-US" sz="2800" dirty="0" smtClean="0"/>
          </a:p>
        </p:txBody>
      </p:sp>
      <p:pic>
        <p:nvPicPr>
          <p:cNvPr id="8" name="Picture 2" descr="C:\Users\kawaguchi\Desktop\図3.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1085" y="1724679"/>
            <a:ext cx="3181538" cy="2016914"/>
          </a:xfrm>
          <a:prstGeom prst="rect">
            <a:avLst/>
          </a:prstGeom>
          <a:noFill/>
          <a:extLst/>
        </p:spPr>
      </p:pic>
      <p:sp>
        <p:nvSpPr>
          <p:cNvPr id="9" name="円/楕円 8"/>
          <p:cNvSpPr/>
          <p:nvPr/>
        </p:nvSpPr>
        <p:spPr>
          <a:xfrm>
            <a:off x="8431418" y="2925974"/>
            <a:ext cx="296116" cy="29772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楕円 9"/>
          <p:cNvSpPr/>
          <p:nvPr/>
        </p:nvSpPr>
        <p:spPr>
          <a:xfrm>
            <a:off x="8431418" y="2226410"/>
            <a:ext cx="296116" cy="29772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円/楕円 10"/>
          <p:cNvSpPr/>
          <p:nvPr/>
        </p:nvSpPr>
        <p:spPr>
          <a:xfrm>
            <a:off x="5158265" y="1647669"/>
            <a:ext cx="296116" cy="297722"/>
          </a:xfrm>
          <a:prstGeom prst="ellipse">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p:nvSpPr>
        <p:spPr>
          <a:xfrm>
            <a:off x="5158265" y="3505799"/>
            <a:ext cx="296116" cy="297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円/楕円 12"/>
          <p:cNvSpPr/>
          <p:nvPr/>
        </p:nvSpPr>
        <p:spPr>
          <a:xfrm>
            <a:off x="5158265" y="2511323"/>
            <a:ext cx="296116" cy="2977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mc:AlternateContent xmlns:mc="http://schemas.openxmlformats.org/markup-compatibility/2006" xmlns:a14="http://schemas.microsoft.com/office/drawing/2010/main">
        <mc:Choice Requires="a14">
          <p:sp>
            <p:nvSpPr>
              <p:cNvPr id="14" name="テキスト ボックス 13"/>
              <p:cNvSpPr txBox="1"/>
              <p:nvPr/>
            </p:nvSpPr>
            <p:spPr>
              <a:xfrm>
                <a:off x="4443705" y="5787987"/>
                <a:ext cx="4880823" cy="523220"/>
              </a:xfrm>
              <a:prstGeom prst="rect">
                <a:avLst/>
              </a:prstGeom>
              <a:noFill/>
            </p:spPr>
            <p:txBody>
              <a:bodyPr wrap="none" rtlCol="0">
                <a:spAutoFit/>
              </a:bodyPr>
              <a:lstStyle/>
              <a:p>
                <a14:m>
                  <m:oMath xmlns:m="http://schemas.openxmlformats.org/officeDocument/2006/math">
                    <m:sSub>
                      <m:sSubPr>
                        <m:ctrlPr>
                          <a:rPr lang="en-US" altLang="ja-JP" sz="2800" i="1" smtClean="0">
                            <a:solidFill>
                              <a:schemeClr val="tx1"/>
                            </a:solidFill>
                            <a:latin typeface="Cambria Math" panose="02040503050406030204" pitchFamily="18" charset="0"/>
                            <a:sym typeface="Wingdings" panose="05000000000000000000" pitchFamily="2" charset="2"/>
                          </a:rPr>
                        </m:ctrlPr>
                      </m:sSubPr>
                      <m:e>
                        <m:r>
                          <a:rPr lang="en-US" altLang="ja-JP" sz="2800" b="0" i="1" smtClean="0">
                            <a:solidFill>
                              <a:schemeClr val="tx1"/>
                            </a:solidFill>
                            <a:latin typeface="Cambria Math" panose="02040503050406030204" pitchFamily="18" charset="0"/>
                            <a:sym typeface="Wingdings" panose="05000000000000000000" pitchFamily="2" charset="2"/>
                          </a:rPr>
                          <m:t>−</m:t>
                        </m:r>
                        <m:r>
                          <a:rPr lang="en-US" altLang="ja-JP" sz="2800" i="1">
                            <a:solidFill>
                              <a:schemeClr val="tx1"/>
                            </a:solidFill>
                            <a:latin typeface="Cambria Math" panose="02040503050406030204" pitchFamily="18" charset="0"/>
                            <a:sym typeface="Wingdings" panose="05000000000000000000" pitchFamily="2" charset="2"/>
                          </a:rPr>
                          <m:t>𝑌</m:t>
                        </m:r>
                      </m:e>
                      <m:sub>
                        <m:r>
                          <m:rPr>
                            <m:sty m:val="p"/>
                          </m:rPr>
                          <a:rPr lang="en-US" altLang="ja-JP" sz="2800">
                            <a:solidFill>
                              <a:schemeClr val="tx1"/>
                            </a:solidFill>
                            <a:latin typeface="Cambria Math" panose="02040503050406030204" pitchFamily="18" charset="0"/>
                            <a:sym typeface="Wingdings" panose="05000000000000000000" pitchFamily="2" charset="2"/>
                          </a:rPr>
                          <m:t>b</m:t>
                        </m:r>
                        <m:r>
                          <m:rPr>
                            <m:sty m:val="p"/>
                          </m:rPr>
                          <a:rPr lang="en-US" altLang="ja-JP" sz="2800" b="0" i="0" smtClean="0">
                            <a:solidFill>
                              <a:schemeClr val="tx1"/>
                            </a:solidFill>
                            <a:latin typeface="Cambria Math" panose="02040503050406030204" pitchFamily="18" charset="0"/>
                            <a:sym typeface="Wingdings" panose="05000000000000000000" pitchFamily="2" charset="2"/>
                          </a:rPr>
                          <m:t>eam</m:t>
                        </m:r>
                      </m:sub>
                    </m:sSub>
                  </m:oMath>
                </a14:m>
                <a:r>
                  <a:rPr kumimoji="1" lang="en-US" altLang="ja-JP" sz="2800" dirty="0" smtClean="0">
                    <a:solidFill>
                      <a:schemeClr val="tx1"/>
                    </a:solidFill>
                    <a:sym typeface="Wingdings" panose="05000000000000000000" pitchFamily="2" charset="2"/>
                  </a:rPr>
                  <a:t>           </a:t>
                </a:r>
                <a14:m>
                  <m:oMath xmlns:m="http://schemas.openxmlformats.org/officeDocument/2006/math">
                    <m:r>
                      <a:rPr kumimoji="1" lang="en-US" altLang="ja-JP" sz="2800" b="0" i="1" smtClean="0">
                        <a:solidFill>
                          <a:schemeClr val="tx1"/>
                        </a:solidFill>
                        <a:latin typeface="Cambria Math" panose="02040503050406030204" pitchFamily="18" charset="0"/>
                        <a:sym typeface="Wingdings" panose="05000000000000000000" pitchFamily="2" charset="2"/>
                      </a:rPr>
                      <m:t>𝜂</m:t>
                    </m:r>
                  </m:oMath>
                </a14:m>
                <a:r>
                  <a:rPr kumimoji="1" lang="en-US" altLang="ja-JP" sz="2800" dirty="0" smtClean="0">
                    <a:solidFill>
                      <a:schemeClr val="tx1"/>
                    </a:solidFill>
                    <a:sym typeface="Wingdings" panose="05000000000000000000" pitchFamily="2" charset="2"/>
                  </a:rPr>
                  <a:t>           </a:t>
                </a:r>
                <a14:m>
                  <m:oMath xmlns:m="http://schemas.openxmlformats.org/officeDocument/2006/math">
                    <m:sSub>
                      <m:sSubPr>
                        <m:ctrlPr>
                          <a:rPr kumimoji="1" lang="en-US" altLang="ja-JP" sz="2800" b="0" i="1" smtClean="0">
                            <a:solidFill>
                              <a:schemeClr val="tx1"/>
                            </a:solidFill>
                            <a:latin typeface="Cambria Math" panose="02040503050406030204" pitchFamily="18" charset="0"/>
                            <a:sym typeface="Wingdings" panose="05000000000000000000" pitchFamily="2" charset="2"/>
                          </a:rPr>
                        </m:ctrlPr>
                      </m:sSubPr>
                      <m:e>
                        <m:r>
                          <a:rPr kumimoji="1" lang="en-US" altLang="ja-JP" sz="2800" b="0" i="1" smtClean="0">
                            <a:solidFill>
                              <a:schemeClr val="tx1"/>
                            </a:solidFill>
                            <a:latin typeface="Cambria Math" panose="02040503050406030204" pitchFamily="18" charset="0"/>
                            <a:sym typeface="Wingdings" panose="05000000000000000000" pitchFamily="2" charset="2"/>
                          </a:rPr>
                          <m:t>𝑌</m:t>
                        </m:r>
                      </m:e>
                      <m:sub>
                        <m:r>
                          <m:rPr>
                            <m:sty m:val="p"/>
                          </m:rPr>
                          <a:rPr kumimoji="1" lang="en-US" altLang="ja-JP" sz="2800" b="0" i="0" smtClean="0">
                            <a:solidFill>
                              <a:schemeClr val="tx1"/>
                            </a:solidFill>
                            <a:latin typeface="Cambria Math" panose="02040503050406030204" pitchFamily="18" charset="0"/>
                            <a:sym typeface="Wingdings" panose="05000000000000000000" pitchFamily="2" charset="2"/>
                          </a:rPr>
                          <m:t>beam</m:t>
                        </m:r>
                      </m:sub>
                    </m:sSub>
                  </m:oMath>
                </a14:m>
                <a:endParaRPr kumimoji="1" lang="ja-JP" altLang="en-US" sz="2800" dirty="0" smtClean="0">
                  <a:solidFill>
                    <a:schemeClr val="tx1"/>
                  </a:solidFill>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443705" y="5787987"/>
                <a:ext cx="4880823" cy="523220"/>
              </a:xfrm>
              <a:prstGeom prst="rect">
                <a:avLst/>
              </a:prstGeom>
              <a:blipFill rotWithShape="0">
                <a:blip r:embed="rId5"/>
                <a:stretch>
                  <a:fillRect t="-13953" b="-290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139568" y="5161490"/>
                <a:ext cx="4390369" cy="8322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𝑁</m:t>
                          </m:r>
                        </m:e>
                        <m:sub>
                          <m:r>
                            <m:rPr>
                              <m:sty m:val="p"/>
                            </m:rPr>
                            <a:rPr kumimoji="1" lang="en-US" altLang="ja-JP" sz="2800" b="0" i="0" smtClean="0">
                              <a:solidFill>
                                <a:schemeClr val="tx1"/>
                              </a:solidFill>
                              <a:latin typeface="Cambria Math" panose="02040503050406030204" pitchFamily="18" charset="0"/>
                            </a:rPr>
                            <m:t>A</m:t>
                          </m:r>
                        </m:sub>
                      </m:sSub>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𝑁</m:t>
                          </m:r>
                        </m:e>
                        <m:sub>
                          <m:r>
                            <m:rPr>
                              <m:sty m:val="p"/>
                            </m:rPr>
                            <a:rPr kumimoji="1" lang="en-US" altLang="ja-JP" sz="2800" b="0" i="0" smtClean="0">
                              <a:solidFill>
                                <a:schemeClr val="tx1"/>
                              </a:solidFill>
                              <a:latin typeface="Cambria Math" panose="02040503050406030204" pitchFamily="18" charset="0"/>
                            </a:rPr>
                            <m:t>B</m:t>
                          </m:r>
                        </m:sub>
                      </m:sSub>
                      <m:r>
                        <a:rPr kumimoji="1" lang="en-US" altLang="ja-JP" sz="2800" b="0" i="1" smtClean="0">
                          <a:solidFill>
                            <a:schemeClr val="tx1"/>
                          </a:solidFill>
                          <a:latin typeface="Cambria Math" panose="02040503050406030204" pitchFamily="18" charset="0"/>
                        </a:rPr>
                        <m:t>𝑤</m:t>
                      </m:r>
                      <m:d>
                        <m:dPr>
                          <m:ctrlPr>
                            <a:rPr kumimoji="1" lang="en-US" altLang="ja-JP" sz="2800" b="0" i="1" smtClean="0">
                              <a:solidFill>
                                <a:schemeClr val="tx1"/>
                              </a:solidFill>
                              <a:latin typeface="Cambria Math" panose="02040503050406030204" pitchFamily="18" charset="0"/>
                            </a:rPr>
                          </m:ctrlPr>
                        </m:dPr>
                        <m:e>
                          <m:r>
                            <a:rPr kumimoji="1" lang="en-US" altLang="ja-JP" sz="2800" b="0" i="1" smtClean="0">
                              <a:solidFill>
                                <a:schemeClr val="tx1"/>
                              </a:solidFill>
                              <a:latin typeface="Cambria Math" panose="02040503050406030204" pitchFamily="18" charset="0"/>
                            </a:rPr>
                            <m:t>𝜂</m:t>
                          </m:r>
                        </m:e>
                      </m:d>
                      <m:r>
                        <a:rPr kumimoji="1" lang="en-US" altLang="ja-JP" sz="2800" b="0" i="1" smtClean="0">
                          <a:solidFill>
                            <a:schemeClr val="tx1"/>
                          </a:solidFill>
                          <a:latin typeface="Cambria Math" panose="02040503050406030204" pitchFamily="18" charset="0"/>
                        </a:rPr>
                        <m:t>=</m:t>
                      </m:r>
                      <m:d>
                        <m:dPr>
                          <m:begChr m:val="{"/>
                          <m:endChr m:val=""/>
                          <m:ctrlPr>
                            <a:rPr kumimoji="1" lang="en-US" altLang="ja-JP" sz="2800" b="0" i="1" smtClean="0">
                              <a:solidFill>
                                <a:schemeClr val="tx1"/>
                              </a:solidFill>
                              <a:latin typeface="Cambria Math" panose="02040503050406030204" pitchFamily="18" charset="0"/>
                            </a:rPr>
                          </m:ctrlPr>
                        </m:dPr>
                        <m:e>
                          <m:m>
                            <m:mPr>
                              <m:mcs>
                                <m:mc>
                                  <m:mcPr>
                                    <m:count m:val="1"/>
                                    <m:mcJc m:val="center"/>
                                  </m:mcPr>
                                </m:mc>
                              </m:mcs>
                              <m:ctrlPr>
                                <a:rPr kumimoji="1" lang="en-US" altLang="ja-JP" sz="2800" b="0" i="1" smtClean="0">
                                  <a:solidFill>
                                    <a:schemeClr val="tx1"/>
                                  </a:solidFill>
                                  <a:latin typeface="Cambria Math" panose="02040503050406030204" pitchFamily="18" charset="0"/>
                                </a:rPr>
                              </m:ctrlPr>
                            </m:mPr>
                            <m:mr>
                              <m:e>
                                <m:sSub>
                                  <m:sSubPr>
                                    <m:ctrlPr>
                                      <a:rPr kumimoji="1" lang="en-US" altLang="ja-JP" sz="2800" b="0" i="1" smtClean="0">
                                        <a:solidFill>
                                          <a:schemeClr val="tx1"/>
                                        </a:solidFill>
                                        <a:latin typeface="Cambria Math" panose="02040503050406030204" pitchFamily="18" charset="0"/>
                                      </a:rPr>
                                    </m:ctrlPr>
                                  </m:sSubPr>
                                  <m:e>
                                    <m:r>
                                      <m:rPr>
                                        <m:brk m:alnAt="7"/>
                                      </m:rPr>
                                      <a:rPr kumimoji="1" lang="en-US" altLang="ja-JP" sz="2800" b="0" i="1" smtClean="0">
                                        <a:solidFill>
                                          <a:schemeClr val="tx1"/>
                                        </a:solidFill>
                                        <a:latin typeface="Cambria Math" panose="02040503050406030204" pitchFamily="18" charset="0"/>
                                      </a:rPr>
                                      <m:t>𝑁</m:t>
                                    </m:r>
                                  </m:e>
                                  <m:sub>
                                    <m:r>
                                      <m:rPr>
                                        <m:sty m:val="p"/>
                                      </m:rPr>
                                      <a:rPr kumimoji="1" lang="en-US" altLang="ja-JP" sz="2800" b="0" i="0" smtClean="0">
                                        <a:solidFill>
                                          <a:schemeClr val="tx1"/>
                                        </a:solidFill>
                                        <a:latin typeface="Cambria Math" panose="02040503050406030204" pitchFamily="18" charset="0"/>
                                      </a:rPr>
                                      <m:t>A</m:t>
                                    </m:r>
                                  </m:sub>
                                </m:sSub>
                                <m:r>
                                  <m:rPr>
                                    <m:brk m:alnAt="7"/>
                                  </m:rPr>
                                  <a:rPr kumimoji="1" lang="en-US" altLang="ja-JP" sz="2800" b="0" i="1" smtClean="0">
                                    <a:solidFill>
                                      <a:schemeClr val="tx1"/>
                                    </a:solidFill>
                                    <a:latin typeface="Cambria Math" panose="02040503050406030204" pitchFamily="18" charset="0"/>
                                  </a:rPr>
                                  <m:t> </m:t>
                                </m:r>
                                <m:r>
                                  <a:rPr kumimoji="1" lang="en-US" altLang="ja-JP" sz="2800" b="0" i="1" smtClean="0">
                                    <a:solidFill>
                                      <a:schemeClr val="tx1"/>
                                    </a:solidFill>
                                    <a:latin typeface="Cambria Math" panose="02040503050406030204" pitchFamily="18" charset="0"/>
                                  </a:rPr>
                                  <m:t>(</m:t>
                                </m:r>
                                <m:r>
                                  <a:rPr kumimoji="1" lang="en-US" altLang="ja-JP" sz="2800" b="0" i="1" smtClean="0">
                                    <a:solidFill>
                                      <a:schemeClr val="tx1"/>
                                    </a:solidFill>
                                    <a:latin typeface="Cambria Math" panose="02040503050406030204" pitchFamily="18" charset="0"/>
                                  </a:rPr>
                                  <m:t>𝜂</m:t>
                                </m:r>
                                <m:r>
                                  <a:rPr kumimoji="1" lang="en-US" altLang="ja-JP" sz="2800" b="0" i="1" smtClean="0">
                                    <a:solidFill>
                                      <a:schemeClr val="tx1"/>
                                    </a:solidFill>
                                    <a:latin typeface="Cambria Math" panose="02040503050406030204" pitchFamily="18" charset="0"/>
                                  </a:rPr>
                                  <m:t>=−</m:t>
                                </m:r>
                                <m:sSub>
                                  <m:sSubPr>
                                    <m:ctrlPr>
                                      <a:rPr kumimoji="1" lang="en-US" altLang="ja-JP" sz="2800" b="0" i="1" smtClean="0">
                                        <a:solidFill>
                                          <a:schemeClr val="tx1"/>
                                        </a:solidFill>
                                        <a:latin typeface="Cambria Math" panose="02040503050406030204" pitchFamily="18" charset="0"/>
                                      </a:rPr>
                                    </m:ctrlPr>
                                  </m:sSubPr>
                                  <m:e>
                                    <m:r>
                                      <m:rPr>
                                        <m:brk m:alnAt="7"/>
                                      </m:rPr>
                                      <a:rPr kumimoji="1" lang="en-US" altLang="ja-JP" sz="2800" b="0" i="1" smtClean="0">
                                        <a:solidFill>
                                          <a:schemeClr val="tx1"/>
                                        </a:solidFill>
                                        <a:latin typeface="Cambria Math" panose="02040503050406030204" pitchFamily="18" charset="0"/>
                                      </a:rPr>
                                      <m:t>𝑌</m:t>
                                    </m:r>
                                  </m:e>
                                  <m:sub>
                                    <m:r>
                                      <m:rPr>
                                        <m:sty m:val="p"/>
                                        <m:brk m:alnAt="7"/>
                                      </m:rPr>
                                      <a:rPr kumimoji="1" lang="en-US" altLang="ja-JP" sz="2800" b="0" i="0" smtClean="0">
                                        <a:solidFill>
                                          <a:schemeClr val="tx1"/>
                                        </a:solidFill>
                                        <a:latin typeface="Cambria Math" panose="02040503050406030204" pitchFamily="18" charset="0"/>
                                      </a:rPr>
                                      <m:t>b</m:t>
                                    </m:r>
                                  </m:sub>
                                </m:sSub>
                                <m:r>
                                  <m:rPr>
                                    <m:brk m:alnAt="7"/>
                                  </m:rPr>
                                  <a:rPr kumimoji="1" lang="en-US" altLang="ja-JP" sz="2800" b="0" i="1" smtClean="0">
                                    <a:solidFill>
                                      <a:schemeClr val="tx1"/>
                                    </a:solidFill>
                                    <a:latin typeface="Cambria Math" panose="02040503050406030204" pitchFamily="18" charset="0"/>
                                  </a:rPr>
                                  <m:t>)</m:t>
                                </m:r>
                              </m:e>
                            </m:mr>
                            <m:mr>
                              <m:e>
                                <m:sSub>
                                  <m:sSubPr>
                                    <m:ctrlPr>
                                      <a:rPr lang="en-US" altLang="ja-JP" sz="2800" i="1">
                                        <a:solidFill>
                                          <a:schemeClr val="tx1"/>
                                        </a:solidFill>
                                        <a:latin typeface="Cambria Math" panose="02040503050406030204" pitchFamily="18" charset="0"/>
                                      </a:rPr>
                                    </m:ctrlPr>
                                  </m:sSubPr>
                                  <m:e>
                                    <m:r>
                                      <m:rPr>
                                        <m:brk m:alnAt="7"/>
                                      </m:rPr>
                                      <a:rPr lang="en-US" altLang="ja-JP" sz="2800" i="1">
                                        <a:solidFill>
                                          <a:schemeClr val="tx1"/>
                                        </a:solidFill>
                                        <a:latin typeface="Cambria Math" panose="02040503050406030204" pitchFamily="18" charset="0"/>
                                      </a:rPr>
                                      <m:t>𝑁</m:t>
                                    </m:r>
                                  </m:e>
                                  <m:sub>
                                    <m:r>
                                      <m:rPr>
                                        <m:sty m:val="p"/>
                                      </m:rPr>
                                      <a:rPr lang="en-US" altLang="ja-JP" sz="2800" b="0" i="0" smtClean="0">
                                        <a:solidFill>
                                          <a:schemeClr val="tx1"/>
                                        </a:solidFill>
                                        <a:latin typeface="Cambria Math" panose="02040503050406030204" pitchFamily="18" charset="0"/>
                                      </a:rPr>
                                      <m:t>B</m:t>
                                    </m:r>
                                  </m:sub>
                                </m:sSub>
                                <m:r>
                                  <m:rPr>
                                    <m:brk m:alnAt="7"/>
                                  </m:rPr>
                                  <a:rPr lang="en-US" altLang="ja-JP" sz="2800" i="1">
                                    <a:solidFill>
                                      <a:schemeClr val="tx1"/>
                                    </a:solidFill>
                                    <a:latin typeface="Cambria Math" panose="02040503050406030204" pitchFamily="18" charset="0"/>
                                  </a:rPr>
                                  <m:t> </m:t>
                                </m:r>
                                <m:r>
                                  <a:rPr lang="en-US" altLang="ja-JP" sz="2800" i="1">
                                    <a:solidFill>
                                      <a:schemeClr val="tx1"/>
                                    </a:solidFill>
                                    <a:latin typeface="Cambria Math" panose="02040503050406030204" pitchFamily="18" charset="0"/>
                                  </a:rPr>
                                  <m:t>(</m:t>
                                </m:r>
                                <m:r>
                                  <a:rPr lang="en-US" altLang="ja-JP" sz="2800" i="1">
                                    <a:solidFill>
                                      <a:schemeClr val="tx1"/>
                                    </a:solidFill>
                                    <a:latin typeface="Cambria Math" panose="02040503050406030204" pitchFamily="18" charset="0"/>
                                  </a:rPr>
                                  <m:t>𝜂</m:t>
                                </m:r>
                                <m:r>
                                  <a:rPr lang="en-US" altLang="ja-JP" sz="2800" i="1">
                                    <a:solidFill>
                                      <a:schemeClr val="tx1"/>
                                    </a:solidFill>
                                    <a:latin typeface="Cambria Math" panose="02040503050406030204" pitchFamily="18" charset="0"/>
                                  </a:rPr>
                                  <m:t>=</m:t>
                                </m:r>
                                <m:sSub>
                                  <m:sSubPr>
                                    <m:ctrlPr>
                                      <a:rPr lang="en-US" altLang="ja-JP" sz="2800" i="1">
                                        <a:solidFill>
                                          <a:schemeClr val="tx1"/>
                                        </a:solidFill>
                                        <a:latin typeface="Cambria Math" panose="02040503050406030204" pitchFamily="18" charset="0"/>
                                      </a:rPr>
                                    </m:ctrlPr>
                                  </m:sSubPr>
                                  <m:e>
                                    <m:r>
                                      <m:rPr>
                                        <m:brk m:alnAt="7"/>
                                      </m:rPr>
                                      <a:rPr lang="en-US" altLang="ja-JP" sz="2800" i="1">
                                        <a:solidFill>
                                          <a:schemeClr val="tx1"/>
                                        </a:solidFill>
                                        <a:latin typeface="Cambria Math" panose="02040503050406030204" pitchFamily="18" charset="0"/>
                                      </a:rPr>
                                      <m:t>𝑌</m:t>
                                    </m:r>
                                  </m:e>
                                  <m:sub>
                                    <m:r>
                                      <m:rPr>
                                        <m:sty m:val="p"/>
                                        <m:brk m:alnAt="7"/>
                                      </m:rPr>
                                      <a:rPr lang="en-US" altLang="ja-JP" sz="2800" i="0">
                                        <a:solidFill>
                                          <a:schemeClr val="tx1"/>
                                        </a:solidFill>
                                        <a:latin typeface="Cambria Math" panose="02040503050406030204" pitchFamily="18" charset="0"/>
                                      </a:rPr>
                                      <m:t>b</m:t>
                                    </m:r>
                                  </m:sub>
                                </m:sSub>
                                <m:r>
                                  <m:rPr>
                                    <m:brk m:alnAt="7"/>
                                  </m:rPr>
                                  <a:rPr lang="en-US" altLang="ja-JP" sz="2800" i="1">
                                    <a:solidFill>
                                      <a:schemeClr val="tx1"/>
                                    </a:solidFill>
                                    <a:latin typeface="Cambria Math" panose="02040503050406030204" pitchFamily="18" charset="0"/>
                                  </a:rPr>
                                  <m:t>)</m:t>
                                </m:r>
                              </m:e>
                            </m:mr>
                          </m:m>
                        </m:e>
                      </m:d>
                    </m:oMath>
                  </m:oMathPara>
                </a14:m>
                <a:endParaRPr kumimoji="1" lang="ja-JP" altLang="en-US" sz="2800" dirty="0" smtClean="0">
                  <a:solidFill>
                    <a:schemeClr val="tx1"/>
                  </a:solidFill>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139568" y="5161490"/>
                <a:ext cx="4390369" cy="832216"/>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4628061" y="4641139"/>
                <a:ext cx="51244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𝑁</m:t>
                          </m:r>
                        </m:e>
                        <m:sub>
                          <m:r>
                            <m:rPr>
                              <m:sty m:val="p"/>
                            </m:rPr>
                            <a:rPr kumimoji="1" lang="en-US" altLang="ja-JP" sz="2800" b="0" i="0" smtClean="0">
                              <a:solidFill>
                                <a:schemeClr val="tx1"/>
                              </a:solidFill>
                              <a:latin typeface="Cambria Math" panose="02040503050406030204" pitchFamily="18" charset="0"/>
                            </a:rPr>
                            <m:t>A</m:t>
                          </m:r>
                        </m:sub>
                      </m:sSub>
                    </m:oMath>
                  </m:oMathPara>
                </a14:m>
                <a:endParaRPr kumimoji="1" lang="ja-JP" altLang="en-US" sz="2800" dirty="0" smtClean="0">
                  <a:solidFill>
                    <a:schemeClr val="tx1"/>
                  </a:solidFill>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628061" y="4641139"/>
                <a:ext cx="512448" cy="430887"/>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8561341" y="4946047"/>
                <a:ext cx="5076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𝑁</m:t>
                          </m:r>
                        </m:e>
                        <m:sub>
                          <m:r>
                            <m:rPr>
                              <m:sty m:val="p"/>
                            </m:rPr>
                            <a:rPr kumimoji="1" lang="en-US" altLang="ja-JP" sz="2800" b="0" i="0" smtClean="0">
                              <a:solidFill>
                                <a:schemeClr val="tx1"/>
                              </a:solidFill>
                              <a:latin typeface="Cambria Math" panose="02040503050406030204" pitchFamily="18" charset="0"/>
                            </a:rPr>
                            <m:t>B</m:t>
                          </m:r>
                        </m:sub>
                      </m:sSub>
                    </m:oMath>
                  </m:oMathPara>
                </a14:m>
                <a:endParaRPr kumimoji="1" lang="ja-JP" altLang="en-US" sz="2800" dirty="0" smtClean="0">
                  <a:solidFill>
                    <a:schemeClr val="tx1"/>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8561341" y="4946047"/>
                <a:ext cx="507639" cy="430887"/>
              </a:xfrm>
              <a:prstGeom prst="rect">
                <a:avLst/>
              </a:prstGeom>
              <a:blipFill rotWithShape="1">
                <a:blip r:embed="rId8"/>
                <a:stretch>
                  <a:fillRect/>
                </a:stretch>
              </a:blipFill>
            </p:spPr>
            <p:txBody>
              <a:bodyPr/>
              <a:lstStyle/>
              <a:p>
                <a:r>
                  <a:rPr lang="ja-JP" altLang="en-US">
                    <a:noFill/>
                  </a:rPr>
                  <a:t> </a:t>
                </a:r>
              </a:p>
            </p:txBody>
          </p:sp>
        </mc:Fallback>
      </mc:AlternateContent>
      <p:grpSp>
        <p:nvGrpSpPr>
          <p:cNvPr id="18" name="グループ化 17"/>
          <p:cNvGrpSpPr/>
          <p:nvPr/>
        </p:nvGrpSpPr>
        <p:grpSpPr>
          <a:xfrm>
            <a:off x="5290061" y="4141705"/>
            <a:ext cx="3252563" cy="1453951"/>
            <a:chOff x="5290061" y="4153840"/>
            <a:chExt cx="3252563" cy="2169787"/>
          </a:xfrm>
        </p:grpSpPr>
        <p:cxnSp>
          <p:nvCxnSpPr>
            <p:cNvPr id="19" name="直線コネクタ 18"/>
            <p:cNvCxnSpPr/>
            <p:nvPr/>
          </p:nvCxnSpPr>
          <p:spPr>
            <a:xfrm flipV="1">
              <a:off x="5290061" y="4163627"/>
              <a:ext cx="0" cy="21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8542623" y="4873840"/>
              <a:ext cx="0" cy="144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flipV="1">
              <a:off x="5290062" y="6313840"/>
              <a:ext cx="3252561" cy="9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5290061" y="4153840"/>
              <a:ext cx="3252563" cy="724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正方形/長方形 22"/>
              <p:cNvSpPr/>
              <p:nvPr/>
            </p:nvSpPr>
            <p:spPr>
              <a:xfrm>
                <a:off x="5826668" y="1183704"/>
                <a:ext cx="2561535" cy="523220"/>
              </a:xfrm>
              <a:prstGeom prst="rect">
                <a:avLst/>
              </a:prstGeom>
            </p:spPr>
            <p:txBody>
              <a:bodyPr wrap="none">
                <a:spAutoFit/>
              </a:bodyPr>
              <a:lstStyle/>
              <a:p>
                <a14:m>
                  <m:oMath xmlns:m="http://schemas.openxmlformats.org/officeDocument/2006/math">
                    <m:sSub>
                      <m:sSubPr>
                        <m:ctrlPr>
                          <a:rPr lang="en-US" altLang="ja-JP" sz="2800" i="1" smtClean="0">
                            <a:solidFill>
                              <a:schemeClr val="tx1"/>
                            </a:solidFill>
                            <a:latin typeface="Cambria Math" panose="02040503050406030204" pitchFamily="18" charset="0"/>
                            <a:sym typeface="Wingdings" panose="05000000000000000000" pitchFamily="2" charset="2"/>
                          </a:rPr>
                        </m:ctrlPr>
                      </m:sSubPr>
                      <m:e>
                        <m:r>
                          <a:rPr lang="en-US" altLang="ja-JP" sz="2800" i="1">
                            <a:solidFill>
                              <a:schemeClr val="tx1"/>
                            </a:solidFill>
                            <a:latin typeface="Cambria Math" panose="02040503050406030204" pitchFamily="18" charset="0"/>
                            <a:sym typeface="Wingdings" panose="05000000000000000000" pitchFamily="2" charset="2"/>
                          </a:rPr>
                          <m:t>𝑁</m:t>
                        </m:r>
                      </m:e>
                      <m:sub>
                        <m:r>
                          <m:rPr>
                            <m:sty m:val="p"/>
                          </m:rPr>
                          <a:rPr lang="en-US" altLang="ja-JP" sz="2800" i="0" smtClean="0">
                            <a:solidFill>
                              <a:schemeClr val="tx1"/>
                            </a:solidFill>
                            <a:latin typeface="Cambria Math" panose="02040503050406030204" pitchFamily="18" charset="0"/>
                            <a:sym typeface="Wingdings" panose="05000000000000000000" pitchFamily="2" charset="2"/>
                          </a:rPr>
                          <m:t>A</m:t>
                        </m:r>
                      </m:sub>
                    </m:sSub>
                    <m:r>
                      <a:rPr lang="en-US" altLang="ja-JP" sz="2800" i="1">
                        <a:solidFill>
                          <a:schemeClr val="tx1"/>
                        </a:solidFill>
                        <a:latin typeface="Cambria Math" panose="02040503050406030204" pitchFamily="18" charset="0"/>
                        <a:sym typeface="Wingdings" panose="05000000000000000000" pitchFamily="2" charset="2"/>
                      </a:rPr>
                      <m:t>×</m:t>
                    </m:r>
                    <m:sSub>
                      <m:sSubPr>
                        <m:ctrlPr>
                          <a:rPr lang="en-US" altLang="ja-JP" sz="2800" i="1">
                            <a:solidFill>
                              <a:schemeClr val="tx1"/>
                            </a:solidFill>
                            <a:latin typeface="Cambria Math" panose="02040503050406030204" pitchFamily="18" charset="0"/>
                            <a:sym typeface="Wingdings" panose="05000000000000000000" pitchFamily="2" charset="2"/>
                          </a:rPr>
                        </m:ctrlPr>
                      </m:sSubPr>
                      <m:e>
                        <m:r>
                          <a:rPr lang="en-US" altLang="ja-JP" sz="2800" i="1">
                            <a:solidFill>
                              <a:schemeClr val="tx1"/>
                            </a:solidFill>
                            <a:latin typeface="Cambria Math" panose="02040503050406030204" pitchFamily="18" charset="0"/>
                            <a:sym typeface="Wingdings" panose="05000000000000000000" pitchFamily="2" charset="2"/>
                          </a:rPr>
                          <m:t>𝑁</m:t>
                        </m:r>
                      </m:e>
                      <m:sub>
                        <m:r>
                          <m:rPr>
                            <m:sty m:val="p"/>
                          </m:rPr>
                          <a:rPr lang="en-US" altLang="ja-JP" sz="2800" i="0">
                            <a:solidFill>
                              <a:schemeClr val="tx1"/>
                            </a:solidFill>
                            <a:latin typeface="Cambria Math" panose="02040503050406030204" pitchFamily="18" charset="0"/>
                            <a:sym typeface="Wingdings" panose="05000000000000000000" pitchFamily="2" charset="2"/>
                          </a:rPr>
                          <m:t>B</m:t>
                        </m:r>
                      </m:sub>
                    </m:sSub>
                  </m:oMath>
                </a14:m>
                <a:r>
                  <a:rPr lang="en-US" altLang="ja-JP" sz="2800" dirty="0" smtClean="0">
                    <a:solidFill>
                      <a:schemeClr val="tx1"/>
                    </a:solidFill>
                  </a:rPr>
                  <a:t> strings</a:t>
                </a:r>
                <a:r>
                  <a:rPr lang="ja-JP" altLang="en-US" dirty="0" smtClean="0">
                    <a:solidFill>
                      <a:schemeClr val="tx1"/>
                    </a:solidFill>
                  </a:rPr>
                  <a:t> </a:t>
                </a:r>
                <a:endParaRPr lang="ja-JP" altLang="en-US" dirty="0">
                  <a:solidFill>
                    <a:schemeClr val="tx1"/>
                  </a:solidFill>
                </a:endParaRPr>
              </a:p>
            </p:txBody>
          </p:sp>
        </mc:Choice>
        <mc:Fallback xmlns="">
          <p:sp>
            <p:nvSpPr>
              <p:cNvPr id="23" name="正方形/長方形 22"/>
              <p:cNvSpPr>
                <a:spLocks noRot="1" noChangeAspect="1" noMove="1" noResize="1" noEditPoints="1" noAdjustHandles="1" noChangeArrowheads="1" noChangeShapeType="1" noTextEdit="1"/>
              </p:cNvSpPr>
              <p:nvPr/>
            </p:nvSpPr>
            <p:spPr>
              <a:xfrm>
                <a:off x="5826668" y="1183704"/>
                <a:ext cx="2561535" cy="523220"/>
              </a:xfrm>
              <a:prstGeom prst="rect">
                <a:avLst/>
              </a:prstGeom>
              <a:blipFill rotWithShape="0">
                <a:blip r:embed="rId9"/>
                <a:stretch>
                  <a:fillRect t="-10465" r="-952" b="-3255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5723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Hydro to cascade</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628650" y="2523586"/>
                <a:ext cx="5486374" cy="937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tx1"/>
                          </a:solidFill>
                          <a:latin typeface="Cambria Math" panose="02040503050406030204" pitchFamily="18" charset="0"/>
                        </a:rPr>
                        <m:t>𝐸</m:t>
                      </m:r>
                      <m:f>
                        <m:fPr>
                          <m:ctrlPr>
                            <a:rPr kumimoji="1" lang="en-US" altLang="ja-JP" sz="2800" b="0" i="1" smtClean="0">
                              <a:solidFill>
                                <a:schemeClr val="tx1"/>
                              </a:solidFill>
                              <a:latin typeface="Cambria Math" panose="02040503050406030204" pitchFamily="18" charset="0"/>
                            </a:rPr>
                          </m:ctrlPr>
                        </m:fPr>
                        <m:num>
                          <m:sSup>
                            <m:sSupPr>
                              <m:ctrlPr>
                                <a:rPr kumimoji="1" lang="en-US" altLang="ja-JP" sz="2800" b="0" i="1" smtClean="0">
                                  <a:solidFill>
                                    <a:schemeClr val="tx1"/>
                                  </a:solidFill>
                                  <a:latin typeface="Cambria Math" panose="02040503050406030204" pitchFamily="18" charset="0"/>
                                </a:rPr>
                              </m:ctrlPr>
                            </m:sSupPr>
                            <m:e>
                              <m:r>
                                <a:rPr kumimoji="1" lang="en-US" altLang="ja-JP" sz="2800" b="0" i="1" smtClean="0">
                                  <a:solidFill>
                                    <a:schemeClr val="tx1"/>
                                  </a:solidFill>
                                  <a:latin typeface="Cambria Math" panose="02040503050406030204" pitchFamily="18" charset="0"/>
                                </a:rPr>
                                <m:t>𝑑</m:t>
                              </m:r>
                            </m:e>
                            <m:sup>
                              <m:r>
                                <a:rPr kumimoji="1" lang="en-US" altLang="ja-JP" sz="2800" b="0" i="1" smtClean="0">
                                  <a:solidFill>
                                    <a:schemeClr val="tx1"/>
                                  </a:solidFill>
                                  <a:latin typeface="Cambria Math" panose="02040503050406030204" pitchFamily="18" charset="0"/>
                                </a:rPr>
                                <m:t>3</m:t>
                              </m:r>
                            </m:sup>
                          </m:sSup>
                          <m:r>
                            <m:rPr>
                              <m:sty m:val="p"/>
                            </m:rPr>
                            <a:rPr kumimoji="1" lang="en-US" altLang="ja-JP" sz="2800" b="0" i="0" smtClean="0">
                              <a:solidFill>
                                <a:schemeClr val="tx1"/>
                              </a:solidFill>
                              <a:latin typeface="Cambria Math" panose="02040503050406030204" pitchFamily="18" charset="0"/>
                            </a:rPr>
                            <m:t>Δ</m:t>
                          </m:r>
                          <m:r>
                            <a:rPr kumimoji="1" lang="en-US" altLang="ja-JP" sz="2800" b="0" i="1" smtClean="0">
                              <a:solidFill>
                                <a:schemeClr val="tx1"/>
                              </a:solidFill>
                              <a:latin typeface="Cambria Math" panose="02040503050406030204" pitchFamily="18" charset="0"/>
                            </a:rPr>
                            <m:t>𝑁</m:t>
                          </m:r>
                        </m:num>
                        <m:den>
                          <m:sSup>
                            <m:sSupPr>
                              <m:ctrlPr>
                                <a:rPr kumimoji="1" lang="en-US" altLang="ja-JP" sz="2800" b="0" i="1" smtClean="0">
                                  <a:solidFill>
                                    <a:schemeClr val="tx1"/>
                                  </a:solidFill>
                                  <a:latin typeface="Cambria Math" panose="02040503050406030204" pitchFamily="18" charset="0"/>
                                </a:rPr>
                              </m:ctrlPr>
                            </m:sSupPr>
                            <m:e>
                              <m:r>
                                <a:rPr kumimoji="1" lang="en-US" altLang="ja-JP" sz="2800" b="0" i="1" smtClean="0">
                                  <a:solidFill>
                                    <a:schemeClr val="tx1"/>
                                  </a:solidFill>
                                  <a:latin typeface="Cambria Math" panose="02040503050406030204" pitchFamily="18" charset="0"/>
                                </a:rPr>
                                <m:t>𝑑</m:t>
                              </m:r>
                            </m:e>
                            <m:sup>
                              <m:r>
                                <a:rPr kumimoji="1" lang="en-US" altLang="ja-JP" sz="2800" b="0" i="1" smtClean="0">
                                  <a:solidFill>
                                    <a:schemeClr val="tx1"/>
                                  </a:solidFill>
                                  <a:latin typeface="Cambria Math" panose="02040503050406030204" pitchFamily="18" charset="0"/>
                                </a:rPr>
                                <m:t>3</m:t>
                              </m:r>
                            </m:sup>
                          </m:sSup>
                          <m:r>
                            <a:rPr kumimoji="1" lang="en-US" altLang="ja-JP" sz="2800" b="0" i="1" smtClean="0">
                              <a:solidFill>
                                <a:schemeClr val="tx1"/>
                              </a:solidFill>
                              <a:latin typeface="Cambria Math" panose="02040503050406030204" pitchFamily="18" charset="0"/>
                            </a:rPr>
                            <m:t>𝑘</m:t>
                          </m:r>
                        </m:den>
                      </m:f>
                      <m:r>
                        <a:rPr lang="en-US" altLang="ja-JP" sz="2800" i="1">
                          <a:solidFill>
                            <a:schemeClr val="tx1"/>
                          </a:solidFill>
                          <a:latin typeface="Cambria Math" panose="02040503050406030204" pitchFamily="18" charset="0"/>
                        </a:rPr>
                        <m:t>=</m:t>
                      </m:r>
                      <m:f>
                        <m:fPr>
                          <m:ctrlPr>
                            <a:rPr lang="en-US" altLang="ja-JP" sz="2800" i="1">
                              <a:solidFill>
                                <a:schemeClr val="tx1"/>
                              </a:solidFill>
                              <a:latin typeface="Cambria Math" panose="02040503050406030204" pitchFamily="18" charset="0"/>
                            </a:rPr>
                          </m:ctrlPr>
                        </m:fPr>
                        <m:num>
                          <m:r>
                            <a:rPr lang="en-US" altLang="ja-JP" sz="2800" i="1">
                              <a:solidFill>
                                <a:schemeClr val="tx1"/>
                              </a:solidFill>
                              <a:latin typeface="Cambria Math" panose="02040503050406030204" pitchFamily="18" charset="0"/>
                            </a:rPr>
                            <m:t>𝑔</m:t>
                          </m:r>
                        </m:num>
                        <m:den>
                          <m:sSup>
                            <m:sSupPr>
                              <m:ctrlPr>
                                <a:rPr lang="en-US" altLang="ja-JP" sz="2800" i="1">
                                  <a:solidFill>
                                    <a:schemeClr val="tx1"/>
                                  </a:solidFill>
                                  <a:latin typeface="Cambria Math" panose="02040503050406030204" pitchFamily="18" charset="0"/>
                                </a:rPr>
                              </m:ctrlPr>
                            </m:sSupPr>
                            <m:e>
                              <m:d>
                                <m:dPr>
                                  <m:ctrlPr>
                                    <a:rPr lang="en-US" altLang="ja-JP" sz="2800" i="1">
                                      <a:solidFill>
                                        <a:schemeClr val="tx1"/>
                                      </a:solidFill>
                                      <a:latin typeface="Cambria Math" panose="02040503050406030204" pitchFamily="18" charset="0"/>
                                    </a:rPr>
                                  </m:ctrlPr>
                                </m:dPr>
                                <m:e>
                                  <m:r>
                                    <a:rPr lang="en-US" altLang="ja-JP" sz="2800" i="1">
                                      <a:solidFill>
                                        <a:schemeClr val="tx1"/>
                                      </a:solidFill>
                                      <a:latin typeface="Cambria Math" panose="02040503050406030204" pitchFamily="18" charset="0"/>
                                    </a:rPr>
                                    <m:t>2</m:t>
                                  </m:r>
                                  <m:r>
                                    <a:rPr lang="en-US" altLang="ja-JP" sz="2800" i="1">
                                      <a:solidFill>
                                        <a:schemeClr val="tx1"/>
                                      </a:solidFill>
                                      <a:latin typeface="Cambria Math" panose="02040503050406030204" pitchFamily="18" charset="0"/>
                                    </a:rPr>
                                    <m:t>𝜋</m:t>
                                  </m:r>
                                </m:e>
                              </m:d>
                            </m:e>
                            <m:sup>
                              <m:r>
                                <a:rPr lang="en-US" altLang="ja-JP" sz="2800" i="1">
                                  <a:solidFill>
                                    <a:schemeClr val="tx1"/>
                                  </a:solidFill>
                                  <a:latin typeface="Cambria Math" panose="02040503050406030204" pitchFamily="18" charset="0"/>
                                </a:rPr>
                                <m:t>3</m:t>
                              </m:r>
                            </m:sup>
                          </m:sSup>
                        </m:den>
                      </m:f>
                      <m:f>
                        <m:fPr>
                          <m:ctrlPr>
                            <a:rPr lang="en-US" altLang="ja-JP" sz="2800" i="1">
                              <a:solidFill>
                                <a:schemeClr val="tx1"/>
                              </a:solidFill>
                              <a:latin typeface="Cambria Math" panose="02040503050406030204" pitchFamily="18" charset="0"/>
                            </a:rPr>
                          </m:ctrlPr>
                        </m:fPr>
                        <m:num>
                          <m:r>
                            <a:rPr lang="en-US" altLang="ja-JP" sz="2800" i="1">
                              <a:solidFill>
                                <a:schemeClr val="tx1"/>
                              </a:solidFill>
                              <a:latin typeface="Cambria Math" panose="02040503050406030204" pitchFamily="18" charset="0"/>
                            </a:rPr>
                            <m:t>𝑘</m:t>
                          </m:r>
                          <m:r>
                            <a:rPr lang="en-US" altLang="ja-JP" sz="2800" i="1">
                              <a:solidFill>
                                <a:schemeClr val="tx1"/>
                              </a:solidFill>
                              <a:latin typeface="Cambria Math" panose="02040503050406030204" pitchFamily="18" charset="0"/>
                            </a:rPr>
                            <m:t>⋅</m:t>
                          </m:r>
                          <m:r>
                            <m:rPr>
                              <m:sty m:val="p"/>
                            </m:rPr>
                            <a:rPr lang="en-US" altLang="ja-JP" sz="2800">
                              <a:solidFill>
                                <a:schemeClr val="tx1"/>
                              </a:solidFill>
                              <a:latin typeface="Cambria Math" panose="02040503050406030204" pitchFamily="18" charset="0"/>
                            </a:rPr>
                            <m:t>Δ</m:t>
                          </m:r>
                          <m:r>
                            <a:rPr lang="en-US" altLang="ja-JP" sz="2800" i="1">
                              <a:solidFill>
                                <a:schemeClr val="tx1"/>
                              </a:solidFill>
                              <a:latin typeface="Cambria Math" panose="02040503050406030204" pitchFamily="18" charset="0"/>
                            </a:rPr>
                            <m:t>𝜎</m:t>
                          </m:r>
                        </m:num>
                        <m:den>
                          <m:r>
                            <m:rPr>
                              <m:sty m:val="p"/>
                            </m:rPr>
                            <a:rPr lang="en-US" altLang="ja-JP" sz="2800">
                              <a:solidFill>
                                <a:schemeClr val="tx1"/>
                              </a:solidFill>
                              <a:latin typeface="Cambria Math" panose="02040503050406030204" pitchFamily="18" charset="0"/>
                            </a:rPr>
                            <m:t>exp</m:t>
                          </m:r>
                          <m:d>
                            <m:dPr>
                              <m:begChr m:val="["/>
                              <m:endChr m:val="]"/>
                              <m:ctrlPr>
                                <a:rPr lang="en-US" altLang="ja-JP" sz="2800" i="1">
                                  <a:solidFill>
                                    <a:schemeClr val="tx1"/>
                                  </a:solidFill>
                                  <a:latin typeface="Cambria Math" panose="02040503050406030204" pitchFamily="18" charset="0"/>
                                </a:rPr>
                              </m:ctrlPr>
                            </m:dPr>
                            <m:e>
                              <m:r>
                                <a:rPr lang="en-US" altLang="ja-JP" sz="2800" i="1">
                                  <a:solidFill>
                                    <a:schemeClr val="tx1"/>
                                  </a:solidFill>
                                  <a:latin typeface="Cambria Math" panose="02040503050406030204" pitchFamily="18" charset="0"/>
                                </a:rPr>
                                <m:t>𝑘</m:t>
                              </m:r>
                              <m:r>
                                <a:rPr lang="en-US" altLang="ja-JP" sz="2800" i="1">
                                  <a:solidFill>
                                    <a:schemeClr val="tx1"/>
                                  </a:solidFill>
                                  <a:latin typeface="Cambria Math" panose="02040503050406030204" pitchFamily="18" charset="0"/>
                                </a:rPr>
                                <m:t>⋅</m:t>
                              </m:r>
                              <m:r>
                                <a:rPr lang="en-US" altLang="ja-JP" sz="2800" i="1">
                                  <a:solidFill>
                                    <a:schemeClr val="tx1"/>
                                  </a:solidFill>
                                  <a:latin typeface="Cambria Math" panose="02040503050406030204" pitchFamily="18" charset="0"/>
                                </a:rPr>
                                <m:t>𝑢</m:t>
                              </m:r>
                              <m:r>
                                <a:rPr lang="en-US" altLang="ja-JP" sz="2800" i="1">
                                  <a:solidFill>
                                    <a:schemeClr val="tx1"/>
                                  </a:solidFill>
                                  <a:latin typeface="Cambria Math" panose="02040503050406030204" pitchFamily="18" charset="0"/>
                                </a:rPr>
                                <m:t>/</m:t>
                              </m:r>
                              <m:sSub>
                                <m:sSubPr>
                                  <m:ctrlPr>
                                    <a:rPr lang="en-US" altLang="ja-JP" sz="2800" i="1">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𝑇</m:t>
                                  </m:r>
                                </m:e>
                                <m:sub>
                                  <m:r>
                                    <m:rPr>
                                      <m:sty m:val="p"/>
                                    </m:rPr>
                                    <a:rPr lang="en-US" altLang="ja-JP" sz="2800">
                                      <a:solidFill>
                                        <a:schemeClr val="tx1"/>
                                      </a:solidFill>
                                      <a:latin typeface="Cambria Math" panose="02040503050406030204" pitchFamily="18" charset="0"/>
                                    </a:rPr>
                                    <m:t>sw</m:t>
                                  </m:r>
                                </m:sub>
                              </m:sSub>
                            </m:e>
                          </m:d>
                          <m:r>
                            <a:rPr lang="en-US" altLang="ja-JP" sz="2800" i="1">
                              <a:solidFill>
                                <a:schemeClr val="tx1"/>
                              </a:solidFill>
                              <a:latin typeface="Cambria Math" panose="02040503050406030204" pitchFamily="18" charset="0"/>
                            </a:rPr>
                            <m:t>±1</m:t>
                          </m:r>
                        </m:den>
                      </m:f>
                    </m:oMath>
                  </m:oMathPara>
                </a14:m>
                <a:endParaRPr lang="ja-JP" altLang="en-US" sz="2800" dirty="0">
                  <a:solidFill>
                    <a:schemeClr val="tx1"/>
                  </a:solidFill>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28650" y="2523586"/>
                <a:ext cx="5486374" cy="937372"/>
              </a:xfrm>
              <a:prstGeom prst="rect">
                <a:avLst/>
              </a:prstGeom>
              <a:blipFill rotWithShape="1">
                <a:blip r:embed="rId2"/>
                <a:stretch>
                  <a:fillRect/>
                </a:stretch>
              </a:blipFill>
            </p:spPr>
            <p:txBody>
              <a:bodyPr/>
              <a:lstStyle/>
              <a:p>
                <a:r>
                  <a:rPr lang="ja-JP" altLang="en-US">
                    <a:noFill/>
                  </a:rPr>
                  <a:t> </a:t>
                </a:r>
              </a:p>
            </p:txBody>
          </p:sp>
        </mc:Fallback>
      </mc:AlternateContent>
      <p:sp>
        <p:nvSpPr>
          <p:cNvPr id="5" name="テキスト ボックス 4"/>
          <p:cNvSpPr txBox="1"/>
          <p:nvPr/>
        </p:nvSpPr>
        <p:spPr>
          <a:xfrm>
            <a:off x="664780" y="1538819"/>
            <a:ext cx="6836808" cy="523220"/>
          </a:xfrm>
          <a:prstGeom prst="rect">
            <a:avLst/>
          </a:prstGeom>
          <a:noFill/>
        </p:spPr>
        <p:txBody>
          <a:bodyPr wrap="none" rtlCol="0">
            <a:spAutoFit/>
          </a:bodyPr>
          <a:lstStyle/>
          <a:p>
            <a:r>
              <a:rPr kumimoji="1" lang="en-US" altLang="ja-JP" sz="2800" dirty="0" smtClean="0"/>
              <a:t>One-particle distribution from a fluid element</a:t>
            </a:r>
            <a:endParaRPr kumimoji="1" lang="ja-JP" altLang="en-US" sz="2800" dirty="0" smtClean="0"/>
          </a:p>
        </p:txBody>
      </p:sp>
      <p:sp>
        <p:nvSpPr>
          <p:cNvPr id="7" name="テキスト ボックス 6"/>
          <p:cNvSpPr txBox="1"/>
          <p:nvPr/>
        </p:nvSpPr>
        <p:spPr>
          <a:xfrm>
            <a:off x="867492" y="5751576"/>
            <a:ext cx="7409016" cy="523220"/>
          </a:xfrm>
          <a:prstGeom prst="rect">
            <a:avLst/>
          </a:prstGeom>
          <a:noFill/>
        </p:spPr>
        <p:txBody>
          <a:bodyPr wrap="none" rtlCol="0">
            <a:spAutoFit/>
          </a:bodyPr>
          <a:lstStyle/>
          <a:p>
            <a:r>
              <a:rPr kumimoji="1" lang="en-US" altLang="ja-JP" sz="2800" dirty="0" smtClean="0"/>
              <a:t>Output from hydro as initial condition for cascade</a:t>
            </a:r>
            <a:endParaRPr kumimoji="1" lang="ja-JP" altLang="en-US" sz="2800" dirty="0" smtClean="0"/>
          </a:p>
        </p:txBody>
      </p:sp>
      <mc:AlternateContent xmlns:mc="http://schemas.openxmlformats.org/markup-compatibility/2006" xmlns:a14="http://schemas.microsoft.com/office/drawing/2010/main">
        <mc:Choice Requires="a14">
          <p:sp>
            <p:nvSpPr>
              <p:cNvPr id="8" name="テキスト ボックス 7"/>
              <p:cNvSpPr txBox="1"/>
              <p:nvPr/>
            </p:nvSpPr>
            <p:spPr>
              <a:xfrm>
                <a:off x="1263131" y="3656365"/>
                <a:ext cx="24708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𝑇</m:t>
                          </m:r>
                        </m:e>
                        <m:sub>
                          <m:r>
                            <m:rPr>
                              <m:sty m:val="p"/>
                            </m:rPr>
                            <a:rPr kumimoji="1" lang="en-US" altLang="ja-JP" sz="2800" b="0" i="0" smtClean="0">
                              <a:solidFill>
                                <a:schemeClr val="tx1"/>
                              </a:solidFill>
                              <a:latin typeface="Cambria Math" panose="02040503050406030204" pitchFamily="18" charset="0"/>
                            </a:rPr>
                            <m:t>sw</m:t>
                          </m:r>
                        </m:sub>
                      </m:sSub>
                      <m:r>
                        <a:rPr kumimoji="1" lang="en-US" altLang="ja-JP" sz="2800" b="0" i="1" smtClean="0">
                          <a:solidFill>
                            <a:schemeClr val="tx1"/>
                          </a:solidFill>
                          <a:latin typeface="Cambria Math" panose="02040503050406030204" pitchFamily="18" charset="0"/>
                        </a:rPr>
                        <m:t>=155</m:t>
                      </m:r>
                      <m:r>
                        <a:rPr kumimoji="1" lang="en-US" altLang="ja-JP" sz="2800" b="0" i="0" smtClean="0">
                          <a:solidFill>
                            <a:schemeClr val="tx1"/>
                          </a:solidFill>
                          <a:latin typeface="Cambria Math" panose="02040503050406030204" pitchFamily="18" charset="0"/>
                        </a:rPr>
                        <m:t> </m:t>
                      </m:r>
                      <m:r>
                        <m:rPr>
                          <m:sty m:val="p"/>
                        </m:rPr>
                        <a:rPr kumimoji="1" lang="en-US" altLang="ja-JP" sz="2800" b="0" i="0" smtClean="0">
                          <a:solidFill>
                            <a:schemeClr val="tx1"/>
                          </a:solidFill>
                          <a:latin typeface="Cambria Math" panose="02040503050406030204" pitchFamily="18" charset="0"/>
                        </a:rPr>
                        <m:t>MeV</m:t>
                      </m:r>
                    </m:oMath>
                  </m:oMathPara>
                </a14:m>
                <a:endParaRPr kumimoji="1" lang="ja-JP" altLang="en-US" sz="2800" dirty="0" smtClean="0">
                  <a:solidFill>
                    <a:schemeClr val="tx1"/>
                  </a:solidFill>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263131" y="3656365"/>
                <a:ext cx="2470869" cy="430887"/>
              </a:xfrm>
              <a:prstGeom prst="rect">
                <a:avLst/>
              </a:prstGeom>
              <a:blipFill rotWithShape="1">
                <a:blip r:embed="rId3"/>
                <a:stretch>
                  <a:fillRect/>
                </a:stretch>
              </a:blipFill>
            </p:spPr>
            <p:txBody>
              <a:bodyPr/>
              <a:lstStyle/>
              <a:p>
                <a:r>
                  <a:rPr lang="ja-JP" altLang="en-US">
                    <a:noFill/>
                  </a:rPr>
                  <a:t> </a:t>
                </a:r>
              </a:p>
            </p:txBody>
          </p:sp>
        </mc:Fallback>
      </mc:AlternateContent>
      <p:sp>
        <p:nvSpPr>
          <p:cNvPr id="9" name="フリーフォーム 8"/>
          <p:cNvSpPr/>
          <p:nvPr/>
        </p:nvSpPr>
        <p:spPr>
          <a:xfrm>
            <a:off x="6678078" y="2883860"/>
            <a:ext cx="349723" cy="1884556"/>
          </a:xfrm>
          <a:custGeom>
            <a:avLst/>
            <a:gdLst>
              <a:gd name="connsiteX0" fmla="*/ 0 w 349723"/>
              <a:gd name="connsiteY0" fmla="*/ 0 h 1884556"/>
              <a:gd name="connsiteX1" fmla="*/ 345688 w 349723"/>
              <a:gd name="connsiteY1" fmla="*/ 713678 h 1884556"/>
              <a:gd name="connsiteX2" fmla="*/ 189571 w 349723"/>
              <a:gd name="connsiteY2" fmla="*/ 1628078 h 1884556"/>
              <a:gd name="connsiteX3" fmla="*/ 200722 w 349723"/>
              <a:gd name="connsiteY3" fmla="*/ 1884556 h 1884556"/>
            </a:gdLst>
            <a:ahLst/>
            <a:cxnLst>
              <a:cxn ang="0">
                <a:pos x="connsiteX0" y="connsiteY0"/>
              </a:cxn>
              <a:cxn ang="0">
                <a:pos x="connsiteX1" y="connsiteY1"/>
              </a:cxn>
              <a:cxn ang="0">
                <a:pos x="connsiteX2" y="connsiteY2"/>
              </a:cxn>
              <a:cxn ang="0">
                <a:pos x="connsiteX3" y="connsiteY3"/>
              </a:cxn>
            </a:cxnLst>
            <a:rect l="l" t="t" r="r" b="b"/>
            <a:pathLst>
              <a:path w="349723" h="1884556">
                <a:moveTo>
                  <a:pt x="0" y="0"/>
                </a:moveTo>
                <a:cubicBezTo>
                  <a:pt x="157046" y="221166"/>
                  <a:pt x="314093" y="442332"/>
                  <a:pt x="345688" y="713678"/>
                </a:cubicBezTo>
                <a:cubicBezTo>
                  <a:pt x="377283" y="985024"/>
                  <a:pt x="213732" y="1432932"/>
                  <a:pt x="189571" y="1628078"/>
                </a:cubicBezTo>
                <a:cubicBezTo>
                  <a:pt x="165410" y="1823224"/>
                  <a:pt x="183066" y="1853890"/>
                  <a:pt x="200722" y="1884556"/>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mc:AlternateContent xmlns:mc="http://schemas.openxmlformats.org/markup-compatibility/2006" xmlns:a14="http://schemas.microsoft.com/office/drawing/2010/main">
        <mc:Choice Requires="a14">
          <p:sp>
            <p:nvSpPr>
              <p:cNvPr id="11" name="テキスト ボックス 10"/>
              <p:cNvSpPr txBox="1"/>
              <p:nvPr/>
            </p:nvSpPr>
            <p:spPr>
              <a:xfrm>
                <a:off x="7656486" y="3625589"/>
                <a:ext cx="58009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800" b="0" i="1" smtClean="0">
                              <a:solidFill>
                                <a:schemeClr val="tx1"/>
                              </a:solidFill>
                              <a:latin typeface="Cambria Math" panose="02040503050406030204" pitchFamily="18" charset="0"/>
                              <a:ea typeface="+mn-ea"/>
                            </a:rPr>
                          </m:ctrlPr>
                        </m:sSupPr>
                        <m:e>
                          <m:r>
                            <a:rPr kumimoji="1" lang="en-US" altLang="ja-JP" sz="2800" b="0" i="1" smtClean="0">
                              <a:solidFill>
                                <a:schemeClr val="tx1"/>
                              </a:solidFill>
                              <a:latin typeface="Cambria Math" panose="02040503050406030204" pitchFamily="18" charset="0"/>
                              <a:ea typeface="+mn-ea"/>
                            </a:rPr>
                            <m:t>𝑁</m:t>
                          </m:r>
                        </m:e>
                        <m:sup>
                          <m:r>
                            <a:rPr kumimoji="1" lang="en-US" altLang="ja-JP" sz="2800" b="0" i="1" smtClean="0">
                              <a:solidFill>
                                <a:schemeClr val="tx1"/>
                              </a:solidFill>
                              <a:latin typeface="Cambria Math" panose="02040503050406030204" pitchFamily="18" charset="0"/>
                              <a:ea typeface="+mn-ea"/>
                            </a:rPr>
                            <m:t>𝜇</m:t>
                          </m:r>
                        </m:sup>
                      </m:sSup>
                    </m:oMath>
                  </m:oMathPara>
                </a14:m>
                <a:endParaRPr kumimoji="1" lang="ja-JP" altLang="en-US" sz="2800" dirty="0" smtClean="0">
                  <a:solidFill>
                    <a:schemeClr val="tx1"/>
                  </a:solidFill>
                  <a:latin typeface="+mn-ea"/>
                  <a:ea typeface="+mn-ea"/>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7656486" y="3625589"/>
                <a:ext cx="580095" cy="430887"/>
              </a:xfrm>
              <a:prstGeom prst="rect">
                <a:avLst/>
              </a:prstGeom>
              <a:blipFill rotWithShape="1">
                <a:blip r:embed="rId4"/>
                <a:stretch>
                  <a:fillRect/>
                </a:stretch>
              </a:blipFill>
            </p:spPr>
            <p:txBody>
              <a:bodyPr/>
              <a:lstStyle/>
              <a:p>
                <a:r>
                  <a:rPr lang="ja-JP" altLang="en-US">
                    <a:noFill/>
                  </a:rPr>
                  <a:t> </a:t>
                </a:r>
              </a:p>
            </p:txBody>
          </p:sp>
        </mc:Fallback>
      </mc:AlternateContent>
      <p:cxnSp>
        <p:nvCxnSpPr>
          <p:cNvPr id="12" name="直線矢印コネクタ 11"/>
          <p:cNvCxnSpPr/>
          <p:nvPr/>
        </p:nvCxnSpPr>
        <p:spPr>
          <a:xfrm flipV="1">
            <a:off x="7023766" y="3247098"/>
            <a:ext cx="1022964" cy="20642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8114707" y="3031074"/>
                <a:ext cx="73282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800" b="0" i="1" smtClean="0">
                              <a:solidFill>
                                <a:schemeClr val="tx1"/>
                              </a:solidFill>
                              <a:latin typeface="Cambria Math" panose="02040503050406030204" pitchFamily="18" charset="0"/>
                              <a:ea typeface="+mn-ea"/>
                            </a:rPr>
                          </m:ctrlPr>
                        </m:sSupPr>
                        <m:e>
                          <m:r>
                            <m:rPr>
                              <m:sty m:val="p"/>
                            </m:rPr>
                            <a:rPr kumimoji="1" lang="en-US" altLang="ja-JP" sz="2800" b="0" i="0" smtClean="0">
                              <a:solidFill>
                                <a:schemeClr val="tx1"/>
                              </a:solidFill>
                              <a:latin typeface="Cambria Math" panose="02040503050406030204" pitchFamily="18" charset="0"/>
                              <a:ea typeface="+mn-ea"/>
                            </a:rPr>
                            <m:t>Δ</m:t>
                          </m:r>
                          <m:r>
                            <a:rPr kumimoji="1" lang="en-US" altLang="ja-JP" sz="2800" b="0" i="1" smtClean="0">
                              <a:solidFill>
                                <a:schemeClr val="tx1"/>
                              </a:solidFill>
                              <a:latin typeface="Cambria Math" panose="02040503050406030204" pitchFamily="18" charset="0"/>
                              <a:ea typeface="+mn-ea"/>
                            </a:rPr>
                            <m:t>𝜎</m:t>
                          </m:r>
                        </m:e>
                        <m:sup>
                          <m:r>
                            <a:rPr kumimoji="1" lang="en-US" altLang="ja-JP" sz="2800" b="0" i="1" smtClean="0">
                              <a:solidFill>
                                <a:schemeClr val="tx1"/>
                              </a:solidFill>
                              <a:latin typeface="Cambria Math" panose="02040503050406030204" pitchFamily="18" charset="0"/>
                              <a:ea typeface="+mn-ea"/>
                            </a:rPr>
                            <m:t>𝜇</m:t>
                          </m:r>
                        </m:sup>
                      </m:sSup>
                    </m:oMath>
                  </m:oMathPara>
                </a14:m>
                <a:endParaRPr kumimoji="1" lang="ja-JP" altLang="en-US" sz="2800" dirty="0" smtClean="0">
                  <a:solidFill>
                    <a:schemeClr val="tx1"/>
                  </a:solidFill>
                  <a:latin typeface="+mn-ea"/>
                  <a:ea typeface="+mn-ea"/>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8114707" y="3031074"/>
                <a:ext cx="732828" cy="430887"/>
              </a:xfrm>
              <a:prstGeom prst="rect">
                <a:avLst/>
              </a:prstGeom>
              <a:blipFill rotWithShape="1">
                <a:blip r:embed="rId5"/>
                <a:stretch>
                  <a:fillRect/>
                </a:stretch>
              </a:blipFill>
            </p:spPr>
            <p:txBody>
              <a:bodyPr/>
              <a:lstStyle/>
              <a:p>
                <a:r>
                  <a:rPr lang="ja-JP" altLang="en-US">
                    <a:noFill/>
                  </a:rPr>
                  <a:t> </a:t>
                </a:r>
              </a:p>
            </p:txBody>
          </p:sp>
        </mc:Fallback>
      </mc:AlternateContent>
      <p:sp>
        <p:nvSpPr>
          <p:cNvPr id="15" name="テキスト ボックス 14"/>
          <p:cNvSpPr txBox="1"/>
          <p:nvPr/>
        </p:nvSpPr>
        <p:spPr>
          <a:xfrm>
            <a:off x="6325333" y="1930489"/>
            <a:ext cx="2419830" cy="369332"/>
          </a:xfrm>
          <a:prstGeom prst="rect">
            <a:avLst/>
          </a:prstGeom>
          <a:noFill/>
        </p:spPr>
        <p:txBody>
          <a:bodyPr wrap="none" rtlCol="0">
            <a:spAutoFit/>
          </a:bodyPr>
          <a:lstStyle/>
          <a:p>
            <a:r>
              <a:rPr kumimoji="1" lang="en-US" altLang="ja-JP" dirty="0" err="1" smtClean="0"/>
              <a:t>F.Cooper</a:t>
            </a:r>
            <a:r>
              <a:rPr kumimoji="1" lang="en-US" altLang="ja-JP" dirty="0" smtClean="0"/>
              <a:t>, </a:t>
            </a:r>
            <a:r>
              <a:rPr kumimoji="1" lang="en-US" altLang="ja-JP" dirty="0" err="1" smtClean="0"/>
              <a:t>G.Frye</a:t>
            </a:r>
            <a:r>
              <a:rPr kumimoji="1" lang="en-US" altLang="ja-JP" dirty="0" smtClean="0"/>
              <a:t> (1974) </a:t>
            </a:r>
            <a:endParaRPr kumimoji="1" lang="ja-JP" altLang="en-US" dirty="0" smtClean="0"/>
          </a:p>
        </p:txBody>
      </p:sp>
      <mc:AlternateContent xmlns:mc="http://schemas.openxmlformats.org/markup-compatibility/2006" xmlns:a14="http://schemas.microsoft.com/office/drawing/2010/main">
        <mc:Choice Requires="a14">
          <p:sp>
            <p:nvSpPr>
              <p:cNvPr id="16" name="テキスト ボックス 15"/>
              <p:cNvSpPr txBox="1"/>
              <p:nvPr/>
            </p:nvSpPr>
            <p:spPr>
              <a:xfrm>
                <a:off x="6749299" y="2568408"/>
                <a:ext cx="21484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800" b="0" i="0" smtClean="0">
                          <a:solidFill>
                            <a:schemeClr val="tx1"/>
                          </a:solidFill>
                          <a:latin typeface="Cambria Math" panose="02040503050406030204" pitchFamily="18" charset="0"/>
                        </a:rPr>
                        <m:t>Σ</m:t>
                      </m:r>
                      <m:r>
                        <a:rPr kumimoji="1" lang="en-US" altLang="ja-JP" sz="2800" b="0" i="1" smtClean="0">
                          <a:solidFill>
                            <a:schemeClr val="tx1"/>
                          </a:solidFill>
                          <a:latin typeface="Cambria Math" panose="02040503050406030204" pitchFamily="18" charset="0"/>
                        </a:rPr>
                        <m:t>:</m:t>
                      </m:r>
                      <m:r>
                        <a:rPr kumimoji="1" lang="en-US" altLang="ja-JP" sz="2800" b="0" i="1" smtClean="0">
                          <a:solidFill>
                            <a:schemeClr val="tx1"/>
                          </a:solidFill>
                          <a:latin typeface="Cambria Math" panose="02040503050406030204" pitchFamily="18" charset="0"/>
                        </a:rPr>
                        <m:t>𝑇</m:t>
                      </m:r>
                      <m:d>
                        <m:dPr>
                          <m:ctrlPr>
                            <a:rPr kumimoji="1" lang="en-US" altLang="ja-JP" sz="2800" b="0" i="1" smtClean="0">
                              <a:solidFill>
                                <a:schemeClr val="tx1"/>
                              </a:solidFill>
                              <a:latin typeface="Cambria Math" panose="02040503050406030204" pitchFamily="18" charset="0"/>
                            </a:rPr>
                          </m:ctrlPr>
                        </m:dPr>
                        <m:e>
                          <m:r>
                            <a:rPr kumimoji="1" lang="en-US" altLang="ja-JP" sz="2800" b="0" i="1" smtClean="0">
                              <a:solidFill>
                                <a:schemeClr val="tx1"/>
                              </a:solidFill>
                              <a:latin typeface="Cambria Math" panose="02040503050406030204" pitchFamily="18" charset="0"/>
                            </a:rPr>
                            <m:t>𝑥</m:t>
                          </m:r>
                        </m:e>
                      </m:d>
                      <m:r>
                        <a:rPr kumimoji="1" lang="en-US" altLang="ja-JP" sz="2800" b="0" i="1" smtClean="0">
                          <a:solidFill>
                            <a:schemeClr val="tx1"/>
                          </a:solidFill>
                          <a:latin typeface="Cambria Math" panose="02040503050406030204" pitchFamily="18" charset="0"/>
                        </a:rPr>
                        <m:t>=</m:t>
                      </m:r>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𝑇</m:t>
                          </m:r>
                        </m:e>
                        <m:sub>
                          <m:r>
                            <m:rPr>
                              <m:sty m:val="p"/>
                            </m:rPr>
                            <a:rPr kumimoji="1" lang="en-US" altLang="ja-JP" sz="2800" b="0" i="0" smtClean="0">
                              <a:solidFill>
                                <a:schemeClr val="tx1"/>
                              </a:solidFill>
                              <a:latin typeface="Cambria Math" panose="02040503050406030204" pitchFamily="18" charset="0"/>
                            </a:rPr>
                            <m:t>sw</m:t>
                          </m:r>
                        </m:sub>
                      </m:sSub>
                    </m:oMath>
                  </m:oMathPara>
                </a14:m>
                <a:endParaRPr kumimoji="1" lang="ja-JP" altLang="en-US" sz="2800" dirty="0" smtClean="0">
                  <a:solidFill>
                    <a:schemeClr val="tx1"/>
                  </a:solidFill>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749299" y="2568408"/>
                <a:ext cx="2148409" cy="430887"/>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525860" y="4351654"/>
                <a:ext cx="6124931" cy="954107"/>
              </a:xfrm>
              <a:prstGeom prst="rect">
                <a:avLst/>
              </a:prstGeom>
              <a:noFill/>
            </p:spPr>
            <p:txBody>
              <a:bodyPr wrap="square" rtlCol="0">
                <a:spAutoFit/>
              </a:bodyPr>
              <a:lstStyle/>
              <a:p>
                <a:r>
                  <a:rPr kumimoji="1" lang="en-US" altLang="ja-JP" sz="2800" dirty="0" smtClean="0">
                    <a:solidFill>
                      <a:schemeClr val="tx1"/>
                    </a:solidFill>
                  </a:rPr>
                  <a:t>Thermal dist</a:t>
                </a:r>
                <a:r>
                  <a:rPr lang="en-US" altLang="ja-JP" sz="2800" dirty="0" smtClean="0">
                    <a:solidFill>
                      <a:schemeClr val="tx1"/>
                    </a:solidFill>
                  </a:rPr>
                  <a:t>. in switching hypersurface </a:t>
                </a:r>
                <a14:m>
                  <m:oMath xmlns:m="http://schemas.openxmlformats.org/officeDocument/2006/math">
                    <m:r>
                      <m:rPr>
                        <m:sty m:val="p"/>
                      </m:rPr>
                      <a:rPr lang="el-GR" altLang="ja-JP" sz="2800" i="1" smtClean="0">
                        <a:solidFill>
                          <a:schemeClr val="tx1"/>
                        </a:solidFill>
                        <a:latin typeface="Cambria Math" panose="02040503050406030204" pitchFamily="18" charset="0"/>
                        <a:ea typeface="Cambria Math" panose="02040503050406030204" pitchFamily="18" charset="0"/>
                      </a:rPr>
                      <m:t>Σ</m:t>
                    </m:r>
                  </m:oMath>
                </a14:m>
                <a:endParaRPr lang="en-US" altLang="ja-JP" sz="2800" dirty="0" smtClean="0">
                  <a:solidFill>
                    <a:schemeClr val="tx1"/>
                  </a:solidFill>
                </a:endParaRPr>
              </a:p>
              <a:p>
                <a:r>
                  <a:rPr lang="en-US" altLang="ja-JP" sz="2800" dirty="0" smtClean="0">
                    <a:solidFill>
                      <a:schemeClr val="tx1"/>
                    </a:solidFill>
                  </a:rPr>
                  <a:t>boosted by fluid velocity </a:t>
                </a:r>
                <a14:m>
                  <m:oMath xmlns:m="http://schemas.openxmlformats.org/officeDocument/2006/math">
                    <m:sSup>
                      <m:sSupPr>
                        <m:ctrlPr>
                          <a:rPr lang="en-US" altLang="ja-JP" sz="2800" b="0" i="1" smtClean="0">
                            <a:solidFill>
                              <a:schemeClr val="tx1"/>
                            </a:solidFill>
                            <a:latin typeface="Cambria Math" panose="02040503050406030204" pitchFamily="18" charset="0"/>
                          </a:rPr>
                        </m:ctrlPr>
                      </m:sSupPr>
                      <m:e>
                        <m:r>
                          <a:rPr lang="en-US" altLang="ja-JP" sz="2800" b="0" i="1" smtClean="0">
                            <a:solidFill>
                              <a:schemeClr val="tx1"/>
                            </a:solidFill>
                            <a:latin typeface="Cambria Math" panose="02040503050406030204" pitchFamily="18" charset="0"/>
                          </a:rPr>
                          <m:t>𝑢</m:t>
                        </m:r>
                      </m:e>
                      <m:sup>
                        <m:r>
                          <a:rPr lang="en-US" altLang="ja-JP" sz="2800" b="0" i="1" smtClean="0">
                            <a:solidFill>
                              <a:schemeClr val="tx1"/>
                            </a:solidFill>
                            <a:latin typeface="Cambria Math" panose="02040503050406030204" pitchFamily="18" charset="0"/>
                          </a:rPr>
                          <m:t>𝜇</m:t>
                        </m:r>
                      </m:sup>
                    </m:sSup>
                  </m:oMath>
                </a14:m>
                <a:endParaRPr kumimoji="1" lang="ja-JP" altLang="en-US" sz="2800" dirty="0" smtClean="0">
                  <a:solidFill>
                    <a:schemeClr val="tx1"/>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25860" y="4351654"/>
                <a:ext cx="6124931" cy="954107"/>
              </a:xfrm>
              <a:prstGeom prst="rect">
                <a:avLst/>
              </a:prstGeom>
              <a:blipFill rotWithShape="1">
                <a:blip r:embed="rId7"/>
                <a:stretch>
                  <a:fillRect l="-1990" t="-5769" b="-17949"/>
                </a:stretch>
              </a:blipFill>
            </p:spPr>
            <p:txBody>
              <a:bodyPr/>
              <a:lstStyle/>
              <a:p>
                <a:r>
                  <a:rPr lang="ja-JP" altLang="en-US">
                    <a:noFill/>
                  </a:rPr>
                  <a:t> </a:t>
                </a:r>
              </a:p>
            </p:txBody>
          </p:sp>
        </mc:Fallback>
      </mc:AlternateContent>
      <p:sp>
        <p:nvSpPr>
          <p:cNvPr id="18" name="フリーフォーム 17"/>
          <p:cNvSpPr/>
          <p:nvPr/>
        </p:nvSpPr>
        <p:spPr>
          <a:xfrm>
            <a:off x="6830478" y="3036260"/>
            <a:ext cx="349723" cy="1884556"/>
          </a:xfrm>
          <a:custGeom>
            <a:avLst/>
            <a:gdLst>
              <a:gd name="connsiteX0" fmla="*/ 0 w 349723"/>
              <a:gd name="connsiteY0" fmla="*/ 0 h 1884556"/>
              <a:gd name="connsiteX1" fmla="*/ 345688 w 349723"/>
              <a:gd name="connsiteY1" fmla="*/ 713678 h 1884556"/>
              <a:gd name="connsiteX2" fmla="*/ 189571 w 349723"/>
              <a:gd name="connsiteY2" fmla="*/ 1628078 h 1884556"/>
              <a:gd name="connsiteX3" fmla="*/ 200722 w 349723"/>
              <a:gd name="connsiteY3" fmla="*/ 1884556 h 1884556"/>
            </a:gdLst>
            <a:ahLst/>
            <a:cxnLst>
              <a:cxn ang="0">
                <a:pos x="connsiteX0" y="connsiteY0"/>
              </a:cxn>
              <a:cxn ang="0">
                <a:pos x="connsiteX1" y="connsiteY1"/>
              </a:cxn>
              <a:cxn ang="0">
                <a:pos x="connsiteX2" y="connsiteY2"/>
              </a:cxn>
              <a:cxn ang="0">
                <a:pos x="connsiteX3" y="connsiteY3"/>
              </a:cxn>
            </a:cxnLst>
            <a:rect l="l" t="t" r="r" b="b"/>
            <a:pathLst>
              <a:path w="349723" h="1884556">
                <a:moveTo>
                  <a:pt x="0" y="0"/>
                </a:moveTo>
                <a:cubicBezTo>
                  <a:pt x="157046" y="221166"/>
                  <a:pt x="314093" y="442332"/>
                  <a:pt x="345688" y="713678"/>
                </a:cubicBezTo>
                <a:cubicBezTo>
                  <a:pt x="377283" y="985024"/>
                  <a:pt x="213732" y="1432932"/>
                  <a:pt x="189571" y="1628078"/>
                </a:cubicBezTo>
                <a:cubicBezTo>
                  <a:pt x="165410" y="1823224"/>
                  <a:pt x="183066" y="1853890"/>
                  <a:pt x="200722" y="1884556"/>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右矢印 9"/>
          <p:cNvSpPr/>
          <p:nvPr/>
        </p:nvSpPr>
        <p:spPr>
          <a:xfrm>
            <a:off x="6623505" y="3571844"/>
            <a:ext cx="978408" cy="48463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9" name="直線矢印コネクタ 18"/>
          <p:cNvCxnSpPr/>
          <p:nvPr/>
        </p:nvCxnSpPr>
        <p:spPr>
          <a:xfrm flipV="1">
            <a:off x="7176166" y="3399498"/>
            <a:ext cx="1022964" cy="206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964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7638" y="460630"/>
            <a:ext cx="3654398" cy="523220"/>
          </a:xfrm>
          <a:prstGeom prst="rect">
            <a:avLst/>
          </a:prstGeom>
          <a:noFill/>
        </p:spPr>
        <p:txBody>
          <a:bodyPr wrap="none" rtlCol="0">
            <a:spAutoFit/>
          </a:bodyPr>
          <a:lstStyle/>
          <a:p>
            <a:r>
              <a:rPr kumimoji="1" lang="en-US" altLang="ja-JP" sz="2800" b="1" u="sng" dirty="0"/>
              <a:t>Elliptic flow parameter </a:t>
            </a:r>
            <a:endParaRPr kumimoji="1" lang="ja-JP" altLang="en-US" sz="2800" b="1" u="sng" dirty="0"/>
          </a:p>
        </p:txBody>
      </p:sp>
      <p:pic>
        <p:nvPicPr>
          <p:cNvPr id="1026" name="Picture 2" descr="C:\cygwin64\home\kawaguch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78" y="1755676"/>
            <a:ext cx="4079776" cy="30598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cygwin64\home\kawaguch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751315"/>
            <a:ext cx="4085591" cy="306419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944029" y="4841061"/>
            <a:ext cx="1042273" cy="369332"/>
          </a:xfrm>
          <a:prstGeom prst="rect">
            <a:avLst/>
          </a:prstGeom>
          <a:noFill/>
        </p:spPr>
        <p:txBody>
          <a:bodyPr wrap="none" rtlCol="0">
            <a:spAutoFit/>
          </a:bodyPr>
          <a:lstStyle/>
          <a:p>
            <a:r>
              <a:rPr kumimoji="1" lang="en-US" altLang="ja-JP" dirty="0" err="1" smtClean="0"/>
              <a:t>pT</a:t>
            </a:r>
            <a:r>
              <a:rPr lang="ja-JP" altLang="en-US" dirty="0"/>
              <a:t>（</a:t>
            </a:r>
            <a:r>
              <a:rPr lang="en-US" altLang="ja-JP" dirty="0"/>
              <a:t>GeV</a:t>
            </a:r>
            <a:r>
              <a:rPr lang="ja-JP" altLang="en-US" dirty="0"/>
              <a:t>）</a:t>
            </a:r>
            <a:endParaRPr kumimoji="1" lang="ja-JP" altLang="en-US" dirty="0"/>
          </a:p>
        </p:txBody>
      </p:sp>
      <p:sp>
        <p:nvSpPr>
          <p:cNvPr id="7" name="テキスト ボックス 6"/>
          <p:cNvSpPr txBox="1"/>
          <p:nvPr/>
        </p:nvSpPr>
        <p:spPr>
          <a:xfrm>
            <a:off x="6537895" y="4853612"/>
            <a:ext cx="1042273" cy="369332"/>
          </a:xfrm>
          <a:prstGeom prst="rect">
            <a:avLst/>
          </a:prstGeom>
          <a:noFill/>
        </p:spPr>
        <p:txBody>
          <a:bodyPr wrap="none" rtlCol="0">
            <a:spAutoFit/>
          </a:bodyPr>
          <a:lstStyle/>
          <a:p>
            <a:r>
              <a:rPr kumimoji="1" lang="en-US" altLang="ja-JP" dirty="0" err="1" smtClean="0"/>
              <a:t>pT</a:t>
            </a:r>
            <a:r>
              <a:rPr lang="ja-JP" altLang="en-US" dirty="0"/>
              <a:t>（</a:t>
            </a:r>
            <a:r>
              <a:rPr lang="en-US" altLang="ja-JP" dirty="0"/>
              <a:t>GeV</a:t>
            </a:r>
            <a:r>
              <a:rPr lang="ja-JP" altLang="en-US" dirty="0"/>
              <a:t>）</a:t>
            </a:r>
            <a:endParaRPr kumimoji="1" lang="ja-JP" altLang="en-US" dirty="0"/>
          </a:p>
        </p:txBody>
      </p:sp>
      <mc:AlternateContent xmlns:mc="http://schemas.openxmlformats.org/markup-compatibility/2006" xmlns:a14="http://schemas.microsoft.com/office/drawing/2010/main">
        <mc:Choice Requires="a14">
          <p:sp>
            <p:nvSpPr>
              <p:cNvPr id="9" name="テキスト ボックス 8"/>
              <p:cNvSpPr txBox="1"/>
              <p:nvPr/>
            </p:nvSpPr>
            <p:spPr>
              <a:xfrm rot="16200000">
                <a:off x="-171317" y="2923209"/>
                <a:ext cx="797911" cy="369332"/>
              </a:xfrm>
              <a:prstGeom prst="rect">
                <a:avLst/>
              </a:prstGeom>
              <a:noFill/>
            </p:spPr>
            <p:txBody>
              <a:bodyPr wrap="none" rtlCol="0">
                <a:spAutoFit/>
              </a:bodyPr>
              <a:lstStyle/>
              <a:p>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𝑣</m:t>
                        </m:r>
                      </m:e>
                      <m:sub>
                        <m:r>
                          <a:rPr kumimoji="1" lang="en-US" altLang="ja-JP" b="0" i="1" smtClean="0">
                            <a:latin typeface="Cambria Math"/>
                          </a:rPr>
                          <m:t>2</m:t>
                        </m:r>
                      </m:sub>
                    </m:sSub>
                  </m:oMath>
                </a14:m>
                <a:r>
                  <a:rPr kumimoji="1" lang="en-US" altLang="ja-JP" dirty="0" smtClean="0"/>
                  <a:t>{2p}</a:t>
                </a:r>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rot="16200000">
                <a:off x="-171317" y="2923209"/>
                <a:ext cx="797911" cy="369332"/>
              </a:xfrm>
              <a:prstGeom prst="rect">
                <a:avLst/>
              </a:prstGeom>
              <a:blipFill rotWithShape="1">
                <a:blip r:embed="rId4"/>
                <a:stretch>
                  <a:fillRect l="-8197" t="-5344" r="-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7550998" y="1196752"/>
                <a:ext cx="12463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r>
                            <a:rPr kumimoji="1" lang="ja-JP" altLang="en-US" i="1" smtClean="0">
                              <a:latin typeface="Cambria Math"/>
                            </a:rPr>
                            <m:t>𝜂</m:t>
                          </m:r>
                        </m:e>
                      </m:d>
                      <m:r>
                        <a:rPr kumimoji="1" lang="en-US" altLang="ja-JP" i="1" smtClean="0">
                          <a:latin typeface="Cambria Math"/>
                          <a:ea typeface="Cambria Math"/>
                        </a:rPr>
                        <m:t>&lt;</m:t>
                      </m:r>
                      <m:r>
                        <a:rPr kumimoji="1" lang="en-US" altLang="ja-JP" b="0" i="1" smtClean="0">
                          <a:latin typeface="Cambria Math"/>
                          <a:ea typeface="Cambria Math"/>
                        </a:rPr>
                        <m:t>0.35</m:t>
                      </m:r>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7550998" y="1196752"/>
                <a:ext cx="1246367" cy="369332"/>
              </a:xfrm>
              <a:prstGeom prst="rect">
                <a:avLst/>
              </a:prstGeom>
              <a:blipFill rotWithShape="1">
                <a:blip r:embed="rId5"/>
                <a:stretch>
                  <a:fillRect b="-491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70727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68760"/>
            <a:ext cx="5468621" cy="4142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158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40632" y="481263"/>
            <a:ext cx="3755304" cy="523220"/>
          </a:xfrm>
          <a:prstGeom prst="rect">
            <a:avLst/>
          </a:prstGeom>
          <a:noFill/>
        </p:spPr>
        <p:txBody>
          <a:bodyPr wrap="square" rtlCol="0">
            <a:spAutoFit/>
          </a:bodyPr>
          <a:lstStyle/>
          <a:p>
            <a:r>
              <a:rPr kumimoji="1" lang="en-US" altLang="ja-JP" sz="2800" b="1" u="sng" dirty="0"/>
              <a:t>Elliptic flow parameter </a:t>
            </a:r>
            <a:endParaRPr kumimoji="1" lang="ja-JP" altLang="en-US" sz="2800" b="1" u="sng" dirty="0"/>
          </a:p>
        </p:txBody>
      </p:sp>
      <p:pic>
        <p:nvPicPr>
          <p:cNvPr id="2051" name="Picture 3" descr="C:\cygwin64\home\kawaguch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55277"/>
            <a:ext cx="6096000" cy="4572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テキスト ボックス 1"/>
              <p:cNvSpPr txBox="1"/>
              <p:nvPr/>
            </p:nvSpPr>
            <p:spPr>
              <a:xfrm rot="16200000">
                <a:off x="920237" y="3244332"/>
                <a:ext cx="797911" cy="369332"/>
              </a:xfrm>
              <a:prstGeom prst="rect">
                <a:avLst/>
              </a:prstGeom>
              <a:noFill/>
            </p:spPr>
            <p:txBody>
              <a:bodyPr wrap="none" rtlCol="0">
                <a:spAutoFit/>
              </a:bodyPr>
              <a:lstStyle/>
              <a:p>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𝑣</m:t>
                        </m:r>
                      </m:e>
                      <m:sub>
                        <m:r>
                          <a:rPr kumimoji="1" lang="en-US" altLang="ja-JP" b="0" i="1" smtClean="0">
                            <a:latin typeface="Cambria Math"/>
                          </a:rPr>
                          <m:t>2</m:t>
                        </m:r>
                      </m:sub>
                    </m:sSub>
                  </m:oMath>
                </a14:m>
                <a:r>
                  <a:rPr kumimoji="1" lang="en-US" altLang="ja-JP" dirty="0" smtClean="0"/>
                  <a:t>{2p}</a:t>
                </a:r>
                <a:endParaRPr kumimoji="1" lang="ja-JP" altLang="en-US"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rot="16200000">
                <a:off x="920237" y="3244332"/>
                <a:ext cx="797911" cy="369332"/>
              </a:xfrm>
              <a:prstGeom prst="rect">
                <a:avLst/>
              </a:prstGeom>
              <a:blipFill rotWithShape="1">
                <a:blip r:embed="rId3"/>
                <a:stretch>
                  <a:fillRect l="-8197" t="-6107" r="-24590"/>
                </a:stretch>
              </a:blipFill>
            </p:spPr>
            <p:txBody>
              <a:bodyPr/>
              <a:lstStyle/>
              <a:p>
                <a:r>
                  <a:rPr lang="ja-JP" altLang="en-US">
                    <a:noFill/>
                  </a:rPr>
                  <a:t> </a:t>
                </a:r>
              </a:p>
            </p:txBody>
          </p:sp>
        </mc:Fallback>
      </mc:AlternateContent>
      <p:sp>
        <p:nvSpPr>
          <p:cNvPr id="6" name="テキスト ボックス 5"/>
          <p:cNvSpPr txBox="1"/>
          <p:nvPr/>
        </p:nvSpPr>
        <p:spPr>
          <a:xfrm>
            <a:off x="4050863" y="6021288"/>
            <a:ext cx="1042273" cy="369332"/>
          </a:xfrm>
          <a:prstGeom prst="rect">
            <a:avLst/>
          </a:prstGeom>
          <a:noFill/>
        </p:spPr>
        <p:txBody>
          <a:bodyPr wrap="none" rtlCol="0">
            <a:spAutoFit/>
          </a:bodyPr>
          <a:lstStyle/>
          <a:p>
            <a:r>
              <a:rPr kumimoji="1" lang="en-US" altLang="ja-JP" dirty="0" err="1" smtClean="0"/>
              <a:t>pT</a:t>
            </a:r>
            <a:r>
              <a:rPr lang="ja-JP" altLang="en-US" dirty="0"/>
              <a:t>（</a:t>
            </a:r>
            <a:r>
              <a:rPr lang="en-US" altLang="ja-JP" dirty="0"/>
              <a:t>GeV</a:t>
            </a:r>
            <a:r>
              <a:rPr lang="ja-JP" altLang="en-US" dirty="0"/>
              <a:t>）</a:t>
            </a:r>
            <a:endParaRPr kumimoji="1" lang="ja-JP" altLang="en-US" dirty="0"/>
          </a:p>
        </p:txBody>
      </p:sp>
      <p:sp>
        <p:nvSpPr>
          <p:cNvPr id="7" name="テキスト ボックス 6"/>
          <p:cNvSpPr txBox="1"/>
          <p:nvPr/>
        </p:nvSpPr>
        <p:spPr>
          <a:xfrm>
            <a:off x="7092280" y="864879"/>
            <a:ext cx="1308371" cy="461665"/>
          </a:xfrm>
          <a:prstGeom prst="rect">
            <a:avLst/>
          </a:prstGeom>
          <a:noFill/>
        </p:spPr>
        <p:txBody>
          <a:bodyPr wrap="none" rtlCol="0">
            <a:spAutoFit/>
          </a:bodyPr>
          <a:lstStyle/>
          <a:p>
            <a:r>
              <a:rPr kumimoji="1" lang="en-US" altLang="ja-JP" sz="2400" dirty="0" smtClean="0"/>
              <a:t>min. bias</a:t>
            </a:r>
            <a:endParaRPr kumimoji="1" lang="ja-JP" altLang="en-US" sz="2400" dirty="0" smtClean="0"/>
          </a:p>
        </p:txBody>
      </p:sp>
      <mc:AlternateContent xmlns:mc="http://schemas.openxmlformats.org/markup-compatibility/2006" xmlns:a14="http://schemas.microsoft.com/office/drawing/2010/main">
        <mc:Choice Requires="a14">
          <p:sp>
            <p:nvSpPr>
              <p:cNvPr id="8" name="テキスト ボックス 7"/>
              <p:cNvSpPr txBox="1"/>
              <p:nvPr/>
            </p:nvSpPr>
            <p:spPr>
              <a:xfrm>
                <a:off x="5940152" y="911045"/>
                <a:ext cx="9417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r>
                            <a:rPr kumimoji="1" lang="ja-JP" altLang="en-US" i="1" smtClean="0">
                              <a:latin typeface="Cambria Math"/>
                            </a:rPr>
                            <m:t>𝜂</m:t>
                          </m:r>
                        </m:e>
                      </m:d>
                      <m:r>
                        <a:rPr kumimoji="1" lang="en-US" altLang="ja-JP" i="1" smtClean="0">
                          <a:latin typeface="Cambria Math"/>
                          <a:ea typeface="Cambria Math"/>
                        </a:rPr>
                        <m:t>&lt;</m:t>
                      </m:r>
                      <m:r>
                        <a:rPr kumimoji="1" lang="en-US" altLang="ja-JP" b="0" i="1" smtClean="0">
                          <a:latin typeface="Cambria Math"/>
                          <a:ea typeface="Cambria Math"/>
                        </a:rPr>
                        <m:t>1</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940152" y="911045"/>
                <a:ext cx="941796" cy="369332"/>
              </a:xfrm>
              <a:prstGeom prst="rect">
                <a:avLst/>
              </a:prstGeom>
              <a:blipFill rotWithShape="1">
                <a:blip r:embed="rId4"/>
                <a:stretch>
                  <a:fillRect b="-491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56578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8"/>
          <p:cNvSpPr>
            <a:spLocks noGrp="1"/>
          </p:cNvSpPr>
          <p:nvPr/>
        </p:nvSpPr>
        <p:spPr>
          <a:xfrm>
            <a:off x="317259" y="332656"/>
            <a:ext cx="269674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dirty="0">
                <a:latin typeface="+mn-lt"/>
              </a:rPr>
              <a:t>Contents</a:t>
            </a:r>
            <a:endParaRPr kumimoji="1" lang="ja-JP" altLang="en-US" sz="4800" dirty="0">
              <a:latin typeface="+mn-lt"/>
            </a:endParaRPr>
          </a:p>
        </p:txBody>
      </p:sp>
      <p:sp>
        <p:nvSpPr>
          <p:cNvPr id="5" name="コンテンツ プレースホルダー 9"/>
          <p:cNvSpPr>
            <a:spLocks noGrp="1"/>
          </p:cNvSpPr>
          <p:nvPr/>
        </p:nvSpPr>
        <p:spPr>
          <a:xfrm>
            <a:off x="639090" y="1988840"/>
            <a:ext cx="6598769"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4000" dirty="0"/>
              <a:t>1.Introduction</a:t>
            </a:r>
          </a:p>
          <a:p>
            <a:pPr marL="0" indent="0">
              <a:buNone/>
            </a:pPr>
            <a:r>
              <a:rPr lang="en-US" altLang="ja-JP" sz="4000" dirty="0">
                <a:solidFill>
                  <a:schemeClr val="bg1">
                    <a:lumMod val="75000"/>
                  </a:schemeClr>
                </a:solidFill>
              </a:rPr>
              <a:t>2.Integrated dynamical model</a:t>
            </a:r>
          </a:p>
          <a:p>
            <a:pPr marL="0" indent="0">
              <a:buNone/>
            </a:pPr>
            <a:r>
              <a:rPr lang="en-US" altLang="ja-JP" sz="4000" dirty="0">
                <a:solidFill>
                  <a:schemeClr val="bg1">
                    <a:lumMod val="75000"/>
                  </a:schemeClr>
                </a:solidFill>
              </a:rPr>
              <a:t>3.Results</a:t>
            </a:r>
          </a:p>
          <a:p>
            <a:pPr marL="0" indent="0">
              <a:buNone/>
            </a:pPr>
            <a:r>
              <a:rPr lang="en-US" altLang="ja-JP" sz="4000" dirty="0" smtClean="0">
                <a:solidFill>
                  <a:schemeClr val="bg1">
                    <a:lumMod val="75000"/>
                  </a:schemeClr>
                </a:solidFill>
              </a:rPr>
              <a:t>4.Summary</a:t>
            </a:r>
            <a:endParaRPr lang="en-US" altLang="ja-JP" sz="4000" dirty="0">
              <a:solidFill>
                <a:schemeClr val="bg1">
                  <a:lumMod val="75000"/>
                </a:schemeClr>
              </a:solidFill>
            </a:endParaRPr>
          </a:p>
        </p:txBody>
      </p:sp>
      <p:sp>
        <p:nvSpPr>
          <p:cNvPr id="6" name="スライド番号プレースホルダー 1"/>
          <p:cNvSpPr>
            <a:spLocks noGrp="1"/>
          </p:cNvSpPr>
          <p:nvPr/>
        </p:nvSpPr>
        <p:spPr>
          <a:xfrm>
            <a:off x="6171059" y="628729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C6F1648-6FB1-4408-BFF1-8322C1AF3D30}" type="slidenum">
              <a:rPr kumimoji="1" lang="ja-JP" altLang="en-US" smtClean="0"/>
              <a:pPr/>
              <a:t>3</a:t>
            </a:fld>
            <a:endParaRPr kumimoji="1" lang="ja-JP" altLang="en-US"/>
          </a:p>
        </p:txBody>
      </p:sp>
    </p:spTree>
    <p:extLst>
      <p:ext uri="{BB962C8B-B14F-4D97-AF65-F5344CB8AC3E}">
        <p14:creationId xmlns:p14="http://schemas.microsoft.com/office/powerpoint/2010/main" val="4109712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548680"/>
            <a:ext cx="45719" cy="369332"/>
          </a:xfrm>
          <a:prstGeom prst="rect">
            <a:avLst/>
          </a:prstGeom>
          <a:noFill/>
        </p:spPr>
        <p:txBody>
          <a:bodyPr wrap="square" rtlCol="0">
            <a:spAutoFit/>
          </a:bodyPr>
          <a:lstStyle/>
          <a:p>
            <a:endParaRPr kumimoji="1" lang="ja-JP" altLang="en-US" dirty="0"/>
          </a:p>
        </p:txBody>
      </p:sp>
      <p:sp>
        <p:nvSpPr>
          <p:cNvPr id="5" name="テキスト ボックス 4"/>
          <p:cNvSpPr txBox="1"/>
          <p:nvPr/>
        </p:nvSpPr>
        <p:spPr>
          <a:xfrm>
            <a:off x="179512" y="150134"/>
            <a:ext cx="5243167" cy="584775"/>
          </a:xfrm>
          <a:prstGeom prst="rect">
            <a:avLst/>
          </a:prstGeom>
          <a:noFill/>
        </p:spPr>
        <p:txBody>
          <a:bodyPr wrap="none" rtlCol="0">
            <a:spAutoFit/>
          </a:bodyPr>
          <a:lstStyle/>
          <a:p>
            <a:r>
              <a:rPr kumimoji="1" lang="en-US" altLang="ja-JP" sz="3200" b="1" u="sng" dirty="0" smtClean="0"/>
              <a:t>Novel type of initial condition</a:t>
            </a:r>
            <a:endParaRPr kumimoji="1" lang="ja-JP" altLang="en-US" sz="3200" b="1" u="sng" dirty="0"/>
          </a:p>
        </p:txBody>
      </p:sp>
      <p:sp>
        <p:nvSpPr>
          <p:cNvPr id="7" name="テキスト ボックス 6"/>
          <p:cNvSpPr txBox="1"/>
          <p:nvPr/>
        </p:nvSpPr>
        <p:spPr>
          <a:xfrm>
            <a:off x="286302" y="1052736"/>
            <a:ext cx="6411683" cy="646331"/>
          </a:xfrm>
          <a:prstGeom prst="rect">
            <a:avLst/>
          </a:prstGeom>
          <a:noFill/>
        </p:spPr>
        <p:txBody>
          <a:bodyPr wrap="square" rtlCol="0">
            <a:spAutoFit/>
          </a:bodyPr>
          <a:lstStyle/>
          <a:p>
            <a:r>
              <a:rPr lang="ja-JP" altLang="en-US" sz="3600" dirty="0"/>
              <a:t>・</a:t>
            </a:r>
            <a:r>
              <a:rPr kumimoji="1" lang="en-US" altLang="ja-JP" sz="3600" dirty="0" smtClean="0"/>
              <a:t>Transverse profile</a:t>
            </a:r>
            <a:r>
              <a:rPr lang="ja-JP" altLang="en-US" sz="3600" dirty="0"/>
              <a:t> </a:t>
            </a:r>
            <a:r>
              <a:rPr lang="en-US" altLang="ja-JP" sz="3600" dirty="0" smtClean="0"/>
              <a:t>fluctuation</a:t>
            </a:r>
            <a:endParaRPr kumimoji="1" lang="ja-JP" altLang="en-US" sz="3600" dirty="0"/>
          </a:p>
        </p:txBody>
      </p:sp>
      <p:sp>
        <p:nvSpPr>
          <p:cNvPr id="8" name="テキスト ボックス 7"/>
          <p:cNvSpPr txBox="1"/>
          <p:nvPr/>
        </p:nvSpPr>
        <p:spPr>
          <a:xfrm>
            <a:off x="262316" y="3772857"/>
            <a:ext cx="4681603" cy="646331"/>
          </a:xfrm>
          <a:prstGeom prst="rect">
            <a:avLst/>
          </a:prstGeom>
          <a:noFill/>
        </p:spPr>
        <p:txBody>
          <a:bodyPr wrap="none" rtlCol="0">
            <a:spAutoFit/>
          </a:bodyPr>
          <a:lstStyle/>
          <a:p>
            <a:r>
              <a:rPr lang="ja-JP" altLang="en-US" sz="3600" dirty="0" smtClean="0">
                <a:solidFill>
                  <a:srgbClr val="FF0000"/>
                </a:solidFill>
              </a:rPr>
              <a:t>・</a:t>
            </a:r>
            <a:r>
              <a:rPr lang="en-US" altLang="ja-JP" sz="3600" dirty="0" smtClean="0">
                <a:solidFill>
                  <a:srgbClr val="FF0000"/>
                </a:solidFill>
              </a:rPr>
              <a:t>Multiplicity fluctuation</a:t>
            </a:r>
            <a:endParaRPr kumimoji="1" lang="ja-JP" altLang="en-US" sz="3600" dirty="0">
              <a:solidFill>
                <a:srgbClr val="FF0000"/>
              </a:solidFill>
            </a:endParaRPr>
          </a:p>
        </p:txBody>
      </p:sp>
      <p:sp>
        <p:nvSpPr>
          <p:cNvPr id="9" name="テキスト ボックス 8"/>
          <p:cNvSpPr txBox="1"/>
          <p:nvPr/>
        </p:nvSpPr>
        <p:spPr>
          <a:xfrm>
            <a:off x="267227" y="5041751"/>
            <a:ext cx="8126430" cy="646331"/>
          </a:xfrm>
          <a:prstGeom prst="rect">
            <a:avLst/>
          </a:prstGeom>
          <a:noFill/>
        </p:spPr>
        <p:txBody>
          <a:bodyPr wrap="square" rtlCol="0">
            <a:spAutoFit/>
          </a:bodyPr>
          <a:lstStyle/>
          <a:p>
            <a:r>
              <a:rPr lang="ja-JP" altLang="en-US" sz="3600" dirty="0" smtClean="0">
                <a:solidFill>
                  <a:srgbClr val="FF0000"/>
                </a:solidFill>
              </a:rPr>
              <a:t>・</a:t>
            </a:r>
            <a:r>
              <a:rPr lang="en-US" altLang="ja-JP" sz="3600" dirty="0" smtClean="0">
                <a:solidFill>
                  <a:srgbClr val="FF0000"/>
                </a:solidFill>
              </a:rPr>
              <a:t>Longitudinal fluctuation and correlation</a:t>
            </a:r>
            <a:endParaRPr kumimoji="1" lang="ja-JP" altLang="en-US" sz="3600" dirty="0">
              <a:solidFill>
                <a:srgbClr val="FF0000"/>
              </a:solidFill>
            </a:endParaRPr>
          </a:p>
        </p:txBody>
      </p:sp>
      <p:sp>
        <p:nvSpPr>
          <p:cNvPr id="10" name="テキスト ボックス 9"/>
          <p:cNvSpPr txBox="1"/>
          <p:nvPr/>
        </p:nvSpPr>
        <p:spPr>
          <a:xfrm>
            <a:off x="286302" y="2348880"/>
            <a:ext cx="6534765" cy="646331"/>
          </a:xfrm>
          <a:prstGeom prst="rect">
            <a:avLst/>
          </a:prstGeom>
          <a:solidFill>
            <a:schemeClr val="bg1"/>
          </a:solidFill>
        </p:spPr>
        <p:txBody>
          <a:bodyPr wrap="square" rtlCol="0">
            <a:spAutoFit/>
          </a:bodyPr>
          <a:lstStyle/>
          <a:p>
            <a:r>
              <a:rPr kumimoji="1" lang="ja-JP" altLang="en-US" sz="3600" dirty="0" smtClean="0"/>
              <a:t>・</a:t>
            </a:r>
            <a:r>
              <a:rPr kumimoji="1" lang="en-US" altLang="ja-JP" sz="3600" dirty="0" smtClean="0"/>
              <a:t>Asymmetric longitudinal</a:t>
            </a:r>
            <a:r>
              <a:rPr lang="en-US" altLang="ja-JP" sz="3600" dirty="0" smtClean="0"/>
              <a:t> profile</a:t>
            </a:r>
            <a:endParaRPr kumimoji="1" lang="ja-JP" altLang="en-US" sz="3600" dirty="0"/>
          </a:p>
        </p:txBody>
      </p:sp>
      <p:sp>
        <p:nvSpPr>
          <p:cNvPr id="14" name="右矢印 13"/>
          <p:cNvSpPr/>
          <p:nvPr/>
        </p:nvSpPr>
        <p:spPr>
          <a:xfrm>
            <a:off x="1043608" y="1699067"/>
            <a:ext cx="489204" cy="457256"/>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5" name="右矢印 14"/>
          <p:cNvSpPr/>
          <p:nvPr/>
        </p:nvSpPr>
        <p:spPr>
          <a:xfrm>
            <a:off x="1043608" y="2971744"/>
            <a:ext cx="489204" cy="457256"/>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6" name="右矢印 15"/>
          <p:cNvSpPr/>
          <p:nvPr/>
        </p:nvSpPr>
        <p:spPr>
          <a:xfrm>
            <a:off x="1043608" y="4419188"/>
            <a:ext cx="489204" cy="457256"/>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7" name="右矢印 16"/>
          <p:cNvSpPr/>
          <p:nvPr/>
        </p:nvSpPr>
        <p:spPr>
          <a:xfrm>
            <a:off x="1043608" y="5761831"/>
            <a:ext cx="489204" cy="457256"/>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8" name="テキスト ボックス 17"/>
          <p:cNvSpPr txBox="1"/>
          <p:nvPr/>
        </p:nvSpPr>
        <p:spPr>
          <a:xfrm>
            <a:off x="1671142" y="5695867"/>
            <a:ext cx="1423467" cy="523220"/>
          </a:xfrm>
          <a:prstGeom prst="rect">
            <a:avLst/>
          </a:prstGeom>
          <a:noFill/>
        </p:spPr>
        <p:txBody>
          <a:bodyPr wrap="none" rtlCol="0">
            <a:spAutoFit/>
          </a:bodyPr>
          <a:lstStyle/>
          <a:p>
            <a:r>
              <a:rPr kumimoji="1" lang="en-US" altLang="ja-JP" sz="2800" dirty="0" smtClean="0"/>
              <a:t>PYTHIA8</a:t>
            </a:r>
            <a:endParaRPr kumimoji="1" lang="ja-JP" altLang="en-US" sz="2800" dirty="0"/>
          </a:p>
        </p:txBody>
      </p:sp>
      <p:sp>
        <p:nvSpPr>
          <p:cNvPr id="19" name="テキスト ボックス 18"/>
          <p:cNvSpPr txBox="1"/>
          <p:nvPr/>
        </p:nvSpPr>
        <p:spPr>
          <a:xfrm>
            <a:off x="1671142" y="4419188"/>
            <a:ext cx="1423467" cy="523220"/>
          </a:xfrm>
          <a:prstGeom prst="rect">
            <a:avLst/>
          </a:prstGeom>
          <a:noFill/>
        </p:spPr>
        <p:txBody>
          <a:bodyPr wrap="none" rtlCol="0">
            <a:spAutoFit/>
          </a:bodyPr>
          <a:lstStyle/>
          <a:p>
            <a:r>
              <a:rPr kumimoji="1" lang="en-US" altLang="ja-JP" sz="2800" dirty="0" smtClean="0"/>
              <a:t>PYTHIA8</a:t>
            </a:r>
            <a:endParaRPr kumimoji="1" lang="ja-JP" altLang="en-US" sz="2800" dirty="0"/>
          </a:p>
        </p:txBody>
      </p:sp>
      <p:sp>
        <p:nvSpPr>
          <p:cNvPr id="20" name="テキスト ボックス 19"/>
          <p:cNvSpPr txBox="1"/>
          <p:nvPr/>
        </p:nvSpPr>
        <p:spPr>
          <a:xfrm>
            <a:off x="1650554" y="2967335"/>
            <a:ext cx="4721646" cy="523220"/>
          </a:xfrm>
          <a:prstGeom prst="rect">
            <a:avLst/>
          </a:prstGeom>
          <a:noFill/>
        </p:spPr>
        <p:txBody>
          <a:bodyPr wrap="square" rtlCol="0">
            <a:spAutoFit/>
          </a:bodyPr>
          <a:lstStyle/>
          <a:p>
            <a:r>
              <a:rPr lang="en-US" altLang="ja-JP" sz="2800" dirty="0" smtClean="0"/>
              <a:t>BGK type </a:t>
            </a:r>
            <a:r>
              <a:rPr lang="en-US" altLang="ja-JP" sz="2800" dirty="0"/>
              <a:t>initial nuclear </a:t>
            </a:r>
            <a:r>
              <a:rPr lang="en-US" altLang="ja-JP" sz="2800" dirty="0" smtClean="0"/>
              <a:t>effects</a:t>
            </a:r>
            <a:endParaRPr kumimoji="1" lang="ja-JP" altLang="en-US" sz="2800" dirty="0"/>
          </a:p>
        </p:txBody>
      </p:sp>
      <p:sp>
        <p:nvSpPr>
          <p:cNvPr id="21" name="テキスト ボックス 20"/>
          <p:cNvSpPr txBox="1"/>
          <p:nvPr/>
        </p:nvSpPr>
        <p:spPr>
          <a:xfrm>
            <a:off x="1671142" y="1666085"/>
            <a:ext cx="2961067" cy="523220"/>
          </a:xfrm>
          <a:prstGeom prst="rect">
            <a:avLst/>
          </a:prstGeom>
          <a:noFill/>
        </p:spPr>
        <p:txBody>
          <a:bodyPr wrap="none" rtlCol="0">
            <a:spAutoFit/>
          </a:bodyPr>
          <a:lstStyle/>
          <a:p>
            <a:r>
              <a:rPr kumimoji="1" lang="en-US" altLang="ja-JP" sz="2800" dirty="0" smtClean="0"/>
              <a:t>MC-</a:t>
            </a:r>
            <a:r>
              <a:rPr kumimoji="1" lang="en-US" altLang="ja-JP" sz="2800" dirty="0" err="1" smtClean="0"/>
              <a:t>Glauber</a:t>
            </a:r>
            <a:r>
              <a:rPr kumimoji="1" lang="en-US" altLang="ja-JP" sz="2800" dirty="0" smtClean="0"/>
              <a:t> model</a:t>
            </a:r>
            <a:endParaRPr kumimoji="1" lang="ja-JP" altLang="en-US" sz="2800" dirty="0"/>
          </a:p>
        </p:txBody>
      </p:sp>
    </p:spTree>
    <p:extLst>
      <p:ext uri="{BB962C8B-B14F-4D97-AF65-F5344CB8AC3E}">
        <p14:creationId xmlns:p14="http://schemas.microsoft.com/office/powerpoint/2010/main" val="282202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260" y="774997"/>
            <a:ext cx="6707040" cy="317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24820" y="75481"/>
            <a:ext cx="6225935" cy="1077218"/>
          </a:xfrm>
          <a:prstGeom prst="rect">
            <a:avLst/>
          </a:prstGeom>
          <a:noFill/>
        </p:spPr>
        <p:txBody>
          <a:bodyPr wrap="none" rtlCol="0">
            <a:spAutoFit/>
          </a:bodyPr>
          <a:lstStyle/>
          <a:p>
            <a:r>
              <a:rPr lang="en-US" altLang="ja-JP" sz="3200" b="1" u="sng" dirty="0" smtClean="0"/>
              <a:t>Perfect fluid in large system at RHIC</a:t>
            </a:r>
            <a:endParaRPr lang="ja-JP" altLang="en-US" sz="3200" b="1" u="sng" dirty="0"/>
          </a:p>
          <a:p>
            <a:endParaRPr kumimoji="1" lang="ja-JP" altLang="en-US" sz="3200" b="1" u="sng" dirty="0"/>
          </a:p>
        </p:txBody>
      </p:sp>
      <p:sp>
        <p:nvSpPr>
          <p:cNvPr id="4" name="テキスト ボックス 3"/>
          <p:cNvSpPr txBox="1"/>
          <p:nvPr/>
        </p:nvSpPr>
        <p:spPr>
          <a:xfrm>
            <a:off x="807393" y="5664073"/>
            <a:ext cx="765304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800" dirty="0"/>
              <a:t>W</a:t>
            </a:r>
            <a:r>
              <a:rPr lang="en-US" altLang="ja-JP" sz="2800" dirty="0" smtClean="0"/>
              <a:t>hether the QGP is also formed in small systems such as </a:t>
            </a:r>
            <a:r>
              <a:rPr lang="en-US" altLang="ja-JP" sz="2800" dirty="0" err="1" smtClean="0"/>
              <a:t>p+Au</a:t>
            </a:r>
            <a:r>
              <a:rPr lang="en-US" altLang="ja-JP" sz="2800" dirty="0" smtClean="0"/>
              <a:t>, </a:t>
            </a:r>
            <a:r>
              <a:rPr lang="en-US" altLang="ja-JP" sz="2800" dirty="0" err="1" smtClean="0"/>
              <a:t>d+Au</a:t>
            </a:r>
            <a:r>
              <a:rPr lang="en-US" altLang="ja-JP" sz="2800" dirty="0"/>
              <a:t> </a:t>
            </a:r>
            <a:r>
              <a:rPr lang="en-US" altLang="ja-JP" sz="2800" dirty="0" smtClean="0"/>
              <a:t>and </a:t>
            </a:r>
            <a:r>
              <a:rPr lang="en-US" altLang="ja-JP" sz="2800" baseline="30000" dirty="0" smtClean="0"/>
              <a:t>3</a:t>
            </a:r>
            <a:r>
              <a:rPr lang="en-US" altLang="ja-JP" sz="2800" dirty="0" smtClean="0"/>
              <a:t>He+Au</a:t>
            </a:r>
            <a:endParaRPr kumimoji="1" lang="ja-JP" altLang="en-US" sz="2800" dirty="0"/>
          </a:p>
        </p:txBody>
      </p:sp>
      <p:sp>
        <p:nvSpPr>
          <p:cNvPr id="5" name="正方形/長方形 4"/>
          <p:cNvSpPr/>
          <p:nvPr/>
        </p:nvSpPr>
        <p:spPr>
          <a:xfrm>
            <a:off x="5418872" y="3815962"/>
            <a:ext cx="3725128" cy="276999"/>
          </a:xfrm>
          <a:prstGeom prst="rect">
            <a:avLst/>
          </a:prstGeom>
        </p:spPr>
        <p:txBody>
          <a:bodyPr wrap="square">
            <a:spAutoFit/>
          </a:bodyPr>
          <a:lstStyle/>
          <a:p>
            <a:r>
              <a:rPr lang="en-US" altLang="ja-JP" sz="1200" dirty="0"/>
              <a:t>https://www.bnl.gov/rhic/news2/news.asp?a=303&amp;t=pr</a:t>
            </a:r>
            <a:endParaRPr lang="ja-JP" altLang="en-US" sz="1200" dirty="0"/>
          </a:p>
        </p:txBody>
      </p:sp>
      <p:cxnSp>
        <p:nvCxnSpPr>
          <p:cNvPr id="10" name="直線コネクタ 9"/>
          <p:cNvCxnSpPr/>
          <p:nvPr/>
        </p:nvCxnSpPr>
        <p:spPr>
          <a:xfrm>
            <a:off x="1259632" y="3480817"/>
            <a:ext cx="381642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テキスト ボックス 6"/>
          <p:cNvSpPr txBox="1"/>
          <p:nvPr/>
        </p:nvSpPr>
        <p:spPr>
          <a:xfrm>
            <a:off x="307640" y="4374009"/>
            <a:ext cx="3794500" cy="830997"/>
          </a:xfrm>
          <a:prstGeom prst="rect">
            <a:avLst/>
          </a:prstGeom>
          <a:noFill/>
        </p:spPr>
        <p:txBody>
          <a:bodyPr wrap="none" rtlCol="0">
            <a:spAutoFit/>
          </a:bodyPr>
          <a:lstStyle/>
          <a:p>
            <a:r>
              <a:rPr kumimoji="1" lang="en-US" altLang="ja-JP" sz="2400" dirty="0" smtClean="0"/>
              <a:t>Collective behavior </a:t>
            </a:r>
            <a:r>
              <a:rPr lang="en-US" altLang="ja-JP" sz="2400" dirty="0" smtClean="0"/>
              <a:t>o</a:t>
            </a:r>
            <a:r>
              <a:rPr kumimoji="1" lang="en-US" altLang="ja-JP" sz="2400" dirty="0" smtClean="0"/>
              <a:t>bserved</a:t>
            </a:r>
          </a:p>
          <a:p>
            <a:r>
              <a:rPr kumimoji="1" lang="en-US" altLang="ja-JP" sz="2400" dirty="0" smtClean="0"/>
              <a:t>in heavy ion collisions</a:t>
            </a:r>
            <a:endParaRPr kumimoji="1" lang="ja-JP" altLang="en-US" sz="2400" dirty="0"/>
          </a:p>
        </p:txBody>
      </p:sp>
      <p:sp>
        <p:nvSpPr>
          <p:cNvPr id="14" name="右矢印 13"/>
          <p:cNvSpPr/>
          <p:nvPr/>
        </p:nvSpPr>
        <p:spPr>
          <a:xfrm>
            <a:off x="4435554" y="4415496"/>
            <a:ext cx="489204" cy="793503"/>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2" name="テキスト ボックス 11"/>
          <p:cNvSpPr txBox="1"/>
          <p:nvPr/>
        </p:nvSpPr>
        <p:spPr>
          <a:xfrm>
            <a:off x="5258172" y="4374009"/>
            <a:ext cx="3360472"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2400" dirty="0" smtClean="0"/>
              <a:t>Quark gluon plasma as</a:t>
            </a:r>
          </a:p>
          <a:p>
            <a:r>
              <a:rPr lang="en-US" altLang="ja-JP" sz="2400" dirty="0"/>
              <a:t>s</a:t>
            </a:r>
            <a:r>
              <a:rPr kumimoji="1" lang="en-US" altLang="ja-JP" sz="2400" dirty="0" smtClean="0"/>
              <a:t>trongly coupled medium</a:t>
            </a:r>
          </a:p>
        </p:txBody>
      </p:sp>
    </p:spTree>
    <p:extLst>
      <p:ext uri="{BB962C8B-B14F-4D97-AF65-F5344CB8AC3E}">
        <p14:creationId xmlns:p14="http://schemas.microsoft.com/office/powerpoint/2010/main" val="4087330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1" y="1367959"/>
            <a:ext cx="5283872" cy="302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4535" y="4300141"/>
            <a:ext cx="3314417" cy="276999"/>
          </a:xfrm>
          <a:prstGeom prst="rect">
            <a:avLst/>
          </a:prstGeom>
        </p:spPr>
        <p:txBody>
          <a:bodyPr wrap="square">
            <a:spAutoFit/>
          </a:bodyPr>
          <a:lstStyle/>
          <a:p>
            <a:r>
              <a:rPr lang="en-US" altLang="ja-JP" sz="1200" dirty="0"/>
              <a:t>A. Adare </a:t>
            </a:r>
            <a:r>
              <a:rPr lang="en-US" altLang="ja-JP" sz="1200" i="1" dirty="0"/>
              <a:t>et al</a:t>
            </a:r>
            <a:r>
              <a:rPr lang="en-US" altLang="ja-JP" sz="1200" dirty="0"/>
              <a:t>., Phys. Rev. Lett. 114,192301(2015).</a:t>
            </a:r>
          </a:p>
        </p:txBody>
      </p:sp>
      <p:sp>
        <p:nvSpPr>
          <p:cNvPr id="8" name="テキスト ボックス 7"/>
          <p:cNvSpPr txBox="1"/>
          <p:nvPr/>
        </p:nvSpPr>
        <p:spPr>
          <a:xfrm>
            <a:off x="140361" y="366152"/>
            <a:ext cx="8051948" cy="1077218"/>
          </a:xfrm>
          <a:prstGeom prst="rect">
            <a:avLst/>
          </a:prstGeom>
          <a:noFill/>
        </p:spPr>
        <p:txBody>
          <a:bodyPr wrap="none" rtlCol="0">
            <a:spAutoFit/>
          </a:bodyPr>
          <a:lstStyle/>
          <a:p>
            <a:r>
              <a:rPr lang="en-US" altLang="ja-JP" sz="3200" b="1" u="sng" dirty="0"/>
              <a:t>Collective-flow-like behaviors in small systems</a:t>
            </a:r>
            <a:endParaRPr lang="ja-JP" altLang="en-US" sz="3200" b="1" u="sng" dirty="0"/>
          </a:p>
          <a:p>
            <a:endParaRPr kumimoji="1" lang="ja-JP" altLang="en-US" sz="3200" b="1" u="sng" dirty="0"/>
          </a:p>
        </p:txBody>
      </p:sp>
      <p:sp>
        <p:nvSpPr>
          <p:cNvPr id="9" name="テキスト ボックス 8"/>
          <p:cNvSpPr txBox="1"/>
          <p:nvPr/>
        </p:nvSpPr>
        <p:spPr>
          <a:xfrm>
            <a:off x="140361" y="4857024"/>
            <a:ext cx="2811732" cy="461665"/>
          </a:xfrm>
          <a:prstGeom prst="rect">
            <a:avLst/>
          </a:prstGeom>
          <a:noFill/>
        </p:spPr>
        <p:txBody>
          <a:bodyPr wrap="none" rtlCol="0">
            <a:spAutoFit/>
          </a:bodyPr>
          <a:lstStyle/>
          <a:p>
            <a:r>
              <a:rPr kumimoji="1" lang="en-US" altLang="ja-JP" sz="2400" dirty="0" smtClean="0"/>
              <a:t>Purpose of this study</a:t>
            </a:r>
            <a:endParaRPr kumimoji="1" lang="ja-JP" altLang="en-US" sz="2400" dirty="0"/>
          </a:p>
        </p:txBody>
      </p:sp>
      <p:sp>
        <p:nvSpPr>
          <p:cNvPr id="10" name="テキスト ボックス 9"/>
          <p:cNvSpPr txBox="1"/>
          <p:nvPr/>
        </p:nvSpPr>
        <p:spPr>
          <a:xfrm>
            <a:off x="563824" y="5292416"/>
            <a:ext cx="8042202"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3200" dirty="0" smtClean="0"/>
              <a:t>Analysis of collectivity in small colliding system </a:t>
            </a:r>
          </a:p>
          <a:p>
            <a:r>
              <a:rPr lang="en-US" altLang="ja-JP" sz="3200" dirty="0" smtClean="0"/>
              <a:t>by employing an integrated dynamical model</a:t>
            </a:r>
            <a:endParaRPr kumimoji="1" lang="ja-JP" altLang="en-US" sz="2400" dirty="0"/>
          </a:p>
        </p:txBody>
      </p:sp>
      <p:sp>
        <p:nvSpPr>
          <p:cNvPr id="11" name="テキスト ボックス 10"/>
          <p:cNvSpPr txBox="1"/>
          <p:nvPr/>
        </p:nvSpPr>
        <p:spPr>
          <a:xfrm>
            <a:off x="5932977" y="1411154"/>
            <a:ext cx="2593055" cy="830997"/>
          </a:xfrm>
          <a:prstGeom prst="rect">
            <a:avLst/>
          </a:prstGeom>
          <a:noFill/>
        </p:spPr>
        <p:txBody>
          <a:bodyPr wrap="square" rtlCol="0">
            <a:spAutoFit/>
          </a:bodyPr>
          <a:lstStyle/>
          <a:p>
            <a:r>
              <a:rPr kumimoji="1" lang="en-US" altLang="ja-JP" sz="2400" dirty="0" smtClean="0"/>
              <a:t>Mass ordering for </a:t>
            </a:r>
            <a:r>
              <a:rPr lang="en-US" altLang="ja-JP" sz="2400" dirty="0" smtClean="0"/>
              <a:t>identified hadrons</a:t>
            </a:r>
            <a:endParaRPr kumimoji="1" lang="ja-JP" altLang="en-US" sz="2400" dirty="0"/>
          </a:p>
        </p:txBody>
      </p:sp>
      <p:sp>
        <p:nvSpPr>
          <p:cNvPr id="12" name="テキスト ボックス 11"/>
          <p:cNvSpPr txBox="1"/>
          <p:nvPr/>
        </p:nvSpPr>
        <p:spPr>
          <a:xfrm>
            <a:off x="5861353" y="3241537"/>
            <a:ext cx="2736304" cy="830997"/>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2400" dirty="0" smtClean="0"/>
              <a:t>Consistent with</a:t>
            </a:r>
          </a:p>
          <a:p>
            <a:r>
              <a:rPr kumimoji="1" lang="en-US" altLang="ja-JP" sz="2400" dirty="0" smtClean="0"/>
              <a:t>hydrodynamic flow</a:t>
            </a:r>
            <a:endParaRPr kumimoji="1" lang="ja-JP" altLang="en-US" sz="2400" dirty="0"/>
          </a:p>
        </p:txBody>
      </p:sp>
      <p:sp>
        <p:nvSpPr>
          <p:cNvPr id="13" name="右矢印 12"/>
          <p:cNvSpPr/>
          <p:nvPr/>
        </p:nvSpPr>
        <p:spPr>
          <a:xfrm rot="5400000">
            <a:off x="6976110" y="2298599"/>
            <a:ext cx="489204" cy="793503"/>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p14="http://schemas.microsoft.com/office/powerpoint/2010/main" val="3948129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8"/>
          <p:cNvSpPr>
            <a:spLocks noGrp="1"/>
          </p:cNvSpPr>
          <p:nvPr/>
        </p:nvSpPr>
        <p:spPr>
          <a:xfrm>
            <a:off x="317259" y="332656"/>
            <a:ext cx="269674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dirty="0">
                <a:latin typeface="+mn-lt"/>
              </a:rPr>
              <a:t>Contents</a:t>
            </a:r>
            <a:endParaRPr kumimoji="1" lang="ja-JP" altLang="en-US" sz="4800" dirty="0">
              <a:latin typeface="+mn-lt"/>
            </a:endParaRPr>
          </a:p>
        </p:txBody>
      </p:sp>
      <p:sp>
        <p:nvSpPr>
          <p:cNvPr id="5" name="コンテンツ プレースホルダー 9"/>
          <p:cNvSpPr>
            <a:spLocks noGrp="1"/>
          </p:cNvSpPr>
          <p:nvPr/>
        </p:nvSpPr>
        <p:spPr>
          <a:xfrm>
            <a:off x="639090" y="1988840"/>
            <a:ext cx="6598769"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4000" dirty="0">
                <a:solidFill>
                  <a:schemeClr val="bg1">
                    <a:lumMod val="75000"/>
                  </a:schemeClr>
                </a:solidFill>
              </a:rPr>
              <a:t>1.Introduction</a:t>
            </a:r>
          </a:p>
          <a:p>
            <a:pPr marL="0" indent="0">
              <a:buNone/>
            </a:pPr>
            <a:r>
              <a:rPr lang="en-US" altLang="ja-JP" sz="4000" dirty="0"/>
              <a:t>2.Integrated dynamical model</a:t>
            </a:r>
          </a:p>
          <a:p>
            <a:pPr marL="0" indent="0">
              <a:buNone/>
            </a:pPr>
            <a:r>
              <a:rPr lang="en-US" altLang="ja-JP" sz="4000" dirty="0">
                <a:solidFill>
                  <a:schemeClr val="bg1">
                    <a:lumMod val="75000"/>
                  </a:schemeClr>
                </a:solidFill>
              </a:rPr>
              <a:t>3.Results</a:t>
            </a:r>
          </a:p>
          <a:p>
            <a:pPr marL="0" indent="0">
              <a:buNone/>
            </a:pPr>
            <a:r>
              <a:rPr lang="en-US" altLang="ja-JP" sz="4000" dirty="0" smtClean="0">
                <a:solidFill>
                  <a:schemeClr val="bg1">
                    <a:lumMod val="75000"/>
                  </a:schemeClr>
                </a:solidFill>
              </a:rPr>
              <a:t>4.Summary</a:t>
            </a:r>
            <a:endParaRPr lang="en-US" altLang="ja-JP" sz="4000" dirty="0">
              <a:solidFill>
                <a:schemeClr val="bg1">
                  <a:lumMod val="75000"/>
                </a:schemeClr>
              </a:solidFill>
            </a:endParaRPr>
          </a:p>
        </p:txBody>
      </p:sp>
      <p:sp>
        <p:nvSpPr>
          <p:cNvPr id="6" name="スライド番号プレースホルダー 1"/>
          <p:cNvSpPr>
            <a:spLocks noGrp="1"/>
          </p:cNvSpPr>
          <p:nvPr/>
        </p:nvSpPr>
        <p:spPr>
          <a:xfrm>
            <a:off x="6171059" y="628729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C6F1648-6FB1-4408-BFF1-8322C1AF3D30}" type="slidenum">
              <a:rPr kumimoji="1" lang="ja-JP" altLang="en-US" smtClean="0"/>
              <a:pPr/>
              <a:t>6</a:t>
            </a:fld>
            <a:endParaRPr kumimoji="1" lang="ja-JP" altLang="en-US"/>
          </a:p>
        </p:txBody>
      </p:sp>
    </p:spTree>
    <p:extLst>
      <p:ext uri="{BB962C8B-B14F-4D97-AF65-F5344CB8AC3E}">
        <p14:creationId xmlns:p14="http://schemas.microsoft.com/office/powerpoint/2010/main" val="1717251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線矢印コネクタ 57"/>
          <p:cNvCxnSpPr>
            <a:endCxn id="68" idx="6"/>
          </p:cNvCxnSpPr>
          <p:nvPr/>
        </p:nvCxnSpPr>
        <p:spPr>
          <a:xfrm flipH="1" flipV="1">
            <a:off x="2719704" y="4120039"/>
            <a:ext cx="2140328" cy="185186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4804917" y="5939530"/>
            <a:ext cx="4225471" cy="5839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nvSpPr>
        <p:spPr>
          <a:xfrm>
            <a:off x="39890" y="95295"/>
            <a:ext cx="4950413" cy="5528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3200" b="1" u="sng" dirty="0">
                <a:latin typeface="+mn-lt"/>
              </a:rPr>
              <a:t>Integrated</a:t>
            </a:r>
            <a:r>
              <a:rPr kumimoji="1" lang="en-US" altLang="ja-JP" sz="3200" b="1" u="sng" dirty="0"/>
              <a:t> dynamical model</a:t>
            </a:r>
            <a:endParaRPr kumimoji="1" lang="ja-JP" altLang="en-US" sz="3200" b="1" u="sng" dirty="0"/>
          </a:p>
        </p:txBody>
      </p:sp>
      <p:sp>
        <p:nvSpPr>
          <p:cNvPr id="5" name="Line 3"/>
          <p:cNvSpPr>
            <a:spLocks noChangeAspect="1" noChangeShapeType="1"/>
          </p:cNvSpPr>
          <p:nvPr/>
        </p:nvSpPr>
        <p:spPr bwMode="auto">
          <a:xfrm flipV="1">
            <a:off x="2278418" y="1869671"/>
            <a:ext cx="0" cy="3040062"/>
          </a:xfrm>
          <a:prstGeom prst="line">
            <a:avLst/>
          </a:prstGeom>
          <a:ln w="28575">
            <a:headEnd/>
            <a:tailEnd type="arrow" w="med" len="med"/>
          </a:ln>
          <a:extLst/>
        </p:spPr>
        <p:style>
          <a:lnRef idx="1">
            <a:schemeClr val="dk1"/>
          </a:lnRef>
          <a:fillRef idx="0">
            <a:schemeClr val="dk1"/>
          </a:fillRef>
          <a:effectRef idx="0">
            <a:schemeClr val="dk1"/>
          </a:effectRef>
          <a:fontRef idx="minor">
            <a:schemeClr val="tx1"/>
          </a:fontRef>
        </p:style>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6" name="Line 4"/>
          <p:cNvSpPr>
            <a:spLocks noChangeAspect="1" noChangeShapeType="1"/>
          </p:cNvSpPr>
          <p:nvPr/>
        </p:nvSpPr>
        <p:spPr bwMode="auto">
          <a:xfrm>
            <a:off x="251181" y="4536671"/>
            <a:ext cx="4000500" cy="0"/>
          </a:xfrm>
          <a:prstGeom prst="line">
            <a:avLst/>
          </a:prstGeom>
          <a:ln w="28575">
            <a:solidFill>
              <a:schemeClr val="tx1"/>
            </a:solidFill>
            <a:headEnd/>
            <a:tailEnd type="arrow" w="med" len="med"/>
          </a:ln>
          <a:extLst/>
        </p:spPr>
        <p:style>
          <a:lnRef idx="1">
            <a:schemeClr val="dk1"/>
          </a:lnRef>
          <a:fillRef idx="0">
            <a:schemeClr val="dk1"/>
          </a:fillRef>
          <a:effectRef idx="0">
            <a:schemeClr val="dk1"/>
          </a:effectRef>
          <a:fontRef idx="minor">
            <a:schemeClr val="tx1"/>
          </a:fontRef>
        </p:style>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7" name="Freeform 5"/>
          <p:cNvSpPr>
            <a:spLocks noChangeAspect="1"/>
          </p:cNvSpPr>
          <p:nvPr/>
        </p:nvSpPr>
        <p:spPr bwMode="auto">
          <a:xfrm>
            <a:off x="1864081" y="2307821"/>
            <a:ext cx="2644775" cy="2655887"/>
          </a:xfrm>
          <a:custGeom>
            <a:avLst/>
            <a:gdLst>
              <a:gd name="T0" fmla="*/ 0 w 2148"/>
              <a:gd name="T1" fmla="*/ 2160 h 2160"/>
              <a:gd name="T2" fmla="*/ 2148 w 2148"/>
              <a:gd name="T3" fmla="*/ 0 h 2160"/>
            </a:gdLst>
            <a:ahLst/>
            <a:cxnLst>
              <a:cxn ang="0">
                <a:pos x="T0" y="T1"/>
              </a:cxn>
              <a:cxn ang="0">
                <a:pos x="T2" y="T3"/>
              </a:cxn>
            </a:cxnLst>
            <a:rect l="0" t="0" r="r" b="b"/>
            <a:pathLst>
              <a:path w="2148" h="2160">
                <a:moveTo>
                  <a:pt x="0" y="2160"/>
                </a:moveTo>
                <a:lnTo>
                  <a:pt x="2148" y="0"/>
                </a:lnTo>
              </a:path>
            </a:pathLst>
          </a:custGeom>
          <a:ln w="28575">
            <a:headEnd/>
            <a:tailEnd/>
          </a:ln>
          <a:extLst/>
        </p:spPr>
        <p:style>
          <a:lnRef idx="1">
            <a:schemeClr val="dk1"/>
          </a:lnRef>
          <a:fillRef idx="0">
            <a:schemeClr val="dk1"/>
          </a:fillRef>
          <a:effectRef idx="0">
            <a:schemeClr val="dk1"/>
          </a:effectRef>
          <a:fontRef idx="minor">
            <a:schemeClr val="tx1"/>
          </a:fontRef>
        </p:style>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8" name="Freeform 6"/>
          <p:cNvSpPr>
            <a:spLocks noChangeAspect="1"/>
          </p:cNvSpPr>
          <p:nvPr/>
        </p:nvSpPr>
        <p:spPr bwMode="auto">
          <a:xfrm>
            <a:off x="28931" y="2307821"/>
            <a:ext cx="2674937" cy="2655887"/>
          </a:xfrm>
          <a:custGeom>
            <a:avLst/>
            <a:gdLst>
              <a:gd name="T0" fmla="*/ 2164 w 2164"/>
              <a:gd name="T1" fmla="*/ 2157 h 2157"/>
              <a:gd name="T2" fmla="*/ 0 w 2164"/>
              <a:gd name="T3" fmla="*/ 0 h 2157"/>
            </a:gdLst>
            <a:ahLst/>
            <a:cxnLst>
              <a:cxn ang="0">
                <a:pos x="T0" y="T1"/>
              </a:cxn>
              <a:cxn ang="0">
                <a:pos x="T2" y="T3"/>
              </a:cxn>
            </a:cxnLst>
            <a:rect l="0" t="0" r="r" b="b"/>
            <a:pathLst>
              <a:path w="2164" h="2157">
                <a:moveTo>
                  <a:pt x="2164" y="2157"/>
                </a:moveTo>
                <a:lnTo>
                  <a:pt x="0" y="0"/>
                </a:lnTo>
              </a:path>
            </a:pathLst>
          </a:custGeom>
          <a:ln w="28575">
            <a:headEnd/>
            <a:tailEnd/>
          </a:ln>
          <a:extLst/>
        </p:spPr>
        <p:style>
          <a:lnRef idx="1">
            <a:schemeClr val="dk1"/>
          </a:lnRef>
          <a:fillRef idx="0">
            <a:schemeClr val="dk1"/>
          </a:fillRef>
          <a:effectRef idx="0">
            <a:schemeClr val="dk1"/>
          </a:effectRef>
          <a:fontRef idx="minor">
            <a:schemeClr val="tx1"/>
          </a:fontRef>
        </p:style>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9" name="Freeform 7"/>
          <p:cNvSpPr>
            <a:spLocks noChangeAspect="1"/>
          </p:cNvSpPr>
          <p:nvPr/>
        </p:nvSpPr>
        <p:spPr bwMode="auto">
          <a:xfrm>
            <a:off x="494068" y="2139546"/>
            <a:ext cx="3651250" cy="1992312"/>
          </a:xfrm>
          <a:custGeom>
            <a:avLst/>
            <a:gdLst>
              <a:gd name="T0" fmla="*/ 90 w 3286"/>
              <a:gd name="T1" fmla="*/ 458 h 1793"/>
              <a:gd name="T2" fmla="*/ 650 w 3286"/>
              <a:gd name="T3" fmla="*/ 1126 h 1793"/>
              <a:gd name="T4" fmla="*/ 1221 w 3286"/>
              <a:gd name="T5" fmla="*/ 1629 h 1793"/>
              <a:gd name="T6" fmla="*/ 1401 w 3286"/>
              <a:gd name="T7" fmla="*/ 1752 h 1793"/>
              <a:gd name="T8" fmla="*/ 1601 w 3286"/>
              <a:gd name="T9" fmla="*/ 1793 h 1793"/>
              <a:gd name="T10" fmla="*/ 1793 w 3286"/>
              <a:gd name="T11" fmla="*/ 1752 h 1793"/>
              <a:gd name="T12" fmla="*/ 1985 w 3286"/>
              <a:gd name="T13" fmla="*/ 1626 h 1793"/>
              <a:gd name="T14" fmla="*/ 2528 w 3286"/>
              <a:gd name="T15" fmla="*/ 1151 h 1793"/>
              <a:gd name="T16" fmla="*/ 3169 w 3286"/>
              <a:gd name="T17" fmla="*/ 399 h 1793"/>
              <a:gd name="T18" fmla="*/ 3228 w 3286"/>
              <a:gd name="T19" fmla="*/ 161 h 1793"/>
              <a:gd name="T20" fmla="*/ 2960 w 3286"/>
              <a:gd name="T21" fmla="*/ 31 h 1793"/>
              <a:gd name="T22" fmla="*/ 2364 w 3286"/>
              <a:gd name="T23" fmla="*/ 309 h 1793"/>
              <a:gd name="T24" fmla="*/ 1600 w 3286"/>
              <a:gd name="T25" fmla="*/ 518 h 1793"/>
              <a:gd name="T26" fmla="*/ 915 w 3286"/>
              <a:gd name="T27" fmla="*/ 319 h 1793"/>
              <a:gd name="T28" fmla="*/ 279 w 3286"/>
              <a:gd name="T29" fmla="*/ 21 h 1793"/>
              <a:gd name="T30" fmla="*/ 31 w 3286"/>
              <a:gd name="T31" fmla="*/ 190 h 1793"/>
              <a:gd name="T32" fmla="*/ 90 w 3286"/>
              <a:gd name="T33" fmla="*/ 458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86" h="1793">
                <a:moveTo>
                  <a:pt x="90" y="458"/>
                </a:moveTo>
                <a:cubicBezTo>
                  <a:pt x="193" y="614"/>
                  <a:pt x="462" y="931"/>
                  <a:pt x="650" y="1126"/>
                </a:cubicBezTo>
                <a:lnTo>
                  <a:pt x="1221" y="1629"/>
                </a:lnTo>
                <a:cubicBezTo>
                  <a:pt x="1346" y="1733"/>
                  <a:pt x="1338" y="1725"/>
                  <a:pt x="1401" y="1752"/>
                </a:cubicBezTo>
                <a:cubicBezTo>
                  <a:pt x="1464" y="1779"/>
                  <a:pt x="1536" y="1793"/>
                  <a:pt x="1601" y="1793"/>
                </a:cubicBezTo>
                <a:cubicBezTo>
                  <a:pt x="1666" y="1793"/>
                  <a:pt x="1729" y="1780"/>
                  <a:pt x="1793" y="1752"/>
                </a:cubicBezTo>
                <a:cubicBezTo>
                  <a:pt x="1857" y="1724"/>
                  <a:pt x="1863" y="1726"/>
                  <a:pt x="1985" y="1626"/>
                </a:cubicBezTo>
                <a:lnTo>
                  <a:pt x="2528" y="1151"/>
                </a:lnTo>
                <a:cubicBezTo>
                  <a:pt x="2725" y="947"/>
                  <a:pt x="3052" y="564"/>
                  <a:pt x="3169" y="399"/>
                </a:cubicBezTo>
                <a:cubicBezTo>
                  <a:pt x="3286" y="234"/>
                  <a:pt x="3263" y="222"/>
                  <a:pt x="3228" y="161"/>
                </a:cubicBezTo>
                <a:cubicBezTo>
                  <a:pt x="3193" y="100"/>
                  <a:pt x="3104" y="6"/>
                  <a:pt x="2960" y="31"/>
                </a:cubicBezTo>
                <a:cubicBezTo>
                  <a:pt x="2816" y="56"/>
                  <a:pt x="2591" y="228"/>
                  <a:pt x="2364" y="309"/>
                </a:cubicBezTo>
                <a:cubicBezTo>
                  <a:pt x="2137" y="390"/>
                  <a:pt x="1841" y="516"/>
                  <a:pt x="1600" y="518"/>
                </a:cubicBezTo>
                <a:cubicBezTo>
                  <a:pt x="1359" y="520"/>
                  <a:pt x="1135" y="402"/>
                  <a:pt x="915" y="319"/>
                </a:cubicBezTo>
                <a:cubicBezTo>
                  <a:pt x="695" y="236"/>
                  <a:pt x="426" y="42"/>
                  <a:pt x="279" y="21"/>
                </a:cubicBezTo>
                <a:cubicBezTo>
                  <a:pt x="132" y="0"/>
                  <a:pt x="62" y="117"/>
                  <a:pt x="31" y="190"/>
                </a:cubicBezTo>
                <a:cubicBezTo>
                  <a:pt x="0" y="263"/>
                  <a:pt x="78" y="402"/>
                  <a:pt x="90" y="458"/>
                </a:cubicBezTo>
                <a:close/>
              </a:path>
            </a:pathLst>
          </a:custGeom>
          <a:gradFill rotWithShape="0">
            <a:gsLst>
              <a:gs pos="0">
                <a:schemeClr val="accent2"/>
              </a:gs>
              <a:gs pos="49000">
                <a:srgbClr val="FF0000">
                  <a:alpha val="70000"/>
                  <a:lumMod val="73000"/>
                </a:srgbClr>
              </a:gs>
            </a:gsLst>
            <a:lin ang="5400000" scaled="1"/>
          </a:gradFill>
          <a:ln>
            <a:noFill/>
          </a:ln>
          <a:effectLs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dirty="0">
              <a:latin typeface="+mn-lt"/>
            </a:endParaRPr>
          </a:p>
        </p:txBody>
      </p:sp>
      <p:sp>
        <p:nvSpPr>
          <p:cNvPr id="10" name="Text Box 8"/>
          <p:cNvSpPr txBox="1">
            <a:spLocks noChangeAspect="1" noChangeArrowheads="1"/>
          </p:cNvSpPr>
          <p:nvPr/>
        </p:nvSpPr>
        <p:spPr bwMode="auto">
          <a:xfrm>
            <a:off x="1793354" y="4487846"/>
            <a:ext cx="34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eaLnBrk="1" hangingPunct="1"/>
            <a:r>
              <a:rPr lang="en-US" altLang="ja-JP" sz="2400" dirty="0">
                <a:effectLst/>
                <a:latin typeface="+mn-lt"/>
                <a:cs typeface="Arial" charset="0"/>
              </a:rPr>
              <a:t>0</a:t>
            </a:r>
          </a:p>
        </p:txBody>
      </p:sp>
      <p:sp>
        <p:nvSpPr>
          <p:cNvPr id="11" name="AutoShape 9"/>
          <p:cNvSpPr>
            <a:spLocks noChangeAspect="1" noChangeArrowheads="1"/>
          </p:cNvSpPr>
          <p:nvPr/>
        </p:nvSpPr>
        <p:spPr bwMode="auto">
          <a:xfrm rot="2704117">
            <a:off x="1664831" y="4692282"/>
            <a:ext cx="341313" cy="633412"/>
          </a:xfrm>
          <a:prstGeom prst="upArrow">
            <a:avLst>
              <a:gd name="adj1" fmla="val 50000"/>
              <a:gd name="adj2" fmla="val 46395"/>
            </a:avLst>
          </a:prstGeom>
          <a:ln>
            <a:headEnd/>
            <a:tailEnd/>
          </a:ln>
          <a:extLst/>
        </p:spPr>
        <p:style>
          <a:lnRef idx="1">
            <a:schemeClr val="accent4"/>
          </a:lnRef>
          <a:fillRef idx="3">
            <a:schemeClr val="accent4"/>
          </a:fillRef>
          <a:effectRef idx="2">
            <a:schemeClr val="accent4"/>
          </a:effectRef>
          <a:fontRef idx="minor">
            <a:schemeClr val="lt1"/>
          </a:fontRef>
        </p:style>
        <p:txBody>
          <a:bodyPr vert="eaVert" wrap="none"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endParaRPr lang="ja-JP" altLang="en-US">
              <a:solidFill>
                <a:schemeClr val="tx1"/>
              </a:solidFill>
              <a:latin typeface="+mn-lt"/>
            </a:endParaRPr>
          </a:p>
        </p:txBody>
      </p:sp>
      <p:sp>
        <p:nvSpPr>
          <p:cNvPr id="12" name="Text Box 10"/>
          <p:cNvSpPr txBox="1">
            <a:spLocks noChangeAspect="1" noChangeArrowheads="1"/>
          </p:cNvSpPr>
          <p:nvPr/>
        </p:nvSpPr>
        <p:spPr bwMode="auto">
          <a:xfrm>
            <a:off x="13753" y="4133562"/>
            <a:ext cx="17373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eaLnBrk="1" hangingPunct="1"/>
            <a:r>
              <a:rPr kumimoji="0" lang="en-US" altLang="ja-JP" sz="2400" dirty="0">
                <a:effectLst/>
                <a:latin typeface="+mn-lt"/>
                <a:cs typeface="Arial" charset="0"/>
              </a:rPr>
              <a:t>collision axis</a:t>
            </a:r>
          </a:p>
        </p:txBody>
      </p:sp>
      <p:sp>
        <p:nvSpPr>
          <p:cNvPr id="13" name="Text Box 11"/>
          <p:cNvSpPr txBox="1">
            <a:spLocks noChangeAspect="1" noChangeArrowheads="1"/>
          </p:cNvSpPr>
          <p:nvPr/>
        </p:nvSpPr>
        <p:spPr bwMode="auto">
          <a:xfrm rot="-5400000">
            <a:off x="1681494" y="1525333"/>
            <a:ext cx="7569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eaLnBrk="1" hangingPunct="1"/>
            <a:r>
              <a:rPr kumimoji="0" lang="en-US" altLang="ja-JP" sz="2400" dirty="0">
                <a:effectLst/>
                <a:latin typeface="+mn-lt"/>
                <a:cs typeface="Arial" charset="0"/>
              </a:rPr>
              <a:t>time</a:t>
            </a:r>
          </a:p>
        </p:txBody>
      </p:sp>
      <p:sp>
        <p:nvSpPr>
          <p:cNvPr id="14" name="Oval 12"/>
          <p:cNvSpPr>
            <a:spLocks noChangeAspect="1" noChangeArrowheads="1"/>
          </p:cNvSpPr>
          <p:nvPr/>
        </p:nvSpPr>
        <p:spPr bwMode="auto">
          <a:xfrm>
            <a:off x="1333856" y="2201458"/>
            <a:ext cx="107950" cy="106363"/>
          </a:xfrm>
          <a:prstGeom prst="ellipse">
            <a:avLst/>
          </a:prstGeom>
          <a:solidFill>
            <a:schemeClr val="accent1"/>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15" name="Oval 13"/>
          <p:cNvSpPr>
            <a:spLocks noChangeAspect="1" noChangeArrowheads="1"/>
          </p:cNvSpPr>
          <p:nvPr/>
        </p:nvSpPr>
        <p:spPr bwMode="auto">
          <a:xfrm>
            <a:off x="2099031" y="2215746"/>
            <a:ext cx="106362" cy="106362"/>
          </a:xfrm>
          <a:prstGeom prst="ellipse">
            <a:avLst/>
          </a:prstGeom>
          <a:solidFill>
            <a:srgbClr val="339966"/>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16" name="Oval 14"/>
          <p:cNvSpPr>
            <a:spLocks noChangeAspect="1" noChangeArrowheads="1"/>
          </p:cNvSpPr>
          <p:nvPr/>
        </p:nvSpPr>
        <p:spPr bwMode="auto">
          <a:xfrm>
            <a:off x="2153006" y="2482446"/>
            <a:ext cx="106362" cy="106362"/>
          </a:xfrm>
          <a:prstGeom prst="ellipse">
            <a:avLst/>
          </a:prstGeom>
          <a:solidFill>
            <a:srgbClr val="333399"/>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17" name="Oval 15"/>
          <p:cNvSpPr>
            <a:spLocks noChangeAspect="1" noChangeArrowheads="1"/>
          </p:cNvSpPr>
          <p:nvPr/>
        </p:nvSpPr>
        <p:spPr bwMode="auto">
          <a:xfrm>
            <a:off x="1938693" y="2403071"/>
            <a:ext cx="106363" cy="106362"/>
          </a:xfrm>
          <a:prstGeom prst="ellipse">
            <a:avLst/>
          </a:prstGeom>
          <a:solidFill>
            <a:srgbClr val="00FFFF"/>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18" name="Oval 16"/>
          <p:cNvSpPr>
            <a:spLocks noChangeAspect="1" noChangeArrowheads="1"/>
          </p:cNvSpPr>
          <p:nvPr/>
        </p:nvSpPr>
        <p:spPr bwMode="auto">
          <a:xfrm>
            <a:off x="2492731" y="2453871"/>
            <a:ext cx="107950" cy="106362"/>
          </a:xfrm>
          <a:prstGeom prst="ellipse">
            <a:avLst/>
          </a:prstGeom>
          <a:solidFill>
            <a:schemeClr val="accent1"/>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19" name="Oval 17"/>
          <p:cNvSpPr>
            <a:spLocks noChangeAspect="1" noChangeArrowheads="1"/>
          </p:cNvSpPr>
          <p:nvPr/>
        </p:nvSpPr>
        <p:spPr bwMode="auto">
          <a:xfrm>
            <a:off x="2311756" y="2215746"/>
            <a:ext cx="106362" cy="106362"/>
          </a:xfrm>
          <a:prstGeom prst="ellipse">
            <a:avLst/>
          </a:prstGeom>
          <a:solidFill>
            <a:srgbClr val="CCFFCC"/>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20" name="Oval 18"/>
          <p:cNvSpPr>
            <a:spLocks noChangeAspect="1" noChangeArrowheads="1"/>
          </p:cNvSpPr>
          <p:nvPr/>
        </p:nvSpPr>
        <p:spPr bwMode="auto">
          <a:xfrm>
            <a:off x="1535468" y="2201458"/>
            <a:ext cx="106363" cy="106363"/>
          </a:xfrm>
          <a:prstGeom prst="ellipse">
            <a:avLst/>
          </a:prstGeom>
          <a:solidFill>
            <a:srgbClr val="00FF00"/>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21" name="Oval 19"/>
          <p:cNvSpPr>
            <a:spLocks noChangeAspect="1" noChangeArrowheads="1"/>
          </p:cNvSpPr>
          <p:nvPr/>
        </p:nvSpPr>
        <p:spPr bwMode="auto">
          <a:xfrm>
            <a:off x="1837093" y="2150658"/>
            <a:ext cx="107950" cy="106363"/>
          </a:xfrm>
          <a:prstGeom prst="ellipse">
            <a:avLst/>
          </a:prstGeom>
          <a:solidFill>
            <a:srgbClr val="CC99FF"/>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22" name="Oval 20"/>
          <p:cNvSpPr>
            <a:spLocks noChangeAspect="1" noChangeArrowheads="1"/>
          </p:cNvSpPr>
          <p:nvPr/>
        </p:nvSpPr>
        <p:spPr bwMode="auto">
          <a:xfrm>
            <a:off x="1686281" y="2403071"/>
            <a:ext cx="106362" cy="106362"/>
          </a:xfrm>
          <a:prstGeom prst="ellipse">
            <a:avLst/>
          </a:prstGeom>
          <a:solidFill>
            <a:srgbClr val="666699"/>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23" name="Oval 21"/>
          <p:cNvSpPr>
            <a:spLocks noChangeAspect="1" noChangeArrowheads="1"/>
          </p:cNvSpPr>
          <p:nvPr/>
        </p:nvSpPr>
        <p:spPr bwMode="auto">
          <a:xfrm>
            <a:off x="2745143" y="2252258"/>
            <a:ext cx="106363" cy="106363"/>
          </a:xfrm>
          <a:prstGeom prst="ellipse">
            <a:avLst/>
          </a:prstGeom>
          <a:solidFill>
            <a:schemeClr val="accent1"/>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24" name="Oval 22"/>
          <p:cNvSpPr>
            <a:spLocks noChangeAspect="1" noChangeArrowheads="1"/>
          </p:cNvSpPr>
          <p:nvPr/>
        </p:nvSpPr>
        <p:spPr bwMode="auto">
          <a:xfrm>
            <a:off x="2795943" y="2453871"/>
            <a:ext cx="106363" cy="106362"/>
          </a:xfrm>
          <a:prstGeom prst="ellipse">
            <a:avLst/>
          </a:prstGeom>
          <a:solidFill>
            <a:srgbClr val="FF00FF"/>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25" name="Oval 23"/>
          <p:cNvSpPr>
            <a:spLocks noChangeAspect="1" noChangeArrowheads="1"/>
          </p:cNvSpPr>
          <p:nvPr/>
        </p:nvSpPr>
        <p:spPr bwMode="auto">
          <a:xfrm>
            <a:off x="3048356" y="2201458"/>
            <a:ext cx="106362" cy="106363"/>
          </a:xfrm>
          <a:prstGeom prst="ellipse">
            <a:avLst/>
          </a:prstGeom>
          <a:solidFill>
            <a:srgbClr val="CC99FF"/>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26" name="Oval 24"/>
          <p:cNvSpPr>
            <a:spLocks noChangeAspect="1" noChangeArrowheads="1"/>
          </p:cNvSpPr>
          <p:nvPr/>
        </p:nvSpPr>
        <p:spPr bwMode="auto">
          <a:xfrm>
            <a:off x="2946756" y="2347508"/>
            <a:ext cx="106362" cy="106363"/>
          </a:xfrm>
          <a:prstGeom prst="ellipse">
            <a:avLst/>
          </a:prstGeom>
          <a:solidFill>
            <a:srgbClr val="00FF00"/>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27" name="Oval 25"/>
          <p:cNvSpPr>
            <a:spLocks noChangeAspect="1" noChangeArrowheads="1"/>
          </p:cNvSpPr>
          <p:nvPr/>
        </p:nvSpPr>
        <p:spPr bwMode="auto">
          <a:xfrm>
            <a:off x="2543531" y="2099858"/>
            <a:ext cx="106362" cy="107950"/>
          </a:xfrm>
          <a:prstGeom prst="ellipse">
            <a:avLst/>
          </a:prstGeom>
          <a:solidFill>
            <a:schemeClr val="accent1"/>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28" name="Oval 26"/>
          <p:cNvSpPr>
            <a:spLocks noChangeAspect="1" noChangeArrowheads="1"/>
          </p:cNvSpPr>
          <p:nvPr/>
        </p:nvSpPr>
        <p:spPr bwMode="auto">
          <a:xfrm>
            <a:off x="1032231" y="2050646"/>
            <a:ext cx="106362" cy="106362"/>
          </a:xfrm>
          <a:prstGeom prst="ellipse">
            <a:avLst/>
          </a:prstGeom>
          <a:solidFill>
            <a:srgbClr val="00FFFF"/>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29" name="Oval 27"/>
          <p:cNvSpPr>
            <a:spLocks noChangeAspect="1" noChangeArrowheads="1"/>
          </p:cNvSpPr>
          <p:nvPr/>
        </p:nvSpPr>
        <p:spPr bwMode="auto">
          <a:xfrm>
            <a:off x="2386368" y="1949046"/>
            <a:ext cx="106363" cy="106362"/>
          </a:xfrm>
          <a:prstGeom prst="ellipse">
            <a:avLst/>
          </a:prstGeom>
          <a:solidFill>
            <a:srgbClr val="00FF00"/>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30" name="Oval 28"/>
          <p:cNvSpPr>
            <a:spLocks noChangeAspect="1" noChangeArrowheads="1"/>
          </p:cNvSpPr>
          <p:nvPr/>
        </p:nvSpPr>
        <p:spPr bwMode="auto">
          <a:xfrm>
            <a:off x="1283056" y="1999846"/>
            <a:ext cx="106362" cy="106362"/>
          </a:xfrm>
          <a:prstGeom prst="ellipse">
            <a:avLst/>
          </a:prstGeom>
          <a:solidFill>
            <a:srgbClr val="333399"/>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31" name="Oval 29"/>
          <p:cNvSpPr>
            <a:spLocks noChangeAspect="1" noChangeArrowheads="1"/>
          </p:cNvSpPr>
          <p:nvPr/>
        </p:nvSpPr>
        <p:spPr bwMode="auto">
          <a:xfrm>
            <a:off x="1681518" y="2044296"/>
            <a:ext cx="106363" cy="106362"/>
          </a:xfrm>
          <a:prstGeom prst="ellipse">
            <a:avLst/>
          </a:prstGeom>
          <a:solidFill>
            <a:srgbClr val="339966"/>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32" name="Oval 30"/>
          <p:cNvSpPr>
            <a:spLocks noChangeAspect="1" noChangeArrowheads="1"/>
          </p:cNvSpPr>
          <p:nvPr/>
        </p:nvSpPr>
        <p:spPr bwMode="auto">
          <a:xfrm>
            <a:off x="2795943" y="1993496"/>
            <a:ext cx="106363" cy="106362"/>
          </a:xfrm>
          <a:prstGeom prst="ellipse">
            <a:avLst/>
          </a:prstGeom>
          <a:solidFill>
            <a:schemeClr val="accent1"/>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33" name="Oval 31"/>
          <p:cNvSpPr>
            <a:spLocks noChangeAspect="1" noChangeArrowheads="1"/>
          </p:cNvSpPr>
          <p:nvPr/>
        </p:nvSpPr>
        <p:spPr bwMode="auto">
          <a:xfrm>
            <a:off x="3345218" y="2150658"/>
            <a:ext cx="106363" cy="106363"/>
          </a:xfrm>
          <a:prstGeom prst="ellipse">
            <a:avLst/>
          </a:prstGeom>
          <a:solidFill>
            <a:srgbClr val="00FFFF"/>
          </a:solidFill>
          <a:ln w="9525">
            <a:noFill/>
            <a:round/>
            <a:headEnd/>
            <a:tailEnd/>
          </a:ln>
          <a:effectLst/>
          <a:scene3d>
            <a:camera prst="orthographicFront"/>
            <a:lightRig rig="threePt" dir="t"/>
          </a:scene3d>
          <a:sp3d>
            <a:bevelT w="7239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34" name="Oval 32"/>
          <p:cNvSpPr>
            <a:spLocks noChangeAspect="1" noChangeArrowheads="1"/>
          </p:cNvSpPr>
          <p:nvPr/>
        </p:nvSpPr>
        <p:spPr bwMode="auto">
          <a:xfrm>
            <a:off x="3092806" y="1999846"/>
            <a:ext cx="106362" cy="106362"/>
          </a:xfrm>
          <a:prstGeom prst="ellipse">
            <a:avLst/>
          </a:prstGeom>
          <a:solidFill>
            <a:srgbClr val="333399"/>
          </a:solidFill>
          <a:ln w="9525">
            <a:noFill/>
            <a:round/>
            <a:headEnd/>
            <a:tailEnd/>
          </a:ln>
          <a:effectLst/>
          <a:scene3d>
            <a:camera prst="orthographicFront"/>
            <a:lightRig rig="threePt" dir="t"/>
          </a:scene3d>
          <a:sp3d>
            <a:bevelT w="72000" h="7239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35" name="AutoShape 33"/>
          <p:cNvSpPr>
            <a:spLocks noChangeAspect="1" noChangeArrowheads="1"/>
          </p:cNvSpPr>
          <p:nvPr/>
        </p:nvSpPr>
        <p:spPr bwMode="auto">
          <a:xfrm>
            <a:off x="2096562" y="4330296"/>
            <a:ext cx="352425" cy="403225"/>
          </a:xfrm>
          <a:prstGeom prst="irregularSeal1">
            <a:avLst/>
          </a:prstGeom>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path path="shape">
              <a:fillToRect l="50000" t="50000" r="50000" b="50000"/>
            </a:path>
          </a:gradFill>
          <a:ln w="9525">
            <a:noFill/>
            <a:miter lim="800000"/>
            <a:headEnd/>
            <a:tailEnd/>
          </a:ln>
          <a:effectLst/>
          <a:scene3d>
            <a:camera prst="orthographicFront"/>
            <a:lightRig rig="threePt" dir="t"/>
          </a:scene3d>
          <a:sp3d>
            <a:bevelT w="180000" h="1803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a:latin typeface="+mn-lt"/>
            </a:endParaRPr>
          </a:p>
        </p:txBody>
      </p:sp>
      <p:sp>
        <p:nvSpPr>
          <p:cNvPr id="36" name="Oval 34"/>
          <p:cNvSpPr>
            <a:spLocks noChangeAspect="1" noChangeArrowheads="1"/>
          </p:cNvSpPr>
          <p:nvPr/>
        </p:nvSpPr>
        <p:spPr bwMode="auto">
          <a:xfrm>
            <a:off x="1356316" y="5382661"/>
            <a:ext cx="108000" cy="108380"/>
          </a:xfrm>
          <a:prstGeom prst="ellipse">
            <a:avLst/>
          </a:prstGeom>
          <a:solidFill>
            <a:srgbClr val="FFCC00"/>
          </a:solidFill>
          <a:ln>
            <a:noFill/>
          </a:ln>
          <a:effectLst/>
          <a:scene3d>
            <a:camera prst="orthographicFront"/>
            <a:lightRig rig="threePt" dir="t"/>
          </a:scene3d>
          <a:sp3d>
            <a:bevelT w="216000" h="2159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en-US" altLang="ja-JP" sz="2400" b="1" dirty="0">
              <a:effectLst>
                <a:outerShdw blurRad="38100" dist="38100" dir="2700000" algn="tl">
                  <a:srgbClr val="000000"/>
                </a:outerShdw>
              </a:effectLst>
              <a:latin typeface="+mn-lt"/>
              <a:cs typeface="Arial" charset="0"/>
            </a:endParaRPr>
          </a:p>
        </p:txBody>
      </p:sp>
      <p:sp>
        <p:nvSpPr>
          <p:cNvPr id="37" name="Oval 34"/>
          <p:cNvSpPr>
            <a:spLocks noChangeAspect="1" noChangeArrowheads="1"/>
          </p:cNvSpPr>
          <p:nvPr/>
        </p:nvSpPr>
        <p:spPr bwMode="auto">
          <a:xfrm>
            <a:off x="2928499" y="5249494"/>
            <a:ext cx="452438" cy="454025"/>
          </a:xfrm>
          <a:prstGeom prst="ellipse">
            <a:avLst/>
          </a:prstGeom>
          <a:solidFill>
            <a:srgbClr val="FFCC00"/>
          </a:solidFill>
          <a:ln>
            <a:noFill/>
          </a:ln>
          <a:effectLst/>
          <a:scene3d>
            <a:camera prst="orthographicFront"/>
            <a:lightRig rig="threePt" dir="t"/>
          </a:scene3d>
          <a:sp3d>
            <a:bevelT w="216000" h="2159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en-US" altLang="ja-JP" sz="2400" b="1" dirty="0">
              <a:effectLst>
                <a:outerShdw blurRad="38100" dist="38100" dir="2700000" algn="tl">
                  <a:srgbClr val="000000"/>
                </a:outerShdw>
              </a:effectLst>
              <a:latin typeface="+mn-lt"/>
              <a:cs typeface="Arial" charset="0"/>
            </a:endParaRPr>
          </a:p>
        </p:txBody>
      </p:sp>
      <p:sp>
        <p:nvSpPr>
          <p:cNvPr id="38" name="AutoShape 9"/>
          <p:cNvSpPr>
            <a:spLocks noChangeAspect="1" noChangeArrowheads="1"/>
          </p:cNvSpPr>
          <p:nvPr/>
        </p:nvSpPr>
        <p:spPr bwMode="auto">
          <a:xfrm rot="18895883" flipH="1">
            <a:off x="2582496" y="4694962"/>
            <a:ext cx="341313" cy="633412"/>
          </a:xfrm>
          <a:prstGeom prst="upArrow">
            <a:avLst>
              <a:gd name="adj1" fmla="val 50000"/>
              <a:gd name="adj2" fmla="val 46395"/>
            </a:avLst>
          </a:prstGeom>
          <a:ln>
            <a:headEnd/>
            <a:tailEnd/>
          </a:ln>
          <a:extLst/>
        </p:spPr>
        <p:style>
          <a:lnRef idx="1">
            <a:schemeClr val="accent4"/>
          </a:lnRef>
          <a:fillRef idx="3">
            <a:schemeClr val="accent4"/>
          </a:fillRef>
          <a:effectRef idx="2">
            <a:schemeClr val="accent4"/>
          </a:effectRef>
          <a:fontRef idx="minor">
            <a:schemeClr val="lt1"/>
          </a:fontRef>
        </p:style>
        <p:txBody>
          <a:bodyPr vert="eaVert" wrap="none"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endParaRPr lang="ja-JP" altLang="en-US">
              <a:solidFill>
                <a:schemeClr val="tx1"/>
              </a:solidFill>
              <a:latin typeface="+mn-lt"/>
            </a:endParaRPr>
          </a:p>
        </p:txBody>
      </p:sp>
      <p:sp>
        <p:nvSpPr>
          <p:cNvPr id="40" name="テキスト ボックス 39"/>
          <p:cNvSpPr txBox="1"/>
          <p:nvPr/>
        </p:nvSpPr>
        <p:spPr>
          <a:xfrm>
            <a:off x="4802124" y="1838119"/>
            <a:ext cx="4225472" cy="954107"/>
          </a:xfrm>
          <a:prstGeom prst="rect">
            <a:avLst/>
          </a:prstGeom>
          <a:noFill/>
        </p:spPr>
        <p:txBody>
          <a:bodyPr wrap="square" rtlCol="0">
            <a:spAutoFit/>
          </a:bodyPr>
          <a:lstStyle/>
          <a:p>
            <a:pPr algn="ctr"/>
            <a:r>
              <a:rPr lang="en-US" altLang="ja-JP" sz="2800" dirty="0" smtClean="0"/>
              <a:t>F</a:t>
            </a:r>
            <a:r>
              <a:rPr lang="en-US" altLang="ja-JP" sz="2800" dirty="0"/>
              <a:t>luid to particles </a:t>
            </a:r>
            <a:endParaRPr lang="en-US" altLang="ja-JP" sz="2800" dirty="0" smtClean="0"/>
          </a:p>
          <a:p>
            <a:pPr algn="ctr"/>
            <a:r>
              <a:rPr lang="en-US" altLang="ja-JP" sz="2800" dirty="0" smtClean="0"/>
              <a:t>Cooper-Frye</a:t>
            </a:r>
            <a:r>
              <a:rPr lang="ja-JP" altLang="en-US" sz="2800" dirty="0"/>
              <a:t> </a:t>
            </a:r>
            <a:r>
              <a:rPr lang="en-US" altLang="ja-JP" sz="2800" dirty="0" smtClean="0"/>
              <a:t>formula</a:t>
            </a:r>
          </a:p>
        </p:txBody>
      </p:sp>
      <p:sp>
        <p:nvSpPr>
          <p:cNvPr id="43" name="テキスト ボックス 42"/>
          <p:cNvSpPr txBox="1"/>
          <p:nvPr/>
        </p:nvSpPr>
        <p:spPr>
          <a:xfrm>
            <a:off x="4606138" y="3822181"/>
            <a:ext cx="4526961" cy="523220"/>
          </a:xfrm>
          <a:prstGeom prst="rect">
            <a:avLst/>
          </a:prstGeom>
          <a:noFill/>
        </p:spPr>
        <p:txBody>
          <a:bodyPr wrap="square" rtlCol="0">
            <a:spAutoFit/>
          </a:bodyPr>
          <a:lstStyle/>
          <a:p>
            <a:r>
              <a:rPr kumimoji="1" lang="en-US" altLang="ja-JP" sz="2800" dirty="0" smtClean="0"/>
              <a:t>Hydrodynamic QGP evolution</a:t>
            </a:r>
            <a:endParaRPr kumimoji="1" lang="ja-JP" altLang="en-US" sz="2800" dirty="0"/>
          </a:p>
        </p:txBody>
      </p:sp>
      <p:sp>
        <p:nvSpPr>
          <p:cNvPr id="44" name="テキスト ボックス 43"/>
          <p:cNvSpPr txBox="1"/>
          <p:nvPr/>
        </p:nvSpPr>
        <p:spPr>
          <a:xfrm>
            <a:off x="5107757" y="4358889"/>
            <a:ext cx="3649375" cy="954107"/>
          </a:xfrm>
          <a:prstGeom prst="rect">
            <a:avLst/>
          </a:prstGeom>
          <a:noFill/>
        </p:spPr>
        <p:txBody>
          <a:bodyPr wrap="square" rtlCol="0">
            <a:spAutoFit/>
          </a:bodyPr>
          <a:lstStyle/>
          <a:p>
            <a:r>
              <a:rPr kumimoji="1" lang="en-US" altLang="ja-JP" sz="2800" dirty="0" smtClean="0"/>
              <a:t>Fully (3+1) dimensional </a:t>
            </a:r>
          </a:p>
          <a:p>
            <a:r>
              <a:rPr lang="en-US" altLang="ja-JP" sz="2800" dirty="0" smtClean="0"/>
              <a:t>ideal </a:t>
            </a:r>
            <a:r>
              <a:rPr kumimoji="1" lang="en-US" altLang="ja-JP" sz="2800" dirty="0" smtClean="0"/>
              <a:t>hydrodynamics</a:t>
            </a:r>
            <a:endParaRPr kumimoji="1" lang="ja-JP" altLang="en-US" sz="2800" dirty="0"/>
          </a:p>
        </p:txBody>
      </p:sp>
      <p:sp>
        <p:nvSpPr>
          <p:cNvPr id="45" name="テキスト ボックス 44"/>
          <p:cNvSpPr txBox="1"/>
          <p:nvPr/>
        </p:nvSpPr>
        <p:spPr>
          <a:xfrm>
            <a:off x="5107757" y="415776"/>
            <a:ext cx="3454728" cy="523220"/>
          </a:xfrm>
          <a:prstGeom prst="rect">
            <a:avLst/>
          </a:prstGeom>
          <a:noFill/>
        </p:spPr>
        <p:txBody>
          <a:bodyPr wrap="none" rtlCol="0">
            <a:spAutoFit/>
          </a:bodyPr>
          <a:lstStyle/>
          <a:p>
            <a:r>
              <a:rPr lang="en-US" altLang="ja-JP" sz="2800" dirty="0" smtClean="0"/>
              <a:t>Hadronic </a:t>
            </a:r>
            <a:r>
              <a:rPr lang="en-US" altLang="ja-JP" sz="2800" dirty="0" err="1" smtClean="0"/>
              <a:t>rescatterings</a:t>
            </a:r>
            <a:endParaRPr kumimoji="1" lang="ja-JP" altLang="en-US" sz="2800" dirty="0"/>
          </a:p>
        </p:txBody>
      </p:sp>
      <p:sp>
        <p:nvSpPr>
          <p:cNvPr id="46" name="テキスト ボックス 45"/>
          <p:cNvSpPr txBox="1"/>
          <p:nvPr/>
        </p:nvSpPr>
        <p:spPr>
          <a:xfrm>
            <a:off x="5138364" y="848146"/>
            <a:ext cx="3532685" cy="523220"/>
          </a:xfrm>
          <a:prstGeom prst="rect">
            <a:avLst/>
          </a:prstGeom>
          <a:noFill/>
        </p:spPr>
        <p:txBody>
          <a:bodyPr wrap="square" rtlCol="0">
            <a:spAutoFit/>
          </a:bodyPr>
          <a:lstStyle/>
          <a:p>
            <a:r>
              <a:rPr kumimoji="1" lang="en-US" altLang="ja-JP" sz="2800" dirty="0" smtClean="0"/>
              <a:t>Hadron cascade (JAM)</a:t>
            </a:r>
            <a:endParaRPr kumimoji="1" lang="ja-JP" altLang="en-US" sz="2800" dirty="0"/>
          </a:p>
        </p:txBody>
      </p:sp>
      <p:sp>
        <p:nvSpPr>
          <p:cNvPr id="48" name="テキスト ボックス 47"/>
          <p:cNvSpPr txBox="1"/>
          <p:nvPr/>
        </p:nvSpPr>
        <p:spPr>
          <a:xfrm>
            <a:off x="2282075" y="6524365"/>
            <a:ext cx="184731" cy="1354217"/>
          </a:xfrm>
          <a:prstGeom prst="rect">
            <a:avLst/>
          </a:prstGeom>
          <a:noFill/>
        </p:spPr>
        <p:txBody>
          <a:bodyPr wrap="none" rtlCol="0">
            <a:spAutoFit/>
          </a:bodyPr>
          <a:lstStyle/>
          <a:p>
            <a:endParaRPr kumimoji="1" lang="ja-JP" altLang="en-US" dirty="0"/>
          </a:p>
        </p:txBody>
      </p:sp>
      <p:sp>
        <p:nvSpPr>
          <p:cNvPr id="2" name="テキスト ボックス 1"/>
          <p:cNvSpPr txBox="1"/>
          <p:nvPr/>
        </p:nvSpPr>
        <p:spPr>
          <a:xfrm>
            <a:off x="4803871" y="5971908"/>
            <a:ext cx="4292329" cy="523220"/>
          </a:xfrm>
          <a:prstGeom prst="rect">
            <a:avLst/>
          </a:prstGeom>
          <a:noFill/>
        </p:spPr>
        <p:txBody>
          <a:bodyPr wrap="none" rtlCol="0">
            <a:spAutoFit/>
          </a:bodyPr>
          <a:lstStyle/>
          <a:p>
            <a:r>
              <a:rPr kumimoji="1" lang="en-US" altLang="ja-JP" sz="2800" dirty="0" smtClean="0"/>
              <a:t>Generating </a:t>
            </a:r>
            <a:r>
              <a:rPr lang="en-US" altLang="ja-JP" sz="2800" dirty="0"/>
              <a:t>i</a:t>
            </a:r>
            <a:r>
              <a:rPr kumimoji="1" lang="en-US" altLang="ja-JP" sz="2800" dirty="0" smtClean="0"/>
              <a:t>nitial conditions</a:t>
            </a:r>
            <a:endParaRPr kumimoji="1" lang="ja-JP" altLang="en-US" sz="2800" dirty="0"/>
          </a:p>
        </p:txBody>
      </p:sp>
      <p:cxnSp>
        <p:nvCxnSpPr>
          <p:cNvPr id="49" name="直線矢印コネクタ 48"/>
          <p:cNvCxnSpPr>
            <a:endCxn id="19" idx="6"/>
          </p:cNvCxnSpPr>
          <p:nvPr/>
        </p:nvCxnSpPr>
        <p:spPr>
          <a:xfrm flipH="1">
            <a:off x="2418118" y="1268760"/>
            <a:ext cx="2289041" cy="100016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2719708" y="2257021"/>
            <a:ext cx="2388049" cy="48816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flipV="1">
            <a:off x="2319694" y="3389704"/>
            <a:ext cx="2189162" cy="5972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円/楕円 67"/>
          <p:cNvSpPr/>
          <p:nvPr/>
        </p:nvSpPr>
        <p:spPr>
          <a:xfrm>
            <a:off x="1837132" y="3986991"/>
            <a:ext cx="882572" cy="26609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1829130" y="2586816"/>
            <a:ext cx="882572" cy="26609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右矢印 72"/>
          <p:cNvSpPr/>
          <p:nvPr/>
        </p:nvSpPr>
        <p:spPr>
          <a:xfrm rot="16200000">
            <a:off x="6670258" y="5161707"/>
            <a:ext cx="489204" cy="793503"/>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74" name="右矢印 73"/>
          <p:cNvSpPr/>
          <p:nvPr/>
        </p:nvSpPr>
        <p:spPr>
          <a:xfrm rot="16200000">
            <a:off x="6655775" y="3114308"/>
            <a:ext cx="489204" cy="793503"/>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75" name="右矢印 74"/>
          <p:cNvSpPr/>
          <p:nvPr/>
        </p:nvSpPr>
        <p:spPr>
          <a:xfrm rot="16200000">
            <a:off x="6638192" y="1187743"/>
            <a:ext cx="489204" cy="793503"/>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55" name="正方形/長方形 54"/>
          <p:cNvSpPr/>
          <p:nvPr/>
        </p:nvSpPr>
        <p:spPr>
          <a:xfrm>
            <a:off x="13753" y="6471268"/>
            <a:ext cx="5097333" cy="369332"/>
          </a:xfrm>
          <a:prstGeom prst="rect">
            <a:avLst/>
          </a:prstGeom>
        </p:spPr>
        <p:txBody>
          <a:bodyPr wrap="square">
            <a:spAutoFit/>
          </a:bodyPr>
          <a:lstStyle/>
          <a:p>
            <a:r>
              <a:rPr lang="en-US" altLang="ja-JP" dirty="0" smtClean="0"/>
              <a:t>T</a:t>
            </a:r>
            <a:r>
              <a:rPr lang="en-US" altLang="ja-JP" dirty="0"/>
              <a:t>. Hirano </a:t>
            </a:r>
            <a:r>
              <a:rPr lang="en-US" altLang="ja-JP" i="1" dirty="0"/>
              <a:t>et al</a:t>
            </a:r>
            <a:r>
              <a:rPr lang="en-US" altLang="ja-JP" dirty="0"/>
              <a:t>., </a:t>
            </a:r>
            <a:r>
              <a:rPr lang="en-US" altLang="ja-JP" dirty="0" err="1"/>
              <a:t>Prog</a:t>
            </a:r>
            <a:r>
              <a:rPr lang="en-US" altLang="ja-JP" dirty="0"/>
              <a:t>. Part. </a:t>
            </a:r>
            <a:r>
              <a:rPr lang="en-US" altLang="ja-JP" dirty="0" err="1"/>
              <a:t>Nucl</a:t>
            </a:r>
            <a:r>
              <a:rPr lang="en-US" altLang="ja-JP" dirty="0"/>
              <a:t>. Phys. 70, 108 (2013).</a:t>
            </a:r>
            <a:endParaRPr lang="ja-JP" altLang="en-US" dirty="0"/>
          </a:p>
        </p:txBody>
      </p:sp>
      <p:sp>
        <p:nvSpPr>
          <p:cNvPr id="41" name="テキスト ボックス 40"/>
          <p:cNvSpPr txBox="1"/>
          <p:nvPr/>
        </p:nvSpPr>
        <p:spPr>
          <a:xfrm>
            <a:off x="667920" y="5631455"/>
            <a:ext cx="1196161" cy="461665"/>
          </a:xfrm>
          <a:prstGeom prst="rect">
            <a:avLst/>
          </a:prstGeom>
          <a:noFill/>
        </p:spPr>
        <p:txBody>
          <a:bodyPr wrap="none" rtlCol="0">
            <a:spAutoFit/>
          </a:bodyPr>
          <a:lstStyle/>
          <a:p>
            <a:r>
              <a:rPr kumimoji="1" lang="en-US" altLang="ja-JP" sz="2400" dirty="0" smtClean="0"/>
              <a:t>p/d/</a:t>
            </a:r>
            <a:r>
              <a:rPr kumimoji="1" lang="en-US" altLang="ja-JP" sz="2400" baseline="30000" dirty="0" smtClean="0"/>
              <a:t>3</a:t>
            </a:r>
            <a:r>
              <a:rPr kumimoji="1" lang="en-US" altLang="ja-JP" sz="2400" dirty="0" smtClean="0"/>
              <a:t>He</a:t>
            </a:r>
            <a:endParaRPr kumimoji="1" lang="ja-JP" altLang="en-US" sz="2400" dirty="0"/>
          </a:p>
        </p:txBody>
      </p:sp>
      <p:sp>
        <p:nvSpPr>
          <p:cNvPr id="59" name="テキスト ボックス 58"/>
          <p:cNvSpPr txBox="1"/>
          <p:nvPr/>
        </p:nvSpPr>
        <p:spPr>
          <a:xfrm>
            <a:off x="2873896" y="5631455"/>
            <a:ext cx="524503" cy="461665"/>
          </a:xfrm>
          <a:prstGeom prst="rect">
            <a:avLst/>
          </a:prstGeom>
          <a:noFill/>
        </p:spPr>
        <p:txBody>
          <a:bodyPr wrap="none" rtlCol="0">
            <a:spAutoFit/>
          </a:bodyPr>
          <a:lstStyle/>
          <a:p>
            <a:r>
              <a:rPr lang="en-US" altLang="ja-JP" sz="2400" dirty="0" smtClean="0"/>
              <a:t>Au</a:t>
            </a:r>
            <a:endParaRPr kumimoji="1" lang="ja-JP" altLang="en-US" sz="2400" dirty="0"/>
          </a:p>
        </p:txBody>
      </p:sp>
      <mc:AlternateContent xmlns:mc="http://schemas.openxmlformats.org/markup-compatibility/2006" xmlns:a14="http://schemas.microsoft.com/office/drawing/2010/main">
        <mc:Choice Requires="a14">
          <p:sp>
            <p:nvSpPr>
              <p:cNvPr id="57" name="テキスト ボックス 56"/>
              <p:cNvSpPr txBox="1"/>
              <p:nvPr/>
            </p:nvSpPr>
            <p:spPr>
              <a:xfrm>
                <a:off x="5484485" y="2753017"/>
                <a:ext cx="2860749"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a:rPr>
                            <m:t>𝑇</m:t>
                          </m:r>
                        </m:e>
                        <m:sub>
                          <m:r>
                            <m:rPr>
                              <m:sty m:val="p"/>
                            </m:rPr>
                            <a:rPr lang="en-US" altLang="ja-JP" sz="2800" b="0" i="0" smtClean="0">
                              <a:latin typeface="Cambria Math"/>
                            </a:rPr>
                            <m:t>sw</m:t>
                          </m:r>
                        </m:sub>
                      </m:sSub>
                      <m:r>
                        <a:rPr lang="en-US" altLang="ja-JP" sz="2800" b="0" i="1" smtClean="0">
                          <a:latin typeface="Cambria Math"/>
                        </a:rPr>
                        <m:t>=155</m:t>
                      </m:r>
                      <m:d>
                        <m:dPr>
                          <m:ctrlPr>
                            <a:rPr lang="en-US" altLang="ja-JP" sz="2800" b="0" i="1" smtClean="0">
                              <a:latin typeface="Cambria Math" panose="02040503050406030204" pitchFamily="18" charset="0"/>
                            </a:rPr>
                          </m:ctrlPr>
                        </m:dPr>
                        <m:e>
                          <m:r>
                            <m:rPr>
                              <m:sty m:val="p"/>
                            </m:rPr>
                            <a:rPr lang="en-US" altLang="ja-JP" sz="2800" b="0" i="0" smtClean="0">
                              <a:latin typeface="Cambria Math"/>
                            </a:rPr>
                            <m:t>MeV</m:t>
                          </m:r>
                        </m:e>
                      </m:d>
                    </m:oMath>
                  </m:oMathPara>
                </a14:m>
                <a:endParaRPr lang="en-US" altLang="ja-JP" sz="2800" dirty="0" smtClean="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5484485" y="2753017"/>
                <a:ext cx="2860749" cy="523220"/>
              </a:xfrm>
              <a:prstGeom prst="rect">
                <a:avLst/>
              </a:prstGeom>
              <a:blipFill rotWithShape="1">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4072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7942" t="13765" r="50114" b="22568"/>
          <a:stretch/>
        </p:blipFill>
        <p:spPr>
          <a:xfrm>
            <a:off x="539552" y="978853"/>
            <a:ext cx="3744416" cy="3170227"/>
          </a:xfrm>
          <a:prstGeom prst="rect">
            <a:avLst/>
          </a:prstGeom>
        </p:spPr>
      </p:pic>
      <p:pic>
        <p:nvPicPr>
          <p:cNvPr id="5" name="図 4"/>
          <p:cNvPicPr>
            <a:picLocks noChangeAspect="1"/>
          </p:cNvPicPr>
          <p:nvPr/>
        </p:nvPicPr>
        <p:blipFill rotWithShape="1">
          <a:blip r:embed="rId4"/>
          <a:srcRect l="51352" t="14372" r="6252" b="22616"/>
          <a:stretch/>
        </p:blipFill>
        <p:spPr>
          <a:xfrm>
            <a:off x="4644008" y="947485"/>
            <a:ext cx="3844718" cy="3187339"/>
          </a:xfrm>
          <a:prstGeom prst="rect">
            <a:avLst/>
          </a:prstGeom>
        </p:spPr>
      </p:pic>
      <p:sp>
        <p:nvSpPr>
          <p:cNvPr id="8" name="正方形/長方形 7"/>
          <p:cNvSpPr/>
          <p:nvPr/>
        </p:nvSpPr>
        <p:spPr>
          <a:xfrm>
            <a:off x="4969658" y="700824"/>
            <a:ext cx="4102062" cy="307777"/>
          </a:xfrm>
          <a:prstGeom prst="rect">
            <a:avLst/>
          </a:prstGeom>
        </p:spPr>
        <p:txBody>
          <a:bodyPr wrap="square">
            <a:spAutoFit/>
          </a:bodyPr>
          <a:lstStyle/>
          <a:p>
            <a:r>
              <a:rPr lang="en-US" altLang="ja-JP" sz="1400" dirty="0" err="1" smtClean="0"/>
              <a:t>A.Adil</a:t>
            </a:r>
            <a:r>
              <a:rPr lang="en-US" altLang="ja-JP" sz="1400" dirty="0" smtClean="0"/>
              <a:t> </a:t>
            </a:r>
            <a:r>
              <a:rPr lang="en-US" altLang="ja-JP" sz="1400" dirty="0"/>
              <a:t>and </a:t>
            </a:r>
            <a:r>
              <a:rPr lang="en-US" altLang="ja-JP" sz="1400" dirty="0" err="1" smtClean="0"/>
              <a:t>M.Gyulassy</a:t>
            </a:r>
            <a:r>
              <a:rPr lang="en-US" altLang="ja-JP" sz="1400" dirty="0"/>
              <a:t>, Phys</a:t>
            </a:r>
            <a:r>
              <a:rPr lang="en-US" altLang="ja-JP" sz="1400" dirty="0" smtClean="0"/>
              <a:t>. </a:t>
            </a:r>
            <a:r>
              <a:rPr lang="en-US" altLang="ja-JP" sz="1400" dirty="0"/>
              <a:t>Rev</a:t>
            </a:r>
            <a:r>
              <a:rPr lang="en-US" altLang="ja-JP" sz="1400" dirty="0" smtClean="0"/>
              <a:t>. </a:t>
            </a:r>
            <a:r>
              <a:rPr lang="en-US" altLang="ja-JP" sz="1400" dirty="0"/>
              <a:t>C </a:t>
            </a:r>
            <a:r>
              <a:rPr lang="en-US" altLang="ja-JP" sz="1400" b="1" dirty="0" smtClean="0"/>
              <a:t>72,</a:t>
            </a:r>
            <a:r>
              <a:rPr lang="en-US" altLang="ja-JP" sz="1400" dirty="0" smtClean="0"/>
              <a:t> 034907</a:t>
            </a:r>
            <a:r>
              <a:rPr lang="en-US" altLang="ja-JP" sz="1400" dirty="0"/>
              <a:t> </a:t>
            </a:r>
            <a:r>
              <a:rPr lang="en-US" altLang="ja-JP" sz="1400" dirty="0" smtClean="0"/>
              <a:t>(2005).</a:t>
            </a:r>
            <a:endParaRPr lang="ja-JP" altLang="en-US" sz="1400" dirty="0"/>
          </a:p>
        </p:txBody>
      </p:sp>
      <p:sp>
        <p:nvSpPr>
          <p:cNvPr id="2" name="テキスト ボックス 1"/>
          <p:cNvSpPr txBox="1"/>
          <p:nvPr/>
        </p:nvSpPr>
        <p:spPr>
          <a:xfrm>
            <a:off x="686312" y="4737804"/>
            <a:ext cx="7770910"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2800" dirty="0"/>
              <a:t>R</a:t>
            </a:r>
            <a:r>
              <a:rPr kumimoji="1" lang="en-US" altLang="ja-JP" sz="2800" dirty="0" smtClean="0"/>
              <a:t>apidity triangle/trapezoid clearly observed at RHIC</a:t>
            </a:r>
            <a:endParaRPr kumimoji="1" lang="ja-JP" altLang="en-US" sz="2800" dirty="0"/>
          </a:p>
        </p:txBody>
      </p:sp>
      <p:sp>
        <p:nvSpPr>
          <p:cNvPr id="15" name="タイトル 1"/>
          <p:cNvSpPr>
            <a:spLocks noGrp="1"/>
          </p:cNvSpPr>
          <p:nvPr/>
        </p:nvSpPr>
        <p:spPr>
          <a:xfrm>
            <a:off x="146125" y="0"/>
            <a:ext cx="5802114" cy="7008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u="sng" dirty="0" smtClean="0">
                <a:latin typeface="+mn-lt"/>
              </a:rPr>
              <a:t>Asymmetric longitudinal profile</a:t>
            </a:r>
            <a:endParaRPr kumimoji="1" lang="ja-JP" altLang="en-US" sz="3200" b="1" u="sng" dirty="0">
              <a:latin typeface="+mn-lt"/>
            </a:endParaRPr>
          </a:p>
        </p:txBody>
      </p:sp>
      <p:sp>
        <p:nvSpPr>
          <p:cNvPr id="7" name="Oval 34"/>
          <p:cNvSpPr>
            <a:spLocks noChangeAspect="1" noChangeArrowheads="1"/>
          </p:cNvSpPr>
          <p:nvPr/>
        </p:nvSpPr>
        <p:spPr bwMode="auto">
          <a:xfrm>
            <a:off x="8085407" y="4003782"/>
            <a:ext cx="108000" cy="108380"/>
          </a:xfrm>
          <a:prstGeom prst="ellipse">
            <a:avLst/>
          </a:prstGeom>
          <a:solidFill>
            <a:srgbClr val="FFCC00"/>
          </a:solidFill>
          <a:ln>
            <a:noFill/>
          </a:ln>
          <a:effectLst/>
          <a:scene3d>
            <a:camera prst="orthographicFront"/>
            <a:lightRig rig="threePt" dir="t"/>
          </a:scene3d>
          <a:sp3d>
            <a:bevelT w="216000" h="2159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en-US" altLang="ja-JP" sz="2400" b="1" dirty="0">
              <a:effectLst>
                <a:outerShdw blurRad="38100" dist="38100" dir="2700000" algn="tl">
                  <a:srgbClr val="000000"/>
                </a:outerShdw>
              </a:effectLst>
              <a:latin typeface="+mn-lt"/>
              <a:cs typeface="Arial" charset="0"/>
            </a:endParaRPr>
          </a:p>
        </p:txBody>
      </p:sp>
      <p:sp>
        <p:nvSpPr>
          <p:cNvPr id="9" name="Oval 34"/>
          <p:cNvSpPr>
            <a:spLocks noChangeAspect="1" noChangeArrowheads="1"/>
          </p:cNvSpPr>
          <p:nvPr/>
        </p:nvSpPr>
        <p:spPr bwMode="auto">
          <a:xfrm>
            <a:off x="5065160" y="3831328"/>
            <a:ext cx="452438" cy="454025"/>
          </a:xfrm>
          <a:prstGeom prst="ellipse">
            <a:avLst/>
          </a:prstGeom>
          <a:solidFill>
            <a:srgbClr val="FFCC00"/>
          </a:solidFill>
          <a:ln>
            <a:noFill/>
          </a:ln>
          <a:effectLst/>
          <a:scene3d>
            <a:camera prst="orthographicFront"/>
            <a:lightRig rig="threePt" dir="t"/>
          </a:scene3d>
          <a:sp3d>
            <a:bevelT w="216000" h="2159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en-US" altLang="ja-JP" sz="2400" b="1" dirty="0">
              <a:effectLst>
                <a:outerShdw blurRad="38100" dist="38100" dir="2700000" algn="tl">
                  <a:srgbClr val="000000"/>
                </a:outerShdw>
              </a:effectLst>
              <a:latin typeface="+mn-lt"/>
              <a:cs typeface="Arial" charset="0"/>
            </a:endParaRPr>
          </a:p>
        </p:txBody>
      </p:sp>
      <p:sp>
        <p:nvSpPr>
          <p:cNvPr id="3" name="テキスト ボックス 2"/>
          <p:cNvSpPr txBox="1"/>
          <p:nvPr/>
        </p:nvSpPr>
        <p:spPr>
          <a:xfrm>
            <a:off x="4741388" y="4215465"/>
            <a:ext cx="1099981" cy="461665"/>
          </a:xfrm>
          <a:prstGeom prst="rect">
            <a:avLst/>
          </a:prstGeom>
          <a:noFill/>
        </p:spPr>
        <p:txBody>
          <a:bodyPr wrap="none" rtlCol="0">
            <a:spAutoFit/>
          </a:bodyPr>
          <a:lstStyle/>
          <a:p>
            <a:r>
              <a:rPr kumimoji="1" lang="en-US" altLang="ja-JP" sz="2400" dirty="0" smtClean="0"/>
              <a:t>Au side</a:t>
            </a:r>
            <a:endParaRPr kumimoji="1" lang="ja-JP" altLang="en-US" sz="2400" dirty="0"/>
          </a:p>
        </p:txBody>
      </p:sp>
      <p:sp>
        <p:nvSpPr>
          <p:cNvPr id="10" name="テキスト ボックス 9"/>
          <p:cNvSpPr txBox="1"/>
          <p:nvPr/>
        </p:nvSpPr>
        <p:spPr>
          <a:xfrm>
            <a:off x="7624384" y="4191368"/>
            <a:ext cx="922047" cy="461665"/>
          </a:xfrm>
          <a:prstGeom prst="rect">
            <a:avLst/>
          </a:prstGeom>
          <a:noFill/>
        </p:spPr>
        <p:txBody>
          <a:bodyPr wrap="none" rtlCol="0">
            <a:spAutoFit/>
          </a:bodyPr>
          <a:lstStyle/>
          <a:p>
            <a:r>
              <a:rPr lang="en-US" altLang="ja-JP" sz="2400" dirty="0" smtClean="0"/>
              <a:t>d</a:t>
            </a:r>
            <a:r>
              <a:rPr kumimoji="1" lang="en-US" altLang="ja-JP" sz="2400" dirty="0" smtClean="0"/>
              <a:t> side</a:t>
            </a:r>
            <a:endParaRPr kumimoji="1" lang="ja-JP" altLang="en-US" sz="2400" dirty="0"/>
          </a:p>
        </p:txBody>
      </p:sp>
      <p:sp>
        <p:nvSpPr>
          <p:cNvPr id="11" name="右矢印 10"/>
          <p:cNvSpPr/>
          <p:nvPr/>
        </p:nvSpPr>
        <p:spPr>
          <a:xfrm rot="5400000">
            <a:off x="4334117" y="5108875"/>
            <a:ext cx="489204" cy="793503"/>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2" name="テキスト ボックス 11"/>
          <p:cNvSpPr txBox="1"/>
          <p:nvPr/>
        </p:nvSpPr>
        <p:spPr>
          <a:xfrm>
            <a:off x="474116" y="5765080"/>
            <a:ext cx="8164286" cy="95410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2800" dirty="0" err="1" smtClean="0"/>
              <a:t>Multiparticle</a:t>
            </a:r>
            <a:r>
              <a:rPr lang="en-US" altLang="ja-JP" sz="2800" dirty="0" smtClean="0"/>
              <a:t> production in longitudinal space reflects</a:t>
            </a:r>
          </a:p>
          <a:p>
            <a:r>
              <a:rPr lang="en-US" altLang="ja-JP" sz="2800" dirty="0"/>
              <a:t>d</a:t>
            </a:r>
            <a:r>
              <a:rPr lang="en-US" altLang="ja-JP" sz="2800" dirty="0" smtClean="0"/>
              <a:t>ifference of the number of participants</a:t>
            </a:r>
            <a:endParaRPr kumimoji="1" lang="ja-JP" altLang="en-US" sz="2800" dirty="0"/>
          </a:p>
        </p:txBody>
      </p:sp>
    </p:spTree>
    <p:extLst>
      <p:ext uri="{BB962C8B-B14F-4D97-AF65-F5344CB8AC3E}">
        <p14:creationId xmlns:p14="http://schemas.microsoft.com/office/powerpoint/2010/main" val="2735263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nvSpPr>
        <p:spPr>
          <a:xfrm>
            <a:off x="138038" y="26376"/>
            <a:ext cx="5802114" cy="7008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3200" b="1" u="sng" dirty="0" smtClean="0">
                <a:latin typeface="+mn-lt"/>
              </a:rPr>
              <a:t>Modified BGK model</a:t>
            </a:r>
            <a:endParaRPr kumimoji="1" lang="ja-JP" altLang="en-US" sz="3200" b="1" u="sng" dirty="0">
              <a:latin typeface="+mn-lt"/>
            </a:endParaRPr>
          </a:p>
        </p:txBody>
      </p:sp>
      <p:sp>
        <p:nvSpPr>
          <p:cNvPr id="5" name="右矢印 4"/>
          <p:cNvSpPr/>
          <p:nvPr/>
        </p:nvSpPr>
        <p:spPr>
          <a:xfrm rot="10800000">
            <a:off x="1674375" y="2842631"/>
            <a:ext cx="671829" cy="133457"/>
          </a:xfrm>
          <a:prstGeom prst="rightArrow">
            <a:avLst>
              <a:gd name="adj1" fmla="val 42138"/>
              <a:gd name="adj2" fmla="val 24654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6" name="右矢印 5"/>
          <p:cNvSpPr/>
          <p:nvPr/>
        </p:nvSpPr>
        <p:spPr>
          <a:xfrm>
            <a:off x="846585" y="2840372"/>
            <a:ext cx="671829" cy="142128"/>
          </a:xfrm>
          <a:prstGeom prst="rightArrow">
            <a:avLst>
              <a:gd name="adj1" fmla="val 42138"/>
              <a:gd name="adj2" fmla="val 24654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7" name="円/楕円 6"/>
          <p:cNvSpPr/>
          <p:nvPr/>
        </p:nvSpPr>
        <p:spPr>
          <a:xfrm>
            <a:off x="2317741" y="2206360"/>
            <a:ext cx="881473" cy="2375400"/>
          </a:xfrm>
          <a:prstGeom prst="ellipse">
            <a:avLst/>
          </a:prstGeom>
          <a:noFill/>
          <a:ln w="381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solidFill>
                <a:schemeClr val="tx1"/>
              </a:solidFill>
            </a:endParaRPr>
          </a:p>
        </p:txBody>
      </p:sp>
      <p:sp>
        <p:nvSpPr>
          <p:cNvPr id="8" name="円/楕円 7"/>
          <p:cNvSpPr/>
          <p:nvPr/>
        </p:nvSpPr>
        <p:spPr>
          <a:xfrm>
            <a:off x="167243" y="833168"/>
            <a:ext cx="869407" cy="2375400"/>
          </a:xfrm>
          <a:prstGeom prst="ellipse">
            <a:avLst/>
          </a:prstGeom>
          <a:solidFill>
            <a:schemeClr val="bg1"/>
          </a:solidFill>
          <a:ln w="381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solidFill>
                <a:schemeClr val="tx1"/>
              </a:solidFill>
            </a:endParaRPr>
          </a:p>
        </p:txBody>
      </p:sp>
      <p:sp>
        <p:nvSpPr>
          <p:cNvPr id="9" name="円/楕円 8"/>
          <p:cNvSpPr/>
          <p:nvPr/>
        </p:nvSpPr>
        <p:spPr>
          <a:xfrm>
            <a:off x="2372386" y="2734898"/>
            <a:ext cx="268895" cy="2948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0" name="円/楕円 9"/>
          <p:cNvSpPr/>
          <p:nvPr/>
        </p:nvSpPr>
        <p:spPr>
          <a:xfrm>
            <a:off x="2632655" y="2737807"/>
            <a:ext cx="268895" cy="28735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1" name="円/楕円 10"/>
          <p:cNvSpPr/>
          <p:nvPr/>
        </p:nvSpPr>
        <p:spPr>
          <a:xfrm>
            <a:off x="2901550" y="2734898"/>
            <a:ext cx="268895" cy="28735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2" name="円/楕円 11"/>
          <p:cNvSpPr/>
          <p:nvPr/>
        </p:nvSpPr>
        <p:spPr>
          <a:xfrm>
            <a:off x="333052" y="2737808"/>
            <a:ext cx="268895" cy="28735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3" name="円/楕円 12"/>
          <p:cNvSpPr/>
          <p:nvPr/>
        </p:nvSpPr>
        <p:spPr>
          <a:xfrm>
            <a:off x="601947" y="2737809"/>
            <a:ext cx="268895" cy="28735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20" name="右矢印 19"/>
          <p:cNvSpPr/>
          <p:nvPr/>
        </p:nvSpPr>
        <p:spPr>
          <a:xfrm>
            <a:off x="3412258" y="2752814"/>
            <a:ext cx="725462" cy="684029"/>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26" name="Rectangle 1"/>
          <p:cNvSpPr>
            <a:spLocks noChangeArrowheads="1"/>
          </p:cNvSpPr>
          <p:nvPr/>
        </p:nvSpPr>
        <p:spPr bwMode="auto">
          <a:xfrm>
            <a:off x="2667362" y="6093296"/>
            <a:ext cx="64055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rgbClr val="000000"/>
                </a:solidFill>
                <a:effectLst/>
                <a:latin typeface="+mj-lt"/>
                <a:ea typeface="ＭＳ Ｐゴシック" pitchFamily="50" charset="-128"/>
                <a:cs typeface="ＭＳ Ｐゴシック" pitchFamily="50" charset="-128"/>
              </a:rPr>
              <a:t>S.J.Brodsky, J.F.Gunion and</a:t>
            </a:r>
            <a:r>
              <a:rPr kumimoji="1" lang="en-US" altLang="ja-JP" b="0" i="0" u="none" strike="noStrike" cap="none" normalizeH="0" baseline="0" dirty="0" smtClean="0">
                <a:ln>
                  <a:noFill/>
                </a:ln>
                <a:solidFill>
                  <a:srgbClr val="000000"/>
                </a:solidFill>
                <a:effectLst/>
                <a:latin typeface="+mj-lt"/>
                <a:ea typeface="ＭＳ Ｐゴシック" pitchFamily="50" charset="-128"/>
                <a:cs typeface="ＭＳ Ｐゴシック" pitchFamily="50" charset="-128"/>
              </a:rPr>
              <a:t> </a:t>
            </a:r>
            <a:r>
              <a:rPr kumimoji="1" lang="ja-JP" altLang="ja-JP" b="0" i="0" u="none" strike="noStrike" cap="none" normalizeH="0" baseline="0" dirty="0" smtClean="0">
                <a:ln>
                  <a:noFill/>
                </a:ln>
                <a:solidFill>
                  <a:srgbClr val="000000"/>
                </a:solidFill>
                <a:effectLst/>
                <a:latin typeface="+mj-lt"/>
                <a:ea typeface="ＭＳ Ｐゴシック" pitchFamily="50" charset="-128"/>
                <a:cs typeface="ＭＳ Ｐゴシック" pitchFamily="50" charset="-128"/>
              </a:rPr>
              <a:t>J.H.Kuhn, Phys.Rev.Lett.</a:t>
            </a:r>
            <a:r>
              <a:rPr kumimoji="1" lang="ja-JP" altLang="ja-JP" b="1" i="0" u="none" strike="noStrike" cap="none" normalizeH="0" baseline="0" dirty="0" smtClean="0">
                <a:ln>
                  <a:noFill/>
                </a:ln>
                <a:solidFill>
                  <a:srgbClr val="000000"/>
                </a:solidFill>
                <a:effectLst/>
                <a:latin typeface="+mj-lt"/>
                <a:ea typeface="ＭＳ Ｐゴシック" pitchFamily="50" charset="-128"/>
                <a:cs typeface="ＭＳ Ｐゴシック" pitchFamily="50" charset="-128"/>
              </a:rPr>
              <a:t>39</a:t>
            </a:r>
            <a:r>
              <a:rPr kumimoji="1" lang="en-US" altLang="ja-JP" i="0" u="none" strike="noStrike" cap="none" normalizeH="0" baseline="0" dirty="0" smtClean="0">
                <a:ln>
                  <a:noFill/>
                </a:ln>
                <a:solidFill>
                  <a:srgbClr val="000000"/>
                </a:solidFill>
                <a:effectLst/>
                <a:latin typeface="+mj-lt"/>
                <a:ea typeface="ＭＳ Ｐゴシック" pitchFamily="50" charset="-128"/>
                <a:cs typeface="ＭＳ Ｐゴシック" pitchFamily="50" charset="-128"/>
              </a:rPr>
              <a:t>,</a:t>
            </a:r>
            <a:r>
              <a:rPr kumimoji="1" lang="en-US" altLang="ja-JP" b="0" i="0" u="none" strike="noStrike" cap="none" normalizeH="0" baseline="0" dirty="0" smtClean="0">
                <a:ln>
                  <a:noFill/>
                </a:ln>
                <a:solidFill>
                  <a:srgbClr val="000000"/>
                </a:solidFill>
                <a:effectLst/>
                <a:latin typeface="+mj-lt"/>
                <a:ea typeface="ＭＳ Ｐゴシック" pitchFamily="50" charset="-128"/>
                <a:cs typeface="ＭＳ Ｐゴシック" pitchFamily="50" charset="-128"/>
              </a:rPr>
              <a:t> 1120 </a:t>
            </a:r>
            <a:r>
              <a:rPr kumimoji="1" lang="ja-JP" altLang="ja-JP" b="0" i="0" u="none" strike="noStrike" cap="none" normalizeH="0" baseline="0" dirty="0" smtClean="0">
                <a:ln>
                  <a:noFill/>
                </a:ln>
                <a:solidFill>
                  <a:srgbClr val="000000"/>
                </a:solidFill>
                <a:effectLst/>
                <a:latin typeface="+mj-lt"/>
                <a:ea typeface="ＭＳ Ｐゴシック" pitchFamily="50" charset="-128"/>
                <a:cs typeface="ＭＳ Ｐゴシック" pitchFamily="50" charset="-128"/>
              </a:rPr>
              <a:t>(1977)</a:t>
            </a:r>
            <a:r>
              <a:rPr kumimoji="1" lang="en-US" altLang="ja-JP" b="0" i="0" u="none" strike="noStrike" cap="none" normalizeH="0" baseline="0" dirty="0" smtClean="0">
                <a:ln>
                  <a:noFill/>
                </a:ln>
                <a:solidFill>
                  <a:srgbClr val="000000"/>
                </a:solidFill>
                <a:effectLst/>
                <a:latin typeface="+mj-lt"/>
                <a:ea typeface="ＭＳ Ｐゴシック" pitchFamily="50" charset="-128"/>
                <a:cs typeface="ＭＳ Ｐゴシック" pitchFamily="50" charset="-128"/>
              </a:rPr>
              <a:t>.</a:t>
            </a:r>
          </a:p>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mj-lt"/>
                <a:ea typeface="ＭＳ Ｐゴシック" pitchFamily="50" charset="-128"/>
                <a:cs typeface="ＭＳ Ｐゴシック" pitchFamily="50" charset="-128"/>
              </a:rPr>
              <a:t> </a:t>
            </a:r>
            <a:r>
              <a:rPr kumimoji="1" lang="en-US" altLang="ja-JP" b="0" i="0" u="none" strike="noStrike" cap="none" normalizeH="0" baseline="0" dirty="0" err="1" smtClean="0">
                <a:ln>
                  <a:noFill/>
                </a:ln>
                <a:solidFill>
                  <a:schemeClr val="tx1"/>
                </a:solidFill>
                <a:effectLst/>
                <a:latin typeface="+mj-lt"/>
                <a:ea typeface="ＭＳ Ｐゴシック" pitchFamily="50" charset="-128"/>
                <a:cs typeface="ＭＳ Ｐゴシック" pitchFamily="50" charset="-128"/>
              </a:rPr>
              <a:t>T.Hirano</a:t>
            </a:r>
            <a:r>
              <a:rPr kumimoji="1" lang="en-US" altLang="ja-JP" b="0" i="1" u="none" strike="noStrike" cap="none" normalizeH="0" baseline="0" dirty="0" smtClean="0">
                <a:ln>
                  <a:noFill/>
                </a:ln>
                <a:solidFill>
                  <a:schemeClr val="tx1"/>
                </a:solidFill>
                <a:effectLst/>
                <a:latin typeface="+mj-lt"/>
                <a:ea typeface="ＭＳ Ｐゴシック" pitchFamily="50" charset="-128"/>
                <a:cs typeface="ＭＳ Ｐゴシック" pitchFamily="50" charset="-128"/>
              </a:rPr>
              <a:t> et al.</a:t>
            </a:r>
            <a:r>
              <a:rPr kumimoji="1" lang="en-US" altLang="ja-JP" b="0" i="0" u="none" strike="noStrike" cap="none" normalizeH="0" baseline="0" dirty="0" smtClean="0">
                <a:ln>
                  <a:noFill/>
                </a:ln>
                <a:solidFill>
                  <a:schemeClr val="tx1"/>
                </a:solidFill>
                <a:effectLst/>
                <a:latin typeface="+mj-lt"/>
                <a:ea typeface="ＭＳ Ｐゴシック" pitchFamily="50" charset="-128"/>
                <a:cs typeface="ＭＳ Ｐゴシック" pitchFamily="50" charset="-128"/>
              </a:rPr>
              <a:t>, </a:t>
            </a:r>
            <a:r>
              <a:rPr kumimoji="1" lang="en-US" altLang="ja-JP" b="0" i="0" u="none" strike="noStrike" cap="none" normalizeH="0" baseline="0" dirty="0" err="1" smtClean="0">
                <a:ln>
                  <a:noFill/>
                </a:ln>
                <a:solidFill>
                  <a:schemeClr val="tx1"/>
                </a:solidFill>
                <a:effectLst/>
                <a:latin typeface="+mj-lt"/>
                <a:ea typeface="ＭＳ Ｐゴシック" pitchFamily="50" charset="-128"/>
                <a:cs typeface="ＭＳ Ｐゴシック" pitchFamily="50" charset="-128"/>
              </a:rPr>
              <a:t>Phys.Lett.B</a:t>
            </a:r>
            <a:r>
              <a:rPr kumimoji="1" lang="en-US" altLang="ja-JP" b="0" i="0" u="none" strike="noStrike" cap="none" normalizeH="0" dirty="0" smtClean="0">
                <a:ln>
                  <a:noFill/>
                </a:ln>
                <a:solidFill>
                  <a:schemeClr val="tx1"/>
                </a:solidFill>
                <a:effectLst/>
                <a:latin typeface="+mj-lt"/>
                <a:ea typeface="ＭＳ Ｐゴシック" pitchFamily="50" charset="-128"/>
                <a:cs typeface="ＭＳ Ｐゴシック" pitchFamily="50" charset="-128"/>
              </a:rPr>
              <a:t> </a:t>
            </a:r>
            <a:r>
              <a:rPr kumimoji="1" lang="en-US" altLang="ja-JP" b="1" i="0" u="none" strike="noStrike" cap="none" normalizeH="0" dirty="0" smtClean="0">
                <a:ln>
                  <a:noFill/>
                </a:ln>
                <a:solidFill>
                  <a:schemeClr val="tx1"/>
                </a:solidFill>
                <a:effectLst/>
                <a:latin typeface="+mj-lt"/>
                <a:ea typeface="ＭＳ Ｐゴシック" pitchFamily="50" charset="-128"/>
                <a:cs typeface="ＭＳ Ｐゴシック" pitchFamily="50" charset="-128"/>
              </a:rPr>
              <a:t>636</a:t>
            </a:r>
            <a:r>
              <a:rPr kumimoji="1" lang="en-US" altLang="ja-JP" b="0" i="0" u="none" strike="noStrike" cap="none" normalizeH="0" dirty="0" smtClean="0">
                <a:ln>
                  <a:noFill/>
                </a:ln>
                <a:solidFill>
                  <a:schemeClr val="tx1"/>
                </a:solidFill>
                <a:effectLst/>
                <a:latin typeface="+mj-lt"/>
                <a:ea typeface="ＭＳ Ｐゴシック" pitchFamily="50" charset="-128"/>
                <a:cs typeface="ＭＳ Ｐゴシック" pitchFamily="50" charset="-128"/>
              </a:rPr>
              <a:t>, 299 (2006).</a:t>
            </a:r>
            <a:endParaRPr kumimoji="1" lang="ja-JP" altLang="ja-JP" b="0" i="0" u="none" strike="noStrike" cap="none" normalizeH="0" baseline="0" dirty="0" smtClean="0">
              <a:ln>
                <a:noFill/>
              </a:ln>
              <a:solidFill>
                <a:schemeClr val="tx1"/>
              </a:solidFill>
              <a:effectLst/>
              <a:latin typeface="+mj-lt"/>
              <a:ea typeface="ＭＳ Ｐゴシック" pitchFamily="50" charset="-128"/>
              <a:cs typeface="ＭＳ Ｐゴシック" pitchFamily="50" charset="-128"/>
            </a:endParaRPr>
          </a:p>
        </p:txBody>
      </p:sp>
      <p:sp>
        <p:nvSpPr>
          <p:cNvPr id="28" name="正方形/長方形 27"/>
          <p:cNvSpPr/>
          <p:nvPr/>
        </p:nvSpPr>
        <p:spPr>
          <a:xfrm rot="2019373">
            <a:off x="5330055" y="2576979"/>
            <a:ext cx="2579129" cy="105427"/>
          </a:xfrm>
          <a:prstGeom prst="rect">
            <a:avLst/>
          </a:prstGeom>
          <a:gradFill>
            <a:gsLst>
              <a:gs pos="100000">
                <a:srgbClr val="7030A0"/>
              </a:gs>
              <a:gs pos="0">
                <a:srgbClr val="00B0F0"/>
              </a:gs>
              <a:gs pos="100000">
                <a:schemeClr val="accent1">
                  <a:tint val="23500"/>
                  <a:satMod val="160000"/>
                </a:schemeClr>
              </a:gs>
            </a:gsLst>
            <a:lin ang="0" scaled="1"/>
          </a:gradFill>
          <a:ln>
            <a:gradFill flip="none" rotWithShape="1">
              <a:gsLst>
                <a:gs pos="0">
                  <a:srgbClr val="00B0F0"/>
                </a:gs>
                <a:gs pos="100000">
                  <a:srgbClr val="7030A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rot="1076363">
            <a:off x="5504323" y="2211804"/>
            <a:ext cx="2344663" cy="105427"/>
          </a:xfrm>
          <a:prstGeom prst="rect">
            <a:avLst/>
          </a:prstGeom>
          <a:gradFill flip="none" rotWithShape="1">
            <a:gsLst>
              <a:gs pos="100000">
                <a:srgbClr val="92D050"/>
              </a:gs>
              <a:gs pos="0">
                <a:srgbClr val="00B0F0"/>
              </a:gs>
              <a:gs pos="100000">
                <a:schemeClr val="accent1">
                  <a:tint val="23500"/>
                  <a:satMod val="160000"/>
                </a:schemeClr>
              </a:gs>
            </a:gsLst>
            <a:lin ang="0" scaled="1"/>
            <a:tileRect/>
          </a:gradFill>
          <a:ln>
            <a:gradFill flip="none" rotWithShape="1">
              <a:gsLst>
                <a:gs pos="0">
                  <a:srgbClr val="00B0F0"/>
                </a:gs>
                <a:gs pos="100000">
                  <a:srgbClr val="92D050"/>
                </a:gs>
                <a:gs pos="100000">
                  <a:srgbClr val="92D05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965828" y="3173502"/>
            <a:ext cx="352541" cy="3525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7926930" y="2453421"/>
            <a:ext cx="352541" cy="35254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7926930" y="3181431"/>
            <a:ext cx="352541" cy="35254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5281890" y="1849796"/>
            <a:ext cx="288032" cy="10542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281890" y="2576978"/>
            <a:ext cx="288032" cy="10542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281890" y="3304987"/>
            <a:ext cx="288032" cy="10542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7664298" y="2576978"/>
            <a:ext cx="288032" cy="10542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7664298" y="3304988"/>
            <a:ext cx="288032" cy="10542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4965828" y="2453422"/>
            <a:ext cx="352541" cy="35254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4965828" y="1726240"/>
            <a:ext cx="352541" cy="35254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5433975" y="2576978"/>
            <a:ext cx="2344663" cy="105427"/>
          </a:xfrm>
          <a:prstGeom prst="rect">
            <a:avLst/>
          </a:prstGeom>
          <a:gradFill flip="none" rotWithShape="1">
            <a:gsLst>
              <a:gs pos="0">
                <a:srgbClr val="FFC000"/>
              </a:gs>
              <a:gs pos="100000">
                <a:srgbClr val="92D050"/>
              </a:gs>
            </a:gsLst>
            <a:lin ang="0" scaled="1"/>
            <a:tileRect/>
          </a:gradFill>
          <a:ln>
            <a:gradFill flip="none" rotWithShape="1">
              <a:gsLst>
                <a:gs pos="0">
                  <a:srgbClr val="FFC000"/>
                </a:gs>
                <a:gs pos="100000">
                  <a:srgbClr val="92D05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425906" y="3306270"/>
            <a:ext cx="2344663" cy="105427"/>
          </a:xfrm>
          <a:prstGeom prst="rect">
            <a:avLst/>
          </a:prstGeom>
          <a:gradFill>
            <a:gsLst>
              <a:gs pos="0">
                <a:srgbClr val="FF0000"/>
              </a:gs>
              <a:gs pos="100000">
                <a:srgbClr val="7030A0"/>
              </a:gs>
            </a:gsLst>
            <a:lin ang="0" scaled="1"/>
          </a:gradFill>
          <a:ln>
            <a:gradFill flip="none" rotWithShape="1">
              <a:gsLst>
                <a:gs pos="0">
                  <a:srgbClr val="FF0000"/>
                </a:gs>
                <a:gs pos="100000">
                  <a:srgbClr val="7030A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rot="1054430">
            <a:off x="5366064" y="2943749"/>
            <a:ext cx="2344663" cy="105427"/>
          </a:xfrm>
          <a:prstGeom prst="rect">
            <a:avLst/>
          </a:prstGeom>
          <a:gradFill>
            <a:gsLst>
              <a:gs pos="0">
                <a:srgbClr val="FFC000"/>
              </a:gs>
              <a:gs pos="100000">
                <a:srgbClr val="7030A0"/>
              </a:gs>
            </a:gsLst>
            <a:lin ang="0" scaled="1"/>
          </a:gradFill>
          <a:ln w="3175">
            <a:gradFill flip="none" rotWithShape="1">
              <a:gsLst>
                <a:gs pos="0">
                  <a:srgbClr val="FFC000"/>
                </a:gs>
                <a:gs pos="100000">
                  <a:srgbClr val="7030A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rot="20478164">
            <a:off x="5374931" y="2932536"/>
            <a:ext cx="2344663" cy="105427"/>
          </a:xfrm>
          <a:prstGeom prst="rect">
            <a:avLst/>
          </a:prstGeom>
          <a:gradFill>
            <a:gsLst>
              <a:gs pos="0">
                <a:srgbClr val="FF0000"/>
              </a:gs>
              <a:gs pos="100000">
                <a:srgbClr val="92D050"/>
              </a:gs>
            </a:gsLst>
            <a:lin ang="0" scaled="1"/>
          </a:gradFill>
          <a:ln>
            <a:gradFill flip="none" rotWithShape="1">
              <a:gsLst>
                <a:gs pos="0">
                  <a:srgbClr val="FF0000"/>
                </a:gs>
                <a:gs pos="100000">
                  <a:srgbClr val="92D05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1" name="テキスト ボックス 70"/>
              <p:cNvSpPr txBox="1"/>
              <p:nvPr/>
            </p:nvSpPr>
            <p:spPr>
              <a:xfrm>
                <a:off x="93967" y="4910985"/>
                <a:ext cx="4848507" cy="954107"/>
              </a:xfrm>
              <a:prstGeom prst="rect">
                <a:avLst/>
              </a:prstGeom>
              <a:noFill/>
            </p:spPr>
            <p:txBody>
              <a:bodyPr wrap="none" rtlCol="0">
                <a:spAutoFit/>
              </a:bodyPr>
              <a:lstStyle/>
              <a:p>
                <a:r>
                  <a:rPr kumimoji="1" lang="en-US" altLang="ja-JP" sz="2800" dirty="0" smtClean="0"/>
                  <a:t>Number of </a:t>
                </a:r>
                <a:r>
                  <a:rPr lang="en-US" altLang="ja-JP" sz="2800" dirty="0" smtClean="0"/>
                  <a:t>participant</a:t>
                </a:r>
                <a:r>
                  <a:rPr kumimoji="1" lang="en-US" altLang="ja-JP" sz="2800" dirty="0" smtClean="0"/>
                  <a:t>s (</a:t>
                </a:r>
                <a14:m>
                  <m:oMath xmlns:m="http://schemas.openxmlformats.org/officeDocument/2006/math">
                    <m:sSub>
                      <m:sSubPr>
                        <m:ctrlPr>
                          <a:rPr lang="en-US" altLang="ja-JP" sz="2800" i="1">
                            <a:latin typeface="Cambria Math" panose="02040503050406030204" pitchFamily="18" charset="0"/>
                            <a:sym typeface="Wingdings" panose="05000000000000000000" pitchFamily="2" charset="2"/>
                          </a:rPr>
                        </m:ctrlPr>
                      </m:sSubPr>
                      <m:e>
                        <m:r>
                          <a:rPr lang="en-US" altLang="ja-JP" sz="2800" i="1">
                            <a:latin typeface="Cambria Math" panose="02040503050406030204" pitchFamily="18" charset="0"/>
                            <a:sym typeface="Wingdings" panose="05000000000000000000" pitchFamily="2" charset="2"/>
                          </a:rPr>
                          <m:t>𝑁</m:t>
                        </m:r>
                      </m:e>
                      <m:sub>
                        <m:r>
                          <m:rPr>
                            <m:sty m:val="p"/>
                          </m:rPr>
                          <a:rPr lang="en-US" altLang="ja-JP" sz="2800" i="0">
                            <a:latin typeface="Cambria Math" panose="02040503050406030204" pitchFamily="18" charset="0"/>
                            <a:sym typeface="Wingdings" panose="05000000000000000000" pitchFamily="2" charset="2"/>
                          </a:rPr>
                          <m:t>A</m:t>
                        </m:r>
                      </m:sub>
                    </m:sSub>
                    <m:r>
                      <a:rPr lang="en-US" altLang="ja-JP" sz="2800" b="0" i="1" smtClean="0">
                        <a:latin typeface="Cambria Math"/>
                        <a:sym typeface="Wingdings" panose="05000000000000000000" pitchFamily="2" charset="2"/>
                      </a:rPr>
                      <m:t>,</m:t>
                    </m:r>
                    <m:sSub>
                      <m:sSubPr>
                        <m:ctrlPr>
                          <a:rPr lang="en-US" altLang="ja-JP" sz="2800" i="1">
                            <a:latin typeface="Cambria Math" panose="02040503050406030204" pitchFamily="18" charset="0"/>
                            <a:sym typeface="Wingdings" panose="05000000000000000000" pitchFamily="2" charset="2"/>
                          </a:rPr>
                        </m:ctrlPr>
                      </m:sSubPr>
                      <m:e>
                        <m:r>
                          <a:rPr lang="en-US" altLang="ja-JP" sz="2800" i="1">
                            <a:latin typeface="Cambria Math" panose="02040503050406030204" pitchFamily="18" charset="0"/>
                            <a:sym typeface="Wingdings" panose="05000000000000000000" pitchFamily="2" charset="2"/>
                          </a:rPr>
                          <m:t>𝑁</m:t>
                        </m:r>
                      </m:e>
                      <m:sub>
                        <m:r>
                          <m:rPr>
                            <m:sty m:val="p"/>
                          </m:rPr>
                          <a:rPr lang="en-US" altLang="ja-JP" sz="2800" i="0">
                            <a:latin typeface="Cambria Math" panose="02040503050406030204" pitchFamily="18" charset="0"/>
                            <a:sym typeface="Wingdings" panose="05000000000000000000" pitchFamily="2" charset="2"/>
                          </a:rPr>
                          <m:t>B</m:t>
                        </m:r>
                      </m:sub>
                    </m:sSub>
                  </m:oMath>
                </a14:m>
                <a:r>
                  <a:rPr kumimoji="1" lang="en-US" altLang="ja-JP" sz="2800" dirty="0" smtClean="0"/>
                  <a:t>)</a:t>
                </a:r>
              </a:p>
              <a:p>
                <a:r>
                  <a:rPr lang="en-US" altLang="ja-JP" sz="2800" dirty="0" smtClean="0"/>
                  <a:t>from MC-</a:t>
                </a:r>
                <a:r>
                  <a:rPr lang="en-US" altLang="ja-JP" sz="2800" dirty="0" err="1" smtClean="0"/>
                  <a:t>Glauber</a:t>
                </a:r>
                <a:r>
                  <a:rPr lang="en-US" altLang="ja-JP" sz="2800" dirty="0" smtClean="0"/>
                  <a:t> model </a:t>
                </a:r>
                <a:endParaRPr lang="en-US" altLang="ja-JP" sz="2800" dirty="0"/>
              </a:p>
            </p:txBody>
          </p:sp>
        </mc:Choice>
        <mc:Fallback xmlns="">
          <p:sp>
            <p:nvSpPr>
              <p:cNvPr id="71" name="テキスト ボックス 70"/>
              <p:cNvSpPr txBox="1">
                <a:spLocks noRot="1" noChangeAspect="1" noMove="1" noResize="1" noEditPoints="1" noAdjustHandles="1" noChangeArrowheads="1" noChangeShapeType="1" noTextEdit="1"/>
              </p:cNvSpPr>
              <p:nvPr/>
            </p:nvSpPr>
            <p:spPr>
              <a:xfrm>
                <a:off x="93967" y="4910985"/>
                <a:ext cx="4848507" cy="954107"/>
              </a:xfrm>
              <a:prstGeom prst="rect">
                <a:avLst/>
              </a:prstGeom>
              <a:blipFill rotWithShape="0">
                <a:blip r:embed="rId3"/>
                <a:stretch>
                  <a:fillRect l="-2513" t="-6410" r="-2010" b="-1794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p:cNvSpPr txBox="1"/>
              <p:nvPr/>
            </p:nvSpPr>
            <p:spPr>
              <a:xfrm>
                <a:off x="4455682" y="3850255"/>
                <a:ext cx="4242572" cy="523220"/>
              </a:xfrm>
              <a:prstGeom prst="rect">
                <a:avLst/>
              </a:prstGeom>
              <a:noFill/>
            </p:spPr>
            <p:txBody>
              <a:bodyPr wrap="none" rtlCol="0">
                <a:spAutoFit/>
              </a:bodyPr>
              <a:lstStyle/>
              <a:p>
                <a14:m>
                  <m:oMath xmlns:m="http://schemas.openxmlformats.org/officeDocument/2006/math">
                    <m:sSub>
                      <m:sSubPr>
                        <m:ctrlPr>
                          <a:rPr lang="en-US" altLang="ja-JP" sz="2800" i="1" smtClean="0">
                            <a:solidFill>
                              <a:schemeClr val="tx1"/>
                            </a:solidFill>
                            <a:latin typeface="Cambria Math" panose="02040503050406030204" pitchFamily="18" charset="0"/>
                            <a:sym typeface="Wingdings" panose="05000000000000000000" pitchFamily="2" charset="2"/>
                          </a:rPr>
                        </m:ctrlPr>
                      </m:sSubPr>
                      <m:e>
                        <m:r>
                          <a:rPr lang="en-US" altLang="ja-JP" sz="2800" b="0" i="1" smtClean="0">
                            <a:solidFill>
                              <a:schemeClr val="tx1"/>
                            </a:solidFill>
                            <a:latin typeface="Cambria Math" panose="02040503050406030204" pitchFamily="18" charset="0"/>
                            <a:sym typeface="Wingdings" panose="05000000000000000000" pitchFamily="2" charset="2"/>
                          </a:rPr>
                          <m:t>−</m:t>
                        </m:r>
                        <m:r>
                          <a:rPr lang="en-US" altLang="ja-JP" sz="2800" i="1">
                            <a:solidFill>
                              <a:schemeClr val="tx1"/>
                            </a:solidFill>
                            <a:latin typeface="Cambria Math" panose="02040503050406030204" pitchFamily="18" charset="0"/>
                            <a:sym typeface="Wingdings" panose="05000000000000000000" pitchFamily="2" charset="2"/>
                          </a:rPr>
                          <m:t>𝑌</m:t>
                        </m:r>
                      </m:e>
                      <m:sub>
                        <m:r>
                          <m:rPr>
                            <m:sty m:val="p"/>
                          </m:rPr>
                          <a:rPr lang="en-US" altLang="ja-JP" sz="2800">
                            <a:solidFill>
                              <a:schemeClr val="tx1"/>
                            </a:solidFill>
                            <a:latin typeface="Cambria Math" panose="02040503050406030204" pitchFamily="18" charset="0"/>
                            <a:sym typeface="Wingdings" panose="05000000000000000000" pitchFamily="2" charset="2"/>
                          </a:rPr>
                          <m:t>beam</m:t>
                        </m:r>
                      </m:sub>
                    </m:sSub>
                  </m:oMath>
                </a14:m>
                <a:r>
                  <a:rPr kumimoji="1" lang="en-US" altLang="ja-JP" sz="2800" dirty="0" smtClean="0">
                    <a:solidFill>
                      <a:schemeClr val="tx1"/>
                    </a:solidFill>
                    <a:sym typeface="Wingdings" panose="05000000000000000000" pitchFamily="2" charset="2"/>
                  </a:rPr>
                  <a:t> </a:t>
                </a:r>
                <a:r>
                  <a:rPr kumimoji="1" lang="en-US" altLang="ja-JP" sz="2800" dirty="0" smtClean="0">
                    <a:solidFill>
                      <a:schemeClr val="tx1"/>
                    </a:solidFill>
                  </a:rPr>
                  <a:t>rapidity </a:t>
                </a:r>
                <a:r>
                  <a:rPr kumimoji="1" lang="en-US" altLang="ja-JP" sz="2800" dirty="0" smtClean="0">
                    <a:solidFill>
                      <a:schemeClr val="tx1"/>
                    </a:solidFill>
                    <a:sym typeface="Wingdings" panose="05000000000000000000" pitchFamily="2" charset="2"/>
                  </a:rPr>
                  <a:t> </a:t>
                </a:r>
                <a14:m>
                  <m:oMath xmlns:m="http://schemas.openxmlformats.org/officeDocument/2006/math">
                    <m:sSub>
                      <m:sSubPr>
                        <m:ctrlPr>
                          <a:rPr kumimoji="1" lang="en-US" altLang="ja-JP" sz="2800" b="0" i="1" smtClean="0">
                            <a:solidFill>
                              <a:schemeClr val="tx1"/>
                            </a:solidFill>
                            <a:latin typeface="Cambria Math" panose="02040503050406030204" pitchFamily="18" charset="0"/>
                            <a:sym typeface="Wingdings" panose="05000000000000000000" pitchFamily="2" charset="2"/>
                          </a:rPr>
                        </m:ctrlPr>
                      </m:sSubPr>
                      <m:e>
                        <m:r>
                          <a:rPr kumimoji="1" lang="en-US" altLang="ja-JP" sz="2800" b="0" i="1" smtClean="0">
                            <a:solidFill>
                              <a:schemeClr val="tx1"/>
                            </a:solidFill>
                            <a:latin typeface="Cambria Math" panose="02040503050406030204" pitchFamily="18" charset="0"/>
                            <a:sym typeface="Wingdings" panose="05000000000000000000" pitchFamily="2" charset="2"/>
                          </a:rPr>
                          <m:t>𝑌</m:t>
                        </m:r>
                      </m:e>
                      <m:sub>
                        <m:r>
                          <m:rPr>
                            <m:sty m:val="p"/>
                          </m:rPr>
                          <a:rPr kumimoji="1" lang="en-US" altLang="ja-JP" sz="2800" b="0" i="0" smtClean="0">
                            <a:solidFill>
                              <a:schemeClr val="tx1"/>
                            </a:solidFill>
                            <a:latin typeface="Cambria Math" panose="02040503050406030204" pitchFamily="18" charset="0"/>
                            <a:sym typeface="Wingdings" panose="05000000000000000000" pitchFamily="2" charset="2"/>
                          </a:rPr>
                          <m:t>beam</m:t>
                        </m:r>
                      </m:sub>
                    </m:sSub>
                  </m:oMath>
                </a14:m>
                <a:endParaRPr kumimoji="1" lang="ja-JP" altLang="en-US" sz="2800" dirty="0" smtClean="0">
                  <a:solidFill>
                    <a:schemeClr val="tx1"/>
                  </a:solidFill>
                </a:endParaRPr>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4455682" y="3850255"/>
                <a:ext cx="4242572" cy="523220"/>
              </a:xfrm>
              <a:prstGeom prst="rect">
                <a:avLst/>
              </a:prstGeom>
              <a:blipFill rotWithShape="1">
                <a:blip r:embed="rId4"/>
                <a:stretch>
                  <a:fillRect t="-14118" b="-34118"/>
                </a:stretch>
              </a:blipFill>
            </p:spPr>
            <p:txBody>
              <a:bodyPr/>
              <a:lstStyle/>
              <a:p>
                <a:r>
                  <a:rPr lang="ja-JP" altLang="en-US">
                    <a:noFill/>
                  </a:rPr>
                  <a:t> </a:t>
                </a:r>
              </a:p>
            </p:txBody>
          </p:sp>
        </mc:Fallback>
      </mc:AlternateContent>
      <p:sp>
        <p:nvSpPr>
          <p:cNvPr id="73" name="正方形/長方形 72"/>
          <p:cNvSpPr/>
          <p:nvPr/>
        </p:nvSpPr>
        <p:spPr>
          <a:xfrm>
            <a:off x="4568918" y="833168"/>
            <a:ext cx="4014369" cy="523220"/>
          </a:xfrm>
          <a:prstGeom prst="rect">
            <a:avLst/>
          </a:prstGeom>
        </p:spPr>
        <p:txBody>
          <a:bodyPr wrap="none">
            <a:spAutoFit/>
          </a:bodyPr>
          <a:lstStyle/>
          <a:p>
            <a:r>
              <a:rPr lang="en-US" altLang="ja-JP" sz="2800" dirty="0" smtClean="0">
                <a:solidFill>
                  <a:schemeClr val="tx1"/>
                </a:solidFill>
              </a:rPr>
              <a:t>hadronic strings</a:t>
            </a:r>
            <a:r>
              <a:rPr lang="ja-JP" altLang="en-US" dirty="0"/>
              <a:t> </a:t>
            </a:r>
            <a:r>
              <a:rPr lang="en-US" altLang="ja-JP" sz="2800" dirty="0" smtClean="0"/>
              <a:t>formation</a:t>
            </a:r>
            <a:endParaRPr lang="ja-JP" altLang="en-US" sz="2800" dirty="0">
              <a:solidFill>
                <a:schemeClr val="tx1"/>
              </a:solidFill>
            </a:endParaRPr>
          </a:p>
        </p:txBody>
      </p:sp>
      <p:grpSp>
        <p:nvGrpSpPr>
          <p:cNvPr id="76" name="グループ化 75"/>
          <p:cNvGrpSpPr/>
          <p:nvPr/>
        </p:nvGrpSpPr>
        <p:grpSpPr>
          <a:xfrm>
            <a:off x="5732316" y="4714336"/>
            <a:ext cx="2460270" cy="1211079"/>
            <a:chOff x="5290061" y="4153840"/>
            <a:chExt cx="3252563" cy="2169787"/>
          </a:xfrm>
        </p:grpSpPr>
        <p:cxnSp>
          <p:nvCxnSpPr>
            <p:cNvPr id="77" name="直線コネクタ 76"/>
            <p:cNvCxnSpPr/>
            <p:nvPr/>
          </p:nvCxnSpPr>
          <p:spPr>
            <a:xfrm flipV="1">
              <a:off x="5290061" y="4163627"/>
              <a:ext cx="0" cy="21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8542623" y="4873840"/>
              <a:ext cx="0" cy="144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flipV="1">
              <a:off x="5290062" y="6313840"/>
              <a:ext cx="3252561" cy="9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flipV="1">
              <a:off x="5290061" y="4153840"/>
              <a:ext cx="3252563" cy="724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正方形/長方形 43"/>
              <p:cNvSpPr/>
              <p:nvPr/>
            </p:nvSpPr>
            <p:spPr>
              <a:xfrm>
                <a:off x="5112516" y="5233403"/>
                <a:ext cx="6239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𝑁</m:t>
                          </m:r>
                        </m:e>
                        <m:sub>
                          <m:r>
                            <m:rPr>
                              <m:sty m:val="p"/>
                            </m:rPr>
                            <a:rPr lang="en-US" altLang="ja-JP" sz="2400" i="0">
                              <a:latin typeface="Cambria Math" panose="02040503050406030204" pitchFamily="18" charset="0"/>
                            </a:rPr>
                            <m:t>A</m:t>
                          </m:r>
                        </m:sub>
                      </m:sSub>
                    </m:oMath>
                  </m:oMathPara>
                </a14:m>
                <a:endParaRPr lang="ja-JP" altLang="en-US"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5112516" y="5233403"/>
                <a:ext cx="623953" cy="461665"/>
              </a:xfrm>
              <a:prstGeom prst="rect">
                <a:avLst/>
              </a:prstGeom>
              <a:blipFill rotWithShape="0">
                <a:blip r:embed="rId5"/>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正方形/長方形 44"/>
              <p:cNvSpPr/>
              <p:nvPr/>
            </p:nvSpPr>
            <p:spPr>
              <a:xfrm>
                <a:off x="8192585" y="5281029"/>
                <a:ext cx="6207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𝑁</m:t>
                          </m:r>
                        </m:e>
                        <m:sub>
                          <m:r>
                            <m:rPr>
                              <m:sty m:val="p"/>
                            </m:rPr>
                            <a:rPr lang="en-US" altLang="ja-JP" sz="2400" i="0">
                              <a:latin typeface="Cambria Math" panose="02040503050406030204" pitchFamily="18" charset="0"/>
                            </a:rPr>
                            <m:t>B</m:t>
                          </m:r>
                        </m:sub>
                      </m:sSub>
                    </m:oMath>
                  </m:oMathPara>
                </a14:m>
                <a:endParaRPr lang="ja-JP" altLang="en-US" dirty="0"/>
              </a:p>
            </p:txBody>
          </p:sp>
        </mc:Choice>
        <mc:Fallback xmlns="">
          <p:sp>
            <p:nvSpPr>
              <p:cNvPr id="45" name="正方形/長方形 44"/>
              <p:cNvSpPr>
                <a:spLocks noRot="1" noChangeAspect="1" noMove="1" noResize="1" noEditPoints="1" noAdjustHandles="1" noChangeArrowheads="1" noChangeShapeType="1" noTextEdit="1"/>
              </p:cNvSpPr>
              <p:nvPr/>
            </p:nvSpPr>
            <p:spPr>
              <a:xfrm>
                <a:off x="8192585" y="5281029"/>
                <a:ext cx="620747" cy="461665"/>
              </a:xfrm>
              <a:prstGeom prst="rect">
                <a:avLst/>
              </a:prstGeom>
              <a:blipFill rotWithShape="0">
                <a:blip r:embed="rId6"/>
                <a:stretch>
                  <a:fillRect b="-2632"/>
                </a:stretch>
              </a:blipFill>
            </p:spPr>
            <p:txBody>
              <a:bodyPr/>
              <a:lstStyle/>
              <a:p>
                <a:r>
                  <a:rPr lang="ja-JP" altLang="en-US">
                    <a:noFill/>
                  </a:rPr>
                  <a:t> </a:t>
                </a:r>
              </a:p>
            </p:txBody>
          </p:sp>
        </mc:Fallback>
      </mc:AlternateContent>
      <p:sp>
        <p:nvSpPr>
          <p:cNvPr id="2" name="左大かっこ 1"/>
          <p:cNvSpPr/>
          <p:nvPr/>
        </p:nvSpPr>
        <p:spPr>
          <a:xfrm>
            <a:off x="4777509" y="1675603"/>
            <a:ext cx="73152" cy="191239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左大かっこ 45"/>
          <p:cNvSpPr/>
          <p:nvPr/>
        </p:nvSpPr>
        <p:spPr>
          <a:xfrm rot="10800000">
            <a:off x="8335768" y="2418253"/>
            <a:ext cx="85946" cy="115290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正方形/長方形 2"/>
              <p:cNvSpPr/>
              <p:nvPr/>
            </p:nvSpPr>
            <p:spPr>
              <a:xfrm>
                <a:off x="4118430" y="2416252"/>
                <a:ext cx="6971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latin typeface="Cambria Math" panose="02040503050406030204" pitchFamily="18" charset="0"/>
                              <a:sym typeface="Wingdings" panose="05000000000000000000" pitchFamily="2" charset="2"/>
                            </a:rPr>
                          </m:ctrlPr>
                        </m:sSubPr>
                        <m:e>
                          <m:r>
                            <a:rPr lang="en-US" altLang="ja-JP" sz="2800" i="1">
                              <a:latin typeface="Cambria Math" panose="02040503050406030204" pitchFamily="18" charset="0"/>
                              <a:sym typeface="Wingdings" panose="05000000000000000000" pitchFamily="2" charset="2"/>
                            </a:rPr>
                            <m:t>𝑁</m:t>
                          </m:r>
                        </m:e>
                        <m:sub>
                          <m:r>
                            <m:rPr>
                              <m:sty m:val="p"/>
                            </m:rPr>
                            <a:rPr lang="en-US" altLang="ja-JP" sz="2800" i="0">
                              <a:latin typeface="Cambria Math" panose="02040503050406030204" pitchFamily="18" charset="0"/>
                              <a:sym typeface="Wingdings" panose="05000000000000000000" pitchFamily="2" charset="2"/>
                            </a:rPr>
                            <m:t>A</m:t>
                          </m:r>
                        </m:sub>
                      </m:sSub>
                    </m:oMath>
                  </m:oMathPara>
                </a14:m>
                <a:endParaRPr lang="ja-JP" altLang="en-US" dirty="0"/>
              </a:p>
            </p:txBody>
          </p:sp>
        </mc:Choice>
        <mc:Fallback xmlns="">
          <p:sp>
            <p:nvSpPr>
              <p:cNvPr id="3" name="正方形/長方形 2"/>
              <p:cNvSpPr>
                <a:spLocks noRot="1" noChangeAspect="1" noMove="1" noResize="1" noEditPoints="1" noAdjustHandles="1" noChangeArrowheads="1" noChangeShapeType="1" noTextEdit="1"/>
              </p:cNvSpPr>
              <p:nvPr/>
            </p:nvSpPr>
            <p:spPr>
              <a:xfrm>
                <a:off x="4118430" y="2416252"/>
                <a:ext cx="697114" cy="523220"/>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8433407" y="2778270"/>
                <a:ext cx="6993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latin typeface="Cambria Math" panose="02040503050406030204" pitchFamily="18" charset="0"/>
                              <a:sym typeface="Wingdings" panose="05000000000000000000" pitchFamily="2" charset="2"/>
                            </a:rPr>
                          </m:ctrlPr>
                        </m:sSubPr>
                        <m:e>
                          <m:r>
                            <a:rPr lang="en-US" altLang="ja-JP" sz="2800" i="1">
                              <a:latin typeface="Cambria Math" panose="02040503050406030204" pitchFamily="18" charset="0"/>
                              <a:sym typeface="Wingdings" panose="05000000000000000000" pitchFamily="2" charset="2"/>
                            </a:rPr>
                            <m:t>𝑁</m:t>
                          </m:r>
                        </m:e>
                        <m:sub>
                          <m:r>
                            <m:rPr>
                              <m:sty m:val="p"/>
                            </m:rPr>
                            <a:rPr lang="en-US" altLang="ja-JP" sz="2800" i="0">
                              <a:latin typeface="Cambria Math" panose="02040503050406030204" pitchFamily="18" charset="0"/>
                              <a:sym typeface="Wingdings" panose="05000000000000000000" pitchFamily="2" charset="2"/>
                            </a:rPr>
                            <m:t>B</m:t>
                          </m:r>
                        </m:sub>
                      </m:sSub>
                    </m:oMath>
                  </m:oMathPara>
                </a14:m>
                <a:endParaRPr lang="ja-JP" altLang="en-US"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8433407" y="2778270"/>
                <a:ext cx="699358" cy="523220"/>
              </a:xfrm>
              <a:prstGeom prst="rect">
                <a:avLst/>
              </a:prstGeom>
              <a:blipFill rotWithShape="0">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11440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5453</TotalTime>
  <Words>2395</Words>
  <Application>Microsoft Office PowerPoint</Application>
  <PresentationFormat>画面に合わせる (4:3)</PresentationFormat>
  <Paragraphs>396</Paragraphs>
  <Slides>30</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ＭＳ Ｐゴシック</vt:lpstr>
      <vt:lpstr>Arial</vt:lpstr>
      <vt:lpstr>Calibri</vt:lpstr>
      <vt:lpstr>Cambria Math</vt:lpstr>
      <vt:lpstr>Corbel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Initial entropy density in various small systems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Rejection sampling</vt:lpstr>
      <vt:lpstr>Hydro to cascade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kawaguchi</dc:creator>
  <cp:lastModifiedBy>hadronsophia</cp:lastModifiedBy>
  <cp:revision>181</cp:revision>
  <cp:lastPrinted>2016-08-26T04:07:31Z</cp:lastPrinted>
  <dcterms:created xsi:type="dcterms:W3CDTF">2016-08-18T05:56:22Z</dcterms:created>
  <dcterms:modified xsi:type="dcterms:W3CDTF">2016-08-29T01:24:26Z</dcterms:modified>
</cp:coreProperties>
</file>