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8/29/2016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1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png"/><Relationship Id="rId4" Type="http://schemas.openxmlformats.org/officeDocument/2006/relationships/image" Target="../media/image4.wmf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sz="2400" dirty="0">
                <a:solidFill>
                  <a:srgbClr val="181E0C"/>
                </a:solidFill>
                <a:latin typeface="Arial Black" pitchFamily="34" charset="0"/>
              </a:rPr>
              <a:t>A Measurement about two gamma fusion and one missing gamma for a Neutral Kaon Decay, </a:t>
            </a:r>
            <a:endParaRPr lang="ko-KR" altLang="en-US" sz="2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1279441"/>
          </a:xfrm>
        </p:spPr>
        <p:txBody>
          <a:bodyPr>
            <a:normAutofit/>
          </a:bodyPr>
          <a:lstStyle/>
          <a:p>
            <a:r>
              <a:rPr lang="en-US" altLang="ko-KR" dirty="0" err="1"/>
              <a:t>Jeju</a:t>
            </a:r>
            <a:r>
              <a:rPr lang="en-US" altLang="ko-KR" dirty="0"/>
              <a:t> National </a:t>
            </a:r>
            <a:r>
              <a:rPr lang="en-US" altLang="ko-KR" dirty="0" err="1"/>
              <a:t>Universit</a:t>
            </a:r>
            <a:endParaRPr lang="en-US" altLang="ko-KR" dirty="0"/>
          </a:p>
          <a:p>
            <a:r>
              <a:rPr lang="en-US" altLang="ko-KR" dirty="0" err="1"/>
              <a:t>Jewou</a:t>
            </a:r>
            <a:r>
              <a:rPr lang="en-US" altLang="ko-KR" dirty="0"/>
              <a:t> </a:t>
            </a:r>
            <a:r>
              <a:rPr lang="en-US" altLang="ko-KR" dirty="0" err="1"/>
              <a:t>Ko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88157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spcBef>
                    <a:spcPct val="10000"/>
                  </a:spcBef>
                  <a:buFont typeface="Arial" panose="020B0604020202020204" pitchFamily="34" charset="0"/>
                  <a:buChar char="•"/>
                </a:pPr>
                <a:r>
                  <a:rPr lang="en-US" altLang="ko-KR" dirty="0">
                    <a:solidFill>
                      <a:schemeClr val="accent2"/>
                    </a:solidFill>
                  </a:rPr>
                  <a:t>We have focused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US" altLang="ko-KR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altLang="ko-KR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altLang="ko-KR" dirty="0">
                    <a:solidFill>
                      <a:schemeClr val="accent2"/>
                    </a:solidFill>
                  </a:rPr>
                  <a:t> decay mode.</a:t>
                </a:r>
              </a:p>
              <a:p>
                <a:pPr marL="457200" indent="-457200">
                  <a:spcBef>
                    <a:spcPct val="10000"/>
                  </a:spcBef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US" altLang="ko-KR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altLang="ko-KR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altLang="ko-KR" dirty="0">
                    <a:solidFill>
                      <a:schemeClr val="accent2"/>
                    </a:solidFill>
                  </a:rPr>
                  <a:t> decay mode are produced 5 gamma rays.</a:t>
                </a:r>
              </a:p>
              <a:p>
                <a:pPr marL="457200" indent="-457200">
                  <a:spcBef>
                    <a:spcPct val="10000"/>
                  </a:spcBef>
                  <a:buFont typeface="Arial" panose="020B0604020202020204" pitchFamily="34" charset="0"/>
                  <a:buChar char="•"/>
                </a:pPr>
                <a:r>
                  <a:rPr lang="en-US" altLang="ko-KR" dirty="0" err="1">
                    <a:solidFill>
                      <a:schemeClr val="accent2"/>
                    </a:solidFill>
                  </a:rPr>
                  <a:t>Theorically</a:t>
                </a:r>
                <a:r>
                  <a:rPr lang="en-US" altLang="ko-KR" dirty="0">
                    <a:solidFill>
                      <a:schemeClr val="accent2"/>
                    </a:solidFill>
                  </a:rPr>
                  <a:t> calculated branch ratio is </a:t>
                </a:r>
                <a14:m>
                  <m:oMath xmlns:m="http://schemas.openxmlformats.org/officeDocument/2006/math">
                    <m:r>
                      <a:rPr lang="en-US" altLang="ko-KR" i="1" dirty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ko-KR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−8</m:t>
                        </m:r>
                      </m:sup>
                    </m:sSup>
                  </m:oMath>
                </a14:m>
                <a:endParaRPr lang="en-US" altLang="ko-KR" dirty="0">
                  <a:solidFill>
                    <a:schemeClr val="accent2"/>
                  </a:solidFill>
                </a:endParaRPr>
              </a:p>
              <a:p>
                <a:pPr marL="457200" indent="-457200">
                  <a:spcBef>
                    <a:spcPct val="10000"/>
                  </a:spcBef>
                  <a:buFont typeface="Arial" panose="020B0604020202020204" pitchFamily="34" charset="0"/>
                  <a:buChar char="•"/>
                </a:pPr>
                <a:r>
                  <a:rPr lang="en-US" altLang="ko-KR" dirty="0" err="1">
                    <a:solidFill>
                      <a:schemeClr val="accent2"/>
                    </a:solidFill>
                  </a:rPr>
                  <a:t>KTeV</a:t>
                </a:r>
                <a:r>
                  <a:rPr lang="en-US" altLang="ko-KR" dirty="0">
                    <a:solidFill>
                      <a:schemeClr val="accent2"/>
                    </a:solidFill>
                  </a:rPr>
                  <a:t> team has proposed an upper limit is </a:t>
                </a:r>
                <a14:m>
                  <m:oMath xmlns:m="http://schemas.openxmlformats.org/officeDocument/2006/math">
                    <m:r>
                      <a:rPr lang="en-US" altLang="ko-KR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2.43×</m:t>
                    </m:r>
                    <m:sSup>
                      <m:sSupPr>
                        <m:ctrlP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altLang="ko-KR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−7</m:t>
                        </m:r>
                      </m:sup>
                    </m:sSup>
                  </m:oMath>
                </a14:m>
                <a:r>
                  <a:rPr lang="en-US" altLang="ko-KR" dirty="0">
                    <a:solidFill>
                      <a:schemeClr val="accent2"/>
                    </a:solidFill>
                  </a:rPr>
                  <a:t>.</a:t>
                </a:r>
              </a:p>
              <a:p>
                <a:pPr>
                  <a:spcBef>
                    <a:spcPct val="10000"/>
                  </a:spcBef>
                  <a:buNone/>
                </a:pPr>
                <a:endParaRPr lang="en-US" altLang="ko-KR" dirty="0">
                  <a:solidFill>
                    <a:schemeClr val="accent2"/>
                  </a:solidFill>
                </a:endParaRPr>
              </a:p>
              <a:p>
                <a:endParaRPr lang="ko-KR" altLang="en-US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331" y="4652554"/>
            <a:ext cx="3569335" cy="2010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03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Simulation Method</a:t>
            </a:r>
            <a:endParaRPr lang="ko-KR" altLang="en-US" dirty="0"/>
          </a:p>
        </p:txBody>
      </p:sp>
      <p:grpSp>
        <p:nvGrpSpPr>
          <p:cNvPr id="52" name="그룹 51"/>
          <p:cNvGrpSpPr/>
          <p:nvPr/>
        </p:nvGrpSpPr>
        <p:grpSpPr>
          <a:xfrm>
            <a:off x="648683" y="1940706"/>
            <a:ext cx="9581167" cy="3726968"/>
            <a:chOff x="22300552" y="7760246"/>
            <a:chExt cx="11794920" cy="7188625"/>
          </a:xfrm>
        </p:grpSpPr>
        <p:grpSp>
          <p:nvGrpSpPr>
            <p:cNvPr id="53" name="그룹 52"/>
            <p:cNvGrpSpPr/>
            <p:nvPr/>
          </p:nvGrpSpPr>
          <p:grpSpPr>
            <a:xfrm>
              <a:off x="22300552" y="7760246"/>
              <a:ext cx="11794920" cy="7188625"/>
              <a:chOff x="609080" y="20912610"/>
              <a:chExt cx="10058534" cy="6116292"/>
            </a:xfrm>
          </p:grpSpPr>
          <p:sp>
            <p:nvSpPr>
              <p:cNvPr id="55" name="Rectangle 3"/>
              <p:cNvSpPr txBox="1">
                <a:spLocks noChangeArrowheads="1"/>
              </p:cNvSpPr>
              <p:nvPr/>
            </p:nvSpPr>
            <p:spPr bwMode="auto">
              <a:xfrm>
                <a:off x="1082941" y="25377027"/>
                <a:ext cx="7224819" cy="16518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vert="horz" wrap="square" lIns="0" tIns="0" rIns="0" bIns="0" numCol="1" anchor="t" anchorCtr="0" compatLnSpc="1"/>
              <a:lstStyle>
                <a:lvl1pPr marL="666750" indent="-666750" algn="l" defTabSz="4320540" rtl="0" eaLnBrk="1" fontAlgn="base" hangingPunct="1">
                  <a:lnSpc>
                    <a:spcPct val="125000"/>
                  </a:lnSpc>
                  <a:spcBef>
                    <a:spcPct val="60000"/>
                  </a:spcBef>
                  <a:spcAft>
                    <a:spcPct val="0"/>
                  </a:spcAft>
                  <a:buClr>
                    <a:schemeClr val="tx2"/>
                  </a:buClr>
                  <a:buChar char="•"/>
                  <a:defRPr sz="3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463675" indent="-669290" algn="l" defTabSz="4320540" rtl="0" eaLnBrk="1" fontAlgn="base" hangingPunct="1">
                  <a:lnSpc>
                    <a:spcPct val="125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chemeClr val="tx2"/>
                  </a:buClr>
                  <a:buChar char="•"/>
                  <a:defRPr sz="3800">
                    <a:solidFill>
                      <a:schemeClr val="tx1"/>
                    </a:solidFill>
                    <a:latin typeface="+mn-lt"/>
                  </a:defRPr>
                </a:lvl2pPr>
                <a:lvl3pPr marL="1948815" indent="-501650" algn="l" defTabSz="4320540" rtl="0" eaLnBrk="1" fontAlgn="base" hangingPunct="1">
                  <a:lnSpc>
                    <a:spcPct val="125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Char char="•"/>
                  <a:defRPr sz="3200">
                    <a:solidFill>
                      <a:schemeClr val="tx1"/>
                    </a:solidFill>
                    <a:latin typeface="+mn-lt"/>
                  </a:defRPr>
                </a:lvl3pPr>
                <a:lvl4pPr marL="2406650" indent="-441325" algn="l" defTabSz="4320540" rtl="0" eaLnBrk="1" fontAlgn="base" hangingPunct="1">
                  <a:lnSpc>
                    <a:spcPct val="125000"/>
                  </a:lnSpc>
                  <a:spcBef>
                    <a:spcPct val="40000"/>
                  </a:spcBef>
                  <a:spcAft>
                    <a:spcPct val="0"/>
                  </a:spcAft>
                  <a:buClr>
                    <a:schemeClr val="tx2"/>
                  </a:buClr>
                  <a:buChar char="•"/>
                  <a:defRPr sz="2900">
                    <a:solidFill>
                      <a:schemeClr val="tx1"/>
                    </a:solidFill>
                    <a:latin typeface="+mn-lt"/>
                  </a:defRPr>
                </a:lvl4pPr>
                <a:lvl5pPr marL="3749040" indent="-1080135" algn="l" defTabSz="4320540" rtl="0" eaLnBrk="1" fontAlgn="base" hangingPunct="1">
                  <a:lnSpc>
                    <a:spcPct val="125000"/>
                  </a:lnSpc>
                  <a:spcBef>
                    <a:spcPct val="6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+mn-lt"/>
                  </a:defRPr>
                </a:lvl5pPr>
                <a:lvl6pPr marL="4418330" indent="-1080135" algn="l" defTabSz="4320540" rtl="0" eaLnBrk="1" fontAlgn="base" hangingPunct="1">
                  <a:lnSpc>
                    <a:spcPct val="125000"/>
                  </a:lnSpc>
                  <a:spcBef>
                    <a:spcPct val="6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+mn-lt"/>
                  </a:defRPr>
                </a:lvl6pPr>
                <a:lvl7pPr marL="5087620" indent="-1080135" algn="l" defTabSz="4320540" rtl="0" eaLnBrk="1" fontAlgn="base" hangingPunct="1">
                  <a:lnSpc>
                    <a:spcPct val="125000"/>
                  </a:lnSpc>
                  <a:spcBef>
                    <a:spcPct val="6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+mn-lt"/>
                  </a:defRPr>
                </a:lvl7pPr>
                <a:lvl8pPr marL="5756275" indent="-1080135" algn="l" defTabSz="4320540" rtl="0" eaLnBrk="1" fontAlgn="base" hangingPunct="1">
                  <a:lnSpc>
                    <a:spcPct val="125000"/>
                  </a:lnSpc>
                  <a:spcBef>
                    <a:spcPct val="6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+mn-lt"/>
                  </a:defRPr>
                </a:lvl8pPr>
                <a:lvl9pPr marL="6425565" indent="-1080135" algn="l" defTabSz="4320540" rtl="0" eaLnBrk="1" fontAlgn="base" hangingPunct="1">
                  <a:lnSpc>
                    <a:spcPct val="125000"/>
                  </a:lnSpc>
                  <a:spcBef>
                    <a:spcPct val="60000"/>
                  </a:spcBef>
                  <a:spcAft>
                    <a:spcPct val="0"/>
                  </a:spcAft>
                  <a:buChar char="»"/>
                  <a:defRPr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571500" lvl="1" indent="-571500">
                  <a:spcBef>
                    <a:spcPct val="60000"/>
                  </a:spcBef>
                  <a:buFont typeface="Wingdings" pitchFamily="2" charset="2"/>
                  <a:buChar char="§"/>
                </a:pPr>
                <a:r>
                  <a:rPr lang="en-US" altLang="ko-KR" dirty="0"/>
                  <a:t>Incident particle: </a:t>
                </a:r>
              </a:p>
              <a:p>
                <a:pPr marL="571500" lvl="1" indent="-571500">
                  <a:spcBef>
                    <a:spcPct val="60000"/>
                  </a:spcBef>
                  <a:buFont typeface="Wingdings" pitchFamily="2" charset="2"/>
                  <a:buChar char="§"/>
                </a:pPr>
                <a:r>
                  <a:rPr lang="en-US" altLang="ko-KR" dirty="0"/>
                  <a:t>Incident energy: 1 GeV</a:t>
                </a:r>
              </a:p>
            </p:txBody>
          </p:sp>
          <p:graphicFrame>
            <p:nvGraphicFramePr>
              <p:cNvPr id="56" name="개체 5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823980"/>
                  </p:ext>
                </p:extLst>
              </p:nvPr>
            </p:nvGraphicFramePr>
            <p:xfrm>
              <a:off x="7266520" y="25377026"/>
              <a:ext cx="3401094" cy="111770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5" name="Equation" r:id="rId3" imgW="5130720" imgH="1130040" progId="Equation.DSMT4">
                      <p:embed/>
                    </p:oleObj>
                  </mc:Choice>
                  <mc:Fallback>
                    <p:oleObj name="Equation" r:id="rId3" imgW="5130720" imgH="1130040" progId="Equation.DSMT4">
                      <p:embed/>
                      <p:pic>
                        <p:nvPicPr>
                          <p:cNvPr id="88" name="개체 87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7266520" y="25377026"/>
                            <a:ext cx="3401094" cy="1117706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pic>
            <p:nvPicPr>
              <p:cNvPr id="57" name="그림 5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9080" y="20912610"/>
                <a:ext cx="4418777" cy="2533614"/>
              </a:xfrm>
              <a:prstGeom prst="rect">
                <a:avLst/>
              </a:prstGeom>
            </p:spPr>
          </p:pic>
          <p:cxnSp>
            <p:nvCxnSpPr>
              <p:cNvPr id="58" name="직선 화살표 연결선 57"/>
              <p:cNvCxnSpPr/>
              <p:nvPr/>
            </p:nvCxnSpPr>
            <p:spPr>
              <a:xfrm>
                <a:off x="864833" y="22029985"/>
                <a:ext cx="2487427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9" name="직선 화살표 연결선 58"/>
              <p:cNvCxnSpPr/>
              <p:nvPr/>
            </p:nvCxnSpPr>
            <p:spPr>
              <a:xfrm flipV="1">
                <a:off x="3324276" y="21704843"/>
                <a:ext cx="683765" cy="30962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60" name="직선 화살표 연결선 59"/>
              <p:cNvCxnSpPr/>
              <p:nvPr/>
            </p:nvCxnSpPr>
            <p:spPr>
              <a:xfrm flipV="1">
                <a:off x="3324276" y="21900888"/>
                <a:ext cx="683765" cy="12598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61" name="직선 화살표 연결선 60"/>
              <p:cNvCxnSpPr/>
              <p:nvPr/>
            </p:nvCxnSpPr>
            <p:spPr>
              <a:xfrm>
                <a:off x="3313103" y="22039276"/>
                <a:ext cx="694938" cy="8761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62" name="직선 연결선 61"/>
              <p:cNvCxnSpPr/>
              <p:nvPr/>
            </p:nvCxnSpPr>
            <p:spPr>
              <a:xfrm>
                <a:off x="1159711" y="23741211"/>
                <a:ext cx="104330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3" name="직선 연결선 62"/>
              <p:cNvCxnSpPr/>
              <p:nvPr/>
            </p:nvCxnSpPr>
            <p:spPr>
              <a:xfrm>
                <a:off x="1159711" y="24476617"/>
                <a:ext cx="1043300" cy="0"/>
              </a:xfrm>
              <a:prstGeom prst="line">
                <a:avLst/>
              </a:prstGeom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graphicFrame>
            <p:nvGraphicFramePr>
              <p:cNvPr id="64" name="개체 6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26108165"/>
                  </p:ext>
                </p:extLst>
              </p:nvPr>
            </p:nvGraphicFramePr>
            <p:xfrm>
              <a:off x="2529303" y="24446628"/>
              <a:ext cx="10248" cy="130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36" name="Equation" r:id="rId6" imgW="507960" imgH="685800" progId="Equation.DSMT4">
                      <p:embed/>
                    </p:oleObj>
                  </mc:Choice>
                  <mc:Fallback>
                    <p:oleObj name="Equation" r:id="rId6" imgW="507960" imgH="685800" progId="Equation.DSMT4">
                      <p:embed/>
                      <p:pic>
                        <p:nvPicPr>
                          <p:cNvPr id="112" name="개체 111"/>
                          <p:cNvPicPr/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2529303" y="24446628"/>
                            <a:ext cx="10248" cy="1302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54" name="개체 5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63619481"/>
                </p:ext>
              </p:extLst>
            </p:nvPr>
          </p:nvGraphicFramePr>
          <p:xfrm>
            <a:off x="24433149" y="10808957"/>
            <a:ext cx="1853119" cy="610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" name="Equation" r:id="rId8" imgW="5130720" imgH="1130040" progId="Equation.DSMT4">
                    <p:embed/>
                  </p:oleObj>
                </mc:Choice>
                <mc:Fallback>
                  <p:oleObj name="Equation" r:id="rId8" imgW="5130720" imgH="1130040" progId="Equation.DSMT4">
                    <p:embed/>
                    <p:pic>
                      <p:nvPicPr>
                        <p:cNvPr id="200" name="개체 199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4433149" y="10808957"/>
                          <a:ext cx="1853119" cy="61036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760630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제목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Result</a:t>
            </a:r>
            <a:endParaRPr lang="ko-KR" altLang="en-US" dirty="0"/>
          </a:p>
        </p:txBody>
      </p:sp>
      <p:sp>
        <p:nvSpPr>
          <p:cNvPr id="21" name="내용 개체 틀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0" y="1910857"/>
                <a:ext cx="11101831" cy="4041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ü"/>
                </a:pPr>
                <a:r>
                  <a:rPr lang="en-US" altLang="ko-KR" sz="3200" b="0" dirty="0">
                    <a:solidFill>
                      <a:srgbClr val="FFFF00"/>
                    </a:solidFill>
                  </a:rPr>
                  <a:t>Shows the value of Root Mean Square for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US" altLang="ko-KR" sz="32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32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ko-KR" altLang="en-US" sz="3200" dirty="0">
                    <a:solidFill>
                      <a:srgbClr val="FFFF00"/>
                    </a:solidFill>
                    <a:latin typeface="Rdg Vesta" panose="020B0600000101010101" charset="0"/>
                  </a:rPr>
                  <a:t> </a:t>
                </a:r>
                <a:r>
                  <a:rPr lang="en-US" altLang="ko-KR" sz="3200" dirty="0">
                    <a:solidFill>
                      <a:srgbClr val="FFFF00"/>
                    </a:solidFill>
                    <a:latin typeface="Rdg Vesta" panose="020B0600000101010101" charset="0"/>
                  </a:rPr>
                  <a:t>decay. </a:t>
                </a:r>
              </a:p>
              <a:p>
                <a:pPr marL="457200" indent="-457200">
                  <a:buFont typeface="Wingdings" panose="05000000000000000000" pitchFamily="2" charset="2"/>
                  <a:buChar char="ü"/>
                </a:pPr>
                <a:r>
                  <a:rPr lang="en-US" altLang="ko-KR" sz="3200" dirty="0">
                    <a:solidFill>
                      <a:srgbClr val="FFFF00"/>
                    </a:solidFill>
                    <a:latin typeface="Rdg Vesta" panose="020B0600000101010101" charset="0"/>
                  </a:rPr>
                  <a:t>RMS value is about 15 MeV.</a:t>
                </a:r>
              </a:p>
              <a:p>
                <a:pPr marL="457200" indent="-457200">
                  <a:buFont typeface="Wingdings" panose="05000000000000000000" pitchFamily="2" charset="2"/>
                  <a:buChar char="ü"/>
                </a:pPr>
                <a:r>
                  <a:rPr lang="en-US" altLang="ko-KR" sz="3200" dirty="0">
                    <a:solidFill>
                      <a:srgbClr val="FFFF00"/>
                    </a:solidFill>
                    <a:latin typeface="Rdg Vesta" panose="020B0600000101010101" charset="0"/>
                  </a:rPr>
                  <a:t>Size of cluster energy is about 250 mm.</a:t>
                </a:r>
              </a:p>
              <a:p>
                <a:pPr marL="457200" indent="-457200">
                  <a:buFont typeface="Wingdings" panose="05000000000000000000" pitchFamily="2" charset="2"/>
                  <a:buChar char="ü"/>
                </a:pPr>
                <a:r>
                  <a:rPr lang="en-US" altLang="ko-KR" sz="3200" dirty="0">
                    <a:solidFill>
                      <a:srgbClr val="FFFF00"/>
                    </a:solidFill>
                    <a:latin typeface="Rdg Vesta" panose="020B0600000101010101" charset="0"/>
                  </a:rPr>
                  <a:t>Energy distribution for 5 gamma rays about two case:</a:t>
                </a:r>
              </a:p>
              <a:p>
                <a:pPr marL="1183005" lvl="1" indent="-514350">
                  <a:buFont typeface="+mj-lt"/>
                  <a:buAutoNum type="arabicPeriod"/>
                </a:pPr>
                <a:r>
                  <a:rPr lang="en-US" altLang="ko-KR" sz="3200" dirty="0">
                    <a:solidFill>
                      <a:srgbClr val="FFFF00"/>
                    </a:solidFill>
                    <a:latin typeface="Rdg Vesta" panose="020B0600000101010101" charset="0"/>
                  </a:rPr>
                  <a:t>Fusion for two gamma rays</a:t>
                </a:r>
              </a:p>
              <a:p>
                <a:pPr marL="1183005" lvl="1" indent="-514350">
                  <a:buFont typeface="+mj-lt"/>
                  <a:buAutoNum type="arabicPeriod"/>
                </a:pPr>
                <a:r>
                  <a:rPr lang="en-US" altLang="ko-KR" sz="3200" dirty="0">
                    <a:solidFill>
                      <a:srgbClr val="FFFF00"/>
                    </a:solidFill>
                    <a:latin typeface="Rdg Vesta" panose="020B0600000101010101" charset="0"/>
                  </a:rPr>
                  <a:t>the other things is one gamma ray missing by through beam hole</a:t>
                </a: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910857"/>
                <a:ext cx="11101831" cy="4041940"/>
              </a:xfrm>
              <a:prstGeom prst="rect">
                <a:avLst/>
              </a:prstGeom>
              <a:blipFill>
                <a:blip r:embed="rId2"/>
                <a:stretch>
                  <a:fillRect l="-1208" t="-1807" b="-391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0404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2275805" y="2431606"/>
            <a:ext cx="6867550" cy="4291936"/>
            <a:chOff x="94079" y="5706029"/>
            <a:chExt cx="10442678" cy="5907689"/>
          </a:xfrm>
        </p:grpSpPr>
        <p:grpSp>
          <p:nvGrpSpPr>
            <p:cNvPr id="5" name="그룹 4"/>
            <p:cNvGrpSpPr/>
            <p:nvPr/>
          </p:nvGrpSpPr>
          <p:grpSpPr>
            <a:xfrm>
              <a:off x="94079" y="8861188"/>
              <a:ext cx="5029027" cy="2752530"/>
              <a:chOff x="1529186" y="28679717"/>
              <a:chExt cx="4628774" cy="4034979"/>
            </a:xfrm>
          </p:grpSpPr>
          <p:pic>
            <p:nvPicPr>
              <p:cNvPr id="15" name="그림 14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29186" y="28679717"/>
                <a:ext cx="4628774" cy="3197270"/>
              </a:xfrm>
              <a:prstGeom prst="rect">
                <a:avLst/>
              </a:prstGeom>
            </p:spPr>
          </p:pic>
          <p:sp>
            <p:nvSpPr>
              <p:cNvPr id="16" name="TextBox 15"/>
              <p:cNvSpPr txBox="1"/>
              <p:nvPr/>
            </p:nvSpPr>
            <p:spPr>
              <a:xfrm>
                <a:off x="1951243" y="31907363"/>
                <a:ext cx="3778506" cy="807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000" dirty="0">
                    <a:latin typeface="Rdg Vesta" panose="020B0600000101010101" charset="0"/>
                  </a:rPr>
                  <a:t>5</a:t>
                </a:r>
                <a:r>
                  <a:rPr lang="el-GR" altLang="ko-KR" sz="2000" dirty="0">
                    <a:latin typeface="Rdg Vesta" panose="020B0600000101010101" charset="0"/>
                    <a:cs typeface="Arial" panose="020B0604020202020204" pitchFamily="34" charset="0"/>
                  </a:rPr>
                  <a:t>γ</a:t>
                </a:r>
                <a:r>
                  <a:rPr lang="en-US" altLang="ko-KR" sz="2000" dirty="0">
                    <a:latin typeface="Rdg Vesta" panose="020B0600000101010101" charset="0"/>
                    <a:cs typeface="Arial" panose="020B0604020202020204" pitchFamily="34" charset="0"/>
                  </a:rPr>
                  <a:t> cluster RMS size</a:t>
                </a:r>
                <a:endParaRPr lang="ko-KR" altLang="en-US" sz="2000" dirty="0">
                  <a:latin typeface="Rdg Vesta" panose="020B0600000101010101" charset="0"/>
                </a:endParaRPr>
              </a:p>
            </p:txBody>
          </p:sp>
        </p:grpSp>
        <p:grpSp>
          <p:nvGrpSpPr>
            <p:cNvPr id="6" name="그룹 5"/>
            <p:cNvGrpSpPr/>
            <p:nvPr/>
          </p:nvGrpSpPr>
          <p:grpSpPr>
            <a:xfrm>
              <a:off x="5123106" y="5721192"/>
              <a:ext cx="5209475" cy="3240706"/>
              <a:chOff x="2355879" y="32102625"/>
              <a:chExt cx="4697661" cy="4339932"/>
            </a:xfrm>
          </p:grpSpPr>
          <p:pic>
            <p:nvPicPr>
              <p:cNvPr id="13" name="그림 1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55879" y="32102625"/>
                <a:ext cx="4697661" cy="3241532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2573720" y="35251143"/>
                <a:ext cx="4181079" cy="11914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dirty="0">
                    <a:latin typeface="Rdg Vesta" panose="020B0600000101010101" charset="0"/>
                  </a:rPr>
                  <a:t>5</a:t>
                </a:r>
                <a:r>
                  <a:rPr lang="el-GR" altLang="ko-KR" dirty="0">
                    <a:latin typeface="Rdg Vesta" panose="020B0600000101010101" charset="0"/>
                    <a:cs typeface="Arial" panose="020B0604020202020204" pitchFamily="34" charset="0"/>
                  </a:rPr>
                  <a:t>γ</a:t>
                </a:r>
                <a:r>
                  <a:rPr lang="en-US" altLang="ko-KR" dirty="0">
                    <a:latin typeface="Rdg Vesta" panose="020B0600000101010101" charset="0"/>
                    <a:cs typeface="Arial" panose="020B0604020202020204" pitchFamily="34" charset="0"/>
                  </a:rPr>
                  <a:t> cluster fusion </a:t>
                </a:r>
              </a:p>
              <a:p>
                <a:r>
                  <a:rPr lang="en-US" altLang="ko-KR" dirty="0">
                    <a:latin typeface="Rdg Vesta" panose="020B0600000101010101" charset="0"/>
                    <a:cs typeface="Arial" panose="020B0604020202020204" pitchFamily="34" charset="0"/>
                  </a:rPr>
                  <a:t>    energy of  deposit energy</a:t>
                </a:r>
                <a:endParaRPr lang="ko-KR" altLang="en-US" dirty="0">
                  <a:latin typeface="Rdg Vesta" panose="020B0600000101010101" charset="0"/>
                </a:endParaRPr>
              </a:p>
            </p:txBody>
          </p:sp>
        </p:grpSp>
        <p:grpSp>
          <p:nvGrpSpPr>
            <p:cNvPr id="7" name="그룹 6"/>
            <p:cNvGrpSpPr/>
            <p:nvPr/>
          </p:nvGrpSpPr>
          <p:grpSpPr>
            <a:xfrm>
              <a:off x="5178645" y="8880467"/>
              <a:ext cx="5358112" cy="2733251"/>
              <a:chOff x="18070910" y="34893904"/>
              <a:chExt cx="5147384" cy="4333806"/>
            </a:xfrm>
          </p:grpSpPr>
          <p:pic>
            <p:nvPicPr>
              <p:cNvPr id="11" name="그림 10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267059" y="34893904"/>
                <a:ext cx="4755089" cy="3379019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18070910" y="38354470"/>
                <a:ext cx="5147384" cy="8732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000" dirty="0"/>
                  <a:t>Fusion event in 5</a:t>
                </a:r>
                <a:r>
                  <a:rPr lang="el-GR" altLang="ko-K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γ</a:t>
                </a:r>
                <a:r>
                  <a:rPr lang="en-US" altLang="ko-KR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events</a:t>
                </a:r>
                <a:endParaRPr lang="ko-KR" altLang="en-US" sz="2000" dirty="0"/>
              </a:p>
            </p:txBody>
          </p:sp>
        </p:grpSp>
        <p:grpSp>
          <p:nvGrpSpPr>
            <p:cNvPr id="8" name="그룹 7"/>
            <p:cNvGrpSpPr/>
            <p:nvPr/>
          </p:nvGrpSpPr>
          <p:grpSpPr>
            <a:xfrm>
              <a:off x="259994" y="5706029"/>
              <a:ext cx="4755437" cy="3066342"/>
              <a:chOff x="1213350" y="28687159"/>
              <a:chExt cx="4676617" cy="3969803"/>
            </a:xfrm>
          </p:grpSpPr>
          <p:pic>
            <p:nvPicPr>
              <p:cNvPr id="9" name="그림 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213350" y="28687159"/>
                <a:ext cx="4676617" cy="3256799"/>
              </a:xfrm>
              <a:prstGeom prst="rect">
                <a:avLst/>
              </a:prstGeom>
            </p:spPr>
          </p:pic>
          <p:sp>
            <p:nvSpPr>
              <p:cNvPr id="10" name="TextBox 9"/>
              <p:cNvSpPr txBox="1"/>
              <p:nvPr/>
            </p:nvSpPr>
            <p:spPr>
              <a:xfrm>
                <a:off x="1524908" y="31943958"/>
                <a:ext cx="4298475" cy="7130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altLang="ko-KR" sz="2000" dirty="0">
                    <a:latin typeface="Rdg Vesta" panose="020B0600000101010101" charset="0"/>
                  </a:rPr>
                  <a:t>5</a:t>
                </a:r>
                <a:r>
                  <a:rPr lang="el-GR" altLang="ko-KR" sz="2000" dirty="0">
                    <a:latin typeface="Rdg Vesta" panose="020B0600000101010101" charset="0"/>
                    <a:cs typeface="Arial" panose="020B0604020202020204" pitchFamily="34" charset="0"/>
                  </a:rPr>
                  <a:t>γ</a:t>
                </a:r>
                <a:r>
                  <a:rPr lang="en-US" altLang="ko-KR" sz="2000" dirty="0">
                    <a:latin typeface="Rdg Vesta" panose="020B0600000101010101" charset="0"/>
                    <a:cs typeface="Arial" panose="020B0604020202020204" pitchFamily="34" charset="0"/>
                  </a:rPr>
                  <a:t> cluster RMS value</a:t>
                </a:r>
                <a:endParaRPr lang="ko-KR" altLang="en-US" sz="2000" dirty="0">
                  <a:latin typeface="Rdg Vesta" panose="020B0600000101010101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87112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grpSp>
        <p:nvGrpSpPr>
          <p:cNvPr id="4" name="그룹 3"/>
          <p:cNvGrpSpPr/>
          <p:nvPr/>
        </p:nvGrpSpPr>
        <p:grpSpPr>
          <a:xfrm>
            <a:off x="2868622" y="3178523"/>
            <a:ext cx="6467884" cy="3679477"/>
            <a:chOff x="17891784" y="33236935"/>
            <a:chExt cx="11284270" cy="5748643"/>
          </a:xfrm>
        </p:grpSpPr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91784" y="33236935"/>
              <a:ext cx="11284270" cy="5356959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21295031" y="38400803"/>
              <a:ext cx="499123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altLang="ko-KR" sz="3200" dirty="0"/>
                <a:t>Fusion event in 5</a:t>
              </a:r>
              <a:r>
                <a:rPr lang="el-GR" altLang="ko-KR" sz="3200" dirty="0">
                  <a:latin typeface="Arial" panose="020B0604020202020204" pitchFamily="34" charset="0"/>
                  <a:cs typeface="Arial" panose="020B0604020202020204" pitchFamily="34" charset="0"/>
                </a:rPr>
                <a:t>γ</a:t>
              </a:r>
              <a:r>
                <a:rPr lang="en-US" altLang="ko-KR" sz="3200" dirty="0">
                  <a:latin typeface="Arial" panose="020B0604020202020204" pitchFamily="34" charset="0"/>
                  <a:cs typeface="Arial" panose="020B0604020202020204" pitchFamily="34" charset="0"/>
                </a:rPr>
                <a:t> events</a:t>
              </a:r>
              <a:endParaRPr lang="ko-KR" altLang="en-US" sz="32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2222287"/>
                <a:ext cx="14160193" cy="6574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ü"/>
                </a:pPr>
                <a:r>
                  <a:rPr lang="en-US" altLang="ko-KR" b="0" dirty="0">
                    <a:solidFill>
                      <a:srgbClr val="FFFF00"/>
                    </a:solidFill>
                  </a:rPr>
                  <a:t>Two dimensions for size of cluster with energy of deposit to </a:t>
                </a:r>
                <a:r>
                  <a:rPr lang="en-US" altLang="ko-KR" b="0" dirty="0" err="1">
                    <a:solidFill>
                      <a:srgbClr val="FFFF00"/>
                    </a:solidFill>
                  </a:rPr>
                  <a:t>CsI</a:t>
                </a:r>
                <a:r>
                  <a:rPr lang="en-US" altLang="ko-KR" b="0" dirty="0">
                    <a:solidFill>
                      <a:srgbClr val="FFFF00"/>
                    </a:solidFill>
                  </a:rPr>
                  <a:t> electromagnetic </a:t>
                </a:r>
                <a:r>
                  <a:rPr lang="en-US" altLang="ko-KR" dirty="0">
                    <a:solidFill>
                      <a:srgbClr val="FFFF00"/>
                    </a:solidFill>
                    <a:latin typeface="Rdg Vesta" panose="020B0600000101010101" charset="0"/>
                  </a:rPr>
                  <a:t>calorimeter by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US" altLang="ko-KR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altLang="ko-KR" dirty="0">
                    <a:solidFill>
                      <a:srgbClr val="FFFF00"/>
                    </a:solidFill>
                    <a:latin typeface="Rdg Vesta" panose="020B0600000101010101" charset="0"/>
                  </a:rPr>
                  <a:t> decay.</a:t>
                </a:r>
              </a:p>
              <a:p>
                <a:pPr marL="457200" indent="-457200">
                  <a:buFont typeface="Wingdings" panose="05000000000000000000" pitchFamily="2" charset="2"/>
                  <a:buChar char="ü"/>
                </a:pPr>
                <a:r>
                  <a:rPr lang="en-US" altLang="ko-KR" dirty="0">
                    <a:solidFill>
                      <a:srgbClr val="FFFF00"/>
                    </a:solidFill>
                    <a:latin typeface="Rdg Vesta" panose="020B0600000101010101" charset="0"/>
                  </a:rPr>
                  <a:t>Under 1000 MeV area for cluster energy and under 250 mm area for size of cluster are common area by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US" altLang="ko-KR" i="1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altLang="ko-KR" dirty="0">
                    <a:solidFill>
                      <a:srgbClr val="FFFF00"/>
                    </a:solidFill>
                    <a:latin typeface="Rdg Vesta" panose="020B0600000101010101" charset="0"/>
                  </a:rPr>
                  <a:t> decay.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222287"/>
                <a:ext cx="14160193" cy="657488"/>
              </a:xfrm>
              <a:prstGeom prst="rect">
                <a:avLst/>
              </a:prstGeom>
              <a:blipFill>
                <a:blip r:embed="rId3"/>
                <a:stretch>
                  <a:fillRect l="-258" t="-5607" b="-1495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3467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18712" y="2412100"/>
                <a:ext cx="10156242" cy="1034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en-US" altLang="ko-KR" sz="2000" dirty="0"/>
                  <a:t>Study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US" altLang="ko-KR" sz="2000" i="1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ko-KR" altLang="en-US" sz="2000" dirty="0"/>
                  <a:t> </a:t>
                </a:r>
                <a:r>
                  <a:rPr lang="en-US" altLang="ko-KR" sz="2000" dirty="0"/>
                  <a:t>decay is important as research.</a:t>
                </a:r>
              </a:p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en-US" altLang="ko-KR" sz="2000" dirty="0"/>
                  <a:t>We simulated the produced 5 gamma rays by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US" altLang="ko-KR" sz="2000" i="1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ko-KR" altLang="en-US" sz="2000" dirty="0"/>
                  <a:t> </a:t>
                </a:r>
                <a:r>
                  <a:rPr lang="en-US" altLang="ko-KR" sz="2000" dirty="0"/>
                  <a:t>decay.</a:t>
                </a:r>
              </a:p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en-US" altLang="ko-KR" sz="2000" dirty="0"/>
                  <a:t>We calculated to misunderstand for 5 gamma rays from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US" altLang="ko-KR" sz="2000" i="1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ko-KR" altLang="en-US" sz="2000" dirty="0"/>
                  <a:t> </a:t>
                </a:r>
                <a:r>
                  <a:rPr lang="en-US" altLang="ko-KR" sz="2000" dirty="0"/>
                  <a:t>decay.</a:t>
                </a:r>
                <a:endParaRPr lang="ko-KR" alt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712" y="2412100"/>
                <a:ext cx="10156242" cy="1034322"/>
              </a:xfrm>
              <a:prstGeom prst="rect">
                <a:avLst/>
              </a:prstGeom>
              <a:blipFill>
                <a:blip r:embed="rId2"/>
                <a:stretch>
                  <a:fillRect l="-540" t="-2959" b="-1005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10000" y="3740129"/>
                <a:ext cx="10429202" cy="10218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en-US" altLang="ko-KR" sz="2000" dirty="0"/>
                  <a:t>The misunderstanding ratio is 0.89%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US" altLang="ko-KR" sz="2000" i="1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altLang="ko-KR" sz="2000" dirty="0"/>
                  <a:t> decay as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bSup>
                    <m:r>
                      <a:rPr lang="en-US" altLang="ko-KR" sz="2000" i="1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sSup>
                      <m:sSupPr>
                        <m:ctrlPr>
                          <a:rPr lang="en-US" altLang="ko-KR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p>
                        <m:r>
                          <a:rPr lang="en-US" altLang="ko-KR" sz="2000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altLang="ko-KR" sz="2000" b="0" i="1" smtClean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altLang="ko-KR" sz="2000" dirty="0"/>
                  <a:t> decay</a:t>
                </a:r>
              </a:p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en-US" altLang="ko-KR" sz="2000" dirty="0"/>
                  <a:t>Case of fusion is the main reason to make 5 gamma rays. </a:t>
                </a:r>
              </a:p>
              <a:p>
                <a:pPr marL="457200" indent="-457200">
                  <a:buFont typeface="Wingdings" panose="05000000000000000000" pitchFamily="2" charset="2"/>
                  <a:buChar char="v"/>
                </a:pPr>
                <a:r>
                  <a:rPr lang="en-US" altLang="ko-KR" sz="2000" dirty="0"/>
                  <a:t>The probability of fusion is 86.57% and one gamma missing is 32.42%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000" y="3740129"/>
                <a:ext cx="10429202" cy="1021883"/>
              </a:xfrm>
              <a:prstGeom prst="rect">
                <a:avLst/>
              </a:prstGeom>
              <a:blipFill>
                <a:blip r:embed="rId3"/>
                <a:stretch>
                  <a:fillRect l="-526" t="-2994" b="-1018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42680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명언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TM03457503[[fn=명언]]</Template>
  <TotalTime>24</TotalTime>
  <Words>100</Words>
  <Application>Microsoft Office PowerPoint</Application>
  <PresentationFormat>와이드스크린</PresentationFormat>
  <Paragraphs>33</Paragraphs>
  <Slides>7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7" baseType="lpstr">
      <vt:lpstr>Rdg Vesta</vt:lpstr>
      <vt:lpstr>맑은 고딕</vt:lpstr>
      <vt:lpstr>Arial</vt:lpstr>
      <vt:lpstr>Arial Black</vt:lpstr>
      <vt:lpstr>Cambria Math</vt:lpstr>
      <vt:lpstr>Century Gothic</vt:lpstr>
      <vt:lpstr>Wingdings</vt:lpstr>
      <vt:lpstr>Wingdings 2</vt:lpstr>
      <vt:lpstr>명언</vt:lpstr>
      <vt:lpstr>Equation</vt:lpstr>
      <vt:lpstr>A Measurement about two gamma fusion and one missing gamma for a Neutral Kaon Decay, </vt:lpstr>
      <vt:lpstr>Introduction</vt:lpstr>
      <vt:lpstr>Simulation Method</vt:lpstr>
      <vt:lpstr>Result</vt:lpstr>
      <vt:lpstr>PowerPoint 프레젠테이션</vt:lpstr>
      <vt:lpstr>PowerPoint 프레젠테이션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Measurement about two gamma fusion and one missing gamma for a Neutral Kaon Decay, </dc:title>
  <dc:creator>w00jko</dc:creator>
  <cp:lastModifiedBy>w00jko</cp:lastModifiedBy>
  <cp:revision>6</cp:revision>
  <dcterms:created xsi:type="dcterms:W3CDTF">2016-08-29T06:33:19Z</dcterms:created>
  <dcterms:modified xsi:type="dcterms:W3CDTF">2016-08-29T07:53:25Z</dcterms:modified>
</cp:coreProperties>
</file>