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61" r:id="rId3"/>
    <p:sldId id="369" r:id="rId4"/>
    <p:sldId id="349" r:id="rId5"/>
    <p:sldId id="350" r:id="rId6"/>
    <p:sldId id="368" r:id="rId7"/>
    <p:sldId id="294" r:id="rId8"/>
    <p:sldId id="357" r:id="rId9"/>
    <p:sldId id="354" r:id="rId10"/>
    <p:sldId id="381" r:id="rId11"/>
    <p:sldId id="367" r:id="rId12"/>
    <p:sldId id="311" r:id="rId13"/>
    <p:sldId id="312" r:id="rId14"/>
    <p:sldId id="313" r:id="rId15"/>
    <p:sldId id="314" r:id="rId16"/>
    <p:sldId id="315" r:id="rId17"/>
    <p:sldId id="327" r:id="rId18"/>
    <p:sldId id="322" r:id="rId19"/>
    <p:sldId id="383" r:id="rId20"/>
    <p:sldId id="382" r:id="rId21"/>
    <p:sldId id="355" r:id="rId22"/>
    <p:sldId id="292" r:id="rId23"/>
    <p:sldId id="375" r:id="rId24"/>
    <p:sldId id="376" r:id="rId25"/>
    <p:sldId id="384" r:id="rId26"/>
    <p:sldId id="275" r:id="rId27"/>
    <p:sldId id="278" r:id="rId28"/>
    <p:sldId id="378" r:id="rId29"/>
    <p:sldId id="385" r:id="rId30"/>
    <p:sldId id="282" r:id="rId31"/>
    <p:sldId id="337" r:id="rId32"/>
    <p:sldId id="340" r:id="rId33"/>
    <p:sldId id="386" r:id="rId34"/>
    <p:sldId id="389" r:id="rId35"/>
    <p:sldId id="387" r:id="rId36"/>
    <p:sldId id="258" r:id="rId37"/>
    <p:sldId id="308" r:id="rId38"/>
    <p:sldId id="316" r:id="rId39"/>
    <p:sldId id="270" r:id="rId40"/>
    <p:sldId id="388" r:id="rId41"/>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66"/>
    <a:srgbClr val="00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5" d="100"/>
          <a:sy n="55" d="100"/>
        </p:scale>
        <p:origin x="-773" y="1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0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image" Target="../media/image49.wmf"/><Relationship Id="rId7" Type="http://schemas.openxmlformats.org/officeDocument/2006/relationships/image" Target="../media/image53.wmf"/><Relationship Id="rId12" Type="http://schemas.openxmlformats.org/officeDocument/2006/relationships/image" Target="../media/image58.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11" Type="http://schemas.openxmlformats.org/officeDocument/2006/relationships/image" Target="../media/image57.wmf"/><Relationship Id="rId5" Type="http://schemas.openxmlformats.org/officeDocument/2006/relationships/image" Target="../media/image51.wmf"/><Relationship Id="rId10" Type="http://schemas.openxmlformats.org/officeDocument/2006/relationships/image" Target="../media/image56.wmf"/><Relationship Id="rId4" Type="http://schemas.openxmlformats.org/officeDocument/2006/relationships/image" Target="../media/image50.wmf"/><Relationship Id="rId9" Type="http://schemas.openxmlformats.org/officeDocument/2006/relationships/image" Target="../media/image55.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image" Target="../media/image70.emf"/><Relationship Id="rId3" Type="http://schemas.openxmlformats.org/officeDocument/2006/relationships/image" Target="../media/image60.wmf"/><Relationship Id="rId7" Type="http://schemas.openxmlformats.org/officeDocument/2006/relationships/image" Target="../media/image64.wmf"/><Relationship Id="rId12" Type="http://schemas.openxmlformats.org/officeDocument/2006/relationships/image" Target="../media/image69.wmf"/><Relationship Id="rId2" Type="http://schemas.openxmlformats.org/officeDocument/2006/relationships/image" Target="../media/image59.wmf"/><Relationship Id="rId1" Type="http://schemas.openxmlformats.org/officeDocument/2006/relationships/image" Target="../media/image56.wmf"/><Relationship Id="rId6" Type="http://schemas.openxmlformats.org/officeDocument/2006/relationships/image" Target="../media/image63.wmf"/><Relationship Id="rId11" Type="http://schemas.openxmlformats.org/officeDocument/2006/relationships/image" Target="../media/image68.wmf"/><Relationship Id="rId5" Type="http://schemas.openxmlformats.org/officeDocument/2006/relationships/image" Target="../media/image62.wmf"/><Relationship Id="rId10" Type="http://schemas.openxmlformats.org/officeDocument/2006/relationships/image" Target="../media/image67.wmf"/><Relationship Id="rId4" Type="http://schemas.openxmlformats.org/officeDocument/2006/relationships/image" Target="../media/image61.wmf"/><Relationship Id="rId9" Type="http://schemas.openxmlformats.org/officeDocument/2006/relationships/image" Target="../media/image66.wmf"/><Relationship Id="rId14" Type="http://schemas.openxmlformats.org/officeDocument/2006/relationships/image" Target="../media/image7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5" Type="http://schemas.openxmlformats.org/officeDocument/2006/relationships/image" Target="../media/image75.wmf"/><Relationship Id="rId4" Type="http://schemas.openxmlformats.org/officeDocument/2006/relationships/image" Target="../media/image3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6" Type="http://schemas.openxmlformats.org/officeDocument/2006/relationships/image" Target="../media/image81.wmf"/><Relationship Id="rId5" Type="http://schemas.openxmlformats.org/officeDocument/2006/relationships/image" Target="../media/image80.wmf"/><Relationship Id="rId4" Type="http://schemas.openxmlformats.org/officeDocument/2006/relationships/image" Target="../media/image79.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image" Target="../media/image88.wmf"/><Relationship Id="rId7" Type="http://schemas.openxmlformats.org/officeDocument/2006/relationships/image" Target="../media/image80.wmf"/><Relationship Id="rId2" Type="http://schemas.openxmlformats.org/officeDocument/2006/relationships/image" Target="../media/image87.wmf"/><Relationship Id="rId1" Type="http://schemas.openxmlformats.org/officeDocument/2006/relationships/image" Target="../media/image86.wmf"/><Relationship Id="rId6" Type="http://schemas.openxmlformats.org/officeDocument/2006/relationships/image" Target="../media/image90.wmf"/><Relationship Id="rId11" Type="http://schemas.openxmlformats.org/officeDocument/2006/relationships/image" Target="../media/image93.wmf"/><Relationship Id="rId5" Type="http://schemas.openxmlformats.org/officeDocument/2006/relationships/image" Target="../media/image79.wmf"/><Relationship Id="rId10" Type="http://schemas.openxmlformats.org/officeDocument/2006/relationships/image" Target="../media/image92.wmf"/><Relationship Id="rId4" Type="http://schemas.openxmlformats.org/officeDocument/2006/relationships/image" Target="../media/image89.wmf"/><Relationship Id="rId9" Type="http://schemas.openxmlformats.org/officeDocument/2006/relationships/image" Target="../media/image91.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01.wmf"/><Relationship Id="rId13" Type="http://schemas.openxmlformats.org/officeDocument/2006/relationships/image" Target="../media/image106.wmf"/><Relationship Id="rId3" Type="http://schemas.openxmlformats.org/officeDocument/2006/relationships/image" Target="../media/image96.wmf"/><Relationship Id="rId7" Type="http://schemas.openxmlformats.org/officeDocument/2006/relationships/image" Target="../media/image100.wmf"/><Relationship Id="rId12" Type="http://schemas.openxmlformats.org/officeDocument/2006/relationships/image" Target="../media/image105.wmf"/><Relationship Id="rId2" Type="http://schemas.openxmlformats.org/officeDocument/2006/relationships/image" Target="../media/image95.wmf"/><Relationship Id="rId1" Type="http://schemas.openxmlformats.org/officeDocument/2006/relationships/image" Target="../media/image94.wmf"/><Relationship Id="rId6" Type="http://schemas.openxmlformats.org/officeDocument/2006/relationships/image" Target="../media/image99.wmf"/><Relationship Id="rId11" Type="http://schemas.openxmlformats.org/officeDocument/2006/relationships/image" Target="../media/image104.wmf"/><Relationship Id="rId5" Type="http://schemas.openxmlformats.org/officeDocument/2006/relationships/image" Target="../media/image98.wmf"/><Relationship Id="rId10" Type="http://schemas.openxmlformats.org/officeDocument/2006/relationships/image" Target="../media/image103.wmf"/><Relationship Id="rId4" Type="http://schemas.openxmlformats.org/officeDocument/2006/relationships/image" Target="../media/image97.wmf"/><Relationship Id="rId9" Type="http://schemas.openxmlformats.org/officeDocument/2006/relationships/image" Target="../media/image10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107.wmf"/><Relationship Id="rId4" Type="http://schemas.openxmlformats.org/officeDocument/2006/relationships/image" Target="../media/image11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image" Target="../media/image118.wmf"/><Relationship Id="rId1" Type="http://schemas.openxmlformats.org/officeDocument/2006/relationships/image" Target="../media/image117.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123.wmf"/><Relationship Id="rId1" Type="http://schemas.openxmlformats.org/officeDocument/2006/relationships/image" Target="../media/image122.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131.wmf"/><Relationship Id="rId3" Type="http://schemas.openxmlformats.org/officeDocument/2006/relationships/image" Target="../media/image126.wmf"/><Relationship Id="rId7" Type="http://schemas.openxmlformats.org/officeDocument/2006/relationships/image" Target="../media/image130.wmf"/><Relationship Id="rId2" Type="http://schemas.openxmlformats.org/officeDocument/2006/relationships/image" Target="../media/image125.wmf"/><Relationship Id="rId1" Type="http://schemas.openxmlformats.org/officeDocument/2006/relationships/image" Target="../media/image124.wmf"/><Relationship Id="rId6" Type="http://schemas.openxmlformats.org/officeDocument/2006/relationships/image" Target="../media/image129.wmf"/><Relationship Id="rId5" Type="http://schemas.openxmlformats.org/officeDocument/2006/relationships/image" Target="../media/image128.wmf"/><Relationship Id="rId10" Type="http://schemas.openxmlformats.org/officeDocument/2006/relationships/image" Target="../media/image133.wmf"/><Relationship Id="rId4" Type="http://schemas.openxmlformats.org/officeDocument/2006/relationships/image" Target="../media/image127.wmf"/><Relationship Id="rId9" Type="http://schemas.openxmlformats.org/officeDocument/2006/relationships/image" Target="../media/image13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39.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44.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50.wmf"/><Relationship Id="rId2" Type="http://schemas.openxmlformats.org/officeDocument/2006/relationships/image" Target="../media/image149.wmf"/><Relationship Id="rId1" Type="http://schemas.openxmlformats.org/officeDocument/2006/relationships/image" Target="../media/image148.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53.wmf"/><Relationship Id="rId2" Type="http://schemas.openxmlformats.org/officeDocument/2006/relationships/image" Target="../media/image152.wmf"/><Relationship Id="rId1" Type="http://schemas.openxmlformats.org/officeDocument/2006/relationships/image" Target="../media/image151.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56.wmf"/><Relationship Id="rId2" Type="http://schemas.openxmlformats.org/officeDocument/2006/relationships/image" Target="../media/image155.wmf"/><Relationship Id="rId1" Type="http://schemas.openxmlformats.org/officeDocument/2006/relationships/image" Target="../media/image154.wmf"/><Relationship Id="rId5" Type="http://schemas.openxmlformats.org/officeDocument/2006/relationships/image" Target="../media/image158.wmf"/><Relationship Id="rId4" Type="http://schemas.openxmlformats.org/officeDocument/2006/relationships/image" Target="../media/image157.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62.wmf"/><Relationship Id="rId1" Type="http://schemas.openxmlformats.org/officeDocument/2006/relationships/image" Target="../media/image161.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64.wmf"/><Relationship Id="rId1" Type="http://schemas.openxmlformats.org/officeDocument/2006/relationships/image" Target="../media/image16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168.wmf"/><Relationship Id="rId1" Type="http://schemas.openxmlformats.org/officeDocument/2006/relationships/image" Target="../media/image167.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32.vml.rels><?xml version="1.0" encoding="UTF-8" standalone="yes"?>
<Relationships xmlns="http://schemas.openxmlformats.org/package/2006/relationships"><Relationship Id="rId8" Type="http://schemas.openxmlformats.org/officeDocument/2006/relationships/image" Target="../media/image180.wmf"/><Relationship Id="rId13" Type="http://schemas.openxmlformats.org/officeDocument/2006/relationships/image" Target="../media/image185.wmf"/><Relationship Id="rId3" Type="http://schemas.openxmlformats.org/officeDocument/2006/relationships/image" Target="../media/image175.wmf"/><Relationship Id="rId7" Type="http://schemas.openxmlformats.org/officeDocument/2006/relationships/image" Target="../media/image179.wmf"/><Relationship Id="rId12" Type="http://schemas.openxmlformats.org/officeDocument/2006/relationships/image" Target="../media/image184.wmf"/><Relationship Id="rId2" Type="http://schemas.openxmlformats.org/officeDocument/2006/relationships/image" Target="../media/image174.wmf"/><Relationship Id="rId1" Type="http://schemas.openxmlformats.org/officeDocument/2006/relationships/image" Target="../media/image173.wmf"/><Relationship Id="rId6" Type="http://schemas.openxmlformats.org/officeDocument/2006/relationships/image" Target="../media/image178.wmf"/><Relationship Id="rId11" Type="http://schemas.openxmlformats.org/officeDocument/2006/relationships/image" Target="../media/image183.wmf"/><Relationship Id="rId5" Type="http://schemas.openxmlformats.org/officeDocument/2006/relationships/image" Target="../media/image177.wmf"/><Relationship Id="rId15" Type="http://schemas.openxmlformats.org/officeDocument/2006/relationships/image" Target="../media/image187.wmf"/><Relationship Id="rId10" Type="http://schemas.openxmlformats.org/officeDocument/2006/relationships/image" Target="../media/image182.wmf"/><Relationship Id="rId4" Type="http://schemas.openxmlformats.org/officeDocument/2006/relationships/image" Target="../media/image176.wmf"/><Relationship Id="rId9" Type="http://schemas.openxmlformats.org/officeDocument/2006/relationships/image" Target="../media/image181.wmf"/><Relationship Id="rId14" Type="http://schemas.openxmlformats.org/officeDocument/2006/relationships/image" Target="../media/image186.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90.wmf"/><Relationship Id="rId2" Type="http://schemas.openxmlformats.org/officeDocument/2006/relationships/image" Target="../media/image189.wmf"/><Relationship Id="rId1" Type="http://schemas.openxmlformats.org/officeDocument/2006/relationships/image" Target="../media/image188.wmf"/><Relationship Id="rId4" Type="http://schemas.openxmlformats.org/officeDocument/2006/relationships/image" Target="../media/image19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5" Type="http://schemas.openxmlformats.org/officeDocument/2006/relationships/image" Target="../media/image16.wmf"/><Relationship Id="rId4"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image" Target="../media/image37.wmf"/><Relationship Id="rId3" Type="http://schemas.openxmlformats.org/officeDocument/2006/relationships/image" Target="../media/image27.wmf"/><Relationship Id="rId7" Type="http://schemas.openxmlformats.org/officeDocument/2006/relationships/image" Target="../media/image31.wmf"/><Relationship Id="rId12" Type="http://schemas.openxmlformats.org/officeDocument/2006/relationships/image" Target="../media/image36.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11" Type="http://schemas.openxmlformats.org/officeDocument/2006/relationships/image" Target="../media/image35.wmf"/><Relationship Id="rId5" Type="http://schemas.openxmlformats.org/officeDocument/2006/relationships/image" Target="../media/image29.wmf"/><Relationship Id="rId10" Type="http://schemas.openxmlformats.org/officeDocument/2006/relationships/image" Target="../media/image34.wmf"/><Relationship Id="rId4" Type="http://schemas.openxmlformats.org/officeDocument/2006/relationships/image" Target="../media/image28.wmf"/><Relationship Id="rId9"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39.wmf"/><Relationship Id="rId1" Type="http://schemas.openxmlformats.org/officeDocument/2006/relationships/image" Target="../media/image17.wmf"/><Relationship Id="rId6" Type="http://schemas.openxmlformats.org/officeDocument/2006/relationships/image" Target="../media/image20.wmf"/><Relationship Id="rId5" Type="http://schemas.openxmlformats.org/officeDocument/2006/relationships/image" Target="../media/image21.wmf"/><Relationship Id="rId4"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F44725-7B26-4EDA-8098-252F2D79B252}" type="datetimeFigureOut">
              <a:rPr lang="pl-PL" smtClean="0"/>
              <a:pPr/>
              <a:t>2016-08-28</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27C581-D824-4226-8C81-64D5F99709F0}" type="slidenum">
              <a:rPr lang="pl-PL" smtClean="0"/>
              <a:pPr/>
              <a:t>‹#›</a:t>
            </a:fld>
            <a:endParaRPr lang="pl-PL"/>
          </a:p>
        </p:txBody>
      </p:sp>
    </p:spTree>
    <p:extLst>
      <p:ext uri="{BB962C8B-B14F-4D97-AF65-F5344CB8AC3E}">
        <p14:creationId xmlns:p14="http://schemas.microsoft.com/office/powerpoint/2010/main" val="3716771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5D27C581-D824-4226-8C81-64D5F99709F0}" type="slidenum">
              <a:rPr lang="pl-PL" smtClean="0"/>
              <a:pPr/>
              <a:t>14</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5D27C581-D824-4226-8C81-64D5F99709F0}" type="slidenum">
              <a:rPr lang="pl-PL" smtClean="0"/>
              <a:pPr/>
              <a:t>19</a:t>
            </a:fld>
            <a:endParaRPr lang="pl-PL"/>
          </a:p>
        </p:txBody>
      </p:sp>
    </p:spTree>
    <p:extLst>
      <p:ext uri="{BB962C8B-B14F-4D97-AF65-F5344CB8AC3E}">
        <p14:creationId xmlns:p14="http://schemas.microsoft.com/office/powerpoint/2010/main" val="2818006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5D27C581-D824-4226-8C81-64D5F99709F0}" type="slidenum">
              <a:rPr lang="pl-PL" smtClean="0"/>
              <a:pPr/>
              <a:t>36</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D1C941E1-2F0E-4315-B046-69FEB9BF6815}" type="datetimeFigureOut">
              <a:rPr lang="pl-PL"/>
              <a:pPr>
                <a:defRPr/>
              </a:pPr>
              <a:t>2016-08-28</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738FE39D-2516-48E4-81AA-7769AFAEC455}"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C8215277-9027-4128-B895-5973AD1E67CB}" type="datetimeFigureOut">
              <a:rPr lang="pl-PL"/>
              <a:pPr>
                <a:defRPr/>
              </a:pPr>
              <a:t>2016-08-28</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5E59B477-D824-41EE-AD57-63B491692093}"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53E100BB-BFA1-4026-89A3-5BD9888A5EF7}" type="datetimeFigureOut">
              <a:rPr lang="pl-PL"/>
              <a:pPr>
                <a:defRPr/>
              </a:pPr>
              <a:t>2016-08-28</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D21788DC-7153-456C-B263-C24AF39B7B8E}"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2811746A-1E5F-45B7-9B8E-A02C26672687}" type="datetimeFigureOut">
              <a:rPr lang="pl-PL"/>
              <a:pPr>
                <a:defRPr/>
              </a:pPr>
              <a:t>2016-08-28</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651D6E50-A8FF-4D54-9256-3F544BF920D4}"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810F218A-5410-492B-859B-259F6043BC68}" type="datetimeFigureOut">
              <a:rPr lang="pl-PL"/>
              <a:pPr>
                <a:defRPr/>
              </a:pPr>
              <a:t>2016-08-28</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F169ACB5-DEDE-4A33-8417-F32FD34AC5D7}"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74675EDE-F0A8-4270-A13E-4F7D672F54FF}" type="datetimeFigureOut">
              <a:rPr lang="pl-PL"/>
              <a:pPr>
                <a:defRPr/>
              </a:pPr>
              <a:t>2016-08-28</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E7B153EA-9C38-4D34-A849-44541EF20BE7}"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4DC82AFB-CCBA-4C2D-B55A-0333E2593AE9}" type="datetimeFigureOut">
              <a:rPr lang="pl-PL"/>
              <a:pPr>
                <a:defRPr/>
              </a:pPr>
              <a:t>2016-08-28</a:t>
            </a:fld>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8FF85FA3-4CC0-4B7F-8D4A-8AFE6D6ACCBF}"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39451D4E-B1C7-40D3-8294-6722643ED8DF}" type="datetimeFigureOut">
              <a:rPr lang="pl-PL"/>
              <a:pPr>
                <a:defRPr/>
              </a:pPr>
              <a:t>2016-08-28</a:t>
            </a:fld>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4D332C58-6A3F-4F0A-B053-C68493F028F1}"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2070C28C-5503-401D-B118-9A8BCC4D2A3C}" type="datetimeFigureOut">
              <a:rPr lang="pl-PL"/>
              <a:pPr>
                <a:defRPr/>
              </a:pPr>
              <a:t>2016-08-28</a:t>
            </a:fld>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E49673A7-0E80-4196-8526-3C45CF1DCB01}"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ED11D8D2-A615-49D7-98DD-5467CE554296}" type="datetimeFigureOut">
              <a:rPr lang="pl-PL"/>
              <a:pPr>
                <a:defRPr/>
              </a:pPr>
              <a:t>2016-08-28</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EBD5A7C2-1608-43BA-A9A3-821C214D019B}"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E524C2AD-526A-488A-8F10-6E5797815B1B}" type="datetimeFigureOut">
              <a:rPr lang="pl-PL"/>
              <a:pPr>
                <a:defRPr/>
              </a:pPr>
              <a:t>2016-08-28</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E6D2A357-7679-4FD3-96DF-C3B03E653956}"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8610"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68611"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F0C630C-7094-4129-9DD2-068FD214B4B8}" type="datetimeFigureOut">
              <a:rPr lang="pl-PL"/>
              <a:pPr>
                <a:defRPr/>
              </a:pPr>
              <a:t>2016-08-28</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69F010B-3459-46FB-B51B-3A075BD5DF8B}"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40.bin"/><Relationship Id="rId3" Type="http://schemas.openxmlformats.org/officeDocument/2006/relationships/oleObject" Target="../embeddings/oleObject35.bin"/><Relationship Id="rId7" Type="http://schemas.openxmlformats.org/officeDocument/2006/relationships/oleObject" Target="../embeddings/oleObject37.bin"/><Relationship Id="rId12"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9.wmf"/><Relationship Id="rId11" Type="http://schemas.openxmlformats.org/officeDocument/2006/relationships/oleObject" Target="../embeddings/oleObject39.bin"/><Relationship Id="rId5" Type="http://schemas.openxmlformats.org/officeDocument/2006/relationships/oleObject" Target="../embeddings/oleObject36.bin"/><Relationship Id="rId10" Type="http://schemas.openxmlformats.org/officeDocument/2006/relationships/image" Target="../media/image19.wmf"/><Relationship Id="rId4" Type="http://schemas.openxmlformats.org/officeDocument/2006/relationships/image" Target="../media/image17.wmf"/><Relationship Id="rId9" Type="http://schemas.openxmlformats.org/officeDocument/2006/relationships/oleObject" Target="../embeddings/oleObject38.bin"/><Relationship Id="rId14" Type="http://schemas.openxmlformats.org/officeDocument/2006/relationships/image" Target="../media/image20.wmf"/></Relationships>
</file>

<file path=ppt/slides/_rels/slide11.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41.wmf"/><Relationship Id="rId5" Type="http://schemas.openxmlformats.org/officeDocument/2006/relationships/oleObject" Target="../embeddings/oleObject42.bin"/><Relationship Id="rId4" Type="http://schemas.openxmlformats.org/officeDocument/2006/relationships/image" Target="../media/image40.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4.bin"/><Relationship Id="rId7" Type="http://schemas.openxmlformats.org/officeDocument/2006/relationships/image" Target="../media/image45.pn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44.wmf"/><Relationship Id="rId5" Type="http://schemas.openxmlformats.org/officeDocument/2006/relationships/oleObject" Target="../embeddings/oleObject45.bin"/><Relationship Id="rId4" Type="http://schemas.openxmlformats.org/officeDocument/2006/relationships/image" Target="../media/image43.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46.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51.wmf"/><Relationship Id="rId18" Type="http://schemas.openxmlformats.org/officeDocument/2006/relationships/oleObject" Target="../embeddings/oleObject54.bin"/><Relationship Id="rId26" Type="http://schemas.openxmlformats.org/officeDocument/2006/relationships/oleObject" Target="../embeddings/oleObject58.bin"/><Relationship Id="rId3" Type="http://schemas.openxmlformats.org/officeDocument/2006/relationships/notesSlide" Target="../notesSlides/notesSlide1.xml"/><Relationship Id="rId21" Type="http://schemas.openxmlformats.org/officeDocument/2006/relationships/image" Target="../media/image55.wmf"/><Relationship Id="rId7" Type="http://schemas.openxmlformats.org/officeDocument/2006/relationships/image" Target="../media/image48.wmf"/><Relationship Id="rId12" Type="http://schemas.openxmlformats.org/officeDocument/2006/relationships/oleObject" Target="../embeddings/oleObject51.bin"/><Relationship Id="rId17" Type="http://schemas.openxmlformats.org/officeDocument/2006/relationships/image" Target="../media/image53.wmf"/><Relationship Id="rId25" Type="http://schemas.openxmlformats.org/officeDocument/2006/relationships/image" Target="../media/image57.wmf"/><Relationship Id="rId2" Type="http://schemas.openxmlformats.org/officeDocument/2006/relationships/slideLayout" Target="../slideLayouts/slideLayout7.xml"/><Relationship Id="rId16" Type="http://schemas.openxmlformats.org/officeDocument/2006/relationships/oleObject" Target="../embeddings/oleObject53.bin"/><Relationship Id="rId20" Type="http://schemas.openxmlformats.org/officeDocument/2006/relationships/oleObject" Target="../embeddings/oleObject55.bin"/><Relationship Id="rId1" Type="http://schemas.openxmlformats.org/officeDocument/2006/relationships/vmlDrawing" Target="../drawings/vmlDrawing13.vml"/><Relationship Id="rId6" Type="http://schemas.openxmlformats.org/officeDocument/2006/relationships/oleObject" Target="../embeddings/oleObject48.bin"/><Relationship Id="rId11" Type="http://schemas.openxmlformats.org/officeDocument/2006/relationships/image" Target="../media/image50.wmf"/><Relationship Id="rId24" Type="http://schemas.openxmlformats.org/officeDocument/2006/relationships/oleObject" Target="../embeddings/oleObject57.bin"/><Relationship Id="rId5" Type="http://schemas.openxmlformats.org/officeDocument/2006/relationships/image" Target="../media/image47.wmf"/><Relationship Id="rId15" Type="http://schemas.openxmlformats.org/officeDocument/2006/relationships/image" Target="../media/image52.wmf"/><Relationship Id="rId23" Type="http://schemas.openxmlformats.org/officeDocument/2006/relationships/image" Target="../media/image56.wmf"/><Relationship Id="rId10" Type="http://schemas.openxmlformats.org/officeDocument/2006/relationships/oleObject" Target="../embeddings/oleObject50.bin"/><Relationship Id="rId19" Type="http://schemas.openxmlformats.org/officeDocument/2006/relationships/image" Target="../media/image54.wmf"/><Relationship Id="rId4" Type="http://schemas.openxmlformats.org/officeDocument/2006/relationships/oleObject" Target="../embeddings/oleObject47.bin"/><Relationship Id="rId9" Type="http://schemas.openxmlformats.org/officeDocument/2006/relationships/image" Target="../media/image49.wmf"/><Relationship Id="rId14" Type="http://schemas.openxmlformats.org/officeDocument/2006/relationships/oleObject" Target="../embeddings/oleObject52.bin"/><Relationship Id="rId22" Type="http://schemas.openxmlformats.org/officeDocument/2006/relationships/oleObject" Target="../embeddings/oleObject56.bin"/><Relationship Id="rId27" Type="http://schemas.openxmlformats.org/officeDocument/2006/relationships/image" Target="../media/image58.wmf"/></Relationships>
</file>

<file path=ppt/slides/_rels/slide15.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oleObject" Target="../embeddings/oleObject64.bin"/><Relationship Id="rId18" Type="http://schemas.openxmlformats.org/officeDocument/2006/relationships/image" Target="../media/image65.wmf"/><Relationship Id="rId26" Type="http://schemas.openxmlformats.org/officeDocument/2006/relationships/image" Target="../media/image69.wmf"/><Relationship Id="rId3" Type="http://schemas.openxmlformats.org/officeDocument/2006/relationships/oleObject" Target="../embeddings/oleObject59.bin"/><Relationship Id="rId21" Type="http://schemas.openxmlformats.org/officeDocument/2006/relationships/oleObject" Target="../embeddings/oleObject68.bin"/><Relationship Id="rId7" Type="http://schemas.openxmlformats.org/officeDocument/2006/relationships/oleObject" Target="../embeddings/oleObject61.bin"/><Relationship Id="rId12" Type="http://schemas.openxmlformats.org/officeDocument/2006/relationships/image" Target="../media/image62.wmf"/><Relationship Id="rId17" Type="http://schemas.openxmlformats.org/officeDocument/2006/relationships/oleObject" Target="../embeddings/oleObject66.bin"/><Relationship Id="rId25" Type="http://schemas.openxmlformats.org/officeDocument/2006/relationships/oleObject" Target="../embeddings/oleObject70.bin"/><Relationship Id="rId2" Type="http://schemas.openxmlformats.org/officeDocument/2006/relationships/slideLayout" Target="../slideLayouts/slideLayout7.xml"/><Relationship Id="rId16" Type="http://schemas.openxmlformats.org/officeDocument/2006/relationships/image" Target="../media/image64.wmf"/><Relationship Id="rId20" Type="http://schemas.openxmlformats.org/officeDocument/2006/relationships/image" Target="../media/image66.wmf"/><Relationship Id="rId29" Type="http://schemas.openxmlformats.org/officeDocument/2006/relationships/image" Target="../media/image70.emf"/><Relationship Id="rId1" Type="http://schemas.openxmlformats.org/officeDocument/2006/relationships/vmlDrawing" Target="../drawings/vmlDrawing14.vml"/><Relationship Id="rId6" Type="http://schemas.openxmlformats.org/officeDocument/2006/relationships/image" Target="../media/image59.wmf"/><Relationship Id="rId11" Type="http://schemas.openxmlformats.org/officeDocument/2006/relationships/oleObject" Target="../embeddings/oleObject63.bin"/><Relationship Id="rId24" Type="http://schemas.openxmlformats.org/officeDocument/2006/relationships/image" Target="../media/image68.wmf"/><Relationship Id="rId5" Type="http://schemas.openxmlformats.org/officeDocument/2006/relationships/oleObject" Target="../embeddings/oleObject60.bin"/><Relationship Id="rId15" Type="http://schemas.openxmlformats.org/officeDocument/2006/relationships/oleObject" Target="../embeddings/oleObject65.bin"/><Relationship Id="rId23" Type="http://schemas.openxmlformats.org/officeDocument/2006/relationships/oleObject" Target="../embeddings/oleObject69.bin"/><Relationship Id="rId28" Type="http://schemas.openxmlformats.org/officeDocument/2006/relationships/oleObject" Target="../embeddings/Microsoft_Word_97_-_2003_Document1.doc"/><Relationship Id="rId10" Type="http://schemas.openxmlformats.org/officeDocument/2006/relationships/image" Target="../media/image61.wmf"/><Relationship Id="rId19" Type="http://schemas.openxmlformats.org/officeDocument/2006/relationships/oleObject" Target="../embeddings/oleObject67.bin"/><Relationship Id="rId31" Type="http://schemas.openxmlformats.org/officeDocument/2006/relationships/image" Target="../media/image71.wmf"/><Relationship Id="rId4" Type="http://schemas.openxmlformats.org/officeDocument/2006/relationships/image" Target="../media/image56.wmf"/><Relationship Id="rId9" Type="http://schemas.openxmlformats.org/officeDocument/2006/relationships/oleObject" Target="../embeddings/oleObject62.bin"/><Relationship Id="rId14" Type="http://schemas.openxmlformats.org/officeDocument/2006/relationships/image" Target="../media/image63.wmf"/><Relationship Id="rId22" Type="http://schemas.openxmlformats.org/officeDocument/2006/relationships/image" Target="../media/image67.wmf"/><Relationship Id="rId27" Type="http://schemas.openxmlformats.org/officeDocument/2006/relationships/oleObject" Target="../embeddings/oleObject71.bin"/><Relationship Id="rId30" Type="http://schemas.openxmlformats.org/officeDocument/2006/relationships/oleObject" Target="../embeddings/oleObject72.bin"/></Relationships>
</file>

<file path=ppt/slides/_rels/slide16.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oleObject" Target="../embeddings/oleObject73.bin"/><Relationship Id="rId7" Type="http://schemas.openxmlformats.org/officeDocument/2006/relationships/oleObject" Target="../embeddings/oleObject75.bin"/><Relationship Id="rId12" Type="http://schemas.openxmlformats.org/officeDocument/2006/relationships/image" Target="../media/image75.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73.wmf"/><Relationship Id="rId11" Type="http://schemas.openxmlformats.org/officeDocument/2006/relationships/oleObject" Target="../embeddings/oleObject77.bin"/><Relationship Id="rId5" Type="http://schemas.openxmlformats.org/officeDocument/2006/relationships/oleObject" Target="../embeddings/oleObject74.bin"/><Relationship Id="rId10" Type="http://schemas.openxmlformats.org/officeDocument/2006/relationships/image" Target="../media/image39.wmf"/><Relationship Id="rId4" Type="http://schemas.openxmlformats.org/officeDocument/2006/relationships/image" Target="../media/image72.wmf"/><Relationship Id="rId9" Type="http://schemas.openxmlformats.org/officeDocument/2006/relationships/oleObject" Target="../embeddings/oleObject76.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80.bin"/><Relationship Id="rId13" Type="http://schemas.openxmlformats.org/officeDocument/2006/relationships/oleObject" Target="../embeddings/oleObject83.bin"/><Relationship Id="rId18" Type="http://schemas.openxmlformats.org/officeDocument/2006/relationships/image" Target="../media/image83.jpeg"/><Relationship Id="rId3" Type="http://schemas.openxmlformats.org/officeDocument/2006/relationships/image" Target="../media/image82.jpeg"/><Relationship Id="rId7" Type="http://schemas.openxmlformats.org/officeDocument/2006/relationships/image" Target="../media/image77.wmf"/><Relationship Id="rId12" Type="http://schemas.openxmlformats.org/officeDocument/2006/relationships/oleObject" Target="../embeddings/oleObject82.bin"/><Relationship Id="rId17" Type="http://schemas.openxmlformats.org/officeDocument/2006/relationships/image" Target="../media/image81.wmf"/><Relationship Id="rId2" Type="http://schemas.openxmlformats.org/officeDocument/2006/relationships/slideLayout" Target="../slideLayouts/slideLayout7.xml"/><Relationship Id="rId16" Type="http://schemas.openxmlformats.org/officeDocument/2006/relationships/oleObject" Target="../embeddings/oleObject85.bin"/><Relationship Id="rId20" Type="http://schemas.openxmlformats.org/officeDocument/2006/relationships/image" Target="../media/image85.jpeg"/><Relationship Id="rId1" Type="http://schemas.openxmlformats.org/officeDocument/2006/relationships/vmlDrawing" Target="../drawings/vmlDrawing16.vml"/><Relationship Id="rId6" Type="http://schemas.openxmlformats.org/officeDocument/2006/relationships/oleObject" Target="../embeddings/oleObject79.bin"/><Relationship Id="rId11" Type="http://schemas.openxmlformats.org/officeDocument/2006/relationships/image" Target="../media/image79.wmf"/><Relationship Id="rId5" Type="http://schemas.openxmlformats.org/officeDocument/2006/relationships/image" Target="../media/image76.wmf"/><Relationship Id="rId15" Type="http://schemas.openxmlformats.org/officeDocument/2006/relationships/image" Target="../media/image80.wmf"/><Relationship Id="rId10" Type="http://schemas.openxmlformats.org/officeDocument/2006/relationships/oleObject" Target="../embeddings/oleObject81.bin"/><Relationship Id="rId19" Type="http://schemas.openxmlformats.org/officeDocument/2006/relationships/image" Target="../media/image84.jpeg"/><Relationship Id="rId4" Type="http://schemas.openxmlformats.org/officeDocument/2006/relationships/oleObject" Target="../embeddings/oleObject78.bin"/><Relationship Id="rId9" Type="http://schemas.openxmlformats.org/officeDocument/2006/relationships/image" Target="../media/image78.wmf"/><Relationship Id="rId14" Type="http://schemas.openxmlformats.org/officeDocument/2006/relationships/oleObject" Target="../embeddings/oleObject84.bin"/></Relationships>
</file>

<file path=ppt/slides/_rels/slide18.xml.rels><?xml version="1.0" encoding="UTF-8" standalone="yes"?>
<Relationships xmlns="http://schemas.openxmlformats.org/package/2006/relationships"><Relationship Id="rId8" Type="http://schemas.openxmlformats.org/officeDocument/2006/relationships/image" Target="../media/image88.wmf"/><Relationship Id="rId13" Type="http://schemas.openxmlformats.org/officeDocument/2006/relationships/oleObject" Target="../embeddings/oleObject91.bin"/><Relationship Id="rId18" Type="http://schemas.openxmlformats.org/officeDocument/2006/relationships/image" Target="../media/image80.wmf"/><Relationship Id="rId26" Type="http://schemas.openxmlformats.org/officeDocument/2006/relationships/oleObject" Target="../embeddings/oleObject99.bin"/><Relationship Id="rId3" Type="http://schemas.openxmlformats.org/officeDocument/2006/relationships/oleObject" Target="../embeddings/oleObject86.bin"/><Relationship Id="rId21" Type="http://schemas.openxmlformats.org/officeDocument/2006/relationships/oleObject" Target="../embeddings/oleObject96.bin"/><Relationship Id="rId7" Type="http://schemas.openxmlformats.org/officeDocument/2006/relationships/oleObject" Target="../embeddings/oleObject88.bin"/><Relationship Id="rId12" Type="http://schemas.openxmlformats.org/officeDocument/2006/relationships/image" Target="../media/image79.wmf"/><Relationship Id="rId17" Type="http://schemas.openxmlformats.org/officeDocument/2006/relationships/oleObject" Target="../embeddings/oleObject94.bin"/><Relationship Id="rId25" Type="http://schemas.openxmlformats.org/officeDocument/2006/relationships/image" Target="../media/image92.wmf"/><Relationship Id="rId2" Type="http://schemas.openxmlformats.org/officeDocument/2006/relationships/slideLayout" Target="../slideLayouts/slideLayout7.xml"/><Relationship Id="rId16" Type="http://schemas.openxmlformats.org/officeDocument/2006/relationships/image" Target="../media/image90.wmf"/><Relationship Id="rId20" Type="http://schemas.openxmlformats.org/officeDocument/2006/relationships/image" Target="../media/image81.wmf"/><Relationship Id="rId1" Type="http://schemas.openxmlformats.org/officeDocument/2006/relationships/vmlDrawing" Target="../drawings/vmlDrawing17.vml"/><Relationship Id="rId6" Type="http://schemas.openxmlformats.org/officeDocument/2006/relationships/image" Target="../media/image87.wmf"/><Relationship Id="rId11" Type="http://schemas.openxmlformats.org/officeDocument/2006/relationships/oleObject" Target="../embeddings/oleObject90.bin"/><Relationship Id="rId24" Type="http://schemas.openxmlformats.org/officeDocument/2006/relationships/oleObject" Target="../embeddings/oleObject98.bin"/><Relationship Id="rId5" Type="http://schemas.openxmlformats.org/officeDocument/2006/relationships/oleObject" Target="../embeddings/oleObject87.bin"/><Relationship Id="rId15" Type="http://schemas.openxmlformats.org/officeDocument/2006/relationships/oleObject" Target="../embeddings/oleObject93.bin"/><Relationship Id="rId23" Type="http://schemas.openxmlformats.org/officeDocument/2006/relationships/oleObject" Target="../embeddings/oleObject97.bin"/><Relationship Id="rId10" Type="http://schemas.openxmlformats.org/officeDocument/2006/relationships/image" Target="../media/image89.wmf"/><Relationship Id="rId19" Type="http://schemas.openxmlformats.org/officeDocument/2006/relationships/oleObject" Target="../embeddings/oleObject95.bin"/><Relationship Id="rId4" Type="http://schemas.openxmlformats.org/officeDocument/2006/relationships/image" Target="../media/image86.wmf"/><Relationship Id="rId9" Type="http://schemas.openxmlformats.org/officeDocument/2006/relationships/oleObject" Target="../embeddings/oleObject89.bin"/><Relationship Id="rId14" Type="http://schemas.openxmlformats.org/officeDocument/2006/relationships/oleObject" Target="../embeddings/oleObject92.bin"/><Relationship Id="rId22" Type="http://schemas.openxmlformats.org/officeDocument/2006/relationships/image" Target="../media/image91.wmf"/><Relationship Id="rId27" Type="http://schemas.openxmlformats.org/officeDocument/2006/relationships/image" Target="../media/image93.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02.bin"/><Relationship Id="rId13" Type="http://schemas.openxmlformats.org/officeDocument/2006/relationships/image" Target="../media/image98.wmf"/><Relationship Id="rId18" Type="http://schemas.openxmlformats.org/officeDocument/2006/relationships/oleObject" Target="../embeddings/oleObject107.bin"/><Relationship Id="rId26" Type="http://schemas.openxmlformats.org/officeDocument/2006/relationships/oleObject" Target="../embeddings/oleObject111.bin"/><Relationship Id="rId3" Type="http://schemas.openxmlformats.org/officeDocument/2006/relationships/notesSlide" Target="../notesSlides/notesSlide2.xml"/><Relationship Id="rId21" Type="http://schemas.openxmlformats.org/officeDocument/2006/relationships/image" Target="../media/image102.wmf"/><Relationship Id="rId7" Type="http://schemas.openxmlformats.org/officeDocument/2006/relationships/image" Target="../media/image95.wmf"/><Relationship Id="rId12" Type="http://schemas.openxmlformats.org/officeDocument/2006/relationships/oleObject" Target="../embeddings/oleObject104.bin"/><Relationship Id="rId17" Type="http://schemas.openxmlformats.org/officeDocument/2006/relationships/image" Target="../media/image100.wmf"/><Relationship Id="rId25" Type="http://schemas.openxmlformats.org/officeDocument/2006/relationships/image" Target="../media/image104.wmf"/><Relationship Id="rId2" Type="http://schemas.openxmlformats.org/officeDocument/2006/relationships/slideLayout" Target="../slideLayouts/slideLayout7.xml"/><Relationship Id="rId16" Type="http://schemas.openxmlformats.org/officeDocument/2006/relationships/oleObject" Target="../embeddings/oleObject106.bin"/><Relationship Id="rId20" Type="http://schemas.openxmlformats.org/officeDocument/2006/relationships/oleObject" Target="../embeddings/oleObject108.bin"/><Relationship Id="rId29" Type="http://schemas.openxmlformats.org/officeDocument/2006/relationships/image" Target="../media/image106.wmf"/><Relationship Id="rId1" Type="http://schemas.openxmlformats.org/officeDocument/2006/relationships/vmlDrawing" Target="../drawings/vmlDrawing18.vml"/><Relationship Id="rId6" Type="http://schemas.openxmlformats.org/officeDocument/2006/relationships/oleObject" Target="../embeddings/oleObject101.bin"/><Relationship Id="rId11" Type="http://schemas.openxmlformats.org/officeDocument/2006/relationships/image" Target="../media/image97.wmf"/><Relationship Id="rId24" Type="http://schemas.openxmlformats.org/officeDocument/2006/relationships/oleObject" Target="../embeddings/oleObject110.bin"/><Relationship Id="rId5" Type="http://schemas.openxmlformats.org/officeDocument/2006/relationships/image" Target="../media/image94.wmf"/><Relationship Id="rId15" Type="http://schemas.openxmlformats.org/officeDocument/2006/relationships/image" Target="../media/image99.wmf"/><Relationship Id="rId23" Type="http://schemas.openxmlformats.org/officeDocument/2006/relationships/image" Target="../media/image103.wmf"/><Relationship Id="rId28" Type="http://schemas.openxmlformats.org/officeDocument/2006/relationships/oleObject" Target="../embeddings/oleObject112.bin"/><Relationship Id="rId10" Type="http://schemas.openxmlformats.org/officeDocument/2006/relationships/oleObject" Target="../embeddings/oleObject103.bin"/><Relationship Id="rId19" Type="http://schemas.openxmlformats.org/officeDocument/2006/relationships/image" Target="../media/image101.wmf"/><Relationship Id="rId4" Type="http://schemas.openxmlformats.org/officeDocument/2006/relationships/oleObject" Target="../embeddings/oleObject100.bin"/><Relationship Id="rId9" Type="http://schemas.openxmlformats.org/officeDocument/2006/relationships/image" Target="../media/image96.wmf"/><Relationship Id="rId14" Type="http://schemas.openxmlformats.org/officeDocument/2006/relationships/oleObject" Target="../embeddings/oleObject105.bin"/><Relationship Id="rId22" Type="http://schemas.openxmlformats.org/officeDocument/2006/relationships/oleObject" Target="../embeddings/oleObject109.bin"/><Relationship Id="rId27" Type="http://schemas.openxmlformats.org/officeDocument/2006/relationships/image" Target="../media/image105.w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5.png"/><Relationship Id="rId3" Type="http://schemas.openxmlformats.org/officeDocument/2006/relationships/image" Target="../media/image111.png"/><Relationship Id="rId7" Type="http://schemas.openxmlformats.org/officeDocument/2006/relationships/image" Target="../media/image108.wmf"/><Relationship Id="rId12" Type="http://schemas.openxmlformats.org/officeDocument/2006/relationships/image" Target="../media/image109.wmf"/><Relationship Id="rId2" Type="http://schemas.openxmlformats.org/officeDocument/2006/relationships/slideLayout" Target="../slideLayouts/slideLayout7.xml"/><Relationship Id="rId16" Type="http://schemas.openxmlformats.org/officeDocument/2006/relationships/image" Target="../media/image116.png"/><Relationship Id="rId1" Type="http://schemas.openxmlformats.org/officeDocument/2006/relationships/vmlDrawing" Target="../drawings/vmlDrawing19.vml"/><Relationship Id="rId6" Type="http://schemas.openxmlformats.org/officeDocument/2006/relationships/oleObject" Target="../embeddings/oleObject114.bin"/><Relationship Id="rId11" Type="http://schemas.openxmlformats.org/officeDocument/2006/relationships/oleObject" Target="../embeddings/oleObject115.bin"/><Relationship Id="rId5" Type="http://schemas.openxmlformats.org/officeDocument/2006/relationships/image" Target="../media/image107.wmf"/><Relationship Id="rId15" Type="http://schemas.openxmlformats.org/officeDocument/2006/relationships/image" Target="../media/image110.wmf"/><Relationship Id="rId10" Type="http://schemas.openxmlformats.org/officeDocument/2006/relationships/image" Target="../media/image114.png"/><Relationship Id="rId4" Type="http://schemas.openxmlformats.org/officeDocument/2006/relationships/oleObject" Target="../embeddings/oleObject113.bin"/><Relationship Id="rId9" Type="http://schemas.openxmlformats.org/officeDocument/2006/relationships/image" Target="../media/image113.png"/><Relationship Id="rId14" Type="http://schemas.openxmlformats.org/officeDocument/2006/relationships/oleObject" Target="../embeddings/oleObject116.bin"/></Relationships>
</file>

<file path=ppt/slides/_rels/slide21.xml.rels><?xml version="1.0" encoding="UTF-8" standalone="yes"?>
<Relationships xmlns="http://schemas.openxmlformats.org/package/2006/relationships"><Relationship Id="rId8" Type="http://schemas.openxmlformats.org/officeDocument/2006/relationships/image" Target="../media/image118.wmf"/><Relationship Id="rId3" Type="http://schemas.openxmlformats.org/officeDocument/2006/relationships/image" Target="../media/image120.png"/><Relationship Id="rId7" Type="http://schemas.openxmlformats.org/officeDocument/2006/relationships/oleObject" Target="../embeddings/oleObject118.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117.wmf"/><Relationship Id="rId5" Type="http://schemas.openxmlformats.org/officeDocument/2006/relationships/oleObject" Target="../embeddings/oleObject117.bin"/><Relationship Id="rId10" Type="http://schemas.openxmlformats.org/officeDocument/2006/relationships/image" Target="../media/image119.wmf"/><Relationship Id="rId4" Type="http://schemas.openxmlformats.org/officeDocument/2006/relationships/image" Target="../media/image121.png"/><Relationship Id="rId9" Type="http://schemas.openxmlformats.org/officeDocument/2006/relationships/oleObject" Target="../embeddings/oleObject119.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123.wmf"/><Relationship Id="rId5" Type="http://schemas.openxmlformats.org/officeDocument/2006/relationships/oleObject" Target="../embeddings/oleObject121.bin"/><Relationship Id="rId4" Type="http://schemas.openxmlformats.org/officeDocument/2006/relationships/image" Target="../media/image122.wmf"/></Relationships>
</file>

<file path=ppt/slides/_rels/slide23.xml.rels><?xml version="1.0" encoding="UTF-8" standalone="yes"?>
<Relationships xmlns="http://schemas.openxmlformats.org/package/2006/relationships"><Relationship Id="rId8" Type="http://schemas.openxmlformats.org/officeDocument/2006/relationships/image" Target="../media/image125.wmf"/><Relationship Id="rId13" Type="http://schemas.openxmlformats.org/officeDocument/2006/relationships/oleObject" Target="../embeddings/oleObject126.bin"/><Relationship Id="rId18" Type="http://schemas.openxmlformats.org/officeDocument/2006/relationships/image" Target="../media/image137.png"/><Relationship Id="rId26" Type="http://schemas.openxmlformats.org/officeDocument/2006/relationships/oleObject" Target="../embeddings/oleObject131.bin"/><Relationship Id="rId3" Type="http://schemas.openxmlformats.org/officeDocument/2006/relationships/image" Target="../media/image134.png"/><Relationship Id="rId21" Type="http://schemas.openxmlformats.org/officeDocument/2006/relationships/oleObject" Target="../embeddings/oleObject129.bin"/><Relationship Id="rId7" Type="http://schemas.openxmlformats.org/officeDocument/2006/relationships/oleObject" Target="../embeddings/oleObject123.bin"/><Relationship Id="rId12" Type="http://schemas.openxmlformats.org/officeDocument/2006/relationships/image" Target="../media/image127.wmf"/><Relationship Id="rId17" Type="http://schemas.openxmlformats.org/officeDocument/2006/relationships/image" Target="../media/image136.png"/><Relationship Id="rId25" Type="http://schemas.openxmlformats.org/officeDocument/2006/relationships/image" Target="../media/image132.wmf"/><Relationship Id="rId2" Type="http://schemas.openxmlformats.org/officeDocument/2006/relationships/slideLayout" Target="../slideLayouts/slideLayout7.xml"/><Relationship Id="rId16" Type="http://schemas.openxmlformats.org/officeDocument/2006/relationships/image" Target="../media/image129.wmf"/><Relationship Id="rId20" Type="http://schemas.openxmlformats.org/officeDocument/2006/relationships/image" Target="../media/image130.wmf"/><Relationship Id="rId29" Type="http://schemas.openxmlformats.org/officeDocument/2006/relationships/image" Target="../media/image140.png"/><Relationship Id="rId1" Type="http://schemas.openxmlformats.org/officeDocument/2006/relationships/vmlDrawing" Target="../drawings/vmlDrawing22.vml"/><Relationship Id="rId6" Type="http://schemas.openxmlformats.org/officeDocument/2006/relationships/image" Target="../media/image124.wmf"/><Relationship Id="rId11" Type="http://schemas.openxmlformats.org/officeDocument/2006/relationships/oleObject" Target="../embeddings/oleObject125.bin"/><Relationship Id="rId24" Type="http://schemas.openxmlformats.org/officeDocument/2006/relationships/oleObject" Target="../embeddings/oleObject130.bin"/><Relationship Id="rId5" Type="http://schemas.openxmlformats.org/officeDocument/2006/relationships/oleObject" Target="../embeddings/oleObject122.bin"/><Relationship Id="rId15" Type="http://schemas.openxmlformats.org/officeDocument/2006/relationships/oleObject" Target="../embeddings/oleObject127.bin"/><Relationship Id="rId23" Type="http://schemas.openxmlformats.org/officeDocument/2006/relationships/image" Target="../media/image138.png"/><Relationship Id="rId28" Type="http://schemas.openxmlformats.org/officeDocument/2006/relationships/image" Target="../media/image139.png"/><Relationship Id="rId10" Type="http://schemas.openxmlformats.org/officeDocument/2006/relationships/image" Target="../media/image126.wmf"/><Relationship Id="rId19" Type="http://schemas.openxmlformats.org/officeDocument/2006/relationships/oleObject" Target="../embeddings/oleObject128.bin"/><Relationship Id="rId4" Type="http://schemas.openxmlformats.org/officeDocument/2006/relationships/image" Target="../media/image135.png"/><Relationship Id="rId9" Type="http://schemas.openxmlformats.org/officeDocument/2006/relationships/oleObject" Target="../embeddings/oleObject124.bin"/><Relationship Id="rId14" Type="http://schemas.openxmlformats.org/officeDocument/2006/relationships/image" Target="../media/image128.wmf"/><Relationship Id="rId22" Type="http://schemas.openxmlformats.org/officeDocument/2006/relationships/image" Target="../media/image131.wmf"/><Relationship Id="rId27" Type="http://schemas.openxmlformats.org/officeDocument/2006/relationships/image" Target="../media/image133.wmf"/></Relationships>
</file>

<file path=ppt/slides/_rels/slide24.xml.rels><?xml version="1.0" encoding="UTF-8" standalone="yes"?>
<Relationships xmlns="http://schemas.openxmlformats.org/package/2006/relationships"><Relationship Id="rId8" Type="http://schemas.openxmlformats.org/officeDocument/2006/relationships/image" Target="../media/image139.wmf"/><Relationship Id="rId3" Type="http://schemas.openxmlformats.org/officeDocument/2006/relationships/image" Target="../media/image141.png"/><Relationship Id="rId7" Type="http://schemas.openxmlformats.org/officeDocument/2006/relationships/oleObject" Target="../embeddings/oleObject132.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137.png"/><Relationship Id="rId5" Type="http://schemas.openxmlformats.org/officeDocument/2006/relationships/image" Target="../media/image143.png"/><Relationship Id="rId4" Type="http://schemas.openxmlformats.org/officeDocument/2006/relationships/image" Target="../media/image142.png"/></Relationships>
</file>

<file path=ppt/slides/_rels/slide25.xml.rels><?xml version="1.0" encoding="UTF-8" standalone="yes"?>
<Relationships xmlns="http://schemas.openxmlformats.org/package/2006/relationships"><Relationship Id="rId3" Type="http://schemas.openxmlformats.org/officeDocument/2006/relationships/image" Target="../media/image145.png"/><Relationship Id="rId7" Type="http://schemas.openxmlformats.org/officeDocument/2006/relationships/image" Target="../media/image144.wmf"/><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133.bin"/><Relationship Id="rId5" Type="http://schemas.openxmlformats.org/officeDocument/2006/relationships/image" Target="../media/image147.png"/><Relationship Id="rId4" Type="http://schemas.openxmlformats.org/officeDocument/2006/relationships/image" Target="../media/image146.png"/></Relationships>
</file>

<file path=ppt/slides/_rels/slide26.xml.rels><?xml version="1.0" encoding="UTF-8" standalone="yes"?>
<Relationships xmlns="http://schemas.openxmlformats.org/package/2006/relationships"><Relationship Id="rId8" Type="http://schemas.openxmlformats.org/officeDocument/2006/relationships/image" Target="../media/image150.wmf"/><Relationship Id="rId3" Type="http://schemas.openxmlformats.org/officeDocument/2006/relationships/oleObject" Target="../embeddings/oleObject134.bin"/><Relationship Id="rId7" Type="http://schemas.openxmlformats.org/officeDocument/2006/relationships/oleObject" Target="../embeddings/oleObject136.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149.wmf"/><Relationship Id="rId5" Type="http://schemas.openxmlformats.org/officeDocument/2006/relationships/oleObject" Target="../embeddings/oleObject135.bin"/><Relationship Id="rId4" Type="http://schemas.openxmlformats.org/officeDocument/2006/relationships/image" Target="../media/image148.wmf"/></Relationships>
</file>

<file path=ppt/slides/_rels/slide27.xml.rels><?xml version="1.0" encoding="UTF-8" standalone="yes"?>
<Relationships xmlns="http://schemas.openxmlformats.org/package/2006/relationships"><Relationship Id="rId8" Type="http://schemas.openxmlformats.org/officeDocument/2006/relationships/image" Target="../media/image153.wmf"/><Relationship Id="rId3" Type="http://schemas.openxmlformats.org/officeDocument/2006/relationships/oleObject" Target="../embeddings/oleObject137.bin"/><Relationship Id="rId7" Type="http://schemas.openxmlformats.org/officeDocument/2006/relationships/oleObject" Target="../embeddings/oleObject139.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152.wmf"/><Relationship Id="rId5" Type="http://schemas.openxmlformats.org/officeDocument/2006/relationships/oleObject" Target="../embeddings/oleObject138.bin"/><Relationship Id="rId4" Type="http://schemas.openxmlformats.org/officeDocument/2006/relationships/image" Target="../media/image151.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42.bin"/><Relationship Id="rId13" Type="http://schemas.openxmlformats.org/officeDocument/2006/relationships/oleObject" Target="../embeddings/oleObject144.bin"/><Relationship Id="rId3" Type="http://schemas.openxmlformats.org/officeDocument/2006/relationships/oleObject" Target="../embeddings/oleObject140.bin"/><Relationship Id="rId7" Type="http://schemas.openxmlformats.org/officeDocument/2006/relationships/image" Target="../media/image159.png"/><Relationship Id="rId12" Type="http://schemas.openxmlformats.org/officeDocument/2006/relationships/image" Target="../media/image160.png"/><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155.wmf"/><Relationship Id="rId11" Type="http://schemas.openxmlformats.org/officeDocument/2006/relationships/image" Target="../media/image157.wmf"/><Relationship Id="rId5" Type="http://schemas.openxmlformats.org/officeDocument/2006/relationships/oleObject" Target="../embeddings/oleObject141.bin"/><Relationship Id="rId10" Type="http://schemas.openxmlformats.org/officeDocument/2006/relationships/oleObject" Target="../embeddings/oleObject143.bin"/><Relationship Id="rId4" Type="http://schemas.openxmlformats.org/officeDocument/2006/relationships/image" Target="../media/image154.wmf"/><Relationship Id="rId9" Type="http://schemas.openxmlformats.org/officeDocument/2006/relationships/image" Target="../media/image156.wmf"/><Relationship Id="rId14" Type="http://schemas.openxmlformats.org/officeDocument/2006/relationships/image" Target="../media/image158.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45.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162.wmf"/><Relationship Id="rId5" Type="http://schemas.openxmlformats.org/officeDocument/2006/relationships/oleObject" Target="../embeddings/oleObject146.bin"/><Relationship Id="rId4" Type="http://schemas.openxmlformats.org/officeDocument/2006/relationships/image" Target="../media/image161.wmf"/></Relationships>
</file>

<file path=ppt/slides/_rels/slide3.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7.png"/><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image" Target="../media/image5.wmf"/><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165.png"/><Relationship Id="rId7" Type="http://schemas.openxmlformats.org/officeDocument/2006/relationships/image" Target="../media/image164.wmf"/><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oleObject" Target="../embeddings/oleObject148.bin"/><Relationship Id="rId5" Type="http://schemas.openxmlformats.org/officeDocument/2006/relationships/image" Target="../media/image163.wmf"/><Relationship Id="rId4" Type="http://schemas.openxmlformats.org/officeDocument/2006/relationships/oleObject" Target="../embeddings/oleObject147.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49.bin"/><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168.wmf"/><Relationship Id="rId5" Type="http://schemas.openxmlformats.org/officeDocument/2006/relationships/oleObject" Target="../embeddings/oleObject150.bin"/><Relationship Id="rId4" Type="http://schemas.openxmlformats.org/officeDocument/2006/relationships/image" Target="../media/image167.wmf"/></Relationships>
</file>

<file path=ppt/slides/_rels/slide33.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3.xml"/><Relationship Id="rId7" Type="http://schemas.openxmlformats.org/officeDocument/2006/relationships/oleObject" Target="../embeddings/oleObject152.bin"/><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2.wmf"/><Relationship Id="rId5" Type="http://schemas.openxmlformats.org/officeDocument/2006/relationships/oleObject" Target="../embeddings/oleObject151.bin"/><Relationship Id="rId4" Type="http://schemas.openxmlformats.org/officeDocument/2006/relationships/image" Target="../media/image171.jpeg"/></Relationships>
</file>

<file path=ppt/slides/_rels/slide37.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175.wmf"/><Relationship Id="rId13" Type="http://schemas.openxmlformats.org/officeDocument/2006/relationships/oleObject" Target="../embeddings/oleObject158.bin"/><Relationship Id="rId18" Type="http://schemas.openxmlformats.org/officeDocument/2006/relationships/image" Target="../media/image180.wmf"/><Relationship Id="rId26" Type="http://schemas.openxmlformats.org/officeDocument/2006/relationships/image" Target="../media/image184.wmf"/><Relationship Id="rId3" Type="http://schemas.openxmlformats.org/officeDocument/2006/relationships/oleObject" Target="../embeddings/oleObject153.bin"/><Relationship Id="rId21" Type="http://schemas.openxmlformats.org/officeDocument/2006/relationships/oleObject" Target="../embeddings/oleObject162.bin"/><Relationship Id="rId7" Type="http://schemas.openxmlformats.org/officeDocument/2006/relationships/oleObject" Target="../embeddings/oleObject155.bin"/><Relationship Id="rId12" Type="http://schemas.openxmlformats.org/officeDocument/2006/relationships/image" Target="../media/image177.wmf"/><Relationship Id="rId17" Type="http://schemas.openxmlformats.org/officeDocument/2006/relationships/oleObject" Target="../embeddings/oleObject160.bin"/><Relationship Id="rId25" Type="http://schemas.openxmlformats.org/officeDocument/2006/relationships/oleObject" Target="../embeddings/oleObject164.bin"/><Relationship Id="rId2" Type="http://schemas.openxmlformats.org/officeDocument/2006/relationships/slideLayout" Target="../slideLayouts/slideLayout7.xml"/><Relationship Id="rId16" Type="http://schemas.openxmlformats.org/officeDocument/2006/relationships/image" Target="../media/image179.wmf"/><Relationship Id="rId20" Type="http://schemas.openxmlformats.org/officeDocument/2006/relationships/image" Target="../media/image181.wmf"/><Relationship Id="rId29" Type="http://schemas.openxmlformats.org/officeDocument/2006/relationships/oleObject" Target="../embeddings/oleObject166.bin"/><Relationship Id="rId1" Type="http://schemas.openxmlformats.org/officeDocument/2006/relationships/vmlDrawing" Target="../drawings/vmlDrawing32.vml"/><Relationship Id="rId6" Type="http://schemas.openxmlformats.org/officeDocument/2006/relationships/image" Target="../media/image174.wmf"/><Relationship Id="rId11" Type="http://schemas.openxmlformats.org/officeDocument/2006/relationships/oleObject" Target="../embeddings/oleObject157.bin"/><Relationship Id="rId24" Type="http://schemas.openxmlformats.org/officeDocument/2006/relationships/image" Target="../media/image183.wmf"/><Relationship Id="rId32" Type="http://schemas.openxmlformats.org/officeDocument/2006/relationships/image" Target="../media/image187.wmf"/><Relationship Id="rId5" Type="http://schemas.openxmlformats.org/officeDocument/2006/relationships/oleObject" Target="../embeddings/oleObject154.bin"/><Relationship Id="rId15" Type="http://schemas.openxmlformats.org/officeDocument/2006/relationships/oleObject" Target="../embeddings/oleObject159.bin"/><Relationship Id="rId23" Type="http://schemas.openxmlformats.org/officeDocument/2006/relationships/oleObject" Target="../embeddings/oleObject163.bin"/><Relationship Id="rId28" Type="http://schemas.openxmlformats.org/officeDocument/2006/relationships/image" Target="../media/image185.wmf"/><Relationship Id="rId10" Type="http://schemas.openxmlformats.org/officeDocument/2006/relationships/image" Target="../media/image176.wmf"/><Relationship Id="rId19" Type="http://schemas.openxmlformats.org/officeDocument/2006/relationships/oleObject" Target="../embeddings/oleObject161.bin"/><Relationship Id="rId31" Type="http://schemas.openxmlformats.org/officeDocument/2006/relationships/oleObject" Target="../embeddings/oleObject167.bin"/><Relationship Id="rId4" Type="http://schemas.openxmlformats.org/officeDocument/2006/relationships/image" Target="../media/image173.wmf"/><Relationship Id="rId9" Type="http://schemas.openxmlformats.org/officeDocument/2006/relationships/oleObject" Target="../embeddings/oleObject156.bin"/><Relationship Id="rId14" Type="http://schemas.openxmlformats.org/officeDocument/2006/relationships/image" Target="../media/image178.wmf"/><Relationship Id="rId22" Type="http://schemas.openxmlformats.org/officeDocument/2006/relationships/image" Target="../media/image182.wmf"/><Relationship Id="rId27" Type="http://schemas.openxmlformats.org/officeDocument/2006/relationships/oleObject" Target="../embeddings/oleObject165.bin"/><Relationship Id="rId30" Type="http://schemas.openxmlformats.org/officeDocument/2006/relationships/image" Target="../media/image186.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70.bin"/><Relationship Id="rId3" Type="http://schemas.openxmlformats.org/officeDocument/2006/relationships/oleObject" Target="../embeddings/oleObject168.bin"/><Relationship Id="rId7" Type="http://schemas.openxmlformats.org/officeDocument/2006/relationships/image" Target="../media/image192.png"/><Relationship Id="rId12" Type="http://schemas.openxmlformats.org/officeDocument/2006/relationships/image" Target="../media/image191.wmf"/><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image" Target="../media/image189.wmf"/><Relationship Id="rId11" Type="http://schemas.openxmlformats.org/officeDocument/2006/relationships/oleObject" Target="../embeddings/oleObject171.bin"/><Relationship Id="rId5" Type="http://schemas.openxmlformats.org/officeDocument/2006/relationships/oleObject" Target="../embeddings/oleObject169.bin"/><Relationship Id="rId10" Type="http://schemas.openxmlformats.org/officeDocument/2006/relationships/image" Target="../media/image193.png"/><Relationship Id="rId4" Type="http://schemas.openxmlformats.org/officeDocument/2006/relationships/image" Target="../media/image188.wmf"/><Relationship Id="rId9" Type="http://schemas.openxmlformats.org/officeDocument/2006/relationships/image" Target="../media/image190.wmf"/></Relationships>
</file>

<file path=ppt/slides/_rels/slide4.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6.bin"/><Relationship Id="rId4" Type="http://schemas.openxmlformats.org/officeDocument/2006/relationships/image" Target="../media/image9.wmf"/></Relationships>
</file>

<file path=ppt/slides/_rels/slide40.xml.rels><?xml version="1.0" encoding="UTF-8" standalone="yes"?>
<Relationships xmlns="http://schemas.openxmlformats.org/package/2006/relationships"><Relationship Id="rId2" Type="http://schemas.openxmlformats.org/officeDocument/2006/relationships/image" Target="../media/image19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3.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18.bin"/><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8.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6.bin"/><Relationship Id="rId14" Type="http://schemas.openxmlformats.org/officeDocument/2006/relationships/image" Target="../media/image22.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4.wmf"/><Relationship Id="rId5" Type="http://schemas.openxmlformats.org/officeDocument/2006/relationships/oleObject" Target="../embeddings/oleObject20.bin"/><Relationship Id="rId4" Type="http://schemas.openxmlformats.org/officeDocument/2006/relationships/image" Target="../media/image23.wmf"/></Relationships>
</file>

<file path=ppt/slides/_rels/slide8.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26.bin"/><Relationship Id="rId18" Type="http://schemas.openxmlformats.org/officeDocument/2006/relationships/image" Target="../media/image32.wmf"/><Relationship Id="rId26" Type="http://schemas.openxmlformats.org/officeDocument/2006/relationships/image" Target="../media/image36.wmf"/><Relationship Id="rId3" Type="http://schemas.openxmlformats.org/officeDocument/2006/relationships/oleObject" Target="../embeddings/oleObject21.bin"/><Relationship Id="rId21" Type="http://schemas.openxmlformats.org/officeDocument/2006/relationships/oleObject" Target="../embeddings/oleObject30.bin"/><Relationship Id="rId7" Type="http://schemas.openxmlformats.org/officeDocument/2006/relationships/oleObject" Target="../embeddings/oleObject23.bin"/><Relationship Id="rId12" Type="http://schemas.openxmlformats.org/officeDocument/2006/relationships/image" Target="../media/image29.wmf"/><Relationship Id="rId17" Type="http://schemas.openxmlformats.org/officeDocument/2006/relationships/oleObject" Target="../embeddings/oleObject28.bin"/><Relationship Id="rId25" Type="http://schemas.openxmlformats.org/officeDocument/2006/relationships/oleObject" Target="../embeddings/oleObject32.bin"/><Relationship Id="rId2" Type="http://schemas.openxmlformats.org/officeDocument/2006/relationships/slideLayout" Target="../slideLayouts/slideLayout7.xml"/><Relationship Id="rId16" Type="http://schemas.openxmlformats.org/officeDocument/2006/relationships/image" Target="../media/image31.wmf"/><Relationship Id="rId20" Type="http://schemas.openxmlformats.org/officeDocument/2006/relationships/image" Target="../media/image33.wmf"/><Relationship Id="rId1" Type="http://schemas.openxmlformats.org/officeDocument/2006/relationships/vmlDrawing" Target="../drawings/vmlDrawing7.vml"/><Relationship Id="rId6" Type="http://schemas.openxmlformats.org/officeDocument/2006/relationships/image" Target="../media/image26.wmf"/><Relationship Id="rId11" Type="http://schemas.openxmlformats.org/officeDocument/2006/relationships/oleObject" Target="../embeddings/oleObject25.bin"/><Relationship Id="rId24" Type="http://schemas.openxmlformats.org/officeDocument/2006/relationships/image" Target="../media/image35.wmf"/><Relationship Id="rId5" Type="http://schemas.openxmlformats.org/officeDocument/2006/relationships/oleObject" Target="../embeddings/oleObject22.bin"/><Relationship Id="rId15" Type="http://schemas.openxmlformats.org/officeDocument/2006/relationships/oleObject" Target="../embeddings/oleObject27.bin"/><Relationship Id="rId23" Type="http://schemas.openxmlformats.org/officeDocument/2006/relationships/oleObject" Target="../embeddings/oleObject31.bin"/><Relationship Id="rId28" Type="http://schemas.openxmlformats.org/officeDocument/2006/relationships/image" Target="../media/image37.wmf"/><Relationship Id="rId10" Type="http://schemas.openxmlformats.org/officeDocument/2006/relationships/image" Target="../media/image28.wmf"/><Relationship Id="rId19" Type="http://schemas.openxmlformats.org/officeDocument/2006/relationships/oleObject" Target="../embeddings/oleObject29.bin"/><Relationship Id="rId4" Type="http://schemas.openxmlformats.org/officeDocument/2006/relationships/image" Target="../media/image25.wmf"/><Relationship Id="rId9" Type="http://schemas.openxmlformats.org/officeDocument/2006/relationships/oleObject" Target="../embeddings/oleObject24.bin"/><Relationship Id="rId14" Type="http://schemas.openxmlformats.org/officeDocument/2006/relationships/image" Target="../media/image30.wmf"/><Relationship Id="rId22" Type="http://schemas.openxmlformats.org/officeDocument/2006/relationships/image" Target="../media/image34.wmf"/><Relationship Id="rId27" Type="http://schemas.openxmlformats.org/officeDocument/2006/relationships/oleObject" Target="../embeddings/oleObject33.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3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C:\Documents and Settings\admin\Pulpit\jeju3.jpg"/>
          <p:cNvPicPr>
            <a:picLocks noChangeAspect="1" noChangeArrowheads="1"/>
          </p:cNvPicPr>
          <p:nvPr/>
        </p:nvPicPr>
        <p:blipFill>
          <a:blip r:embed="rId2"/>
          <a:srcRect/>
          <a:stretch>
            <a:fillRect/>
          </a:stretch>
        </p:blipFill>
        <p:spPr bwMode="auto">
          <a:xfrm>
            <a:off x="0" y="24"/>
            <a:ext cx="9144000" cy="6858000"/>
          </a:xfrm>
          <a:prstGeom prst="rect">
            <a:avLst/>
          </a:prstGeom>
          <a:noFill/>
          <a:ln w="9525">
            <a:noFill/>
            <a:miter lim="800000"/>
            <a:headEnd/>
            <a:tailEnd/>
          </a:ln>
        </p:spPr>
      </p:pic>
      <p:sp>
        <p:nvSpPr>
          <p:cNvPr id="69635" name="Text Box 3"/>
          <p:cNvSpPr txBox="1">
            <a:spLocks noChangeArrowheads="1"/>
          </p:cNvSpPr>
          <p:nvPr/>
        </p:nvSpPr>
        <p:spPr bwMode="auto">
          <a:xfrm>
            <a:off x="0" y="180975"/>
            <a:ext cx="9144000" cy="461963"/>
          </a:xfrm>
          <a:prstGeom prst="rect">
            <a:avLst/>
          </a:prstGeom>
          <a:noFill/>
          <a:ln w="9525">
            <a:noFill/>
            <a:miter lim="800000"/>
            <a:headEnd/>
            <a:tailEnd/>
          </a:ln>
        </p:spPr>
        <p:txBody>
          <a:bodyPr>
            <a:spAutoFit/>
          </a:bodyPr>
          <a:lstStyle/>
          <a:p>
            <a:pPr algn="ctr">
              <a:spcBef>
                <a:spcPct val="50000"/>
              </a:spcBef>
            </a:pPr>
            <a:r>
              <a:rPr lang="pl-PL" sz="2400" b="1" dirty="0" err="1">
                <a:latin typeface="Comic Sans MS" pitchFamily="66" charset="0"/>
              </a:rPr>
              <a:t>Oscillation</a:t>
            </a:r>
            <a:r>
              <a:rPr lang="pl-PL" sz="2400" b="1" dirty="0">
                <a:latin typeface="Comic Sans MS" pitchFamily="66" charset="0"/>
              </a:rPr>
              <a:t> </a:t>
            </a:r>
            <a:r>
              <a:rPr lang="pl-PL" sz="2400" b="1" dirty="0" err="1">
                <a:latin typeface="Comic Sans MS" pitchFamily="66" charset="0"/>
              </a:rPr>
              <a:t>phenomena</a:t>
            </a:r>
            <a:r>
              <a:rPr lang="pl-PL" sz="2400" b="1" dirty="0">
                <a:latin typeface="Comic Sans MS" pitchFamily="66" charset="0"/>
              </a:rPr>
              <a:t> </a:t>
            </a:r>
            <a:r>
              <a:rPr lang="pl-PL" sz="2400" b="1" dirty="0" err="1">
                <a:latin typeface="Comic Sans MS" pitchFamily="66" charset="0"/>
              </a:rPr>
              <a:t>in</a:t>
            </a:r>
            <a:r>
              <a:rPr lang="pl-PL" sz="2400" b="1" dirty="0">
                <a:latin typeface="Comic Sans MS" pitchFamily="66" charset="0"/>
              </a:rPr>
              <a:t> </a:t>
            </a:r>
            <a:r>
              <a:rPr lang="pl-PL" sz="2400" b="1" dirty="0" err="1">
                <a:latin typeface="Comic Sans MS" pitchFamily="66" charset="0"/>
              </a:rPr>
              <a:t>multiparticle</a:t>
            </a:r>
            <a:r>
              <a:rPr lang="pl-PL" sz="2400" b="1" dirty="0">
                <a:latin typeface="Comic Sans MS" pitchFamily="66" charset="0"/>
              </a:rPr>
              <a:t> </a:t>
            </a:r>
            <a:r>
              <a:rPr lang="pl-PL" sz="2400" b="1" dirty="0" err="1">
                <a:latin typeface="Comic Sans MS" pitchFamily="66" charset="0"/>
              </a:rPr>
              <a:t>production</a:t>
            </a:r>
            <a:r>
              <a:rPr lang="pl-PL" sz="2400" b="1" dirty="0">
                <a:latin typeface="Comic Sans MS" pitchFamily="66" charset="0"/>
              </a:rPr>
              <a:t> </a:t>
            </a:r>
            <a:r>
              <a:rPr lang="pl-PL" sz="2400" b="1" dirty="0" err="1">
                <a:latin typeface="Comic Sans MS" pitchFamily="66" charset="0"/>
              </a:rPr>
              <a:t>processes</a:t>
            </a:r>
            <a:endParaRPr lang="pl-PL" sz="2400" b="1" dirty="0">
              <a:solidFill>
                <a:srgbClr val="FFFF00"/>
              </a:solidFill>
              <a:latin typeface="Comic Sans MS" pitchFamily="66" charset="0"/>
            </a:endParaRPr>
          </a:p>
        </p:txBody>
      </p:sp>
      <p:sp>
        <p:nvSpPr>
          <p:cNvPr id="69636" name="Text Box 5"/>
          <p:cNvSpPr txBox="1">
            <a:spLocks noChangeArrowheads="1"/>
          </p:cNvSpPr>
          <p:nvPr/>
        </p:nvSpPr>
        <p:spPr bwMode="auto">
          <a:xfrm>
            <a:off x="0" y="857250"/>
            <a:ext cx="9144000" cy="731867"/>
          </a:xfrm>
          <a:prstGeom prst="rect">
            <a:avLst/>
          </a:prstGeom>
          <a:noFill/>
          <a:ln w="9525">
            <a:noFill/>
            <a:miter lim="800000"/>
            <a:headEnd/>
            <a:tailEnd/>
          </a:ln>
        </p:spPr>
        <p:txBody>
          <a:bodyPr>
            <a:spAutoFit/>
          </a:bodyPr>
          <a:lstStyle/>
          <a:p>
            <a:pPr marL="457200" indent="-457200" algn="ctr">
              <a:spcBef>
                <a:spcPct val="50000"/>
              </a:spcBef>
            </a:pPr>
            <a:r>
              <a:rPr lang="pl-PL" b="1" dirty="0">
                <a:solidFill>
                  <a:srgbClr val="FFFF66"/>
                </a:solidFill>
                <a:latin typeface="Comic Sans MS" pitchFamily="66" charset="0"/>
              </a:rPr>
              <a:t>G. Wilk,  NCNR, Warsaw, Poland </a:t>
            </a:r>
          </a:p>
          <a:p>
            <a:pPr marL="457200" indent="-457200" algn="ctr">
              <a:lnSpc>
                <a:spcPts val="1500"/>
              </a:lnSpc>
              <a:spcBef>
                <a:spcPct val="50000"/>
              </a:spcBef>
            </a:pPr>
            <a:r>
              <a:rPr lang="pl-PL" b="1" dirty="0">
                <a:solidFill>
                  <a:srgbClr val="FFFF66"/>
                </a:solidFill>
                <a:latin typeface="Comic Sans MS" pitchFamily="66" charset="0"/>
              </a:rPr>
              <a:t>and  Z. Włodarczyk, UJK, Kielce, Poland</a:t>
            </a:r>
            <a:r>
              <a:rPr lang="pl-PL" sz="2000" b="1" u="sng" dirty="0">
                <a:solidFill>
                  <a:srgbClr val="FFFF66"/>
                </a:solidFill>
                <a:latin typeface="Comic Sans MS" pitchFamily="66" charset="0"/>
              </a:rPr>
              <a:t> </a:t>
            </a:r>
          </a:p>
        </p:txBody>
      </p:sp>
      <p:sp>
        <p:nvSpPr>
          <p:cNvPr id="69637" name="Text Box 4"/>
          <p:cNvSpPr txBox="1">
            <a:spLocks noChangeArrowheads="1"/>
          </p:cNvSpPr>
          <p:nvPr/>
        </p:nvSpPr>
        <p:spPr bwMode="auto">
          <a:xfrm>
            <a:off x="0" y="6286520"/>
            <a:ext cx="9144000" cy="469552"/>
          </a:xfrm>
          <a:prstGeom prst="rect">
            <a:avLst/>
          </a:prstGeom>
          <a:noFill/>
          <a:ln w="9525">
            <a:noFill/>
            <a:miter lim="800000"/>
            <a:headEnd/>
            <a:tailEnd/>
          </a:ln>
        </p:spPr>
        <p:txBody>
          <a:bodyPr>
            <a:spAutoFit/>
          </a:bodyPr>
          <a:lstStyle/>
          <a:p>
            <a:pPr algn="ctr">
              <a:lnSpc>
                <a:spcPts val="1000"/>
              </a:lnSpc>
              <a:spcBef>
                <a:spcPct val="50000"/>
              </a:spcBef>
            </a:pPr>
            <a:r>
              <a:rPr lang="pl-PL" sz="1400" b="1" dirty="0">
                <a:solidFill>
                  <a:srgbClr val="FFFF00"/>
                </a:solidFill>
                <a:latin typeface="Comic Sans MS" pitchFamily="66" charset="0"/>
              </a:rPr>
              <a:t>XLVI International </a:t>
            </a:r>
            <a:r>
              <a:rPr lang="pl-PL" sz="1400" b="1" dirty="0" err="1">
                <a:solidFill>
                  <a:srgbClr val="FFFF00"/>
                </a:solidFill>
                <a:latin typeface="Comic Sans MS" pitchFamily="66" charset="0"/>
              </a:rPr>
              <a:t>Symposium</a:t>
            </a:r>
            <a:r>
              <a:rPr lang="pl-PL" sz="1400" b="1" dirty="0">
                <a:solidFill>
                  <a:srgbClr val="FFFF00"/>
                </a:solidFill>
                <a:latin typeface="Comic Sans MS" pitchFamily="66" charset="0"/>
              </a:rPr>
              <a:t> on </a:t>
            </a:r>
            <a:r>
              <a:rPr lang="pl-PL" sz="1400" b="1" dirty="0" err="1">
                <a:solidFill>
                  <a:srgbClr val="FFFF00"/>
                </a:solidFill>
                <a:latin typeface="Comic Sans MS" pitchFamily="66" charset="0"/>
              </a:rPr>
              <a:t>Multiparticle</a:t>
            </a:r>
            <a:r>
              <a:rPr lang="pl-PL" sz="1400" b="1" dirty="0">
                <a:solidFill>
                  <a:srgbClr val="FFFF00"/>
                </a:solidFill>
                <a:latin typeface="Comic Sans MS" pitchFamily="66" charset="0"/>
              </a:rPr>
              <a:t> </a:t>
            </a:r>
            <a:r>
              <a:rPr lang="pl-PL" sz="1400" b="1" dirty="0" smtClean="0">
                <a:solidFill>
                  <a:srgbClr val="FFFF00"/>
                </a:solidFill>
                <a:latin typeface="Comic Sans MS" pitchFamily="66" charset="0"/>
              </a:rPr>
              <a:t>Dynamics </a:t>
            </a:r>
          </a:p>
          <a:p>
            <a:pPr algn="ctr">
              <a:lnSpc>
                <a:spcPts val="1000"/>
              </a:lnSpc>
              <a:spcBef>
                <a:spcPct val="50000"/>
              </a:spcBef>
            </a:pPr>
            <a:r>
              <a:rPr lang="pl-PL" sz="1400" b="1" dirty="0" err="1" smtClean="0">
                <a:solidFill>
                  <a:srgbClr val="FFFF00"/>
                </a:solidFill>
                <a:latin typeface="Comic Sans MS" pitchFamily="66" charset="0"/>
              </a:rPr>
              <a:t>Seogwipo</a:t>
            </a:r>
            <a:r>
              <a:rPr lang="pl-PL" sz="1400" b="1" dirty="0">
                <a:solidFill>
                  <a:srgbClr val="FFFF00"/>
                </a:solidFill>
                <a:latin typeface="Comic Sans MS" pitchFamily="66" charset="0"/>
              </a:rPr>
              <a:t>, </a:t>
            </a:r>
            <a:r>
              <a:rPr lang="pl-PL" sz="1400" b="1" dirty="0" err="1">
                <a:solidFill>
                  <a:srgbClr val="FFFF00"/>
                </a:solidFill>
                <a:latin typeface="Comic Sans MS" pitchFamily="66" charset="0"/>
              </a:rPr>
              <a:t>Jeju</a:t>
            </a:r>
            <a:r>
              <a:rPr lang="pl-PL" sz="1400" b="1" dirty="0">
                <a:solidFill>
                  <a:srgbClr val="FFFF00"/>
                </a:solidFill>
                <a:latin typeface="Comic Sans MS" pitchFamily="66" charset="0"/>
              </a:rPr>
              <a:t> Island,  29 August – 2 </a:t>
            </a:r>
            <a:r>
              <a:rPr lang="pl-PL" sz="1400" b="1" dirty="0" err="1">
                <a:solidFill>
                  <a:srgbClr val="FFFF00"/>
                </a:solidFill>
                <a:latin typeface="Comic Sans MS" pitchFamily="66" charset="0"/>
              </a:rPr>
              <a:t>September</a:t>
            </a:r>
            <a:r>
              <a:rPr lang="pl-PL" sz="1400" b="1" dirty="0">
                <a:solidFill>
                  <a:srgbClr val="FFFF00"/>
                </a:solidFill>
                <a:latin typeface="Comic Sans MS" pitchFamily="66" charset="0"/>
              </a:rPr>
              <a:t> 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2"/>
          <p:cNvSpPr>
            <a:spLocks noChangeArrowheads="1"/>
          </p:cNvSpPr>
          <p:nvPr/>
        </p:nvSpPr>
        <p:spPr bwMode="auto">
          <a:xfrm>
            <a:off x="0" y="28575"/>
            <a:ext cx="9144000" cy="471467"/>
          </a:xfrm>
          <a:prstGeom prst="rect">
            <a:avLst/>
          </a:prstGeom>
          <a:noFill/>
          <a:ln w="9525">
            <a:noFill/>
            <a:miter lim="800000"/>
            <a:headEnd/>
            <a:tailEnd/>
          </a:ln>
        </p:spPr>
        <p:txBody>
          <a:bodyPr wrap="square">
            <a:spAutoFit/>
          </a:bodyPr>
          <a:lstStyle/>
          <a:p>
            <a:pPr algn="ctr"/>
            <a:r>
              <a:rPr lang="pl-PL" sz="2400" b="1" dirty="0" err="1">
                <a:solidFill>
                  <a:srgbClr val="002060"/>
                </a:solidFill>
                <a:latin typeface="Comic Sans MS" pitchFamily="66" charset="0"/>
              </a:rPr>
              <a:t>Tsallis</a:t>
            </a:r>
            <a:r>
              <a:rPr lang="pl-PL" sz="2400" b="1" dirty="0">
                <a:solidFill>
                  <a:srgbClr val="002060"/>
                </a:solidFill>
                <a:latin typeface="Comic Sans MS" pitchFamily="66" charset="0"/>
              </a:rPr>
              <a:t> </a:t>
            </a:r>
            <a:r>
              <a:rPr lang="pl-PL" sz="2400" b="1" dirty="0" err="1">
                <a:solidFill>
                  <a:srgbClr val="002060"/>
                </a:solidFill>
                <a:latin typeface="Comic Sans MS" pitchFamily="66" charset="0"/>
              </a:rPr>
              <a:t>distribution</a:t>
            </a:r>
            <a:r>
              <a:rPr lang="pl-PL" sz="2400" b="1" dirty="0">
                <a:solidFill>
                  <a:srgbClr val="002060"/>
                </a:solidFill>
                <a:latin typeface="Comic Sans MS" pitchFamily="66" charset="0"/>
              </a:rPr>
              <a:t> </a:t>
            </a:r>
            <a:r>
              <a:rPr lang="pl-PL" sz="2400" b="1" dirty="0" err="1">
                <a:solidFill>
                  <a:srgbClr val="002060"/>
                </a:solidFill>
                <a:latin typeface="Comic Sans MS" pitchFamily="66" charset="0"/>
              </a:rPr>
              <a:t>decorated</a:t>
            </a:r>
            <a:r>
              <a:rPr lang="pl-PL" sz="2400" b="1" dirty="0">
                <a:solidFill>
                  <a:srgbClr val="002060"/>
                </a:solidFill>
                <a:latin typeface="Comic Sans MS" pitchFamily="66" charset="0"/>
              </a:rPr>
              <a:t> </a:t>
            </a:r>
            <a:r>
              <a:rPr lang="pl-PL" sz="2400" b="1" dirty="0" err="1">
                <a:solidFill>
                  <a:srgbClr val="002060"/>
                </a:solidFill>
                <a:latin typeface="Comic Sans MS" pitchFamily="66" charset="0"/>
              </a:rPr>
              <a:t>with</a:t>
            </a:r>
            <a:r>
              <a:rPr lang="pl-PL" sz="2400" b="1" dirty="0">
                <a:solidFill>
                  <a:srgbClr val="002060"/>
                </a:solidFill>
                <a:latin typeface="Comic Sans MS" pitchFamily="66" charset="0"/>
              </a:rPr>
              <a:t> </a:t>
            </a:r>
            <a:r>
              <a:rPr lang="pl-PL" sz="2400" b="1" dirty="0" err="1">
                <a:solidFill>
                  <a:srgbClr val="002060"/>
                </a:solidFill>
                <a:latin typeface="Comic Sans MS" pitchFamily="66" charset="0"/>
              </a:rPr>
              <a:t>log-periodic</a:t>
            </a:r>
            <a:r>
              <a:rPr lang="pl-PL" sz="2400" b="1" dirty="0">
                <a:solidFill>
                  <a:srgbClr val="002060"/>
                </a:solidFill>
                <a:latin typeface="Comic Sans MS" pitchFamily="66" charset="0"/>
              </a:rPr>
              <a:t> </a:t>
            </a:r>
            <a:r>
              <a:rPr lang="pl-PL" sz="2400" b="1" dirty="0" err="1">
                <a:solidFill>
                  <a:srgbClr val="002060"/>
                </a:solidFill>
                <a:latin typeface="Comic Sans MS" pitchFamily="66" charset="0"/>
              </a:rPr>
              <a:t>oscillation</a:t>
            </a:r>
            <a:endParaRPr lang="pl-PL" sz="2400" b="1" dirty="0">
              <a:solidFill>
                <a:srgbClr val="002060"/>
              </a:solidFill>
              <a:latin typeface="Comic Sans MS" pitchFamily="66" charset="0"/>
            </a:endParaRPr>
          </a:p>
        </p:txBody>
      </p:sp>
      <p:sp>
        <p:nvSpPr>
          <p:cNvPr id="3" name="Prostokąt 8"/>
          <p:cNvSpPr>
            <a:spLocks noChangeArrowheads="1"/>
          </p:cNvSpPr>
          <p:nvPr/>
        </p:nvSpPr>
        <p:spPr bwMode="auto">
          <a:xfrm>
            <a:off x="0" y="785794"/>
            <a:ext cx="4572000" cy="738664"/>
          </a:xfrm>
          <a:prstGeom prst="rect">
            <a:avLst/>
          </a:prstGeom>
          <a:noFill/>
          <a:ln w="9525">
            <a:noFill/>
            <a:miter lim="800000"/>
            <a:headEnd/>
            <a:tailEnd/>
          </a:ln>
        </p:spPr>
        <p:txBody>
          <a:bodyPr wrap="square">
            <a:spAutoFit/>
          </a:bodyPr>
          <a:lstStyle/>
          <a:p>
            <a:pPr algn="ctr"/>
            <a:r>
              <a:rPr lang="en-US" sz="1400" b="1" dirty="0">
                <a:solidFill>
                  <a:srgbClr val="0000CC"/>
                </a:solidFill>
              </a:rPr>
              <a:t>transverse momentum distributions </a:t>
            </a:r>
            <a:endParaRPr lang="pl-PL" sz="1400" b="1" dirty="0" smtClean="0">
              <a:solidFill>
                <a:srgbClr val="0000CC"/>
              </a:solidFill>
            </a:endParaRPr>
          </a:p>
          <a:p>
            <a:pPr algn="ctr"/>
            <a:r>
              <a:rPr lang="en-US" sz="1400" b="1" dirty="0" smtClean="0">
                <a:solidFill>
                  <a:srgbClr val="0000CC"/>
                </a:solidFill>
              </a:rPr>
              <a:t>are </a:t>
            </a:r>
            <a:r>
              <a:rPr lang="en-US" sz="1400" b="1" dirty="0">
                <a:solidFill>
                  <a:srgbClr val="0000CC"/>
                </a:solidFill>
              </a:rPr>
              <a:t>characterized by </a:t>
            </a:r>
            <a:endParaRPr lang="pl-PL" sz="1400" b="1" dirty="0">
              <a:solidFill>
                <a:srgbClr val="0000CC"/>
              </a:solidFill>
            </a:endParaRPr>
          </a:p>
          <a:p>
            <a:pPr algn="ctr"/>
            <a:r>
              <a:rPr lang="en-US" sz="1400" b="1" dirty="0">
                <a:solidFill>
                  <a:srgbClr val="0000CC"/>
                </a:solidFill>
              </a:rPr>
              <a:t>a quasi-power law (</a:t>
            </a:r>
            <a:r>
              <a:rPr lang="en-US" sz="1400" b="1" dirty="0" err="1">
                <a:solidFill>
                  <a:srgbClr val="0000CC"/>
                </a:solidFill>
              </a:rPr>
              <a:t>Tsallis</a:t>
            </a:r>
            <a:r>
              <a:rPr lang="en-US" sz="1400" b="1" dirty="0">
                <a:solidFill>
                  <a:srgbClr val="0000CC"/>
                </a:solidFill>
              </a:rPr>
              <a:t> distribution) </a:t>
            </a:r>
            <a:endParaRPr lang="pl-PL" sz="1400" b="1" dirty="0">
              <a:solidFill>
                <a:srgbClr val="0000CC"/>
              </a:solidFill>
            </a:endParaRPr>
          </a:p>
        </p:txBody>
      </p:sp>
      <p:graphicFrame>
        <p:nvGraphicFramePr>
          <p:cNvPr id="223234" name="Object 2"/>
          <p:cNvGraphicFramePr>
            <a:graphicFrameLocks noChangeAspect="1"/>
          </p:cNvGraphicFramePr>
          <p:nvPr/>
        </p:nvGraphicFramePr>
        <p:xfrm>
          <a:off x="71406" y="1705271"/>
          <a:ext cx="4714908" cy="3295365"/>
        </p:xfrm>
        <a:graphic>
          <a:graphicData uri="http://schemas.openxmlformats.org/presentationml/2006/ole">
            <mc:AlternateContent xmlns:mc="http://schemas.openxmlformats.org/markup-compatibility/2006">
              <mc:Choice xmlns:v="urn:schemas-microsoft-com:vml" Requires="v">
                <p:oleObj spid="_x0000_s223366" name="Graph" r:id="rId3" imgW="4154424" imgH="2901696" progId="Origin50.Graph">
                  <p:embed/>
                </p:oleObj>
              </mc:Choice>
              <mc:Fallback>
                <p:oleObj name="Graph" r:id="rId3" imgW="4154424" imgH="2901696" progId="Origin50.Grap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06" y="1705271"/>
                        <a:ext cx="4714908" cy="32953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Prostokąt 5"/>
          <p:cNvSpPr>
            <a:spLocks noChangeArrowheads="1"/>
          </p:cNvSpPr>
          <p:nvPr/>
        </p:nvSpPr>
        <p:spPr bwMode="auto">
          <a:xfrm>
            <a:off x="4643438" y="915972"/>
            <a:ext cx="4500562" cy="523220"/>
          </a:xfrm>
          <a:prstGeom prst="rect">
            <a:avLst/>
          </a:prstGeom>
          <a:noFill/>
          <a:ln w="9525">
            <a:noFill/>
            <a:miter lim="800000"/>
            <a:headEnd/>
            <a:tailEnd/>
          </a:ln>
        </p:spPr>
        <p:txBody>
          <a:bodyPr wrap="square">
            <a:spAutoFit/>
          </a:bodyPr>
          <a:lstStyle/>
          <a:p>
            <a:pPr algn="ctr"/>
            <a:r>
              <a:rPr lang="en-US" sz="1400" b="1" dirty="0" err="1">
                <a:solidFill>
                  <a:srgbClr val="0000CC"/>
                </a:solidFill>
              </a:rPr>
              <a:t>Tsallis</a:t>
            </a:r>
            <a:r>
              <a:rPr lang="en-US" sz="1400" b="1" dirty="0">
                <a:solidFill>
                  <a:srgbClr val="0000CC"/>
                </a:solidFill>
              </a:rPr>
              <a:t> distribution</a:t>
            </a:r>
            <a:r>
              <a:rPr lang="pl-PL" sz="1400" b="1" dirty="0">
                <a:solidFill>
                  <a:srgbClr val="0000CC"/>
                </a:solidFill>
              </a:rPr>
              <a:t> </a:t>
            </a:r>
            <a:r>
              <a:rPr lang="pl-PL" sz="1400" b="1" dirty="0" err="1">
                <a:solidFill>
                  <a:srgbClr val="0000CC"/>
                </a:solidFill>
              </a:rPr>
              <a:t>is</a:t>
            </a:r>
            <a:r>
              <a:rPr lang="en-US" sz="1400" b="1" dirty="0">
                <a:solidFill>
                  <a:srgbClr val="0000CC"/>
                </a:solidFill>
              </a:rPr>
              <a:t> decorated with </a:t>
            </a:r>
            <a:endParaRPr lang="pl-PL" sz="1400" b="1" dirty="0" smtClean="0">
              <a:solidFill>
                <a:srgbClr val="0000CC"/>
              </a:solidFill>
            </a:endParaRPr>
          </a:p>
          <a:p>
            <a:pPr algn="ctr"/>
            <a:r>
              <a:rPr lang="en-US" sz="1400" b="1" dirty="0" smtClean="0">
                <a:solidFill>
                  <a:srgbClr val="0000CC"/>
                </a:solidFill>
              </a:rPr>
              <a:t>log-periodic </a:t>
            </a:r>
            <a:r>
              <a:rPr lang="en-US" sz="1400" b="1" dirty="0">
                <a:solidFill>
                  <a:srgbClr val="0000CC"/>
                </a:solidFill>
              </a:rPr>
              <a:t>oscillations</a:t>
            </a:r>
            <a:endParaRPr lang="pl-PL" sz="1400" b="1" dirty="0">
              <a:solidFill>
                <a:srgbClr val="0000CC"/>
              </a:solidFill>
            </a:endParaRPr>
          </a:p>
        </p:txBody>
      </p:sp>
      <p:graphicFrame>
        <p:nvGraphicFramePr>
          <p:cNvPr id="223235" name="Object 1"/>
          <p:cNvGraphicFramePr>
            <a:graphicFrameLocks noChangeAspect="1"/>
          </p:cNvGraphicFramePr>
          <p:nvPr/>
        </p:nvGraphicFramePr>
        <p:xfrm>
          <a:off x="4364374" y="1714488"/>
          <a:ext cx="4708220" cy="3300155"/>
        </p:xfrm>
        <a:graphic>
          <a:graphicData uri="http://schemas.openxmlformats.org/presentationml/2006/ole">
            <mc:AlternateContent xmlns:mc="http://schemas.openxmlformats.org/markup-compatibility/2006">
              <mc:Choice xmlns:v="urn:schemas-microsoft-com:vml" Requires="v">
                <p:oleObj spid="_x0000_s223367" name="Graph" r:id="rId5" imgW="4154424" imgH="2901696" progId="Origin50.Graph">
                  <p:embed/>
                </p:oleObj>
              </mc:Choice>
              <mc:Fallback>
                <p:oleObj name="Graph" r:id="rId5" imgW="4154424" imgH="2901696" progId="Origin50.Graph">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4374" y="1714488"/>
                        <a:ext cx="4708220" cy="33001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Prostokąt 4"/>
          <p:cNvSpPr>
            <a:spLocks noChangeArrowheads="1"/>
          </p:cNvSpPr>
          <p:nvPr/>
        </p:nvSpPr>
        <p:spPr bwMode="auto">
          <a:xfrm>
            <a:off x="5130828" y="5500702"/>
            <a:ext cx="3441700" cy="369888"/>
          </a:xfrm>
          <a:prstGeom prst="rect">
            <a:avLst/>
          </a:prstGeom>
          <a:noFill/>
          <a:ln w="9525">
            <a:noFill/>
            <a:miter lim="800000"/>
            <a:headEnd/>
            <a:tailEnd/>
          </a:ln>
        </p:spPr>
        <p:txBody>
          <a:bodyPr>
            <a:spAutoFit/>
          </a:bodyPr>
          <a:lstStyle/>
          <a:p>
            <a:r>
              <a:rPr lang="pt-BR" dirty="0"/>
              <a:t>R(E) = a + b cos [c ln(E + d) + f]</a:t>
            </a:r>
            <a:endParaRPr lang="pl-PL" dirty="0"/>
          </a:p>
        </p:txBody>
      </p:sp>
      <p:sp>
        <p:nvSpPr>
          <p:cNvPr id="8" name="Prostokąt 3"/>
          <p:cNvSpPr>
            <a:spLocks noChangeArrowheads="1"/>
          </p:cNvSpPr>
          <p:nvPr/>
        </p:nvSpPr>
        <p:spPr bwMode="auto">
          <a:xfrm>
            <a:off x="4572043" y="6050181"/>
            <a:ext cx="4571989" cy="307777"/>
          </a:xfrm>
          <a:prstGeom prst="rect">
            <a:avLst/>
          </a:prstGeom>
          <a:noFill/>
          <a:ln w="9525">
            <a:noFill/>
            <a:miter lim="800000"/>
            <a:headEnd/>
            <a:tailEnd/>
          </a:ln>
        </p:spPr>
        <p:txBody>
          <a:bodyPr wrap="square">
            <a:spAutoFit/>
          </a:bodyPr>
          <a:lstStyle/>
          <a:p>
            <a:r>
              <a:rPr lang="en-US" sz="1400" dirty="0"/>
              <a:t>a = 0.909, b = 0.166, c = 1.86, d = 0.948 and f = −1.462</a:t>
            </a:r>
            <a:endParaRPr lang="pl-PL" sz="1400" dirty="0"/>
          </a:p>
        </p:txBody>
      </p:sp>
      <p:graphicFrame>
        <p:nvGraphicFramePr>
          <p:cNvPr id="223236" name="Object 10"/>
          <p:cNvGraphicFramePr>
            <a:graphicFrameLocks noChangeAspect="1"/>
          </p:cNvGraphicFramePr>
          <p:nvPr/>
        </p:nvGraphicFramePr>
        <p:xfrm>
          <a:off x="1285852" y="5286388"/>
          <a:ext cx="2070041" cy="727650"/>
        </p:xfrm>
        <a:graphic>
          <a:graphicData uri="http://schemas.openxmlformats.org/presentationml/2006/ole">
            <mc:AlternateContent xmlns:mc="http://schemas.openxmlformats.org/markup-compatibility/2006">
              <mc:Choice xmlns:v="urn:schemas-microsoft-com:vml" Requires="v">
                <p:oleObj spid="_x0000_s223368" name="Równanie" r:id="rId7" imgW="1333440" imgH="469800" progId="Equation.3">
                  <p:embed/>
                </p:oleObj>
              </mc:Choice>
              <mc:Fallback>
                <p:oleObj name="Równanie" r:id="rId7" imgW="1333440" imgH="4698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5852" y="5286388"/>
                        <a:ext cx="2070041" cy="72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3237" name="Object 4"/>
          <p:cNvGraphicFramePr>
            <a:graphicFrameLocks noChangeAspect="1"/>
          </p:cNvGraphicFramePr>
          <p:nvPr/>
        </p:nvGraphicFramePr>
        <p:xfrm>
          <a:off x="928662" y="6286520"/>
          <a:ext cx="957262" cy="266700"/>
        </p:xfrm>
        <a:graphic>
          <a:graphicData uri="http://schemas.openxmlformats.org/presentationml/2006/ole">
            <mc:AlternateContent xmlns:mc="http://schemas.openxmlformats.org/markup-compatibility/2006">
              <mc:Choice xmlns:v="urn:schemas-microsoft-com:vml" Requires="v">
                <p:oleObj spid="_x0000_s223369" name="Równanie" r:id="rId9" imgW="634680" imgH="177480" progId="Equation.3">
                  <p:embed/>
                </p:oleObj>
              </mc:Choice>
              <mc:Fallback>
                <p:oleObj name="Równanie" r:id="rId9" imgW="634680" imgH="17748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8662" y="6286520"/>
                        <a:ext cx="957262"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3238" name="Object 6"/>
          <p:cNvGraphicFramePr>
            <a:graphicFrameLocks noChangeAspect="1"/>
          </p:cNvGraphicFramePr>
          <p:nvPr/>
        </p:nvGraphicFramePr>
        <p:xfrm>
          <a:off x="1858947" y="6286520"/>
          <a:ext cx="498475" cy="268287"/>
        </p:xfrm>
        <a:graphic>
          <a:graphicData uri="http://schemas.openxmlformats.org/presentationml/2006/ole">
            <mc:AlternateContent xmlns:mc="http://schemas.openxmlformats.org/markup-compatibility/2006">
              <mc:Choice xmlns:v="urn:schemas-microsoft-com:vml" Requires="v">
                <p:oleObj spid="_x0000_s223370" name="Równanie" r:id="rId11" imgW="330120" imgH="177480" progId="Equation.3">
                  <p:embed/>
                </p:oleObj>
              </mc:Choice>
              <mc:Fallback>
                <p:oleObj name="Równanie" r:id="rId11" imgW="330120" imgH="17748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58947" y="6286520"/>
                        <a:ext cx="498475" cy="268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3239" name="Object 5"/>
          <p:cNvGraphicFramePr>
            <a:graphicFrameLocks noChangeAspect="1"/>
          </p:cNvGraphicFramePr>
          <p:nvPr/>
        </p:nvGraphicFramePr>
        <p:xfrm>
          <a:off x="2592379" y="6286520"/>
          <a:ext cx="765175" cy="268288"/>
        </p:xfrm>
        <a:graphic>
          <a:graphicData uri="http://schemas.openxmlformats.org/presentationml/2006/ole">
            <mc:AlternateContent xmlns:mc="http://schemas.openxmlformats.org/markup-compatibility/2006">
              <mc:Choice xmlns:v="urn:schemas-microsoft-com:vml" Requires="v">
                <p:oleObj spid="_x0000_s223371" name="Równanie" r:id="rId13" imgW="507960" imgH="177480" progId="Equation.3">
                  <p:embed/>
                </p:oleObj>
              </mc:Choice>
              <mc:Fallback>
                <p:oleObj name="Równanie" r:id="rId13" imgW="507960" imgH="177480" progId="Equation.3">
                  <p:embed/>
                  <p:pic>
                    <p:nvPicPr>
                      <p:cNvPr id="0" name="Object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92379" y="6286520"/>
                        <a:ext cx="765175" cy="268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p>
        </p:txBody>
      </p:sp>
      <p:graphicFrame>
        <p:nvGraphicFramePr>
          <p:cNvPr id="5122" name="Object 1"/>
          <p:cNvGraphicFramePr>
            <a:graphicFrameLocks noChangeAspect="1"/>
          </p:cNvGraphicFramePr>
          <p:nvPr/>
        </p:nvGraphicFramePr>
        <p:xfrm>
          <a:off x="0" y="928688"/>
          <a:ext cx="4699000" cy="3286125"/>
        </p:xfrm>
        <a:graphic>
          <a:graphicData uri="http://schemas.openxmlformats.org/presentationml/2006/ole">
            <mc:AlternateContent xmlns:mc="http://schemas.openxmlformats.org/markup-compatibility/2006">
              <mc:Choice xmlns:v="urn:schemas-microsoft-com:vml" Requires="v">
                <p:oleObj spid="_x0000_s110660" name="Graph" r:id="rId3" imgW="4154400" imgH="2901600" progId="Origin50.Graph">
                  <p:embed/>
                </p:oleObj>
              </mc:Choice>
              <mc:Fallback>
                <p:oleObj name="Graph" r:id="rId3" imgW="4154400" imgH="2901600" progId="Origin50.Graph">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28688"/>
                        <a:ext cx="4699000" cy="328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p>
        </p:txBody>
      </p:sp>
      <p:graphicFrame>
        <p:nvGraphicFramePr>
          <p:cNvPr id="5123" name="Object 3"/>
          <p:cNvGraphicFramePr>
            <a:graphicFrameLocks noChangeAspect="1"/>
          </p:cNvGraphicFramePr>
          <p:nvPr/>
        </p:nvGraphicFramePr>
        <p:xfrm>
          <a:off x="4214813" y="231775"/>
          <a:ext cx="4857750" cy="3411538"/>
        </p:xfrm>
        <a:graphic>
          <a:graphicData uri="http://schemas.openxmlformats.org/presentationml/2006/ole">
            <mc:AlternateContent xmlns:mc="http://schemas.openxmlformats.org/markup-compatibility/2006">
              <mc:Choice xmlns:v="urn:schemas-microsoft-com:vml" Requires="v">
                <p:oleObj spid="_x0000_s110661" name="Graph" r:id="rId5" imgW="4131869" imgH="2899258" progId="Origin50.Graph">
                  <p:embed/>
                </p:oleObj>
              </mc:Choice>
              <mc:Fallback>
                <p:oleObj name="Graph" r:id="rId5" imgW="4131869" imgH="2899258" progId="Origin50.Graph">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4813" y="231775"/>
                        <a:ext cx="4857750" cy="3411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p>
        </p:txBody>
      </p:sp>
      <p:graphicFrame>
        <p:nvGraphicFramePr>
          <p:cNvPr id="5124" name="Object 5"/>
          <p:cNvGraphicFramePr>
            <a:graphicFrameLocks noChangeAspect="1"/>
          </p:cNvGraphicFramePr>
          <p:nvPr/>
        </p:nvGraphicFramePr>
        <p:xfrm>
          <a:off x="4214813" y="3371850"/>
          <a:ext cx="4857750" cy="3414713"/>
        </p:xfrm>
        <a:graphic>
          <a:graphicData uri="http://schemas.openxmlformats.org/presentationml/2006/ole">
            <mc:AlternateContent xmlns:mc="http://schemas.openxmlformats.org/markup-compatibility/2006">
              <mc:Choice xmlns:v="urn:schemas-microsoft-com:vml" Requires="v">
                <p:oleObj spid="_x0000_s110662" name="Graph" r:id="rId7" imgW="4131869" imgH="2899258" progId="Origin50.Graph">
                  <p:embed/>
                </p:oleObj>
              </mc:Choice>
              <mc:Fallback>
                <p:oleObj name="Graph" r:id="rId7" imgW="4131869" imgH="2899258" progId="Origin50.Graph">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4813" y="3371850"/>
                        <a:ext cx="4857750" cy="3414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8" name="Prostokąt 7"/>
          <p:cNvSpPr>
            <a:spLocks noChangeArrowheads="1"/>
          </p:cNvSpPr>
          <p:nvPr/>
        </p:nvSpPr>
        <p:spPr bwMode="auto">
          <a:xfrm>
            <a:off x="71438" y="4532313"/>
            <a:ext cx="4572000" cy="954087"/>
          </a:xfrm>
          <a:prstGeom prst="rect">
            <a:avLst/>
          </a:prstGeom>
          <a:noFill/>
          <a:ln w="9525">
            <a:noFill/>
            <a:miter lim="800000"/>
            <a:headEnd/>
            <a:tailEnd/>
          </a:ln>
        </p:spPr>
        <p:txBody>
          <a:bodyPr>
            <a:spAutoFit/>
          </a:bodyPr>
          <a:lstStyle/>
          <a:p>
            <a:r>
              <a:rPr lang="en-US" sz="1400"/>
              <a:t>Fit to </a:t>
            </a:r>
            <a:r>
              <a:rPr lang="en-US" sz="1400" i="1"/>
              <a:t>data for pp collisions at 0.9 and 7</a:t>
            </a:r>
            <a:r>
              <a:rPr lang="pl-PL" sz="1400" i="1"/>
              <a:t> </a:t>
            </a:r>
            <a:r>
              <a:rPr lang="en-US" sz="1400"/>
              <a:t>TeV </a:t>
            </a:r>
            <a:endParaRPr lang="pl-PL" sz="1400"/>
          </a:p>
          <a:p>
            <a:r>
              <a:rPr lang="en-US" sz="1400"/>
              <a:t>from CMS experiment</a:t>
            </a:r>
            <a:r>
              <a:rPr lang="pl-PL" sz="1400"/>
              <a:t>.</a:t>
            </a:r>
            <a:r>
              <a:rPr lang="en-US" sz="1400"/>
              <a:t> </a:t>
            </a:r>
            <a:endParaRPr lang="pl-PL" sz="1400"/>
          </a:p>
          <a:p>
            <a:r>
              <a:rPr lang="en-US" sz="1400"/>
              <a:t>Parameters used</a:t>
            </a:r>
            <a:r>
              <a:rPr lang="pl-PL" sz="1400"/>
              <a:t> </a:t>
            </a:r>
            <a:r>
              <a:rPr lang="en-US" sz="1400"/>
              <a:t>are, respectively, </a:t>
            </a:r>
            <a:endParaRPr lang="pl-PL" sz="1400"/>
          </a:p>
          <a:p>
            <a:r>
              <a:rPr lang="en-US" sz="1400"/>
              <a:t>(</a:t>
            </a:r>
            <a:r>
              <a:rPr lang="en-US" sz="1400" i="1"/>
              <a:t>T = 0.135, m = 8) and (T = 0.145, m = 6.7).</a:t>
            </a:r>
            <a:endParaRPr lang="pl-PL" sz="1400"/>
          </a:p>
        </p:txBody>
      </p:sp>
      <p:sp>
        <p:nvSpPr>
          <p:cNvPr id="5129" name="pole tekstowe 11"/>
          <p:cNvSpPr txBox="1">
            <a:spLocks noChangeArrowheads="1"/>
          </p:cNvSpPr>
          <p:nvPr/>
        </p:nvSpPr>
        <p:spPr bwMode="auto">
          <a:xfrm>
            <a:off x="0" y="0"/>
            <a:ext cx="4500563" cy="523875"/>
          </a:xfrm>
          <a:prstGeom prst="rect">
            <a:avLst/>
          </a:prstGeom>
          <a:noFill/>
          <a:ln w="9525">
            <a:noFill/>
            <a:miter lim="800000"/>
            <a:headEnd/>
            <a:tailEnd/>
          </a:ln>
        </p:spPr>
        <p:txBody>
          <a:bodyPr>
            <a:spAutoFit/>
          </a:bodyPr>
          <a:lstStyle/>
          <a:p>
            <a:r>
              <a:rPr lang="pl-PL" sz="2800">
                <a:latin typeface="Comic Sans MS" pitchFamily="66" charset="0"/>
              </a:rPr>
              <a:t>Different energies</a:t>
            </a:r>
            <a:endParaRPr lang="pl-PL" sz="2800">
              <a:solidFill>
                <a:srgbClr val="FFFF00"/>
              </a:solidFill>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1"/>
          <p:cNvGraphicFramePr>
            <a:graphicFrameLocks noChangeAspect="1"/>
          </p:cNvGraphicFramePr>
          <p:nvPr/>
        </p:nvGraphicFramePr>
        <p:xfrm>
          <a:off x="0" y="812800"/>
          <a:ext cx="4767263" cy="3330575"/>
        </p:xfrm>
        <a:graphic>
          <a:graphicData uri="http://schemas.openxmlformats.org/presentationml/2006/ole">
            <mc:AlternateContent xmlns:mc="http://schemas.openxmlformats.org/markup-compatibility/2006">
              <mc:Choice xmlns:v="urn:schemas-microsoft-com:vml" Requires="v">
                <p:oleObj spid="_x0000_s32815" name="Graph" r:id="rId3" imgW="4154400" imgH="2901600" progId="Origin50.Graph">
                  <p:embed/>
                </p:oleObj>
              </mc:Choice>
              <mc:Fallback>
                <p:oleObj name="Graph" r:id="rId3" imgW="4154400" imgH="2901600" progId="Origin50.Graph">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12800"/>
                        <a:ext cx="4767263" cy="333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2" name="Prostokąt 3"/>
          <p:cNvSpPr>
            <a:spLocks noChangeArrowheads="1"/>
          </p:cNvSpPr>
          <p:nvPr/>
        </p:nvSpPr>
        <p:spPr bwMode="auto">
          <a:xfrm>
            <a:off x="71438" y="4532313"/>
            <a:ext cx="4000500" cy="738187"/>
          </a:xfrm>
          <a:prstGeom prst="rect">
            <a:avLst/>
          </a:prstGeom>
          <a:noFill/>
          <a:ln w="9525">
            <a:noFill/>
            <a:miter lim="800000"/>
            <a:headEnd/>
            <a:tailEnd/>
          </a:ln>
        </p:spPr>
        <p:txBody>
          <a:bodyPr>
            <a:spAutoFit/>
          </a:bodyPr>
          <a:lstStyle/>
          <a:p>
            <a:r>
              <a:rPr lang="en-US" sz="1400" dirty="0"/>
              <a:t>Fit to </a:t>
            </a:r>
            <a:r>
              <a:rPr lang="en-US" sz="1400" i="1" dirty="0"/>
              <a:t>data for </a:t>
            </a:r>
            <a:r>
              <a:rPr lang="pl-PL" sz="1400" i="1" dirty="0" err="1"/>
              <a:t>Pb+Pb</a:t>
            </a:r>
            <a:r>
              <a:rPr lang="en-US" sz="1400" i="1" dirty="0"/>
              <a:t> collisions </a:t>
            </a:r>
            <a:r>
              <a:rPr lang="pl-PL" sz="1400" i="1" dirty="0"/>
              <a:t>(5% </a:t>
            </a:r>
            <a:r>
              <a:rPr lang="pl-PL" sz="1400" i="1" dirty="0" err="1"/>
              <a:t>centrality</a:t>
            </a:r>
            <a:r>
              <a:rPr lang="pl-PL" sz="1400" i="1" dirty="0"/>
              <a:t>)</a:t>
            </a:r>
          </a:p>
          <a:p>
            <a:r>
              <a:rPr lang="en-US" sz="1400" i="1" dirty="0"/>
              <a:t>at </a:t>
            </a:r>
            <a:r>
              <a:rPr lang="pl-PL" sz="1400" i="1" dirty="0"/>
              <a:t>2.76 </a:t>
            </a:r>
            <a:r>
              <a:rPr lang="en-US" sz="1400" dirty="0" err="1"/>
              <a:t>TeV</a:t>
            </a:r>
            <a:r>
              <a:rPr lang="en-US" sz="1400" dirty="0"/>
              <a:t> </a:t>
            </a:r>
            <a:r>
              <a:rPr lang="pl-PL" sz="1400" dirty="0"/>
              <a:t> </a:t>
            </a:r>
            <a:r>
              <a:rPr lang="en-US" sz="1400" dirty="0"/>
              <a:t>from CMS experiment</a:t>
            </a:r>
            <a:r>
              <a:rPr lang="pl-PL" sz="1400" dirty="0"/>
              <a:t>.</a:t>
            </a:r>
            <a:r>
              <a:rPr lang="en-US" sz="1400" dirty="0"/>
              <a:t> </a:t>
            </a:r>
            <a:endParaRPr lang="pl-PL" sz="1400" dirty="0"/>
          </a:p>
          <a:p>
            <a:r>
              <a:rPr lang="en-US" sz="1400" dirty="0"/>
              <a:t>Parameters used</a:t>
            </a:r>
            <a:r>
              <a:rPr lang="pl-PL" sz="1400" dirty="0"/>
              <a:t> </a:t>
            </a:r>
            <a:r>
              <a:rPr lang="en-US" sz="1400" dirty="0"/>
              <a:t>are </a:t>
            </a:r>
            <a:r>
              <a:rPr lang="en-US" sz="1400" i="1" dirty="0"/>
              <a:t>T = 0.15, m = </a:t>
            </a:r>
            <a:r>
              <a:rPr lang="pl-PL" sz="1400" i="1" dirty="0"/>
              <a:t>7.05</a:t>
            </a:r>
            <a:endParaRPr lang="pl-PL" sz="1400" dirty="0"/>
          </a:p>
        </p:txBody>
      </p:sp>
      <p:sp>
        <p:nvSpPr>
          <p:cNvPr id="32773" name="pole tekstowe 11"/>
          <p:cNvSpPr txBox="1">
            <a:spLocks noChangeArrowheads="1"/>
          </p:cNvSpPr>
          <p:nvPr/>
        </p:nvSpPr>
        <p:spPr bwMode="auto">
          <a:xfrm>
            <a:off x="0" y="0"/>
            <a:ext cx="5715000" cy="523875"/>
          </a:xfrm>
          <a:prstGeom prst="rect">
            <a:avLst/>
          </a:prstGeom>
          <a:noFill/>
          <a:ln w="9525">
            <a:noFill/>
            <a:miter lim="800000"/>
            <a:headEnd/>
            <a:tailEnd/>
          </a:ln>
        </p:spPr>
        <p:txBody>
          <a:bodyPr>
            <a:spAutoFit/>
          </a:bodyPr>
          <a:lstStyle/>
          <a:p>
            <a:r>
              <a:rPr lang="pl-PL" sz="2800">
                <a:latin typeface="Comic Sans MS" pitchFamily="66" charset="0"/>
              </a:rPr>
              <a:t>Different collision systems</a:t>
            </a:r>
            <a:endParaRPr lang="pl-PL" sz="2800">
              <a:solidFill>
                <a:srgbClr val="FFFF00"/>
              </a:solidFill>
              <a:latin typeface="Comic Sans MS" pitchFamily="66" charset="0"/>
            </a:endParaRPr>
          </a:p>
        </p:txBody>
      </p:sp>
      <p:graphicFrame>
        <p:nvGraphicFramePr>
          <p:cNvPr id="2" name="Object 1"/>
          <p:cNvGraphicFramePr>
            <a:graphicFrameLocks noChangeAspect="1"/>
          </p:cNvGraphicFramePr>
          <p:nvPr/>
        </p:nvGraphicFramePr>
        <p:xfrm>
          <a:off x="4162456" y="714356"/>
          <a:ext cx="4910138" cy="3440113"/>
        </p:xfrm>
        <a:graphic>
          <a:graphicData uri="http://schemas.openxmlformats.org/presentationml/2006/ole">
            <mc:AlternateContent xmlns:mc="http://schemas.openxmlformats.org/markup-compatibility/2006">
              <mc:Choice xmlns:v="urn:schemas-microsoft-com:vml" Requires="v">
                <p:oleObj spid="_x0000_s32816" name="Graph" r:id="rId5" imgW="4154424" imgH="2901696" progId="Origin50.Graph">
                  <p:embed/>
                </p:oleObj>
              </mc:Choice>
              <mc:Fallback>
                <p:oleObj name="Graph" r:id="rId5" imgW="4154424" imgH="2901696" progId="Origin50.Graph">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2456" y="714356"/>
                        <a:ext cx="4910138" cy="344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2"/>
          <p:cNvPicPr>
            <a:picLocks noChangeAspect="1" noChangeArrowheads="1"/>
          </p:cNvPicPr>
          <p:nvPr/>
        </p:nvPicPr>
        <p:blipFill>
          <a:blip r:embed="rId7"/>
          <a:srcRect/>
          <a:stretch>
            <a:fillRect/>
          </a:stretch>
        </p:blipFill>
        <p:spPr bwMode="auto">
          <a:xfrm>
            <a:off x="4786314" y="4491061"/>
            <a:ext cx="3886200" cy="229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0" y="736600"/>
            <a:ext cx="9144000" cy="3140075"/>
          </a:xfrm>
          <a:prstGeom prst="rect">
            <a:avLst/>
          </a:prstGeom>
          <a:noFill/>
          <a:ln w="9525">
            <a:noFill/>
            <a:miter lim="800000"/>
            <a:headEnd/>
            <a:tailEnd/>
          </a:ln>
        </p:spPr>
        <p:txBody>
          <a:bodyPr anchor="ctr">
            <a:spAutoFit/>
          </a:bodyPr>
          <a:lstStyle/>
          <a:p>
            <a:pPr eaLnBrk="0" hangingPunct="0"/>
            <a:r>
              <a:rPr lang="en-US" dirty="0">
                <a:ea typeface="Calibri" pitchFamily="34" charset="0"/>
                <a:cs typeface="Arial" pitchFamily="34" charset="0"/>
              </a:rPr>
              <a:t>if for some function O(x), one finds that </a:t>
            </a:r>
            <a:endParaRPr lang="pl-PL" dirty="0">
              <a:ea typeface="Calibri" pitchFamily="34" charset="0"/>
              <a:cs typeface="Arial" pitchFamily="34" charset="0"/>
            </a:endParaRPr>
          </a:p>
          <a:p>
            <a:pPr eaLnBrk="0" hangingPunct="0"/>
            <a:endParaRPr lang="pl-PL" dirty="0">
              <a:ea typeface="Calibri" pitchFamily="34" charset="0"/>
              <a:cs typeface="Arial" pitchFamily="34" charset="0"/>
            </a:endParaRPr>
          </a:p>
          <a:p>
            <a:pPr algn="ctr" eaLnBrk="0" hangingPunct="0"/>
            <a:r>
              <a:rPr lang="en-US" dirty="0">
                <a:ea typeface="Calibri" pitchFamily="34" charset="0"/>
                <a:cs typeface="Arial" pitchFamily="34" charset="0"/>
              </a:rPr>
              <a:t>O(</a:t>
            </a:r>
            <a:r>
              <a:rPr lang="pl-PL" dirty="0">
                <a:ea typeface="Calibri" pitchFamily="34" charset="0"/>
                <a:cs typeface="Arial" pitchFamily="34" charset="0"/>
              </a:rPr>
              <a:t>λ</a:t>
            </a:r>
            <a:r>
              <a:rPr lang="en-US" dirty="0">
                <a:ea typeface="Calibri" pitchFamily="34" charset="0"/>
                <a:cs typeface="Arial" pitchFamily="34" charset="0"/>
              </a:rPr>
              <a:t>x) =</a:t>
            </a:r>
            <a:r>
              <a:rPr lang="pl-PL" dirty="0">
                <a:ea typeface="Calibri" pitchFamily="34" charset="0"/>
                <a:cs typeface="Arial" pitchFamily="34" charset="0"/>
              </a:rPr>
              <a:t>μ</a:t>
            </a:r>
            <a:r>
              <a:rPr lang="en-US" dirty="0">
                <a:ea typeface="Calibri" pitchFamily="34" charset="0"/>
                <a:cs typeface="Arial" pitchFamily="34" charset="0"/>
              </a:rPr>
              <a:t>O(x) </a:t>
            </a:r>
            <a:endParaRPr lang="pl-PL" dirty="0">
              <a:ea typeface="Calibri" pitchFamily="34" charset="0"/>
              <a:cs typeface="Arial" pitchFamily="34" charset="0"/>
            </a:endParaRPr>
          </a:p>
          <a:p>
            <a:pPr eaLnBrk="0" hangingPunct="0"/>
            <a:endParaRPr lang="pl-PL" dirty="0">
              <a:ea typeface="Calibri" pitchFamily="34" charset="0"/>
              <a:cs typeface="Arial" pitchFamily="34" charset="0"/>
            </a:endParaRPr>
          </a:p>
          <a:p>
            <a:pPr eaLnBrk="0" hangingPunct="0"/>
            <a:r>
              <a:rPr lang="en-US" dirty="0">
                <a:ea typeface="Calibri" pitchFamily="34" charset="0"/>
                <a:cs typeface="Arial" pitchFamily="34" charset="0"/>
              </a:rPr>
              <a:t>then it is scale invariant and its form follows a simple power law,</a:t>
            </a:r>
            <a:endParaRPr lang="pl-PL" dirty="0">
              <a:ea typeface="Calibri" pitchFamily="34" charset="0"/>
              <a:cs typeface="Arial" pitchFamily="34" charset="0"/>
            </a:endParaRPr>
          </a:p>
          <a:p>
            <a:pPr eaLnBrk="0" hangingPunct="0"/>
            <a:endParaRPr lang="pl-PL" dirty="0">
              <a:ea typeface="Calibri" pitchFamily="34" charset="0"/>
              <a:cs typeface="Arial" pitchFamily="34" charset="0"/>
            </a:endParaRPr>
          </a:p>
          <a:p>
            <a:pPr algn="ctr" eaLnBrk="0" hangingPunct="0"/>
            <a:r>
              <a:rPr lang="pl-PL" dirty="0">
                <a:ea typeface="Calibri" pitchFamily="34" charset="0"/>
                <a:cs typeface="Arial" pitchFamily="34" charset="0"/>
              </a:rPr>
              <a:t>                                                      </a:t>
            </a:r>
            <a:r>
              <a:rPr lang="en-US" dirty="0">
                <a:ea typeface="Calibri" pitchFamily="34" charset="0"/>
                <a:cs typeface="Arial" pitchFamily="34" charset="0"/>
              </a:rPr>
              <a:t>O(x) = </a:t>
            </a:r>
            <a:r>
              <a:rPr lang="en-US" dirty="0" err="1">
                <a:ea typeface="Calibri" pitchFamily="34" charset="0"/>
                <a:cs typeface="Arial" pitchFamily="34" charset="0"/>
              </a:rPr>
              <a:t>Cx</a:t>
            </a:r>
            <a:r>
              <a:rPr lang="en-US" baseline="30000" dirty="0">
                <a:ea typeface="Calibri" pitchFamily="34" charset="0"/>
                <a:cs typeface="Arial" pitchFamily="34" charset="0"/>
              </a:rPr>
              <a:t>-m</a:t>
            </a:r>
            <a:r>
              <a:rPr lang="en-US" dirty="0">
                <a:ea typeface="Calibri" pitchFamily="34" charset="0"/>
                <a:cs typeface="Arial" pitchFamily="34" charset="0"/>
              </a:rPr>
              <a:t> </a:t>
            </a:r>
            <a:r>
              <a:rPr lang="pl-PL" dirty="0">
                <a:ea typeface="Calibri" pitchFamily="34" charset="0"/>
                <a:cs typeface="Arial" pitchFamily="34" charset="0"/>
              </a:rPr>
              <a:t>                    </a:t>
            </a:r>
            <a:r>
              <a:rPr lang="en-US" dirty="0">
                <a:ea typeface="Calibri" pitchFamily="34" charset="0"/>
                <a:cs typeface="Arial" pitchFamily="34" charset="0"/>
              </a:rPr>
              <a:t>with</a:t>
            </a:r>
            <a:r>
              <a:rPr lang="pl-PL" dirty="0">
                <a:ea typeface="Calibri" pitchFamily="34" charset="0"/>
                <a:cs typeface="Arial" pitchFamily="34" charset="0"/>
              </a:rPr>
              <a:t>   </a:t>
            </a:r>
            <a:r>
              <a:rPr lang="en-US" dirty="0">
                <a:ea typeface="Calibri" pitchFamily="34" charset="0"/>
                <a:cs typeface="Arial" pitchFamily="34" charset="0"/>
              </a:rPr>
              <a:t> m = -ln </a:t>
            </a:r>
            <a:r>
              <a:rPr lang="pl-PL" dirty="0">
                <a:ea typeface="Calibri" pitchFamily="34" charset="0"/>
                <a:cs typeface="Arial" pitchFamily="34" charset="0"/>
              </a:rPr>
              <a:t>μ</a:t>
            </a:r>
            <a:r>
              <a:rPr lang="en-US" dirty="0">
                <a:ea typeface="Calibri" pitchFamily="34" charset="0"/>
                <a:cs typeface="Arial" pitchFamily="34" charset="0"/>
              </a:rPr>
              <a:t>/ ln </a:t>
            </a:r>
            <a:r>
              <a:rPr lang="pl-PL" dirty="0">
                <a:ea typeface="Calibri" pitchFamily="34" charset="0"/>
                <a:cs typeface="Arial" pitchFamily="34" charset="0"/>
              </a:rPr>
              <a:t>λ</a:t>
            </a:r>
            <a:r>
              <a:rPr lang="en-US" dirty="0">
                <a:ea typeface="Calibri" pitchFamily="34" charset="0"/>
                <a:cs typeface="Arial" pitchFamily="34" charset="0"/>
              </a:rPr>
              <a:t> </a:t>
            </a:r>
            <a:endParaRPr lang="pl-PL" dirty="0">
              <a:ea typeface="Calibri" pitchFamily="34" charset="0"/>
              <a:cs typeface="Arial" pitchFamily="34" charset="0"/>
            </a:endParaRPr>
          </a:p>
          <a:p>
            <a:pPr algn="ctr" eaLnBrk="0" hangingPunct="0"/>
            <a:endParaRPr lang="pl-PL" dirty="0">
              <a:ea typeface="Calibri" pitchFamily="34" charset="0"/>
              <a:cs typeface="Arial" pitchFamily="34" charset="0"/>
            </a:endParaRPr>
          </a:p>
          <a:p>
            <a:pPr algn="ctr" eaLnBrk="0" hangingPunct="0"/>
            <a:endParaRPr lang="pl-PL" dirty="0">
              <a:ea typeface="Calibri" pitchFamily="34" charset="0"/>
              <a:cs typeface="Arial" pitchFamily="34" charset="0"/>
            </a:endParaRPr>
          </a:p>
          <a:p>
            <a:pPr eaLnBrk="0" hangingPunct="0"/>
            <a:r>
              <a:rPr lang="en-US" dirty="0">
                <a:ea typeface="Calibri" pitchFamily="34" charset="0"/>
                <a:cs typeface="Arial" pitchFamily="34" charset="0"/>
              </a:rPr>
              <a:t>This relation can be written as </a:t>
            </a:r>
            <a:r>
              <a:rPr lang="pl-PL" dirty="0">
                <a:ea typeface="Calibri" pitchFamily="34" charset="0"/>
                <a:cs typeface="Arial" pitchFamily="34" charset="0"/>
              </a:rPr>
              <a:t>   </a:t>
            </a:r>
          </a:p>
          <a:p>
            <a:pPr algn="ctr" eaLnBrk="0" hangingPunct="0"/>
            <a:r>
              <a:rPr lang="pl-PL" dirty="0">
                <a:ea typeface="Calibri" pitchFamily="34" charset="0"/>
                <a:cs typeface="Arial" pitchFamily="34" charset="0"/>
              </a:rPr>
              <a:t> </a:t>
            </a:r>
            <a:r>
              <a:rPr lang="pl-PL" dirty="0" err="1">
                <a:ea typeface="Calibri" pitchFamily="34" charset="0"/>
                <a:cs typeface="Arial" pitchFamily="34" charset="0"/>
              </a:rPr>
              <a:t>μλ</a:t>
            </a:r>
            <a:r>
              <a:rPr lang="en-US" baseline="30000" dirty="0">
                <a:ea typeface="Calibri" pitchFamily="34" charset="0"/>
                <a:cs typeface="Arial" pitchFamily="34" charset="0"/>
              </a:rPr>
              <a:t>m</a:t>
            </a:r>
            <a:r>
              <a:rPr lang="en-US" dirty="0">
                <a:ea typeface="Calibri" pitchFamily="34" charset="0"/>
                <a:cs typeface="Arial" pitchFamily="34" charset="0"/>
              </a:rPr>
              <a:t> </a:t>
            </a:r>
            <a:r>
              <a:rPr lang="pl-PL" dirty="0">
                <a:ea typeface="Calibri" pitchFamily="34" charset="0"/>
                <a:cs typeface="Arial" pitchFamily="34" charset="0"/>
              </a:rPr>
              <a:t> </a:t>
            </a:r>
            <a:r>
              <a:rPr lang="en-US" dirty="0">
                <a:ea typeface="Calibri" pitchFamily="34" charset="0"/>
                <a:cs typeface="Arial" pitchFamily="34" charset="0"/>
              </a:rPr>
              <a:t>=</a:t>
            </a:r>
            <a:r>
              <a:rPr lang="pl-PL" dirty="0">
                <a:ea typeface="Calibri" pitchFamily="34" charset="0"/>
                <a:cs typeface="Arial" pitchFamily="34" charset="0"/>
              </a:rPr>
              <a:t> </a:t>
            </a:r>
            <a:r>
              <a:rPr lang="en-US" dirty="0">
                <a:ea typeface="Calibri" pitchFamily="34" charset="0"/>
                <a:cs typeface="Arial" pitchFamily="34" charset="0"/>
              </a:rPr>
              <a:t>1 = </a:t>
            </a:r>
            <a:r>
              <a:rPr lang="pl-PL" dirty="0">
                <a:ea typeface="Calibri" pitchFamily="34" charset="0"/>
                <a:cs typeface="Arial" pitchFamily="34" charset="0"/>
              </a:rPr>
              <a:t> </a:t>
            </a:r>
            <a:endParaRPr lang="en-US" dirty="0">
              <a:ea typeface="Calibri" pitchFamily="34" charset="0"/>
              <a:cs typeface="Arial" pitchFamily="34" charset="0"/>
            </a:endParaRPr>
          </a:p>
        </p:txBody>
      </p:sp>
      <p:graphicFrame>
        <p:nvGraphicFramePr>
          <p:cNvPr id="33794" name="Object 1"/>
          <p:cNvGraphicFramePr>
            <a:graphicFrameLocks noChangeAspect="1"/>
          </p:cNvGraphicFramePr>
          <p:nvPr/>
        </p:nvGraphicFramePr>
        <p:xfrm>
          <a:off x="5143500" y="3421063"/>
          <a:ext cx="642938" cy="436562"/>
        </p:xfrm>
        <a:graphic>
          <a:graphicData uri="http://schemas.openxmlformats.org/presentationml/2006/ole">
            <mc:AlternateContent xmlns:mc="http://schemas.openxmlformats.org/markup-compatibility/2006">
              <mc:Choice xmlns:v="urn:schemas-microsoft-com:vml" Requires="v">
                <p:oleObj spid="_x0000_s33816" name="Równanie" r:id="rId3" imgW="304536" imgH="203024" progId="Equation.3">
                  <p:embed/>
                </p:oleObj>
              </mc:Choice>
              <mc:Fallback>
                <p:oleObj name="Równanie" r:id="rId3" imgW="304536" imgH="203024"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0" y="3421063"/>
                        <a:ext cx="642938" cy="436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796" name="Rectangle 3"/>
          <p:cNvSpPr>
            <a:spLocks noChangeArrowheads="1"/>
          </p:cNvSpPr>
          <p:nvPr/>
        </p:nvSpPr>
        <p:spPr bwMode="auto">
          <a:xfrm>
            <a:off x="0" y="3877306"/>
            <a:ext cx="9144000" cy="2400657"/>
          </a:xfrm>
          <a:prstGeom prst="rect">
            <a:avLst/>
          </a:prstGeom>
          <a:noFill/>
          <a:ln w="9525">
            <a:noFill/>
            <a:miter lim="800000"/>
            <a:headEnd/>
            <a:tailEnd/>
          </a:ln>
        </p:spPr>
        <p:txBody>
          <a:bodyPr anchor="ctr">
            <a:spAutoFit/>
          </a:bodyPr>
          <a:lstStyle/>
          <a:p>
            <a:pPr eaLnBrk="0" hangingPunct="0"/>
            <a:r>
              <a:rPr lang="en-US" dirty="0">
                <a:ea typeface="Calibri" pitchFamily="34" charset="0"/>
                <a:cs typeface="Arial" pitchFamily="34" charset="0"/>
              </a:rPr>
              <a:t>where k is an arbitrary integer. It means therefore that, in general,</a:t>
            </a:r>
            <a:endParaRPr lang="pl-PL" dirty="0">
              <a:ea typeface="Calibri" pitchFamily="34" charset="0"/>
              <a:cs typeface="Arial" pitchFamily="34" charset="0"/>
            </a:endParaRPr>
          </a:p>
          <a:p>
            <a:pPr eaLnBrk="0" hangingPunct="0"/>
            <a:endParaRPr lang="pl-PL" dirty="0">
              <a:ea typeface="Calibri" pitchFamily="34" charset="0"/>
              <a:cs typeface="Arial" pitchFamily="34" charset="0"/>
            </a:endParaRPr>
          </a:p>
          <a:p>
            <a:pPr algn="ctr" eaLnBrk="0" hangingPunct="0"/>
            <a:r>
              <a:rPr lang="en-US" dirty="0">
                <a:ea typeface="Calibri" pitchFamily="34" charset="0"/>
                <a:cs typeface="Arial" pitchFamily="34" charset="0"/>
              </a:rPr>
              <a:t>m = −ln </a:t>
            </a:r>
            <a:r>
              <a:rPr lang="pl-PL" dirty="0">
                <a:ea typeface="Calibri" pitchFamily="34" charset="0"/>
                <a:cs typeface="Arial" pitchFamily="34" charset="0"/>
              </a:rPr>
              <a:t>μ</a:t>
            </a:r>
            <a:r>
              <a:rPr lang="en-US" dirty="0">
                <a:ea typeface="Calibri" pitchFamily="34" charset="0"/>
                <a:cs typeface="Arial" pitchFamily="34" charset="0"/>
              </a:rPr>
              <a:t>/ ln </a:t>
            </a:r>
            <a:r>
              <a:rPr lang="pl-PL" dirty="0">
                <a:ea typeface="Calibri" pitchFamily="34" charset="0"/>
                <a:cs typeface="Arial" pitchFamily="34" charset="0"/>
              </a:rPr>
              <a:t>λ</a:t>
            </a:r>
            <a:r>
              <a:rPr lang="en-US" dirty="0">
                <a:ea typeface="Calibri" pitchFamily="34" charset="0"/>
                <a:cs typeface="Arial" pitchFamily="34" charset="0"/>
              </a:rPr>
              <a:t> + i2</a:t>
            </a:r>
            <a:r>
              <a:rPr lang="pl-PL" dirty="0">
                <a:ea typeface="Calibri" pitchFamily="34" charset="0"/>
                <a:cs typeface="Arial" pitchFamily="34" charset="0"/>
              </a:rPr>
              <a:t>π</a:t>
            </a:r>
            <a:r>
              <a:rPr lang="en-US" dirty="0">
                <a:ea typeface="Calibri" pitchFamily="34" charset="0"/>
                <a:cs typeface="Arial" pitchFamily="34" charset="0"/>
              </a:rPr>
              <a:t>k/ ln </a:t>
            </a:r>
            <a:r>
              <a:rPr lang="pl-PL" dirty="0">
                <a:ea typeface="Calibri" pitchFamily="34" charset="0"/>
                <a:cs typeface="Arial" pitchFamily="34" charset="0"/>
              </a:rPr>
              <a:t>λ</a:t>
            </a:r>
            <a:r>
              <a:rPr lang="en-US" dirty="0">
                <a:ea typeface="Calibri" pitchFamily="34" charset="0"/>
                <a:cs typeface="Arial" pitchFamily="34" charset="0"/>
              </a:rPr>
              <a:t>, </a:t>
            </a:r>
            <a:endParaRPr lang="pl-PL" dirty="0">
              <a:ea typeface="Calibri" pitchFamily="34" charset="0"/>
              <a:cs typeface="Arial" pitchFamily="34" charset="0"/>
            </a:endParaRPr>
          </a:p>
          <a:p>
            <a:pPr eaLnBrk="0" hangingPunct="0"/>
            <a:endParaRPr lang="pl-PL" dirty="0">
              <a:ea typeface="Calibri" pitchFamily="34" charset="0"/>
              <a:cs typeface="Arial" pitchFamily="34" charset="0"/>
            </a:endParaRPr>
          </a:p>
          <a:p>
            <a:pPr eaLnBrk="0" hangingPunct="0"/>
            <a:r>
              <a:rPr lang="en-US" dirty="0">
                <a:ea typeface="Calibri" pitchFamily="34" charset="0"/>
                <a:cs typeface="Arial" pitchFamily="34" charset="0"/>
              </a:rPr>
              <a:t>i.e., </a:t>
            </a:r>
            <a:r>
              <a:rPr lang="pl-PL" dirty="0" err="1" smtClean="0">
                <a:ea typeface="Calibri" pitchFamily="34" charset="0"/>
                <a:cs typeface="Arial" pitchFamily="34" charset="0"/>
              </a:rPr>
              <a:t>it</a:t>
            </a:r>
            <a:r>
              <a:rPr lang="pl-PL" dirty="0" smtClean="0">
                <a:ea typeface="Calibri" pitchFamily="34" charset="0"/>
                <a:cs typeface="Arial" pitchFamily="34" charset="0"/>
              </a:rPr>
              <a:t> </a:t>
            </a:r>
            <a:r>
              <a:rPr lang="en-US" dirty="0" smtClean="0">
                <a:ea typeface="Calibri" pitchFamily="34" charset="0"/>
                <a:cs typeface="Arial" pitchFamily="34" charset="0"/>
              </a:rPr>
              <a:t>is </a:t>
            </a:r>
            <a:r>
              <a:rPr lang="en-US" dirty="0">
                <a:ea typeface="Calibri" pitchFamily="34" charset="0"/>
                <a:cs typeface="Arial" pitchFamily="34" charset="0"/>
              </a:rPr>
              <a:t>a </a:t>
            </a:r>
            <a:r>
              <a:rPr lang="en-US" dirty="0">
                <a:solidFill>
                  <a:srgbClr val="FF0000"/>
                </a:solidFill>
                <a:ea typeface="Calibri" pitchFamily="34" charset="0"/>
                <a:cs typeface="Arial" pitchFamily="34" charset="0"/>
              </a:rPr>
              <a:t>complex number</a:t>
            </a:r>
            <a:r>
              <a:rPr lang="en-US" dirty="0">
                <a:ea typeface="Calibri" pitchFamily="34" charset="0"/>
                <a:cs typeface="Arial" pitchFamily="34" charset="0"/>
              </a:rPr>
              <a:t>, </a:t>
            </a:r>
            <a:r>
              <a:rPr lang="en-US" dirty="0" smtClean="0">
                <a:ea typeface="Calibri" pitchFamily="34" charset="0"/>
                <a:cs typeface="Arial" pitchFamily="34" charset="0"/>
              </a:rPr>
              <a:t>the </a:t>
            </a:r>
            <a:r>
              <a:rPr lang="en-US" dirty="0">
                <a:ea typeface="Calibri" pitchFamily="34" charset="0"/>
                <a:cs typeface="Arial" pitchFamily="34" charset="0"/>
              </a:rPr>
              <a:t>imaginary part of</a:t>
            </a:r>
            <a:r>
              <a:rPr lang="pl-PL" dirty="0">
                <a:ea typeface="Calibri" pitchFamily="34" charset="0"/>
                <a:cs typeface="Arial" pitchFamily="34" charset="0"/>
              </a:rPr>
              <a:t> </a:t>
            </a:r>
            <a:r>
              <a:rPr lang="en-US" dirty="0">
                <a:ea typeface="Calibri" pitchFamily="34" charset="0"/>
                <a:cs typeface="Arial" pitchFamily="34" charset="0"/>
              </a:rPr>
              <a:t>which signals a hierarchy of scales </a:t>
            </a:r>
            <a:r>
              <a:rPr lang="en-US" dirty="0" smtClean="0">
                <a:ea typeface="Calibri" pitchFamily="34" charset="0"/>
                <a:cs typeface="Arial" pitchFamily="34" charset="0"/>
              </a:rPr>
              <a:t>leading </a:t>
            </a:r>
            <a:r>
              <a:rPr lang="en-US" dirty="0">
                <a:ea typeface="Calibri" pitchFamily="34" charset="0"/>
                <a:cs typeface="Arial" pitchFamily="34" charset="0"/>
              </a:rPr>
              <a:t>to </a:t>
            </a:r>
            <a:endParaRPr lang="pl-PL" dirty="0" smtClean="0">
              <a:ea typeface="Calibri" pitchFamily="34" charset="0"/>
              <a:cs typeface="Arial" pitchFamily="34" charset="0"/>
            </a:endParaRPr>
          </a:p>
          <a:p>
            <a:pPr eaLnBrk="0" hangingPunct="0"/>
            <a:r>
              <a:rPr lang="pl-PL" dirty="0" smtClean="0">
                <a:ea typeface="Calibri" pitchFamily="34" charset="0"/>
                <a:cs typeface="Arial" pitchFamily="34" charset="0"/>
              </a:rPr>
              <a:t>                                             </a:t>
            </a:r>
            <a:r>
              <a:rPr lang="pl-PL" sz="2400" dirty="0" smtClean="0">
                <a:solidFill>
                  <a:srgbClr val="FF0000"/>
                </a:solidFill>
                <a:latin typeface="Comic Sans MS" panose="030F0702030302020204" pitchFamily="66" charset="0"/>
                <a:ea typeface="Calibri" pitchFamily="34" charset="0"/>
                <a:cs typeface="Arial" pitchFamily="34" charset="0"/>
              </a:rPr>
              <a:t>Log-</a:t>
            </a:r>
            <a:r>
              <a:rPr lang="pl-PL" sz="2400" dirty="0" err="1" smtClean="0">
                <a:solidFill>
                  <a:srgbClr val="FF0000"/>
                </a:solidFill>
                <a:latin typeface="Comic Sans MS" panose="030F0702030302020204" pitchFamily="66" charset="0"/>
                <a:ea typeface="Calibri" pitchFamily="34" charset="0"/>
                <a:cs typeface="Arial" pitchFamily="34" charset="0"/>
              </a:rPr>
              <a:t>periodic</a:t>
            </a:r>
            <a:r>
              <a:rPr lang="pl-PL" sz="2400" dirty="0" smtClean="0">
                <a:solidFill>
                  <a:srgbClr val="FF0000"/>
                </a:solidFill>
                <a:latin typeface="Comic Sans MS" panose="030F0702030302020204" pitchFamily="66" charset="0"/>
                <a:ea typeface="Calibri" pitchFamily="34" charset="0"/>
                <a:cs typeface="Arial" pitchFamily="34" charset="0"/>
              </a:rPr>
              <a:t> </a:t>
            </a:r>
            <a:r>
              <a:rPr lang="pl-PL" sz="2400" dirty="0" err="1" smtClean="0">
                <a:solidFill>
                  <a:srgbClr val="FF0000"/>
                </a:solidFill>
                <a:latin typeface="Comic Sans MS" panose="030F0702030302020204" pitchFamily="66" charset="0"/>
                <a:ea typeface="Calibri" pitchFamily="34" charset="0"/>
                <a:cs typeface="Arial" pitchFamily="34" charset="0"/>
              </a:rPr>
              <a:t>oscillations</a:t>
            </a:r>
            <a:r>
              <a:rPr lang="pl-PL" sz="2400" dirty="0" smtClean="0">
                <a:solidFill>
                  <a:srgbClr val="FF0000"/>
                </a:solidFill>
                <a:latin typeface="Comic Sans MS" panose="030F0702030302020204" pitchFamily="66" charset="0"/>
                <a:ea typeface="Calibri" pitchFamily="34" charset="0"/>
                <a:cs typeface="Arial" pitchFamily="34" charset="0"/>
              </a:rPr>
              <a:t> </a:t>
            </a:r>
          </a:p>
          <a:p>
            <a:pPr eaLnBrk="0" hangingPunct="0"/>
            <a:r>
              <a:rPr lang="pl-PL" b="1" dirty="0">
                <a:solidFill>
                  <a:srgbClr val="FF0000"/>
                </a:solidFill>
                <a:latin typeface="Comic Sans MS" panose="030F0702030302020204" pitchFamily="66" charset="0"/>
                <a:ea typeface="Calibri" pitchFamily="34" charset="0"/>
                <a:cs typeface="Arial" pitchFamily="34" charset="0"/>
              </a:rPr>
              <a:t> </a:t>
            </a:r>
            <a:r>
              <a:rPr lang="pl-PL" b="1" dirty="0" smtClean="0">
                <a:solidFill>
                  <a:srgbClr val="FF0000"/>
                </a:solidFill>
                <a:latin typeface="Comic Sans MS" panose="030F0702030302020204" pitchFamily="66" charset="0"/>
                <a:ea typeface="Calibri" pitchFamily="34" charset="0"/>
                <a:cs typeface="Arial" pitchFamily="34" charset="0"/>
              </a:rPr>
              <a:t>                            </a:t>
            </a:r>
            <a:endParaRPr lang="en-US" dirty="0">
              <a:latin typeface="Comic Sans MS" panose="030F0702030302020204" pitchFamily="66" charset="0"/>
              <a:ea typeface="Calibri" pitchFamily="34" charset="0"/>
              <a:cs typeface="Arial" pitchFamily="34" charset="0"/>
            </a:endParaRPr>
          </a:p>
        </p:txBody>
      </p:sp>
      <p:sp>
        <p:nvSpPr>
          <p:cNvPr id="33797" name="Prostokąt 4"/>
          <p:cNvSpPr>
            <a:spLocks noChangeArrowheads="1"/>
          </p:cNvSpPr>
          <p:nvPr/>
        </p:nvSpPr>
        <p:spPr bwMode="auto">
          <a:xfrm>
            <a:off x="0" y="0"/>
            <a:ext cx="9144000" cy="369888"/>
          </a:xfrm>
          <a:prstGeom prst="rect">
            <a:avLst/>
          </a:prstGeom>
          <a:noFill/>
          <a:ln w="9525">
            <a:noFill/>
            <a:miter lim="800000"/>
            <a:headEnd/>
            <a:tailEnd/>
          </a:ln>
        </p:spPr>
        <p:txBody>
          <a:bodyPr>
            <a:spAutoFit/>
          </a:bodyPr>
          <a:lstStyle/>
          <a:p>
            <a:pPr algn="ctr"/>
            <a:r>
              <a:rPr lang="pl-PL" b="1">
                <a:solidFill>
                  <a:srgbClr val="0000CC"/>
                </a:solidFill>
              </a:rPr>
              <a:t>Scale invariance</a:t>
            </a:r>
          </a:p>
        </p:txBody>
      </p:sp>
      <p:sp>
        <p:nvSpPr>
          <p:cNvPr id="6" name="Prostokąt zaokrąglony 5"/>
          <p:cNvSpPr/>
          <p:nvPr/>
        </p:nvSpPr>
        <p:spPr>
          <a:xfrm>
            <a:off x="3786188" y="1285875"/>
            <a:ext cx="1571625" cy="3571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7" name="Prostokąt zaokrąglony 6"/>
          <p:cNvSpPr/>
          <p:nvPr/>
        </p:nvSpPr>
        <p:spPr>
          <a:xfrm>
            <a:off x="3786188" y="2357438"/>
            <a:ext cx="1500187" cy="4286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8" name="Prostokąt zaokrąglony 7"/>
          <p:cNvSpPr/>
          <p:nvPr/>
        </p:nvSpPr>
        <p:spPr>
          <a:xfrm>
            <a:off x="3000375" y="4365104"/>
            <a:ext cx="3000375" cy="5000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9" name="Prostokąt zaokrąglony 8"/>
          <p:cNvSpPr/>
          <p:nvPr/>
        </p:nvSpPr>
        <p:spPr>
          <a:xfrm>
            <a:off x="7072313" y="2357438"/>
            <a:ext cx="1643062" cy="50006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0" name="Prostokąt zaokrąglony 9"/>
          <p:cNvSpPr/>
          <p:nvPr/>
        </p:nvSpPr>
        <p:spPr>
          <a:xfrm>
            <a:off x="3786188" y="3357563"/>
            <a:ext cx="2143125" cy="64293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2" name="Wygięta strzałka 11"/>
          <p:cNvSpPr/>
          <p:nvPr/>
        </p:nvSpPr>
        <p:spPr>
          <a:xfrm rot="10800000">
            <a:off x="6357938" y="3000375"/>
            <a:ext cx="1643062" cy="857250"/>
          </a:xfrm>
          <a:prstGeom prst="bentArrow">
            <a:avLst>
              <a:gd name="adj1" fmla="val 25000"/>
              <a:gd name="adj2" fmla="val 22600"/>
              <a:gd name="adj3" fmla="val 25000"/>
              <a:gd name="adj4" fmla="val 4375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3"/>
          <p:cNvGraphicFramePr>
            <a:graphicFrameLocks noChangeAspect="1"/>
          </p:cNvGraphicFramePr>
          <p:nvPr/>
        </p:nvGraphicFramePr>
        <p:xfrm>
          <a:off x="7243763" y="938213"/>
          <a:ext cx="1685925" cy="561975"/>
        </p:xfrm>
        <a:graphic>
          <a:graphicData uri="http://schemas.openxmlformats.org/presentationml/2006/ole">
            <mc:AlternateContent xmlns:mc="http://schemas.openxmlformats.org/markup-compatibility/2006">
              <mc:Choice xmlns:v="urn:schemas-microsoft-com:vml" Requires="v">
                <p:oleObj spid="_x0000_s35082" name="Równanie" r:id="rId4" imgW="1282700" imgH="431800" progId="Equation.3">
                  <p:embed/>
                </p:oleObj>
              </mc:Choice>
              <mc:Fallback>
                <p:oleObj name="Równanie" r:id="rId4" imgW="1282700" imgH="4318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3763" y="938213"/>
                        <a:ext cx="1685925"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9" name="Object 2"/>
          <p:cNvGraphicFramePr>
            <a:graphicFrameLocks noChangeAspect="1"/>
          </p:cNvGraphicFramePr>
          <p:nvPr/>
        </p:nvGraphicFramePr>
        <p:xfrm>
          <a:off x="142875" y="928688"/>
          <a:ext cx="1654175" cy="571500"/>
        </p:xfrm>
        <a:graphic>
          <a:graphicData uri="http://schemas.openxmlformats.org/presentationml/2006/ole">
            <mc:AlternateContent xmlns:mc="http://schemas.openxmlformats.org/markup-compatibility/2006">
              <mc:Choice xmlns:v="urn:schemas-microsoft-com:vml" Requires="v">
                <p:oleObj spid="_x0000_s35083" name="Równanie" r:id="rId6" imgW="1155600" imgH="393480" progId="Equation.3">
                  <p:embed/>
                </p:oleObj>
              </mc:Choice>
              <mc:Fallback>
                <p:oleObj name="Równanie" r:id="rId6" imgW="1155600" imgH="39348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75" y="928688"/>
                        <a:ext cx="1654175"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0" name="Object 1"/>
          <p:cNvGraphicFramePr>
            <a:graphicFrameLocks noChangeAspect="1"/>
          </p:cNvGraphicFramePr>
          <p:nvPr/>
        </p:nvGraphicFramePr>
        <p:xfrm>
          <a:off x="1238250" y="2312988"/>
          <a:ext cx="2190750" cy="330200"/>
        </p:xfrm>
        <a:graphic>
          <a:graphicData uri="http://schemas.openxmlformats.org/presentationml/2006/ole">
            <mc:AlternateContent xmlns:mc="http://schemas.openxmlformats.org/markup-compatibility/2006">
              <mc:Choice xmlns:v="urn:schemas-microsoft-com:vml" Requires="v">
                <p:oleObj spid="_x0000_s35084" name="Równanie" r:id="rId8" imgW="1498320" imgH="228600" progId="Equation.3">
                  <p:embed/>
                </p:oleObj>
              </mc:Choice>
              <mc:Fallback>
                <p:oleObj name="Równanie" r:id="rId8" imgW="1498320" imgH="228600" progId="Equation.3">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38250" y="2312988"/>
                        <a:ext cx="219075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30" name="Rectangle 4"/>
          <p:cNvSpPr>
            <a:spLocks noChangeArrowheads="1"/>
          </p:cNvSpPr>
          <p:nvPr/>
        </p:nvSpPr>
        <p:spPr bwMode="auto">
          <a:xfrm>
            <a:off x="4286250" y="763588"/>
            <a:ext cx="1500188" cy="307975"/>
          </a:xfrm>
          <a:prstGeom prst="rect">
            <a:avLst/>
          </a:prstGeom>
          <a:noFill/>
          <a:ln w="9525">
            <a:noFill/>
            <a:miter lim="800000"/>
            <a:headEnd/>
            <a:tailEnd/>
          </a:ln>
        </p:spPr>
        <p:txBody>
          <a:bodyPr anchor="ctr">
            <a:spAutoFit/>
          </a:bodyPr>
          <a:lstStyle/>
          <a:p>
            <a:pPr eaLnBrk="0" hangingPunct="0"/>
            <a:r>
              <a:rPr lang="en-US" sz="1200">
                <a:latin typeface="Times New Roman" pitchFamily="18" charset="0"/>
                <a:ea typeface="Calibri" pitchFamily="34" charset="0"/>
                <a:cs typeface="Times New Roman" pitchFamily="18" charset="0"/>
              </a:rPr>
              <a:t> </a:t>
            </a:r>
            <a:r>
              <a:rPr lang="en-US" sz="1400">
                <a:ea typeface="Calibri" pitchFamily="34" charset="0"/>
                <a:cs typeface="Arial" pitchFamily="34" charset="0"/>
              </a:rPr>
              <a:t>BG distribution</a:t>
            </a:r>
            <a:r>
              <a:rPr lang="pl-PL" sz="1400">
                <a:ea typeface="Calibri" pitchFamily="34" charset="0"/>
                <a:cs typeface="Arial" pitchFamily="34" charset="0"/>
              </a:rPr>
              <a:t> </a:t>
            </a:r>
          </a:p>
        </p:txBody>
      </p:sp>
      <p:sp>
        <p:nvSpPr>
          <p:cNvPr id="34831" name="Rectangle 6"/>
          <p:cNvSpPr>
            <a:spLocks noChangeArrowheads="1"/>
          </p:cNvSpPr>
          <p:nvPr/>
        </p:nvSpPr>
        <p:spPr bwMode="auto">
          <a:xfrm>
            <a:off x="1143000" y="1571625"/>
            <a:ext cx="5214938" cy="523875"/>
          </a:xfrm>
          <a:prstGeom prst="rect">
            <a:avLst/>
          </a:prstGeom>
          <a:noFill/>
          <a:ln w="9525">
            <a:noFill/>
            <a:miter lim="800000"/>
            <a:headEnd/>
            <a:tailEnd/>
          </a:ln>
        </p:spPr>
        <p:txBody>
          <a:bodyPr anchor="ctr">
            <a:spAutoFit/>
          </a:bodyPr>
          <a:lstStyle/>
          <a:p>
            <a:pPr eaLnBrk="0" hangingPunct="0"/>
            <a:r>
              <a:rPr lang="pl-PL" sz="1400">
                <a:ea typeface="Calibri" pitchFamily="34" charset="0"/>
                <a:cs typeface="Arial" pitchFamily="34" charset="0"/>
              </a:rPr>
              <a:t> </a:t>
            </a:r>
            <a:r>
              <a:rPr lang="en-US" sz="1400">
                <a:ea typeface="Calibri" pitchFamily="34" charset="0"/>
                <a:cs typeface="Arial" pitchFamily="34" charset="0"/>
              </a:rPr>
              <a:t>If the scale parameter is dependent on variable </a:t>
            </a:r>
            <a:endParaRPr lang="pl-PL" sz="1400">
              <a:ea typeface="Calibri" pitchFamily="34" charset="0"/>
              <a:cs typeface="Arial" pitchFamily="34" charset="0"/>
            </a:endParaRPr>
          </a:p>
          <a:p>
            <a:pPr eaLnBrk="0" hangingPunct="0"/>
            <a:r>
              <a:rPr lang="en-US" sz="1400">
                <a:ea typeface="Calibri" pitchFamily="34" charset="0"/>
                <a:cs typeface="Arial" pitchFamily="34" charset="0"/>
              </a:rPr>
              <a:t>(preferential attachment)</a:t>
            </a:r>
            <a:endParaRPr lang="pl-PL" sz="1400">
              <a:ea typeface="Calibri" pitchFamily="34" charset="0"/>
              <a:cs typeface="Arial" pitchFamily="34" charset="0"/>
            </a:endParaRPr>
          </a:p>
        </p:txBody>
      </p:sp>
      <p:sp>
        <p:nvSpPr>
          <p:cNvPr id="9" name="Strzałka w prawo 8"/>
          <p:cNvSpPr/>
          <p:nvPr/>
        </p:nvSpPr>
        <p:spPr>
          <a:xfrm>
            <a:off x="4286250" y="1071563"/>
            <a:ext cx="1500188" cy="28575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0" name="Strzałka w dół 9"/>
          <p:cNvSpPr/>
          <p:nvPr/>
        </p:nvSpPr>
        <p:spPr>
          <a:xfrm>
            <a:off x="785813" y="1571625"/>
            <a:ext cx="285750" cy="1285875"/>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graphicFrame>
        <p:nvGraphicFramePr>
          <p:cNvPr id="34821" name="Object 9"/>
          <p:cNvGraphicFramePr>
            <a:graphicFrameLocks noChangeAspect="1"/>
          </p:cNvGraphicFramePr>
          <p:nvPr/>
        </p:nvGraphicFramePr>
        <p:xfrm>
          <a:off x="0" y="3009900"/>
          <a:ext cx="3678238" cy="561975"/>
        </p:xfrm>
        <a:graphic>
          <a:graphicData uri="http://schemas.openxmlformats.org/presentationml/2006/ole">
            <mc:AlternateContent xmlns:mc="http://schemas.openxmlformats.org/markup-compatibility/2006">
              <mc:Choice xmlns:v="urn:schemas-microsoft-com:vml" Requires="v">
                <p:oleObj spid="_x0000_s35085" name="Równanie" r:id="rId10" imgW="2806700" imgH="431800" progId="Equation.3">
                  <p:embed/>
                </p:oleObj>
              </mc:Choice>
              <mc:Fallback>
                <p:oleObj name="Równanie" r:id="rId10" imgW="2806700" imgH="431800" progId="Equation.3">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009900"/>
                        <a:ext cx="3678238"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Strzałka w prawo 11"/>
          <p:cNvSpPr/>
          <p:nvPr/>
        </p:nvSpPr>
        <p:spPr>
          <a:xfrm>
            <a:off x="4357688" y="3143250"/>
            <a:ext cx="1500187" cy="28575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34835" name="Rectangle 4"/>
          <p:cNvSpPr>
            <a:spLocks noChangeArrowheads="1"/>
          </p:cNvSpPr>
          <p:nvPr/>
        </p:nvSpPr>
        <p:spPr bwMode="auto">
          <a:xfrm>
            <a:off x="4286250" y="2835275"/>
            <a:ext cx="1643063" cy="307975"/>
          </a:xfrm>
          <a:prstGeom prst="rect">
            <a:avLst/>
          </a:prstGeom>
          <a:noFill/>
          <a:ln w="9525">
            <a:noFill/>
            <a:miter lim="800000"/>
            <a:headEnd/>
            <a:tailEnd/>
          </a:ln>
        </p:spPr>
        <p:txBody>
          <a:bodyPr anchor="ctr">
            <a:spAutoFit/>
          </a:bodyPr>
          <a:lstStyle/>
          <a:p>
            <a:pPr eaLnBrk="0" hangingPunct="0"/>
            <a:r>
              <a:rPr lang="en-US" sz="1400">
                <a:ea typeface="Calibri" pitchFamily="34" charset="0"/>
                <a:cs typeface="Arial" pitchFamily="34" charset="0"/>
              </a:rPr>
              <a:t>Tsallis distribution </a:t>
            </a:r>
            <a:endParaRPr lang="pl-PL" sz="1400">
              <a:ea typeface="Calibri" pitchFamily="34" charset="0"/>
              <a:cs typeface="Arial" pitchFamily="34" charset="0"/>
            </a:endParaRPr>
          </a:p>
        </p:txBody>
      </p:sp>
      <p:graphicFrame>
        <p:nvGraphicFramePr>
          <p:cNvPr id="34822" name="Object 10"/>
          <p:cNvGraphicFramePr>
            <a:graphicFrameLocks noChangeAspect="1"/>
          </p:cNvGraphicFramePr>
          <p:nvPr/>
        </p:nvGraphicFramePr>
        <p:xfrm>
          <a:off x="6842125" y="2917825"/>
          <a:ext cx="2230438" cy="725488"/>
        </p:xfrm>
        <a:graphic>
          <a:graphicData uri="http://schemas.openxmlformats.org/presentationml/2006/ole">
            <mc:AlternateContent xmlns:mc="http://schemas.openxmlformats.org/markup-compatibility/2006">
              <mc:Choice xmlns:v="urn:schemas-microsoft-com:vml" Requires="v">
                <p:oleObj spid="_x0000_s35086" name="Równanie" r:id="rId12" imgW="1562100" imgH="508000" progId="Equation.3">
                  <p:embed/>
                </p:oleObj>
              </mc:Choice>
              <mc:Fallback>
                <p:oleObj name="Równanie" r:id="rId12" imgW="1562100" imgH="508000" progId="Equation.3">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42125" y="2917825"/>
                        <a:ext cx="2230438" cy="725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3" name="Object 7"/>
          <p:cNvGraphicFramePr>
            <a:graphicFrameLocks noChangeAspect="1"/>
          </p:cNvGraphicFramePr>
          <p:nvPr/>
        </p:nvGraphicFramePr>
        <p:xfrm>
          <a:off x="4546600" y="3492500"/>
          <a:ext cx="1025525" cy="293688"/>
        </p:xfrm>
        <a:graphic>
          <a:graphicData uri="http://schemas.openxmlformats.org/presentationml/2006/ole">
            <mc:AlternateContent xmlns:mc="http://schemas.openxmlformats.org/markup-compatibility/2006">
              <mc:Choice xmlns:v="urn:schemas-microsoft-com:vml" Requires="v">
                <p:oleObj spid="_x0000_s35087" name="Równanie" r:id="rId14" imgW="761760" imgH="203040" progId="Equation.3">
                  <p:embed/>
                </p:oleObj>
              </mc:Choice>
              <mc:Fallback>
                <p:oleObj name="Równanie" r:id="rId14" imgW="761760" imgH="203040"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46600" y="3492500"/>
                        <a:ext cx="1025525" cy="293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Strzałka w dół 15"/>
          <p:cNvSpPr/>
          <p:nvPr/>
        </p:nvSpPr>
        <p:spPr>
          <a:xfrm>
            <a:off x="500063" y="3571875"/>
            <a:ext cx="285750" cy="857250"/>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graphicFrame>
        <p:nvGraphicFramePr>
          <p:cNvPr id="34824" name="Object 5"/>
          <p:cNvGraphicFramePr>
            <a:graphicFrameLocks noChangeAspect="1"/>
          </p:cNvGraphicFramePr>
          <p:nvPr/>
        </p:nvGraphicFramePr>
        <p:xfrm>
          <a:off x="53975" y="4429125"/>
          <a:ext cx="3013075" cy="571500"/>
        </p:xfrm>
        <a:graphic>
          <a:graphicData uri="http://schemas.openxmlformats.org/presentationml/2006/ole">
            <mc:AlternateContent xmlns:mc="http://schemas.openxmlformats.org/markup-compatibility/2006">
              <mc:Choice xmlns:v="urn:schemas-microsoft-com:vml" Requires="v">
                <p:oleObj spid="_x0000_s35088" name="Równanie" r:id="rId16" imgW="2108160" imgH="393480" progId="Equation.3">
                  <p:embed/>
                </p:oleObj>
              </mc:Choice>
              <mc:Fallback>
                <p:oleObj name="Równanie" r:id="rId16" imgW="2108160" imgH="393480" progId="Equation.3">
                  <p:embed/>
                  <p:pic>
                    <p:nvPicPr>
                      <p:cNvPr id="0" name="Object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975" y="4429125"/>
                        <a:ext cx="3013075"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5" name="Object 4"/>
          <p:cNvGraphicFramePr>
            <a:graphicFrameLocks noChangeAspect="1"/>
          </p:cNvGraphicFramePr>
          <p:nvPr/>
        </p:nvGraphicFramePr>
        <p:xfrm>
          <a:off x="3857625" y="4857750"/>
          <a:ext cx="1479550" cy="319088"/>
        </p:xfrm>
        <a:graphic>
          <a:graphicData uri="http://schemas.openxmlformats.org/presentationml/2006/ole">
            <mc:AlternateContent xmlns:mc="http://schemas.openxmlformats.org/markup-compatibility/2006">
              <mc:Choice xmlns:v="urn:schemas-microsoft-com:vml" Requires="v">
                <p:oleObj spid="_x0000_s35089" name="Równanie" r:id="rId18" imgW="990360" imgH="215640" progId="Equation.3">
                  <p:embed/>
                </p:oleObj>
              </mc:Choice>
              <mc:Fallback>
                <p:oleObj name="Równanie" r:id="rId18" imgW="990360" imgH="215640" progId="Equation.3">
                  <p:embed/>
                  <p:pic>
                    <p:nvPicPr>
                      <p:cNvPr id="0" name="Object 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57625" y="4857750"/>
                        <a:ext cx="1479550"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Strzałka w prawo 18"/>
          <p:cNvSpPr/>
          <p:nvPr/>
        </p:nvSpPr>
        <p:spPr>
          <a:xfrm>
            <a:off x="3857625" y="4500563"/>
            <a:ext cx="1500188" cy="28575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graphicFrame>
        <p:nvGraphicFramePr>
          <p:cNvPr id="34826" name="Object 10"/>
          <p:cNvGraphicFramePr>
            <a:graphicFrameLocks noChangeAspect="1"/>
          </p:cNvGraphicFramePr>
          <p:nvPr/>
        </p:nvGraphicFramePr>
        <p:xfrm>
          <a:off x="5857875" y="4551363"/>
          <a:ext cx="3214688" cy="314325"/>
        </p:xfrm>
        <a:graphic>
          <a:graphicData uri="http://schemas.openxmlformats.org/presentationml/2006/ole">
            <mc:AlternateContent xmlns:mc="http://schemas.openxmlformats.org/markup-compatibility/2006">
              <mc:Choice xmlns:v="urn:schemas-microsoft-com:vml" Requires="v">
                <p:oleObj spid="_x0000_s35090" name="Równanie" r:id="rId20" imgW="2095500" imgH="203200" progId="Equation.3">
                  <p:embed/>
                </p:oleObj>
              </mc:Choice>
              <mc:Fallback>
                <p:oleObj name="Równanie" r:id="rId20" imgW="2095500" imgH="203200" progId="Equation.3">
                  <p:embed/>
                  <p:pic>
                    <p:nvPicPr>
                      <p:cNvPr id="0" name="Picture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857875" y="4551363"/>
                        <a:ext cx="3214688"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7" name="Object 11"/>
          <p:cNvGraphicFramePr>
            <a:graphicFrameLocks noChangeAspect="1"/>
          </p:cNvGraphicFramePr>
          <p:nvPr/>
        </p:nvGraphicFramePr>
        <p:xfrm>
          <a:off x="2214563" y="5786438"/>
          <a:ext cx="3751262" cy="500062"/>
        </p:xfrm>
        <a:graphic>
          <a:graphicData uri="http://schemas.openxmlformats.org/presentationml/2006/ole">
            <mc:AlternateContent xmlns:mc="http://schemas.openxmlformats.org/markup-compatibility/2006">
              <mc:Choice xmlns:v="urn:schemas-microsoft-com:vml" Requires="v">
                <p:oleObj spid="_x0000_s35091" name="Równanie" r:id="rId22" imgW="1612900" imgH="215900" progId="Equation.3">
                  <p:embed/>
                </p:oleObj>
              </mc:Choice>
              <mc:Fallback>
                <p:oleObj name="Równanie" r:id="rId22" imgW="1612900" imgH="215900" progId="Equation.3">
                  <p:embed/>
                  <p:pic>
                    <p:nvPicPr>
                      <p:cNvPr id="0"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214563" y="5786438"/>
                        <a:ext cx="3751262" cy="500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8" name="Object 12"/>
          <p:cNvGraphicFramePr>
            <a:graphicFrameLocks noChangeAspect="1"/>
          </p:cNvGraphicFramePr>
          <p:nvPr/>
        </p:nvGraphicFramePr>
        <p:xfrm>
          <a:off x="7877175" y="5857875"/>
          <a:ext cx="1195388" cy="604838"/>
        </p:xfrm>
        <a:graphic>
          <a:graphicData uri="http://schemas.openxmlformats.org/presentationml/2006/ole">
            <mc:AlternateContent xmlns:mc="http://schemas.openxmlformats.org/markup-compatibility/2006">
              <mc:Choice xmlns:v="urn:schemas-microsoft-com:vml" Requires="v">
                <p:oleObj spid="_x0000_s35092" name="Równanie" r:id="rId24" imgW="787058" imgH="393529" progId="Equation.3">
                  <p:embed/>
                </p:oleObj>
              </mc:Choice>
              <mc:Fallback>
                <p:oleObj name="Równanie" r:id="rId24" imgW="787058" imgH="393529" progId="Equation.3">
                  <p:embed/>
                  <p:pic>
                    <p:nvPicPr>
                      <p:cNvPr id="0"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877175" y="5857875"/>
                        <a:ext cx="1195388" cy="604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38" name="Rectangle 4"/>
          <p:cNvSpPr>
            <a:spLocks noChangeArrowheads="1"/>
          </p:cNvSpPr>
          <p:nvPr/>
        </p:nvSpPr>
        <p:spPr bwMode="auto">
          <a:xfrm>
            <a:off x="1000125" y="3786188"/>
            <a:ext cx="1643063" cy="307975"/>
          </a:xfrm>
          <a:prstGeom prst="rect">
            <a:avLst/>
          </a:prstGeom>
          <a:noFill/>
          <a:ln w="9525">
            <a:noFill/>
            <a:miter lim="800000"/>
            <a:headEnd/>
            <a:tailEnd/>
          </a:ln>
        </p:spPr>
        <p:txBody>
          <a:bodyPr anchor="ctr">
            <a:spAutoFit/>
          </a:bodyPr>
          <a:lstStyle/>
          <a:p>
            <a:pPr eaLnBrk="0" hangingPunct="0"/>
            <a:r>
              <a:rPr lang="pl-PL" sz="1400">
                <a:ea typeface="Calibri" pitchFamily="34" charset="0"/>
                <a:cs typeface="Arial" pitchFamily="34" charset="0"/>
              </a:rPr>
              <a:t>dE  </a:t>
            </a:r>
            <a:r>
              <a:rPr lang="pl-PL" sz="1400">
                <a:ea typeface="Calibri" pitchFamily="34" charset="0"/>
                <a:cs typeface="Arial" pitchFamily="34" charset="0"/>
                <a:sym typeface="Wingdings" pitchFamily="2" charset="2"/>
              </a:rPr>
              <a:t>         finite</a:t>
            </a:r>
            <a:r>
              <a:rPr lang="en-US" sz="1400">
                <a:ea typeface="Calibri" pitchFamily="34" charset="0"/>
                <a:cs typeface="Arial" pitchFamily="34" charset="0"/>
              </a:rPr>
              <a:t> </a:t>
            </a:r>
            <a:endParaRPr lang="pl-PL" sz="1400">
              <a:ea typeface="Calibri" pitchFamily="34" charset="0"/>
              <a:cs typeface="Arial" pitchFamily="34" charset="0"/>
            </a:endParaRPr>
          </a:p>
        </p:txBody>
      </p:sp>
      <p:sp>
        <p:nvSpPr>
          <p:cNvPr id="22" name="Wygięta strzałka 21"/>
          <p:cNvSpPr/>
          <p:nvPr/>
        </p:nvSpPr>
        <p:spPr>
          <a:xfrm rot="10800000">
            <a:off x="6357938" y="5143500"/>
            <a:ext cx="1571625" cy="1143000"/>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chemeClr val="tx1"/>
              </a:solidFill>
            </a:endParaRPr>
          </a:p>
        </p:txBody>
      </p:sp>
      <p:sp>
        <p:nvSpPr>
          <p:cNvPr id="23" name="Prostokąt zaokrąglony 22"/>
          <p:cNvSpPr/>
          <p:nvPr/>
        </p:nvSpPr>
        <p:spPr>
          <a:xfrm>
            <a:off x="5786438" y="4429125"/>
            <a:ext cx="3357562" cy="5000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4" name="Prostokąt zaokrąglony 23"/>
          <p:cNvSpPr/>
          <p:nvPr/>
        </p:nvSpPr>
        <p:spPr>
          <a:xfrm>
            <a:off x="2071688" y="5643563"/>
            <a:ext cx="4071937" cy="7858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graphicFrame>
        <p:nvGraphicFramePr>
          <p:cNvPr id="34829" name="Object 13"/>
          <p:cNvGraphicFramePr>
            <a:graphicFrameLocks noChangeAspect="1"/>
          </p:cNvGraphicFramePr>
          <p:nvPr/>
        </p:nvGraphicFramePr>
        <p:xfrm>
          <a:off x="1643063" y="3833813"/>
          <a:ext cx="292100" cy="238125"/>
        </p:xfrm>
        <a:graphic>
          <a:graphicData uri="http://schemas.openxmlformats.org/presentationml/2006/ole">
            <mc:AlternateContent xmlns:mc="http://schemas.openxmlformats.org/markup-compatibility/2006">
              <mc:Choice xmlns:v="urn:schemas-microsoft-com:vml" Requires="v">
                <p:oleObj spid="_x0000_s35093" name="Równanie" r:id="rId26" imgW="215640" imgH="177480" progId="Equation.3">
                  <p:embed/>
                </p:oleObj>
              </mc:Choice>
              <mc:Fallback>
                <p:oleObj name="Równanie" r:id="rId26" imgW="215640" imgH="177480" progId="Equation.3">
                  <p:embed/>
                  <p:pic>
                    <p:nvPicPr>
                      <p:cNvPr id="0"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643063" y="3833813"/>
                        <a:ext cx="292100"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13"/>
          <p:cNvSpPr>
            <a:spLocks noChangeArrowheads="1"/>
          </p:cNvSpPr>
          <p:nvPr/>
        </p:nvSpPr>
        <p:spPr bwMode="auto">
          <a:xfrm>
            <a:off x="6786610" y="5072074"/>
            <a:ext cx="857224" cy="738664"/>
          </a:xfrm>
          <a:prstGeom prst="rect">
            <a:avLst/>
          </a:prstGeom>
          <a:noFill/>
          <a:ln w="9525">
            <a:noFill/>
            <a:miter lim="800000"/>
            <a:headEnd/>
            <a:tailEnd/>
          </a:ln>
        </p:spPr>
        <p:txBody>
          <a:bodyPr wrap="square" anchor="ctr">
            <a:spAutoFit/>
          </a:bodyPr>
          <a:lstStyle/>
          <a:p>
            <a:pPr algn="r" eaLnBrk="0" hangingPunct="0"/>
            <a:r>
              <a:rPr lang="pl-PL" sz="1400" dirty="0" err="1" smtClean="0">
                <a:ea typeface="Calibri" pitchFamily="34" charset="0"/>
                <a:cs typeface="Arial" pitchFamily="34" charset="0"/>
              </a:rPr>
              <a:t>scale</a:t>
            </a:r>
            <a:r>
              <a:rPr lang="pl-PL" sz="1400" dirty="0" smtClean="0">
                <a:ea typeface="Calibri" pitchFamily="34" charset="0"/>
                <a:cs typeface="Arial" pitchFamily="34" charset="0"/>
              </a:rPr>
              <a:t> </a:t>
            </a:r>
          </a:p>
          <a:p>
            <a:pPr algn="r" eaLnBrk="0" hangingPunct="0"/>
            <a:r>
              <a:rPr lang="pl-PL" sz="1400" dirty="0" err="1" smtClean="0">
                <a:ea typeface="Calibri" pitchFamily="34" charset="0"/>
                <a:cs typeface="Arial" pitchFamily="34" charset="0"/>
              </a:rPr>
              <a:t>invariant</a:t>
            </a:r>
            <a:r>
              <a:rPr lang="pl-PL" sz="1400" dirty="0" smtClean="0">
                <a:ea typeface="Calibri" pitchFamily="34" charset="0"/>
                <a:cs typeface="Arial" pitchFamily="34" charset="0"/>
              </a:rPr>
              <a:t> </a:t>
            </a:r>
          </a:p>
          <a:p>
            <a:pPr algn="r" eaLnBrk="0" hangingPunct="0"/>
            <a:r>
              <a:rPr lang="pl-PL" sz="1400" dirty="0" err="1" smtClean="0">
                <a:ea typeface="Calibri" pitchFamily="34" charset="0"/>
                <a:cs typeface="Arial" pitchFamily="34" charset="0"/>
              </a:rPr>
              <a:t>relation</a:t>
            </a:r>
            <a:r>
              <a:rPr lang="en-US" sz="1400" dirty="0" smtClean="0">
                <a:ea typeface="Calibri" pitchFamily="34" charset="0"/>
                <a:cs typeface="Arial" pitchFamily="34" charset="0"/>
              </a:rPr>
              <a:t> </a:t>
            </a:r>
            <a:endParaRPr lang="en-US" sz="1400" dirty="0">
              <a:ea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11"/>
          <p:cNvGraphicFramePr>
            <a:graphicFrameLocks noChangeAspect="1"/>
          </p:cNvGraphicFramePr>
          <p:nvPr/>
        </p:nvGraphicFramePr>
        <p:xfrm>
          <a:off x="2392363" y="142855"/>
          <a:ext cx="3751262" cy="500063"/>
        </p:xfrm>
        <a:graphic>
          <a:graphicData uri="http://schemas.openxmlformats.org/presentationml/2006/ole">
            <mc:AlternateContent xmlns:mc="http://schemas.openxmlformats.org/markup-compatibility/2006">
              <mc:Choice xmlns:v="urn:schemas-microsoft-com:vml" Requires="v">
                <p:oleObj spid="_x0000_s36150" name="Równanie" r:id="rId3" imgW="1612900" imgH="215900" progId="Equation.3">
                  <p:embed/>
                </p:oleObj>
              </mc:Choice>
              <mc:Fallback>
                <p:oleObj name="Równanie" r:id="rId3" imgW="1612900" imgH="215900" progId="Equation.3">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2363" y="142855"/>
                        <a:ext cx="3751262"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54" name="Rectangle 13"/>
          <p:cNvSpPr>
            <a:spLocks noChangeArrowheads="1"/>
          </p:cNvSpPr>
          <p:nvPr/>
        </p:nvSpPr>
        <p:spPr bwMode="auto">
          <a:xfrm>
            <a:off x="0" y="571480"/>
            <a:ext cx="9144000" cy="307975"/>
          </a:xfrm>
          <a:prstGeom prst="rect">
            <a:avLst/>
          </a:prstGeom>
          <a:noFill/>
          <a:ln w="9525">
            <a:noFill/>
            <a:miter lim="800000"/>
            <a:headEnd/>
            <a:tailEnd/>
          </a:ln>
        </p:spPr>
        <p:txBody>
          <a:bodyPr anchor="ctr">
            <a:spAutoFit/>
          </a:bodyPr>
          <a:lstStyle/>
          <a:p>
            <a:pPr eaLnBrk="0" hangingPunct="0"/>
            <a:r>
              <a:rPr lang="pl-PL" sz="1400" dirty="0" err="1">
                <a:ea typeface="Calibri" pitchFamily="34" charset="0"/>
                <a:cs typeface="Arial" pitchFamily="34" charset="0"/>
              </a:rPr>
              <a:t>its</a:t>
            </a:r>
            <a:r>
              <a:rPr lang="en-US" sz="1400" dirty="0">
                <a:ea typeface="Calibri" pitchFamily="34" charset="0"/>
                <a:cs typeface="Arial" pitchFamily="34" charset="0"/>
              </a:rPr>
              <a:t> solution is power law </a:t>
            </a:r>
          </a:p>
        </p:txBody>
      </p:sp>
      <p:graphicFrame>
        <p:nvGraphicFramePr>
          <p:cNvPr id="35843" name="Object 12"/>
          <p:cNvGraphicFramePr>
            <a:graphicFrameLocks noChangeAspect="1"/>
          </p:cNvGraphicFramePr>
          <p:nvPr/>
        </p:nvGraphicFramePr>
        <p:xfrm>
          <a:off x="2428875" y="785798"/>
          <a:ext cx="1584325" cy="500062"/>
        </p:xfrm>
        <a:graphic>
          <a:graphicData uri="http://schemas.openxmlformats.org/presentationml/2006/ole">
            <mc:AlternateContent xmlns:mc="http://schemas.openxmlformats.org/markup-compatibility/2006">
              <mc:Choice xmlns:v="urn:schemas-microsoft-com:vml" Requires="v">
                <p:oleObj spid="_x0000_s36151" name="Równanie" r:id="rId5" imgW="736560" imgH="228600" progId="Equation.3">
                  <p:embed/>
                </p:oleObj>
              </mc:Choice>
              <mc:Fallback>
                <p:oleObj name="Równanie" r:id="rId5" imgW="736560" imgH="228600"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8875" y="785798"/>
                        <a:ext cx="1584325" cy="500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55" name="Rectangle 14"/>
          <p:cNvSpPr>
            <a:spLocks noChangeArrowheads="1"/>
          </p:cNvSpPr>
          <p:nvPr/>
        </p:nvSpPr>
        <p:spPr bwMode="auto">
          <a:xfrm>
            <a:off x="0" y="1477951"/>
            <a:ext cx="1285875" cy="307975"/>
          </a:xfrm>
          <a:prstGeom prst="rect">
            <a:avLst/>
          </a:prstGeom>
          <a:noFill/>
          <a:ln w="9525">
            <a:noFill/>
            <a:miter lim="800000"/>
            <a:headEnd/>
            <a:tailEnd/>
          </a:ln>
        </p:spPr>
        <p:txBody>
          <a:bodyPr anchor="ctr">
            <a:spAutoFit/>
          </a:bodyPr>
          <a:lstStyle/>
          <a:p>
            <a:pPr eaLnBrk="0" hangingPunct="0"/>
            <a:r>
              <a:rPr lang="pl-PL" sz="1400" dirty="0" err="1">
                <a:ea typeface="Calibri" pitchFamily="34" charset="0"/>
                <a:cs typeface="Arial" pitchFamily="34" charset="0"/>
              </a:rPr>
              <a:t>with</a:t>
            </a:r>
            <a:r>
              <a:rPr lang="en-US" sz="1400" dirty="0">
                <a:ea typeface="Calibri" pitchFamily="34" charset="0"/>
                <a:cs typeface="Arial" pitchFamily="34" charset="0"/>
              </a:rPr>
              <a:t> exponent </a:t>
            </a:r>
          </a:p>
        </p:txBody>
      </p:sp>
      <p:graphicFrame>
        <p:nvGraphicFramePr>
          <p:cNvPr id="35844" name="Object 4"/>
          <p:cNvGraphicFramePr>
            <a:graphicFrameLocks noChangeAspect="1"/>
          </p:cNvGraphicFramePr>
          <p:nvPr/>
        </p:nvGraphicFramePr>
        <p:xfrm>
          <a:off x="1285875" y="1474776"/>
          <a:ext cx="285750" cy="311150"/>
        </p:xfrm>
        <a:graphic>
          <a:graphicData uri="http://schemas.openxmlformats.org/presentationml/2006/ole">
            <mc:AlternateContent xmlns:mc="http://schemas.openxmlformats.org/markup-compatibility/2006">
              <mc:Choice xmlns:v="urn:schemas-microsoft-com:vml" Requires="v">
                <p:oleObj spid="_x0000_s36152" name="Równanie" r:id="rId7" imgW="215806" imgH="228501" progId="Equation.3">
                  <p:embed/>
                </p:oleObj>
              </mc:Choice>
              <mc:Fallback>
                <p:oleObj name="Równanie" r:id="rId7" imgW="215806" imgH="228501"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5875" y="1474776"/>
                        <a:ext cx="285750"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56" name="Rectangle 15"/>
          <p:cNvSpPr>
            <a:spLocks noChangeArrowheads="1"/>
          </p:cNvSpPr>
          <p:nvPr/>
        </p:nvSpPr>
        <p:spPr bwMode="auto">
          <a:xfrm>
            <a:off x="1500188" y="1477951"/>
            <a:ext cx="1357312" cy="307975"/>
          </a:xfrm>
          <a:prstGeom prst="rect">
            <a:avLst/>
          </a:prstGeom>
          <a:noFill/>
          <a:ln w="9525">
            <a:noFill/>
            <a:miter lim="800000"/>
            <a:headEnd/>
            <a:tailEnd/>
          </a:ln>
        </p:spPr>
        <p:txBody>
          <a:bodyPr anchor="ctr">
            <a:spAutoFit/>
          </a:bodyPr>
          <a:lstStyle/>
          <a:p>
            <a:pPr eaLnBrk="0" hangingPunct="0"/>
            <a:r>
              <a:rPr lang="en-US" sz="1200" dirty="0">
                <a:latin typeface="Times New Roman" pitchFamily="18" charset="0"/>
                <a:ea typeface="Calibri" pitchFamily="34" charset="0"/>
                <a:cs typeface="Times New Roman" pitchFamily="18" charset="0"/>
              </a:rPr>
              <a:t> </a:t>
            </a:r>
            <a:r>
              <a:rPr lang="en-US" sz="1400" dirty="0">
                <a:ea typeface="Calibri" pitchFamily="34" charset="0"/>
                <a:cs typeface="Arial" pitchFamily="34" charset="0"/>
              </a:rPr>
              <a:t>depend</a:t>
            </a:r>
            <a:r>
              <a:rPr lang="pl-PL" sz="1400" dirty="0" err="1">
                <a:ea typeface="Calibri" pitchFamily="34" charset="0"/>
                <a:cs typeface="Arial" pitchFamily="34" charset="0"/>
              </a:rPr>
              <a:t>ing</a:t>
            </a:r>
            <a:r>
              <a:rPr lang="pl-PL" sz="1400" dirty="0">
                <a:ea typeface="Calibri" pitchFamily="34" charset="0"/>
                <a:cs typeface="Arial" pitchFamily="34" charset="0"/>
              </a:rPr>
              <a:t> on</a:t>
            </a:r>
            <a:r>
              <a:rPr lang="en-US" sz="1400" dirty="0">
                <a:ea typeface="Calibri" pitchFamily="34" charset="0"/>
                <a:cs typeface="Arial" pitchFamily="34" charset="0"/>
              </a:rPr>
              <a:t> </a:t>
            </a:r>
          </a:p>
        </p:txBody>
      </p:sp>
      <p:graphicFrame>
        <p:nvGraphicFramePr>
          <p:cNvPr id="35845" name="Object 10"/>
          <p:cNvGraphicFramePr>
            <a:graphicFrameLocks noChangeAspect="1"/>
          </p:cNvGraphicFramePr>
          <p:nvPr/>
        </p:nvGraphicFramePr>
        <p:xfrm>
          <a:off x="2786063" y="1571614"/>
          <a:ext cx="244475" cy="214312"/>
        </p:xfrm>
        <a:graphic>
          <a:graphicData uri="http://schemas.openxmlformats.org/presentationml/2006/ole">
            <mc:AlternateContent xmlns:mc="http://schemas.openxmlformats.org/markup-compatibility/2006">
              <mc:Choice xmlns:v="urn:schemas-microsoft-com:vml" Requires="v">
                <p:oleObj spid="_x0000_s36153" name="Równanie" r:id="rId9" imgW="152334" imgH="139639" progId="Equation.3">
                  <p:embed/>
                </p:oleObj>
              </mc:Choice>
              <mc:Fallback>
                <p:oleObj name="Równanie" r:id="rId9" imgW="152334" imgH="139639"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6063" y="1571614"/>
                        <a:ext cx="244475" cy="214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57" name="Rectangle 16"/>
          <p:cNvSpPr>
            <a:spLocks noChangeArrowheads="1"/>
          </p:cNvSpPr>
          <p:nvPr/>
        </p:nvSpPr>
        <p:spPr bwMode="auto">
          <a:xfrm>
            <a:off x="3000375" y="1477951"/>
            <a:ext cx="2714625" cy="307975"/>
          </a:xfrm>
          <a:prstGeom prst="rect">
            <a:avLst/>
          </a:prstGeom>
          <a:noFill/>
          <a:ln w="9525">
            <a:noFill/>
            <a:miter lim="800000"/>
            <a:headEnd/>
            <a:tailEnd/>
          </a:ln>
        </p:spPr>
        <p:txBody>
          <a:bodyPr anchor="ctr">
            <a:spAutoFit/>
          </a:bodyPr>
          <a:lstStyle/>
          <a:p>
            <a:pPr eaLnBrk="0" hangingPunct="0"/>
            <a:r>
              <a:rPr lang="pl-PL" sz="1400" dirty="0">
                <a:ea typeface="Calibri" pitchFamily="34" charset="0"/>
                <a:cs typeface="Arial" pitchFamily="34" charset="0"/>
              </a:rPr>
              <a:t>a</a:t>
            </a:r>
            <a:r>
              <a:rPr lang="en-US" sz="1400" dirty="0" err="1">
                <a:ea typeface="Calibri" pitchFamily="34" charset="0"/>
                <a:cs typeface="Arial" pitchFamily="34" charset="0"/>
              </a:rPr>
              <a:t>nd</a:t>
            </a:r>
            <a:r>
              <a:rPr lang="en-US" sz="1400" dirty="0">
                <a:ea typeface="Calibri" pitchFamily="34" charset="0"/>
                <a:cs typeface="Arial" pitchFamily="34" charset="0"/>
              </a:rPr>
              <a:t>  </a:t>
            </a:r>
            <a:r>
              <a:rPr lang="en-US" sz="1400" dirty="0" err="1">
                <a:ea typeface="Calibri" pitchFamily="34" charset="0"/>
                <a:cs typeface="Arial" pitchFamily="34" charset="0"/>
              </a:rPr>
              <a:t>acquir</a:t>
            </a:r>
            <a:r>
              <a:rPr lang="pl-PL" sz="1400" dirty="0" err="1">
                <a:ea typeface="Calibri" pitchFamily="34" charset="0"/>
                <a:cs typeface="Arial" pitchFamily="34" charset="0"/>
              </a:rPr>
              <a:t>ing</a:t>
            </a:r>
            <a:r>
              <a:rPr lang="en-US" sz="1400" dirty="0">
                <a:ea typeface="Calibri" pitchFamily="34" charset="0"/>
                <a:cs typeface="Arial" pitchFamily="34" charset="0"/>
              </a:rPr>
              <a:t> an imaginary part</a:t>
            </a:r>
            <a:endParaRPr lang="pl-PL" sz="1400" dirty="0">
              <a:ea typeface="Calibri" pitchFamily="34" charset="0"/>
              <a:cs typeface="Arial" pitchFamily="34" charset="0"/>
            </a:endParaRPr>
          </a:p>
        </p:txBody>
      </p:sp>
      <p:graphicFrame>
        <p:nvGraphicFramePr>
          <p:cNvPr id="35846" name="Object 5"/>
          <p:cNvGraphicFramePr>
            <a:graphicFrameLocks noChangeAspect="1"/>
          </p:cNvGraphicFramePr>
          <p:nvPr/>
        </p:nvGraphicFramePr>
        <p:xfrm>
          <a:off x="6500826" y="1285862"/>
          <a:ext cx="2571768" cy="580230"/>
        </p:xfrm>
        <a:graphic>
          <a:graphicData uri="http://schemas.openxmlformats.org/presentationml/2006/ole">
            <mc:AlternateContent xmlns:mc="http://schemas.openxmlformats.org/markup-compatibility/2006">
              <mc:Choice xmlns:v="urn:schemas-microsoft-com:vml" Requires="v">
                <p:oleObj spid="_x0000_s36154" name="Równanie" r:id="rId11" imgW="1905000" imgH="431800" progId="Equation.3">
                  <p:embed/>
                </p:oleObj>
              </mc:Choice>
              <mc:Fallback>
                <p:oleObj name="Równanie" r:id="rId11" imgW="1905000" imgH="431800" progId="Equation.3">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00826" y="1285862"/>
                        <a:ext cx="2571768" cy="5802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58" name="Rectangle 9"/>
          <p:cNvSpPr>
            <a:spLocks noChangeArrowheads="1"/>
          </p:cNvSpPr>
          <p:nvPr/>
        </p:nvSpPr>
        <p:spPr bwMode="auto">
          <a:xfrm>
            <a:off x="0" y="1906579"/>
            <a:ext cx="2857500" cy="307975"/>
          </a:xfrm>
          <a:prstGeom prst="rect">
            <a:avLst/>
          </a:prstGeom>
          <a:noFill/>
          <a:ln w="9525">
            <a:noFill/>
            <a:miter lim="800000"/>
            <a:headEnd/>
            <a:tailEnd/>
          </a:ln>
        </p:spPr>
        <p:txBody>
          <a:bodyPr anchor="ctr">
            <a:spAutoFit/>
          </a:bodyPr>
          <a:lstStyle/>
          <a:p>
            <a:pPr eaLnBrk="0" hangingPunct="0"/>
            <a:r>
              <a:rPr lang="pl-PL" sz="1400" dirty="0">
                <a:ea typeface="Calibri" pitchFamily="34" charset="0"/>
                <a:cs typeface="Arial" pitchFamily="34" charset="0"/>
              </a:rPr>
              <a:t>In t</a:t>
            </a:r>
            <a:r>
              <a:rPr lang="en-US" sz="1400" dirty="0">
                <a:ea typeface="Calibri" pitchFamily="34" charset="0"/>
                <a:cs typeface="Arial" pitchFamily="34" charset="0"/>
              </a:rPr>
              <a:t>he </a:t>
            </a:r>
            <a:r>
              <a:rPr lang="pl-PL" sz="1400" dirty="0" err="1">
                <a:ea typeface="Calibri" pitchFamily="34" charset="0"/>
                <a:cs typeface="Arial" pitchFamily="34" charset="0"/>
              </a:rPr>
              <a:t>special</a:t>
            </a:r>
            <a:r>
              <a:rPr lang="pl-PL" sz="1400" dirty="0">
                <a:ea typeface="Calibri" pitchFamily="34" charset="0"/>
                <a:cs typeface="Arial" pitchFamily="34" charset="0"/>
              </a:rPr>
              <a:t> </a:t>
            </a:r>
            <a:r>
              <a:rPr lang="pl-PL" sz="1400" dirty="0" err="1">
                <a:ea typeface="Calibri" pitchFamily="34" charset="0"/>
                <a:cs typeface="Arial" pitchFamily="34" charset="0"/>
              </a:rPr>
              <a:t>case</a:t>
            </a:r>
            <a:r>
              <a:rPr lang="pl-PL" sz="1400" dirty="0">
                <a:ea typeface="Calibri" pitchFamily="34" charset="0"/>
                <a:cs typeface="Arial" pitchFamily="34" charset="0"/>
              </a:rPr>
              <a:t> (</a:t>
            </a:r>
            <a:r>
              <a:rPr lang="en-US" sz="1400" dirty="0">
                <a:ea typeface="Calibri" pitchFamily="34" charset="0"/>
                <a:cs typeface="Arial" pitchFamily="34" charset="0"/>
              </a:rPr>
              <a:t>real solution</a:t>
            </a:r>
            <a:r>
              <a:rPr lang="pl-PL" sz="1400" dirty="0">
                <a:ea typeface="Calibri" pitchFamily="34" charset="0"/>
                <a:cs typeface="Arial" pitchFamily="34" charset="0"/>
              </a:rPr>
              <a:t>)</a:t>
            </a:r>
            <a:r>
              <a:rPr lang="en-US" sz="1400" dirty="0">
                <a:ea typeface="Calibri" pitchFamily="34" charset="0"/>
                <a:cs typeface="Arial" pitchFamily="34" charset="0"/>
              </a:rPr>
              <a:t> </a:t>
            </a:r>
          </a:p>
        </p:txBody>
      </p:sp>
      <p:graphicFrame>
        <p:nvGraphicFramePr>
          <p:cNvPr id="35847" name="Object 1"/>
          <p:cNvGraphicFramePr>
            <a:graphicFrameLocks noChangeAspect="1"/>
          </p:cNvGraphicFramePr>
          <p:nvPr/>
        </p:nvGraphicFramePr>
        <p:xfrm>
          <a:off x="2714625" y="1978017"/>
          <a:ext cx="500063" cy="236537"/>
        </p:xfrm>
        <a:graphic>
          <a:graphicData uri="http://schemas.openxmlformats.org/presentationml/2006/ole">
            <mc:AlternateContent xmlns:mc="http://schemas.openxmlformats.org/markup-compatibility/2006">
              <mc:Choice xmlns:v="urn:schemas-microsoft-com:vml" Requires="v">
                <p:oleObj spid="_x0000_s36155" name="Równanie" r:id="rId13" imgW="368140" imgH="177723" progId="Equation.3">
                  <p:embed/>
                </p:oleObj>
              </mc:Choice>
              <mc:Fallback>
                <p:oleObj name="Równanie" r:id="rId13" imgW="368140" imgH="177723" progId="Equation.3">
                  <p:embed/>
                  <p:pic>
                    <p:nvPicPr>
                      <p:cNvPr id="0" name="Object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14625" y="1978017"/>
                        <a:ext cx="500063" cy="236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59" name="Rectangle 9"/>
          <p:cNvSpPr>
            <a:spLocks noChangeArrowheads="1"/>
          </p:cNvSpPr>
          <p:nvPr/>
        </p:nvSpPr>
        <p:spPr bwMode="auto">
          <a:xfrm>
            <a:off x="0" y="3049587"/>
            <a:ext cx="1714500" cy="307975"/>
          </a:xfrm>
          <a:prstGeom prst="rect">
            <a:avLst/>
          </a:prstGeom>
          <a:noFill/>
          <a:ln w="9525">
            <a:noFill/>
            <a:miter lim="800000"/>
            <a:headEnd/>
            <a:tailEnd/>
          </a:ln>
        </p:spPr>
        <p:txBody>
          <a:bodyPr anchor="ctr">
            <a:spAutoFit/>
          </a:bodyPr>
          <a:lstStyle/>
          <a:p>
            <a:pPr eaLnBrk="0" hangingPunct="0"/>
            <a:r>
              <a:rPr lang="pl-PL" sz="1400" dirty="0" err="1">
                <a:ea typeface="Calibri" pitchFamily="34" charset="0"/>
                <a:cs typeface="Arial" pitchFamily="34" charset="0"/>
              </a:rPr>
              <a:t>recovers</a:t>
            </a:r>
            <a:r>
              <a:rPr lang="pl-PL" sz="1400" dirty="0">
                <a:ea typeface="Calibri" pitchFamily="34" charset="0"/>
                <a:cs typeface="Arial" pitchFamily="34" charset="0"/>
              </a:rPr>
              <a:t> </a:t>
            </a:r>
            <a:r>
              <a:rPr lang="pl-PL" sz="1400" dirty="0" err="1">
                <a:ea typeface="Calibri" pitchFamily="34" charset="0"/>
                <a:cs typeface="Arial" pitchFamily="34" charset="0"/>
              </a:rPr>
              <a:t>in</a:t>
            </a:r>
            <a:r>
              <a:rPr lang="pl-PL" sz="1400" dirty="0">
                <a:ea typeface="Calibri" pitchFamily="34" charset="0"/>
                <a:cs typeface="Arial" pitchFamily="34" charset="0"/>
              </a:rPr>
              <a:t> </a:t>
            </a:r>
            <a:r>
              <a:rPr lang="pl-PL" sz="1400" dirty="0" err="1">
                <a:ea typeface="Calibri" pitchFamily="34" charset="0"/>
                <a:cs typeface="Arial" pitchFamily="34" charset="0"/>
              </a:rPr>
              <a:t>the</a:t>
            </a:r>
            <a:r>
              <a:rPr lang="pl-PL" sz="1400" dirty="0">
                <a:ea typeface="Calibri" pitchFamily="34" charset="0"/>
                <a:cs typeface="Arial" pitchFamily="34" charset="0"/>
              </a:rPr>
              <a:t> limit</a:t>
            </a:r>
            <a:r>
              <a:rPr lang="en-US" sz="1400" dirty="0">
                <a:ea typeface="Calibri" pitchFamily="34" charset="0"/>
                <a:cs typeface="Arial" pitchFamily="34" charset="0"/>
              </a:rPr>
              <a:t> </a:t>
            </a:r>
          </a:p>
        </p:txBody>
      </p:sp>
      <p:graphicFrame>
        <p:nvGraphicFramePr>
          <p:cNvPr id="35848" name="Object 2"/>
          <p:cNvGraphicFramePr>
            <a:graphicFrameLocks noChangeAspect="1"/>
          </p:cNvGraphicFramePr>
          <p:nvPr/>
        </p:nvGraphicFramePr>
        <p:xfrm>
          <a:off x="1652588" y="3071810"/>
          <a:ext cx="633412" cy="247650"/>
        </p:xfrm>
        <a:graphic>
          <a:graphicData uri="http://schemas.openxmlformats.org/presentationml/2006/ole">
            <mc:AlternateContent xmlns:mc="http://schemas.openxmlformats.org/markup-compatibility/2006">
              <mc:Choice xmlns:v="urn:schemas-microsoft-com:vml" Requires="v">
                <p:oleObj spid="_x0000_s36156" name="Równanie" r:id="rId15" imgW="444114" imgH="177646" progId="Equation.3">
                  <p:embed/>
                </p:oleObj>
              </mc:Choice>
              <mc:Fallback>
                <p:oleObj name="Równanie" r:id="rId15" imgW="444114" imgH="177646" progId="Equation.3">
                  <p:embed/>
                  <p:pic>
                    <p:nvPicPr>
                      <p:cNvPr id="0"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52588" y="3071810"/>
                        <a:ext cx="633412"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60" name="Rectangle 9"/>
          <p:cNvSpPr>
            <a:spLocks noChangeArrowheads="1"/>
          </p:cNvSpPr>
          <p:nvPr/>
        </p:nvSpPr>
        <p:spPr bwMode="auto">
          <a:xfrm>
            <a:off x="2286000" y="3000372"/>
            <a:ext cx="1071563" cy="307975"/>
          </a:xfrm>
          <a:prstGeom prst="rect">
            <a:avLst/>
          </a:prstGeom>
          <a:noFill/>
          <a:ln w="9525">
            <a:noFill/>
            <a:miter lim="800000"/>
            <a:headEnd/>
            <a:tailEnd/>
          </a:ln>
        </p:spPr>
        <p:txBody>
          <a:bodyPr anchor="ctr">
            <a:spAutoFit/>
          </a:bodyPr>
          <a:lstStyle/>
          <a:p>
            <a:pPr eaLnBrk="0" hangingPunct="0"/>
            <a:r>
              <a:rPr lang="pl-PL" sz="1400" dirty="0" err="1">
                <a:ea typeface="Calibri" pitchFamily="34" charset="0"/>
                <a:cs typeface="Arial" pitchFamily="34" charset="0"/>
              </a:rPr>
              <a:t>the</a:t>
            </a:r>
            <a:r>
              <a:rPr lang="pl-PL" sz="1400" dirty="0">
                <a:ea typeface="Calibri" pitchFamily="34" charset="0"/>
                <a:cs typeface="Arial" pitchFamily="34" charset="0"/>
              </a:rPr>
              <a:t> </a:t>
            </a:r>
            <a:r>
              <a:rPr lang="pl-PL" sz="1400" dirty="0" err="1">
                <a:ea typeface="Calibri" pitchFamily="34" charset="0"/>
                <a:cs typeface="Arial" pitchFamily="34" charset="0"/>
              </a:rPr>
              <a:t>power</a:t>
            </a:r>
            <a:r>
              <a:rPr lang="en-US" sz="1400" dirty="0">
                <a:ea typeface="Calibri" pitchFamily="34" charset="0"/>
                <a:cs typeface="Arial" pitchFamily="34" charset="0"/>
              </a:rPr>
              <a:t> </a:t>
            </a:r>
          </a:p>
        </p:txBody>
      </p:sp>
      <p:graphicFrame>
        <p:nvGraphicFramePr>
          <p:cNvPr id="35849" name="Object 3"/>
          <p:cNvGraphicFramePr>
            <a:graphicFrameLocks noChangeAspect="1"/>
          </p:cNvGraphicFramePr>
          <p:nvPr/>
        </p:nvGraphicFramePr>
        <p:xfrm>
          <a:off x="3286125" y="3071810"/>
          <a:ext cx="214313" cy="230188"/>
        </p:xfrm>
        <a:graphic>
          <a:graphicData uri="http://schemas.openxmlformats.org/presentationml/2006/ole">
            <mc:AlternateContent xmlns:mc="http://schemas.openxmlformats.org/markup-compatibility/2006">
              <mc:Choice xmlns:v="urn:schemas-microsoft-com:vml" Requires="v">
                <p:oleObj spid="_x0000_s36157" name="Równanie" r:id="rId17" imgW="126835" imgH="139518" progId="Equation.3">
                  <p:embed/>
                </p:oleObj>
              </mc:Choice>
              <mc:Fallback>
                <p:oleObj name="Równanie" r:id="rId17" imgW="126835" imgH="139518" progId="Equation.3">
                  <p:embed/>
                  <p:pic>
                    <p:nvPicPr>
                      <p:cNvPr id="0" name="Object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86125" y="3071810"/>
                        <a:ext cx="214313" cy="230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61" name="Rectangle 9"/>
          <p:cNvSpPr>
            <a:spLocks noChangeArrowheads="1"/>
          </p:cNvSpPr>
          <p:nvPr/>
        </p:nvSpPr>
        <p:spPr bwMode="auto">
          <a:xfrm>
            <a:off x="3571875" y="3000372"/>
            <a:ext cx="2643188" cy="307975"/>
          </a:xfrm>
          <a:prstGeom prst="rect">
            <a:avLst/>
          </a:prstGeom>
          <a:noFill/>
          <a:ln w="9525">
            <a:noFill/>
            <a:miter lim="800000"/>
            <a:headEnd/>
            <a:tailEnd/>
          </a:ln>
        </p:spPr>
        <p:txBody>
          <a:bodyPr anchor="ctr">
            <a:spAutoFit/>
          </a:bodyPr>
          <a:lstStyle/>
          <a:p>
            <a:pPr eaLnBrk="0" hangingPunct="0"/>
            <a:r>
              <a:rPr lang="pl-PL" sz="1400" dirty="0" err="1">
                <a:ea typeface="Calibri" pitchFamily="34" charset="0"/>
                <a:cs typeface="Arial" pitchFamily="34" charset="0"/>
              </a:rPr>
              <a:t>in</a:t>
            </a:r>
            <a:r>
              <a:rPr lang="pl-PL" sz="1400" dirty="0">
                <a:ea typeface="Calibri" pitchFamily="34" charset="0"/>
                <a:cs typeface="Arial" pitchFamily="34" charset="0"/>
              </a:rPr>
              <a:t> </a:t>
            </a:r>
            <a:r>
              <a:rPr lang="pl-PL" sz="1400" dirty="0" err="1">
                <a:ea typeface="Calibri" pitchFamily="34" charset="0"/>
                <a:cs typeface="Arial" pitchFamily="34" charset="0"/>
              </a:rPr>
              <a:t>the</a:t>
            </a:r>
            <a:r>
              <a:rPr lang="pl-PL" sz="1400" dirty="0">
                <a:ea typeface="Calibri" pitchFamily="34" charset="0"/>
                <a:cs typeface="Arial" pitchFamily="34" charset="0"/>
              </a:rPr>
              <a:t> </a:t>
            </a:r>
            <a:r>
              <a:rPr lang="pl-PL" sz="1400" dirty="0" err="1">
                <a:ea typeface="Calibri" pitchFamily="34" charset="0"/>
                <a:cs typeface="Arial" pitchFamily="34" charset="0"/>
              </a:rPr>
              <a:t>usual</a:t>
            </a:r>
            <a:r>
              <a:rPr lang="pl-PL" sz="1400" dirty="0">
                <a:ea typeface="Calibri" pitchFamily="34" charset="0"/>
                <a:cs typeface="Arial" pitchFamily="34" charset="0"/>
              </a:rPr>
              <a:t> </a:t>
            </a:r>
            <a:r>
              <a:rPr lang="pl-PL" sz="1400" dirty="0" err="1">
                <a:ea typeface="Calibri" pitchFamily="34" charset="0"/>
                <a:cs typeface="Arial" pitchFamily="34" charset="0"/>
              </a:rPr>
              <a:t>Tsallis</a:t>
            </a:r>
            <a:r>
              <a:rPr lang="pl-PL" sz="1400" dirty="0">
                <a:ea typeface="Calibri" pitchFamily="34" charset="0"/>
                <a:cs typeface="Arial" pitchFamily="34" charset="0"/>
              </a:rPr>
              <a:t> </a:t>
            </a:r>
            <a:r>
              <a:rPr lang="pl-PL" sz="1400" dirty="0" err="1">
                <a:ea typeface="Calibri" pitchFamily="34" charset="0"/>
                <a:cs typeface="Arial" pitchFamily="34" charset="0"/>
              </a:rPr>
              <a:t>distribution</a:t>
            </a:r>
            <a:r>
              <a:rPr lang="en-US" sz="1400" dirty="0">
                <a:ea typeface="Calibri" pitchFamily="34" charset="0"/>
                <a:cs typeface="Arial" pitchFamily="34" charset="0"/>
              </a:rPr>
              <a:t> </a:t>
            </a:r>
          </a:p>
        </p:txBody>
      </p:sp>
      <p:graphicFrame>
        <p:nvGraphicFramePr>
          <p:cNvPr id="35850" name="Object 10"/>
          <p:cNvGraphicFramePr>
            <a:graphicFrameLocks noChangeAspect="1"/>
          </p:cNvGraphicFramePr>
          <p:nvPr/>
        </p:nvGraphicFramePr>
        <p:xfrm>
          <a:off x="4214813" y="1928802"/>
          <a:ext cx="285750" cy="311150"/>
        </p:xfrm>
        <a:graphic>
          <a:graphicData uri="http://schemas.openxmlformats.org/presentationml/2006/ole">
            <mc:AlternateContent xmlns:mc="http://schemas.openxmlformats.org/markup-compatibility/2006">
              <mc:Choice xmlns:v="urn:schemas-microsoft-com:vml" Requires="v">
                <p:oleObj spid="_x0000_s36158" name="Równanie" r:id="rId19" imgW="215806" imgH="228501" progId="Equation.3">
                  <p:embed/>
                </p:oleObj>
              </mc:Choice>
              <mc:Fallback>
                <p:oleObj name="Równanie" r:id="rId19" imgW="215806" imgH="228501" progId="Equation.3">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14813" y="1928802"/>
                        <a:ext cx="285750"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62" name="Rectangle 6"/>
          <p:cNvSpPr>
            <a:spLocks noChangeArrowheads="1"/>
          </p:cNvSpPr>
          <p:nvPr/>
        </p:nvSpPr>
        <p:spPr bwMode="auto">
          <a:xfrm>
            <a:off x="4500563" y="1928802"/>
            <a:ext cx="1571625" cy="307975"/>
          </a:xfrm>
          <a:prstGeom prst="rect">
            <a:avLst/>
          </a:prstGeom>
          <a:noFill/>
          <a:ln w="9525">
            <a:noFill/>
            <a:miter lim="800000"/>
            <a:headEnd/>
            <a:tailEnd/>
          </a:ln>
        </p:spPr>
        <p:txBody>
          <a:bodyPr anchor="ctr">
            <a:spAutoFit/>
          </a:bodyPr>
          <a:lstStyle/>
          <a:p>
            <a:pPr eaLnBrk="0" hangingPunct="0"/>
            <a:r>
              <a:rPr lang="pl-PL" sz="1400" dirty="0" err="1">
                <a:ea typeface="Calibri" pitchFamily="34" charset="0"/>
                <a:cs typeface="Arial" pitchFamily="34" charset="0"/>
              </a:rPr>
              <a:t>still</a:t>
            </a:r>
            <a:r>
              <a:rPr lang="pl-PL" sz="1400" dirty="0">
                <a:ea typeface="Calibri" pitchFamily="34" charset="0"/>
                <a:cs typeface="Arial" pitchFamily="34" charset="0"/>
              </a:rPr>
              <a:t> </a:t>
            </a:r>
            <a:r>
              <a:rPr lang="pl-PL" sz="1400" dirty="0" err="1">
                <a:ea typeface="Calibri" pitchFamily="34" charset="0"/>
                <a:cs typeface="Arial" pitchFamily="34" charset="0"/>
              </a:rPr>
              <a:t>depends</a:t>
            </a:r>
            <a:r>
              <a:rPr lang="pl-PL" sz="1400" dirty="0">
                <a:ea typeface="Calibri" pitchFamily="34" charset="0"/>
                <a:cs typeface="Arial" pitchFamily="34" charset="0"/>
              </a:rPr>
              <a:t> on</a:t>
            </a:r>
            <a:r>
              <a:rPr lang="en-US" sz="1400" dirty="0">
                <a:ea typeface="Calibri" pitchFamily="34" charset="0"/>
                <a:cs typeface="Arial" pitchFamily="34" charset="0"/>
              </a:rPr>
              <a:t> </a:t>
            </a:r>
          </a:p>
        </p:txBody>
      </p:sp>
      <p:graphicFrame>
        <p:nvGraphicFramePr>
          <p:cNvPr id="35851" name="Object 11"/>
          <p:cNvGraphicFramePr>
            <a:graphicFrameLocks noChangeAspect="1"/>
          </p:cNvGraphicFramePr>
          <p:nvPr/>
        </p:nvGraphicFramePr>
        <p:xfrm>
          <a:off x="5937250" y="2000241"/>
          <a:ext cx="245131" cy="214314"/>
        </p:xfrm>
        <a:graphic>
          <a:graphicData uri="http://schemas.openxmlformats.org/presentationml/2006/ole">
            <mc:AlternateContent xmlns:mc="http://schemas.openxmlformats.org/markup-compatibility/2006">
              <mc:Choice xmlns:v="urn:schemas-microsoft-com:vml" Requires="v">
                <p:oleObj spid="_x0000_s36159" name="Równanie" r:id="rId21" imgW="152334" imgH="139639" progId="Equation.3">
                  <p:embed/>
                </p:oleObj>
              </mc:Choice>
              <mc:Fallback>
                <p:oleObj name="Równanie" r:id="rId21" imgW="152334" imgH="139639" progId="Equation.3">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937250" y="2000241"/>
                        <a:ext cx="245131" cy="2143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63" name="Rectangle 6"/>
          <p:cNvSpPr>
            <a:spLocks noChangeArrowheads="1"/>
          </p:cNvSpPr>
          <p:nvPr/>
        </p:nvSpPr>
        <p:spPr bwMode="auto">
          <a:xfrm>
            <a:off x="6215063" y="1928802"/>
            <a:ext cx="2714625" cy="307975"/>
          </a:xfrm>
          <a:prstGeom prst="rect">
            <a:avLst/>
          </a:prstGeom>
          <a:noFill/>
          <a:ln w="9525">
            <a:noFill/>
            <a:miter lim="800000"/>
            <a:headEnd/>
            <a:tailEnd/>
          </a:ln>
        </p:spPr>
        <p:txBody>
          <a:bodyPr anchor="ctr">
            <a:spAutoFit/>
          </a:bodyPr>
          <a:lstStyle/>
          <a:p>
            <a:pPr eaLnBrk="0" hangingPunct="0"/>
            <a:r>
              <a:rPr lang="pl-PL" sz="1400" dirty="0">
                <a:ea typeface="Calibri" pitchFamily="34" charset="0"/>
                <a:cs typeface="Arial" pitchFamily="34" charset="0"/>
              </a:rPr>
              <a:t>and </a:t>
            </a:r>
            <a:r>
              <a:rPr lang="pl-PL" sz="1400" dirty="0" err="1">
                <a:ea typeface="Calibri" pitchFamily="34" charset="0"/>
                <a:cs typeface="Arial" pitchFamily="34" charset="0"/>
              </a:rPr>
              <a:t>increases</a:t>
            </a:r>
            <a:r>
              <a:rPr lang="pl-PL" sz="1400" dirty="0">
                <a:ea typeface="Calibri" pitchFamily="34" charset="0"/>
                <a:cs typeface="Arial" pitchFamily="34" charset="0"/>
              </a:rPr>
              <a:t> </a:t>
            </a:r>
            <a:r>
              <a:rPr lang="pl-PL" sz="1400" dirty="0" err="1">
                <a:ea typeface="Calibri" pitchFamily="34" charset="0"/>
                <a:cs typeface="Arial" pitchFamily="34" charset="0"/>
              </a:rPr>
              <a:t>with</a:t>
            </a:r>
            <a:r>
              <a:rPr lang="pl-PL" sz="1400" dirty="0">
                <a:ea typeface="Calibri" pitchFamily="34" charset="0"/>
                <a:cs typeface="Arial" pitchFamily="34" charset="0"/>
              </a:rPr>
              <a:t> </a:t>
            </a:r>
            <a:r>
              <a:rPr lang="pl-PL" sz="1400" dirty="0" err="1">
                <a:ea typeface="Calibri" pitchFamily="34" charset="0"/>
                <a:cs typeface="Arial" pitchFamily="34" charset="0"/>
              </a:rPr>
              <a:t>it</a:t>
            </a:r>
            <a:r>
              <a:rPr lang="pl-PL" sz="1400" dirty="0">
                <a:ea typeface="Calibri" pitchFamily="34" charset="0"/>
                <a:cs typeface="Arial" pitchFamily="34" charset="0"/>
              </a:rPr>
              <a:t> </a:t>
            </a:r>
            <a:r>
              <a:rPr lang="pl-PL" sz="1400" dirty="0" err="1">
                <a:ea typeface="Calibri" pitchFamily="34" charset="0"/>
                <a:cs typeface="Arial" pitchFamily="34" charset="0"/>
              </a:rPr>
              <a:t>roughly</a:t>
            </a:r>
            <a:r>
              <a:rPr lang="pl-PL" sz="1400" dirty="0">
                <a:ea typeface="Calibri" pitchFamily="34" charset="0"/>
                <a:cs typeface="Arial" pitchFamily="34" charset="0"/>
              </a:rPr>
              <a:t> as</a:t>
            </a:r>
            <a:r>
              <a:rPr lang="en-US" sz="1400" dirty="0">
                <a:ea typeface="Calibri" pitchFamily="34" charset="0"/>
                <a:cs typeface="Arial" pitchFamily="34" charset="0"/>
              </a:rPr>
              <a:t> </a:t>
            </a:r>
          </a:p>
        </p:txBody>
      </p:sp>
      <p:graphicFrame>
        <p:nvGraphicFramePr>
          <p:cNvPr id="35852" name="Object 12"/>
          <p:cNvGraphicFramePr>
            <a:graphicFrameLocks noChangeAspect="1"/>
          </p:cNvGraphicFramePr>
          <p:nvPr/>
        </p:nvGraphicFramePr>
        <p:xfrm>
          <a:off x="1643042" y="2359945"/>
          <a:ext cx="5929332" cy="562215"/>
        </p:xfrm>
        <a:graphic>
          <a:graphicData uri="http://schemas.openxmlformats.org/presentationml/2006/ole">
            <mc:AlternateContent xmlns:mc="http://schemas.openxmlformats.org/markup-compatibility/2006">
              <mc:Choice xmlns:v="urn:schemas-microsoft-com:vml" Requires="v">
                <p:oleObj spid="_x0000_s36160" name="Równanie" r:id="rId23" imgW="4521200" imgH="431800" progId="Equation.3">
                  <p:embed/>
                </p:oleObj>
              </mc:Choice>
              <mc:Fallback>
                <p:oleObj name="Równanie" r:id="rId23" imgW="4521200" imgH="431800" progId="Equation.3">
                  <p:embed/>
                  <p:pic>
                    <p:nvPicPr>
                      <p:cNvPr id="0" name="Picture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643042" y="2359945"/>
                        <a:ext cx="5929332" cy="5622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3" name="Object 13"/>
          <p:cNvGraphicFramePr>
            <a:graphicFrameLocks noChangeAspect="1"/>
          </p:cNvGraphicFramePr>
          <p:nvPr/>
        </p:nvGraphicFramePr>
        <p:xfrm>
          <a:off x="8286776" y="2452258"/>
          <a:ext cx="801662" cy="262362"/>
        </p:xfrm>
        <a:graphic>
          <a:graphicData uri="http://schemas.openxmlformats.org/presentationml/2006/ole">
            <mc:AlternateContent xmlns:mc="http://schemas.openxmlformats.org/markup-compatibility/2006">
              <mc:Choice xmlns:v="urn:schemas-microsoft-com:vml" Requires="v">
                <p:oleObj spid="_x0000_s36161" name="Równanie" r:id="rId25" imgW="532937" imgH="177646" progId="Equation.3">
                  <p:embed/>
                </p:oleObj>
              </mc:Choice>
              <mc:Fallback>
                <p:oleObj name="Równanie" r:id="rId25" imgW="532937" imgH="177646" progId="Equation.3">
                  <p:embed/>
                  <p:pic>
                    <p:nvPicPr>
                      <p:cNvPr id="0"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286776" y="2452258"/>
                        <a:ext cx="801662" cy="262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64" name="Rectangle 9"/>
          <p:cNvSpPr>
            <a:spLocks noChangeArrowheads="1"/>
          </p:cNvSpPr>
          <p:nvPr/>
        </p:nvSpPr>
        <p:spPr bwMode="auto">
          <a:xfrm>
            <a:off x="3214688" y="1928802"/>
            <a:ext cx="1071562" cy="307975"/>
          </a:xfrm>
          <a:prstGeom prst="rect">
            <a:avLst/>
          </a:prstGeom>
          <a:noFill/>
          <a:ln w="9525">
            <a:noFill/>
            <a:miter lim="800000"/>
            <a:headEnd/>
            <a:tailEnd/>
          </a:ln>
        </p:spPr>
        <p:txBody>
          <a:bodyPr anchor="ctr">
            <a:spAutoFit/>
          </a:bodyPr>
          <a:lstStyle/>
          <a:p>
            <a:pPr eaLnBrk="0" hangingPunct="0"/>
            <a:r>
              <a:rPr lang="pl-PL" sz="1400" dirty="0" err="1">
                <a:ea typeface="Calibri" pitchFamily="34" charset="0"/>
                <a:cs typeface="Arial" pitchFamily="34" charset="0"/>
              </a:rPr>
              <a:t>the</a:t>
            </a:r>
            <a:r>
              <a:rPr lang="pl-PL" sz="1400" dirty="0">
                <a:ea typeface="Calibri" pitchFamily="34" charset="0"/>
                <a:cs typeface="Arial" pitchFamily="34" charset="0"/>
              </a:rPr>
              <a:t> </a:t>
            </a:r>
            <a:r>
              <a:rPr lang="pl-PL" sz="1400" dirty="0" err="1">
                <a:ea typeface="Calibri" pitchFamily="34" charset="0"/>
                <a:cs typeface="Arial" pitchFamily="34" charset="0"/>
              </a:rPr>
              <a:t>power</a:t>
            </a:r>
            <a:r>
              <a:rPr lang="en-US" sz="1400" dirty="0">
                <a:ea typeface="Calibri" pitchFamily="34" charset="0"/>
                <a:cs typeface="Arial" pitchFamily="34" charset="0"/>
              </a:rPr>
              <a:t> </a:t>
            </a:r>
          </a:p>
        </p:txBody>
      </p:sp>
      <p:graphicFrame>
        <p:nvGraphicFramePr>
          <p:cNvPr id="2" name="Object 1"/>
          <p:cNvGraphicFramePr>
            <a:graphicFrameLocks noChangeAspect="1"/>
          </p:cNvGraphicFramePr>
          <p:nvPr/>
        </p:nvGraphicFramePr>
        <p:xfrm>
          <a:off x="-32" y="3500438"/>
          <a:ext cx="4500563" cy="3241675"/>
        </p:xfrm>
        <a:graphic>
          <a:graphicData uri="http://schemas.openxmlformats.org/presentationml/2006/ole">
            <mc:AlternateContent xmlns:mc="http://schemas.openxmlformats.org/markup-compatibility/2006">
              <mc:Choice xmlns:v="urn:schemas-microsoft-com:vml" Requires="v">
                <p:oleObj spid="_x0000_s36162" name="Document" r:id="rId28" imgW="7106525" imgH="5144019" progId="Word.Document.8">
                  <p:embed/>
                </p:oleObj>
              </mc:Choice>
              <mc:Fallback>
                <p:oleObj name="Document" r:id="rId28" imgW="7106525" imgH="5144019" progId="Word.Document.8">
                  <p:embed/>
                  <p:pic>
                    <p:nvPicPr>
                      <p:cNvPr id="0" name="Picture 1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2" y="3500438"/>
                        <a:ext cx="4500563" cy="324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15"/>
          <p:cNvGraphicFramePr>
            <a:graphicFrameLocks noChangeAspect="1"/>
          </p:cNvGraphicFramePr>
          <p:nvPr/>
        </p:nvGraphicFramePr>
        <p:xfrm>
          <a:off x="4657757" y="3500438"/>
          <a:ext cx="4486275" cy="3143250"/>
        </p:xfrm>
        <a:graphic>
          <a:graphicData uri="http://schemas.openxmlformats.org/presentationml/2006/ole">
            <mc:AlternateContent xmlns:mc="http://schemas.openxmlformats.org/markup-compatibility/2006">
              <mc:Choice xmlns:v="urn:schemas-microsoft-com:vml" Requires="v">
                <p:oleObj spid="_x0000_s36163" name="Graph" r:id="rId30" imgW="4154424" imgH="2901696" progId="Origin50.Graph">
                  <p:embed/>
                </p:oleObj>
              </mc:Choice>
              <mc:Fallback>
                <p:oleObj name="Graph" r:id="rId30" imgW="4154424" imgH="2901696" progId="Origin50.Graph">
                  <p:embed/>
                  <p:pic>
                    <p:nvPicPr>
                      <p:cNvPr id="0" name="Picture 1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657757" y="3500438"/>
                        <a:ext cx="4486275" cy="314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Strzałka w prawo 26"/>
          <p:cNvSpPr/>
          <p:nvPr/>
        </p:nvSpPr>
        <p:spPr bwMode="auto">
          <a:xfrm>
            <a:off x="3995936" y="5715016"/>
            <a:ext cx="978408" cy="484632"/>
          </a:xfrm>
          <a:prstGeom prst="rightArrow">
            <a:avLst/>
          </a:prstGeom>
          <a:solidFill>
            <a:srgbClr val="FFFF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pl-PL" sz="1800" b="0" i="0" u="none" strike="noStrike" cap="none" normalizeH="0" baseline="0" dirty="0" smtClean="0">
              <a:ln>
                <a:noFill/>
              </a:ln>
              <a:effectLst/>
              <a:latin typeface="Arial"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ostokąt zaokrąglony 12"/>
          <p:cNvSpPr/>
          <p:nvPr/>
        </p:nvSpPr>
        <p:spPr>
          <a:xfrm>
            <a:off x="8429625" y="1643063"/>
            <a:ext cx="571500" cy="571500"/>
          </a:xfrm>
          <a:prstGeom prst="roundRect">
            <a:avLst>
              <a:gd name="adj" fmla="val 1666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1" name="Prostokąt zaokrąglony 10"/>
          <p:cNvSpPr/>
          <p:nvPr/>
        </p:nvSpPr>
        <p:spPr>
          <a:xfrm>
            <a:off x="2000250" y="1357313"/>
            <a:ext cx="3714750" cy="1214437"/>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3687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p>
        </p:txBody>
      </p:sp>
      <p:graphicFrame>
        <p:nvGraphicFramePr>
          <p:cNvPr id="36866" name="Object 1"/>
          <p:cNvGraphicFramePr>
            <a:graphicFrameLocks noChangeAspect="1"/>
          </p:cNvGraphicFramePr>
          <p:nvPr/>
        </p:nvGraphicFramePr>
        <p:xfrm>
          <a:off x="57150" y="571500"/>
          <a:ext cx="5157788" cy="500063"/>
        </p:xfrm>
        <a:graphic>
          <a:graphicData uri="http://schemas.openxmlformats.org/presentationml/2006/ole">
            <mc:AlternateContent xmlns:mc="http://schemas.openxmlformats.org/markup-compatibility/2006">
              <mc:Choice xmlns:v="urn:schemas-microsoft-com:vml" Requires="v">
                <p:oleObj spid="_x0000_s36976" name="Równanie" r:id="rId3" imgW="3505200" imgH="342900" progId="Equation.3">
                  <p:embed/>
                </p:oleObj>
              </mc:Choice>
              <mc:Fallback>
                <p:oleObj name="Równanie" r:id="rId3" imgW="3505200" imgH="3429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 y="571500"/>
                        <a:ext cx="5157788"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p>
        </p:txBody>
      </p:sp>
      <p:graphicFrame>
        <p:nvGraphicFramePr>
          <p:cNvPr id="36867" name="Object 3"/>
          <p:cNvGraphicFramePr>
            <a:graphicFrameLocks noChangeAspect="1"/>
          </p:cNvGraphicFramePr>
          <p:nvPr/>
        </p:nvGraphicFramePr>
        <p:xfrm>
          <a:off x="142875" y="1509713"/>
          <a:ext cx="5270500" cy="766762"/>
        </p:xfrm>
        <a:graphic>
          <a:graphicData uri="http://schemas.openxmlformats.org/presentationml/2006/ole">
            <mc:AlternateContent xmlns:mc="http://schemas.openxmlformats.org/markup-compatibility/2006">
              <mc:Choice xmlns:v="urn:schemas-microsoft-com:vml" Requires="v">
                <p:oleObj spid="_x0000_s36977" name="Równanie" r:id="rId5" imgW="3390840" imgH="495000" progId="Equation.3">
                  <p:embed/>
                </p:oleObj>
              </mc:Choice>
              <mc:Fallback>
                <p:oleObj name="Równanie" r:id="rId5" imgW="3390840" imgH="4950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75" y="1509713"/>
                        <a:ext cx="5270500" cy="766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p>
        </p:txBody>
      </p:sp>
      <p:graphicFrame>
        <p:nvGraphicFramePr>
          <p:cNvPr id="36868" name="Object 5"/>
          <p:cNvGraphicFramePr>
            <a:graphicFrameLocks noChangeAspect="1"/>
          </p:cNvGraphicFramePr>
          <p:nvPr/>
        </p:nvGraphicFramePr>
        <p:xfrm>
          <a:off x="71438" y="5389563"/>
          <a:ext cx="2214562" cy="1254125"/>
        </p:xfrm>
        <a:graphic>
          <a:graphicData uri="http://schemas.openxmlformats.org/presentationml/2006/ole">
            <mc:AlternateContent xmlns:mc="http://schemas.openxmlformats.org/markup-compatibility/2006">
              <mc:Choice xmlns:v="urn:schemas-microsoft-com:vml" Requires="v">
                <p:oleObj spid="_x0000_s36978" name="Równanie" r:id="rId7" imgW="1612900" imgH="914400" progId="Equation.3">
                  <p:embed/>
                </p:oleObj>
              </mc:Choice>
              <mc:Fallback>
                <p:oleObj name="Równanie" r:id="rId7" imgW="1612900" imgH="9144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38" y="5389563"/>
                        <a:ext cx="2214562" cy="1254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9" name="Object 8"/>
          <p:cNvGraphicFramePr>
            <a:graphicFrameLocks noChangeAspect="1"/>
          </p:cNvGraphicFramePr>
          <p:nvPr/>
        </p:nvGraphicFramePr>
        <p:xfrm>
          <a:off x="2786063" y="2451100"/>
          <a:ext cx="6286500" cy="4406900"/>
        </p:xfrm>
        <a:graphic>
          <a:graphicData uri="http://schemas.openxmlformats.org/presentationml/2006/ole">
            <mc:AlternateContent xmlns:mc="http://schemas.openxmlformats.org/markup-compatibility/2006">
              <mc:Choice xmlns:v="urn:schemas-microsoft-com:vml" Requires="v">
                <p:oleObj spid="_x0000_s36979" name="Graph" r:id="rId9" imgW="4154424" imgH="2901696" progId="Origin50.Graph">
                  <p:embed/>
                </p:oleObj>
              </mc:Choice>
              <mc:Fallback>
                <p:oleObj name="Graph" r:id="rId9" imgW="4154424" imgH="2901696" progId="Origin50.Graph">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6063" y="2451100"/>
                        <a:ext cx="6286500" cy="440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6" name="Prostokąt 4"/>
          <p:cNvSpPr>
            <a:spLocks noChangeArrowheads="1"/>
          </p:cNvSpPr>
          <p:nvPr/>
        </p:nvSpPr>
        <p:spPr bwMode="auto">
          <a:xfrm>
            <a:off x="3929063" y="3049588"/>
            <a:ext cx="2714625" cy="307975"/>
          </a:xfrm>
          <a:prstGeom prst="rect">
            <a:avLst/>
          </a:prstGeom>
          <a:noFill/>
          <a:ln w="9525">
            <a:noFill/>
            <a:miter lim="800000"/>
            <a:headEnd/>
            <a:tailEnd/>
          </a:ln>
        </p:spPr>
        <p:txBody>
          <a:bodyPr>
            <a:spAutoFit/>
          </a:bodyPr>
          <a:lstStyle/>
          <a:p>
            <a:r>
              <a:rPr lang="pt-BR" sz="1400"/>
              <a:t>R(E) = a + b cos [c ln(E + d) + f]</a:t>
            </a:r>
            <a:endParaRPr lang="pl-PL" sz="1400"/>
          </a:p>
        </p:txBody>
      </p:sp>
      <p:sp>
        <p:nvSpPr>
          <p:cNvPr id="10" name="Strzałka zakrzywiona w prawo 9"/>
          <p:cNvSpPr/>
          <p:nvPr/>
        </p:nvSpPr>
        <p:spPr>
          <a:xfrm rot="20697627">
            <a:off x="1462088" y="2408238"/>
            <a:ext cx="1285875" cy="2632075"/>
          </a:xfrm>
          <a:prstGeom prst="curvedRightArrow">
            <a:avLst>
              <a:gd name="adj1" fmla="val 22209"/>
              <a:gd name="adj2" fmla="val 50000"/>
              <a:gd name="adj3" fmla="val 25000"/>
            </a:avLst>
          </a:prstGeom>
          <a:solidFill>
            <a:srgbClr val="FFFF00"/>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chemeClr val="tx1"/>
              </a:solidFill>
            </a:endParaRPr>
          </a:p>
        </p:txBody>
      </p:sp>
      <p:graphicFrame>
        <p:nvGraphicFramePr>
          <p:cNvPr id="36870" name="Object 6"/>
          <p:cNvGraphicFramePr>
            <a:graphicFrameLocks noChangeAspect="1"/>
          </p:cNvGraphicFramePr>
          <p:nvPr/>
        </p:nvGraphicFramePr>
        <p:xfrm>
          <a:off x="6635750" y="1571625"/>
          <a:ext cx="2365375" cy="714375"/>
        </p:xfrm>
        <a:graphic>
          <a:graphicData uri="http://schemas.openxmlformats.org/presentationml/2006/ole">
            <mc:AlternateContent xmlns:mc="http://schemas.openxmlformats.org/markup-compatibility/2006">
              <mc:Choice xmlns:v="urn:schemas-microsoft-com:vml" Requires="v">
                <p:oleObj spid="_x0000_s36980" name="Równanie" r:id="rId11" imgW="1549080" imgH="469800" progId="Equation.3">
                  <p:embed/>
                </p:oleObj>
              </mc:Choice>
              <mc:Fallback>
                <p:oleObj name="Równanie" r:id="rId11" imgW="1549080" imgH="46980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35750" y="1571625"/>
                        <a:ext cx="236537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2" name="Prostokąt 3"/>
          <p:cNvSpPr>
            <a:spLocks noChangeArrowheads="1"/>
          </p:cNvSpPr>
          <p:nvPr/>
        </p:nvSpPr>
        <p:spPr bwMode="auto">
          <a:xfrm>
            <a:off x="1571625" y="1643063"/>
            <a:ext cx="1714500" cy="261937"/>
          </a:xfrm>
          <a:prstGeom prst="rect">
            <a:avLst/>
          </a:prstGeom>
          <a:noFill/>
          <a:ln w="9525">
            <a:noFill/>
            <a:miter lim="800000"/>
            <a:headEnd/>
            <a:tailEnd/>
          </a:ln>
        </p:spPr>
        <p:txBody>
          <a:bodyPr>
            <a:spAutoFit/>
          </a:bodyPr>
          <a:lstStyle/>
          <a:p>
            <a:r>
              <a:rPr lang="pl-PL" sz="1100">
                <a:latin typeface="Calibri" pitchFamily="34" charset="0"/>
              </a:rPr>
              <a:t>S. D. Poisson (1781-1840)</a:t>
            </a:r>
          </a:p>
        </p:txBody>
      </p:sp>
      <p:sp>
        <p:nvSpPr>
          <p:cNvPr id="49163" name="Prostokąt 4"/>
          <p:cNvSpPr>
            <a:spLocks noChangeArrowheads="1"/>
          </p:cNvSpPr>
          <p:nvPr/>
        </p:nvSpPr>
        <p:spPr bwMode="auto">
          <a:xfrm>
            <a:off x="71438" y="5427663"/>
            <a:ext cx="1450975" cy="430212"/>
          </a:xfrm>
          <a:prstGeom prst="rect">
            <a:avLst/>
          </a:prstGeom>
          <a:noFill/>
          <a:ln w="9525">
            <a:noFill/>
            <a:miter lim="800000"/>
            <a:headEnd/>
            <a:tailEnd/>
          </a:ln>
        </p:spPr>
        <p:txBody>
          <a:bodyPr wrap="none">
            <a:spAutoFit/>
          </a:bodyPr>
          <a:lstStyle/>
          <a:p>
            <a:r>
              <a:rPr lang="pl-PL" sz="1100">
                <a:latin typeface="Calibri" pitchFamily="34" charset="0"/>
              </a:rPr>
              <a:t>V. Pareto (1848-1923)</a:t>
            </a:r>
          </a:p>
          <a:p>
            <a:r>
              <a:rPr lang="pl-PL" sz="1100">
                <a:latin typeface="Calibri" pitchFamily="34" charset="0"/>
              </a:rPr>
              <a:t>K. S. Lomax</a:t>
            </a:r>
          </a:p>
        </p:txBody>
      </p:sp>
      <p:sp>
        <p:nvSpPr>
          <p:cNvPr id="49164" name="Prostokąt 6"/>
          <p:cNvSpPr>
            <a:spLocks noChangeArrowheads="1"/>
          </p:cNvSpPr>
          <p:nvPr/>
        </p:nvSpPr>
        <p:spPr bwMode="auto">
          <a:xfrm>
            <a:off x="1571625" y="3429000"/>
            <a:ext cx="1808163" cy="261938"/>
          </a:xfrm>
          <a:prstGeom prst="rect">
            <a:avLst/>
          </a:prstGeom>
          <a:noFill/>
          <a:ln w="9525">
            <a:noFill/>
            <a:miter lim="800000"/>
            <a:headEnd/>
            <a:tailEnd/>
          </a:ln>
        </p:spPr>
        <p:txBody>
          <a:bodyPr wrap="none">
            <a:spAutoFit/>
          </a:bodyPr>
          <a:lstStyle/>
          <a:p>
            <a:r>
              <a:rPr lang="pl-PL" sz="1100">
                <a:latin typeface="Calibri" pitchFamily="34" charset="0"/>
              </a:rPr>
              <a:t>G. W. Snedecor (1881-1974)</a:t>
            </a:r>
          </a:p>
        </p:txBody>
      </p:sp>
      <p:pic>
        <p:nvPicPr>
          <p:cNvPr id="49165" name="Obraz 2" descr="Constantino Tsallis February 2010.jpg"/>
          <p:cNvPicPr>
            <a:picLocks noChangeAspect="1" noChangeArrowheads="1"/>
          </p:cNvPicPr>
          <p:nvPr/>
        </p:nvPicPr>
        <p:blipFill>
          <a:blip r:embed="rId3"/>
          <a:srcRect/>
          <a:stretch>
            <a:fillRect/>
          </a:stretch>
        </p:blipFill>
        <p:spPr bwMode="auto">
          <a:xfrm>
            <a:off x="1714500" y="3786188"/>
            <a:ext cx="1214438" cy="1612900"/>
          </a:xfrm>
          <a:prstGeom prst="rect">
            <a:avLst/>
          </a:prstGeom>
          <a:noFill/>
          <a:ln w="9525">
            <a:noFill/>
            <a:miter lim="800000"/>
            <a:headEnd/>
            <a:tailEnd/>
          </a:ln>
        </p:spPr>
      </p:pic>
      <p:sp>
        <p:nvSpPr>
          <p:cNvPr id="49166" name="Prostokąt 8"/>
          <p:cNvSpPr>
            <a:spLocks noChangeArrowheads="1"/>
          </p:cNvSpPr>
          <p:nvPr/>
        </p:nvSpPr>
        <p:spPr bwMode="auto">
          <a:xfrm>
            <a:off x="1785938" y="5429250"/>
            <a:ext cx="992187" cy="261938"/>
          </a:xfrm>
          <a:prstGeom prst="rect">
            <a:avLst/>
          </a:prstGeom>
          <a:noFill/>
          <a:ln w="9525">
            <a:noFill/>
            <a:miter lim="800000"/>
            <a:headEnd/>
            <a:tailEnd/>
          </a:ln>
        </p:spPr>
        <p:txBody>
          <a:bodyPr wrap="none">
            <a:spAutoFit/>
          </a:bodyPr>
          <a:lstStyle/>
          <a:p>
            <a:r>
              <a:rPr lang="pl-PL" sz="1100">
                <a:latin typeface="Calibri" pitchFamily="34" charset="0"/>
              </a:rPr>
              <a:t>C.Tsallis, 1988</a:t>
            </a:r>
          </a:p>
        </p:txBody>
      </p:sp>
      <p:sp>
        <p:nvSpPr>
          <p:cNvPr id="4916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latin typeface="Calibri" pitchFamily="34" charset="0"/>
            </a:endParaRPr>
          </a:p>
        </p:txBody>
      </p:sp>
      <p:graphicFrame>
        <p:nvGraphicFramePr>
          <p:cNvPr id="49154" name="Object 6"/>
          <p:cNvGraphicFramePr>
            <a:graphicFrameLocks noChangeAspect="1"/>
          </p:cNvGraphicFramePr>
          <p:nvPr/>
        </p:nvGraphicFramePr>
        <p:xfrm>
          <a:off x="4143375" y="357188"/>
          <a:ext cx="1503363" cy="574675"/>
        </p:xfrm>
        <a:graphic>
          <a:graphicData uri="http://schemas.openxmlformats.org/presentationml/2006/ole">
            <mc:AlternateContent xmlns:mc="http://schemas.openxmlformats.org/markup-compatibility/2006">
              <mc:Choice xmlns:v="urn:schemas-microsoft-com:vml" Requires="v">
                <p:oleObj spid="_x0000_s49330" name="Równanie" r:id="rId4" imgW="1117440" imgH="431640" progId="Equation.3">
                  <p:embed/>
                </p:oleObj>
              </mc:Choice>
              <mc:Fallback>
                <p:oleObj name="Równanie" r:id="rId4" imgW="1117440" imgH="43164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3375" y="357188"/>
                        <a:ext cx="1503363"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6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latin typeface="Calibri" pitchFamily="34" charset="0"/>
            </a:endParaRPr>
          </a:p>
        </p:txBody>
      </p:sp>
      <p:sp>
        <p:nvSpPr>
          <p:cNvPr id="49169"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latin typeface="Calibri" pitchFamily="34" charset="0"/>
            </a:endParaRPr>
          </a:p>
        </p:txBody>
      </p:sp>
      <p:graphicFrame>
        <p:nvGraphicFramePr>
          <p:cNvPr id="49155" name="Object 10"/>
          <p:cNvGraphicFramePr>
            <a:graphicFrameLocks noChangeAspect="1"/>
          </p:cNvGraphicFramePr>
          <p:nvPr/>
        </p:nvGraphicFramePr>
        <p:xfrm>
          <a:off x="3957638" y="2322513"/>
          <a:ext cx="2033587" cy="763587"/>
        </p:xfrm>
        <a:graphic>
          <a:graphicData uri="http://schemas.openxmlformats.org/presentationml/2006/ole">
            <mc:AlternateContent xmlns:mc="http://schemas.openxmlformats.org/markup-compatibility/2006">
              <mc:Choice xmlns:v="urn:schemas-microsoft-com:vml" Requires="v">
                <p:oleObj spid="_x0000_s49331" name="Równanie" r:id="rId6" imgW="1371600" imgH="520560" progId="Equation.3">
                  <p:embed/>
                </p:oleObj>
              </mc:Choice>
              <mc:Fallback>
                <p:oleObj name="Równanie" r:id="rId6" imgW="1371600" imgH="52056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7638" y="2322513"/>
                        <a:ext cx="2033587" cy="763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70"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latin typeface="Calibri" pitchFamily="34" charset="0"/>
            </a:endParaRPr>
          </a:p>
        </p:txBody>
      </p:sp>
      <p:graphicFrame>
        <p:nvGraphicFramePr>
          <p:cNvPr id="49156" name="Object 12"/>
          <p:cNvGraphicFramePr>
            <a:graphicFrameLocks noChangeAspect="1"/>
          </p:cNvGraphicFramePr>
          <p:nvPr/>
        </p:nvGraphicFramePr>
        <p:xfrm>
          <a:off x="4122738" y="4389438"/>
          <a:ext cx="1654175" cy="655637"/>
        </p:xfrm>
        <a:graphic>
          <a:graphicData uri="http://schemas.openxmlformats.org/presentationml/2006/ole">
            <mc:AlternateContent xmlns:mc="http://schemas.openxmlformats.org/markup-compatibility/2006">
              <mc:Choice xmlns:v="urn:schemas-microsoft-com:vml" Requires="v">
                <p:oleObj spid="_x0000_s49332" name="Równanie" r:id="rId8" imgW="1180800" imgH="469800" progId="Equation.3">
                  <p:embed/>
                </p:oleObj>
              </mc:Choice>
              <mc:Fallback>
                <p:oleObj name="Równanie" r:id="rId8" imgW="1180800" imgH="469800" progId="Equation.3">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2738" y="4389438"/>
                        <a:ext cx="1654175" cy="655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71"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latin typeface="Calibri" pitchFamily="34" charset="0"/>
            </a:endParaRPr>
          </a:p>
        </p:txBody>
      </p:sp>
      <p:graphicFrame>
        <p:nvGraphicFramePr>
          <p:cNvPr id="49157" name="Object 14"/>
          <p:cNvGraphicFramePr>
            <a:graphicFrameLocks noChangeAspect="1"/>
          </p:cNvGraphicFramePr>
          <p:nvPr/>
        </p:nvGraphicFramePr>
        <p:xfrm>
          <a:off x="6643688" y="2714625"/>
          <a:ext cx="428625" cy="239713"/>
        </p:xfrm>
        <a:graphic>
          <a:graphicData uri="http://schemas.openxmlformats.org/presentationml/2006/ole">
            <mc:AlternateContent xmlns:mc="http://schemas.openxmlformats.org/markup-compatibility/2006">
              <mc:Choice xmlns:v="urn:schemas-microsoft-com:vml" Requires="v">
                <p:oleObj spid="_x0000_s49333" name="Równanie" r:id="rId10" imgW="241195" imgH="139639" progId="Equation.3">
                  <p:embed/>
                </p:oleObj>
              </mc:Choice>
              <mc:Fallback>
                <p:oleObj name="Równanie" r:id="rId10" imgW="241195" imgH="139639" progId="Equation.3">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43688" y="2714625"/>
                        <a:ext cx="428625" cy="239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72" name="Rectangle 16"/>
          <p:cNvSpPr>
            <a:spLocks noChangeArrowheads="1"/>
          </p:cNvSpPr>
          <p:nvPr/>
        </p:nvSpPr>
        <p:spPr bwMode="auto">
          <a:xfrm>
            <a:off x="7000875" y="2643188"/>
            <a:ext cx="428625" cy="369887"/>
          </a:xfrm>
          <a:prstGeom prst="rect">
            <a:avLst/>
          </a:prstGeom>
          <a:noFill/>
          <a:ln w="9525">
            <a:noFill/>
            <a:miter lim="800000"/>
            <a:headEnd/>
            <a:tailEnd/>
          </a:ln>
        </p:spPr>
        <p:txBody>
          <a:bodyPr anchor="ctr">
            <a:spAutoFit/>
          </a:bodyPr>
          <a:lstStyle/>
          <a:p>
            <a:r>
              <a:rPr lang="pl-PL" dirty="0" smtClean="0">
                <a:ea typeface="Calibri" pitchFamily="34" charset="0"/>
                <a:cs typeface="Times New Roman" pitchFamily="18" charset="0"/>
              </a:rPr>
              <a:t> </a:t>
            </a:r>
            <a:endParaRPr lang="pl-PL" dirty="0">
              <a:ea typeface="Calibri" pitchFamily="34" charset="0"/>
              <a:cs typeface="Times New Roman" pitchFamily="18" charset="0"/>
            </a:endParaRPr>
          </a:p>
        </p:txBody>
      </p:sp>
      <p:sp>
        <p:nvSpPr>
          <p:cNvPr id="49173"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latin typeface="Calibri" pitchFamily="34" charset="0"/>
            </a:endParaRPr>
          </a:p>
        </p:txBody>
      </p:sp>
      <p:graphicFrame>
        <p:nvGraphicFramePr>
          <p:cNvPr id="49158" name="Object 17"/>
          <p:cNvGraphicFramePr>
            <a:graphicFrameLocks noChangeAspect="1"/>
          </p:cNvGraphicFramePr>
          <p:nvPr/>
        </p:nvGraphicFramePr>
        <p:xfrm>
          <a:off x="6572250" y="4572000"/>
          <a:ext cx="428625" cy="239713"/>
        </p:xfrm>
        <a:graphic>
          <a:graphicData uri="http://schemas.openxmlformats.org/presentationml/2006/ole">
            <mc:AlternateContent xmlns:mc="http://schemas.openxmlformats.org/markup-compatibility/2006">
              <mc:Choice xmlns:v="urn:schemas-microsoft-com:vml" Requires="v">
                <p:oleObj spid="_x0000_s49334" name="Równanie" r:id="rId12" imgW="241195" imgH="139639" progId="Equation.3">
                  <p:embed/>
                </p:oleObj>
              </mc:Choice>
              <mc:Fallback>
                <p:oleObj name="Równanie" r:id="rId12" imgW="241195" imgH="139639" progId="Equation.3">
                  <p:embed/>
                  <p:pic>
                    <p:nvPicPr>
                      <p:cNvPr id="0"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72250" y="4572000"/>
                        <a:ext cx="428625" cy="239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74"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latin typeface="Calibri" pitchFamily="34" charset="0"/>
            </a:endParaRPr>
          </a:p>
        </p:txBody>
      </p:sp>
      <p:graphicFrame>
        <p:nvGraphicFramePr>
          <p:cNvPr id="49159" name="Object 19"/>
          <p:cNvGraphicFramePr>
            <a:graphicFrameLocks noChangeAspect="1"/>
          </p:cNvGraphicFramePr>
          <p:nvPr/>
        </p:nvGraphicFramePr>
        <p:xfrm>
          <a:off x="6643688" y="6332538"/>
          <a:ext cx="428625" cy="239712"/>
        </p:xfrm>
        <a:graphic>
          <a:graphicData uri="http://schemas.openxmlformats.org/presentationml/2006/ole">
            <mc:AlternateContent xmlns:mc="http://schemas.openxmlformats.org/markup-compatibility/2006">
              <mc:Choice xmlns:v="urn:schemas-microsoft-com:vml" Requires="v">
                <p:oleObj spid="_x0000_s49335" name="Równanie" r:id="rId13" imgW="241195" imgH="139639" progId="Equation.3">
                  <p:embed/>
                </p:oleObj>
              </mc:Choice>
              <mc:Fallback>
                <p:oleObj name="Równanie" r:id="rId13" imgW="241195" imgH="139639" progId="Equation.3">
                  <p:embed/>
                  <p:pic>
                    <p:nvPicPr>
                      <p:cNvPr id="0"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43688" y="6332538"/>
                        <a:ext cx="428625" cy="239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75"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l-PL">
              <a:latin typeface="Calibri" pitchFamily="34" charset="0"/>
            </a:endParaRPr>
          </a:p>
        </p:txBody>
      </p:sp>
      <p:sp>
        <p:nvSpPr>
          <p:cNvPr id="49176" name="Rectangle 23"/>
          <p:cNvSpPr>
            <a:spLocks noChangeArrowheads="1"/>
          </p:cNvSpPr>
          <p:nvPr/>
        </p:nvSpPr>
        <p:spPr bwMode="auto">
          <a:xfrm>
            <a:off x="6929438" y="4547007"/>
            <a:ext cx="500062" cy="276999"/>
          </a:xfrm>
          <a:prstGeom prst="rect">
            <a:avLst/>
          </a:prstGeom>
          <a:noFill/>
          <a:ln w="9525">
            <a:noFill/>
            <a:miter lim="800000"/>
            <a:headEnd/>
            <a:tailEnd/>
          </a:ln>
        </p:spPr>
        <p:txBody>
          <a:bodyPr anchor="ctr">
            <a:spAutoFit/>
          </a:bodyPr>
          <a:lstStyle/>
          <a:p>
            <a:r>
              <a:rPr lang="pl-PL" sz="1200" dirty="0">
                <a:latin typeface="Mathematica7" pitchFamily="2" charset="2"/>
                <a:ea typeface="Calibri" pitchFamily="34" charset="0"/>
                <a:cs typeface="Times New Roman" pitchFamily="18" charset="0"/>
              </a:rPr>
              <a:t> </a:t>
            </a:r>
            <a:endParaRPr lang="pl-PL" dirty="0">
              <a:ea typeface="Calibri" pitchFamily="34" charset="0"/>
              <a:cs typeface="Times New Roman" pitchFamily="18" charset="0"/>
            </a:endParaRPr>
          </a:p>
        </p:txBody>
      </p:sp>
      <p:sp>
        <p:nvSpPr>
          <p:cNvPr id="49177"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l-PL">
              <a:latin typeface="Calibri" pitchFamily="34" charset="0"/>
            </a:endParaRPr>
          </a:p>
        </p:txBody>
      </p:sp>
      <p:sp>
        <p:nvSpPr>
          <p:cNvPr id="49178" name="Rectangle 26"/>
          <p:cNvSpPr>
            <a:spLocks noChangeArrowheads="1"/>
          </p:cNvSpPr>
          <p:nvPr/>
        </p:nvSpPr>
        <p:spPr bwMode="auto">
          <a:xfrm>
            <a:off x="6929438" y="6273800"/>
            <a:ext cx="571500" cy="369888"/>
          </a:xfrm>
          <a:prstGeom prst="rect">
            <a:avLst/>
          </a:prstGeom>
          <a:noFill/>
          <a:ln w="9525">
            <a:noFill/>
            <a:miter lim="800000"/>
            <a:headEnd/>
            <a:tailEnd/>
          </a:ln>
        </p:spPr>
        <p:txBody>
          <a:bodyPr anchor="ctr">
            <a:spAutoFit/>
          </a:bodyPr>
          <a:lstStyle/>
          <a:p>
            <a:r>
              <a:rPr lang="pl-PL" dirty="0">
                <a:latin typeface="Mathematica7" pitchFamily="2" charset="2"/>
                <a:ea typeface="Calibri" pitchFamily="34" charset="0"/>
                <a:cs typeface="Times New Roman" pitchFamily="18" charset="0"/>
              </a:rPr>
              <a:t> </a:t>
            </a:r>
            <a:endParaRPr lang="pl-PL" dirty="0">
              <a:ea typeface="Calibri" pitchFamily="34" charset="0"/>
              <a:cs typeface="Times New Roman" pitchFamily="18" charset="0"/>
            </a:endParaRPr>
          </a:p>
        </p:txBody>
      </p:sp>
      <p:sp>
        <p:nvSpPr>
          <p:cNvPr id="33" name="Strzałka w górę 32"/>
          <p:cNvSpPr/>
          <p:nvPr/>
        </p:nvSpPr>
        <p:spPr>
          <a:xfrm>
            <a:off x="4584700" y="1158875"/>
            <a:ext cx="630238" cy="10509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36" name="Strzałka w górę 35"/>
          <p:cNvSpPr/>
          <p:nvPr/>
        </p:nvSpPr>
        <p:spPr>
          <a:xfrm>
            <a:off x="4572000" y="3357563"/>
            <a:ext cx="642938" cy="7858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49181"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latin typeface="Calibri" pitchFamily="34" charset="0"/>
            </a:endParaRPr>
          </a:p>
        </p:txBody>
      </p:sp>
      <p:sp>
        <p:nvSpPr>
          <p:cNvPr id="49182"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latin typeface="Calibri" pitchFamily="34" charset="0"/>
            </a:endParaRPr>
          </a:p>
        </p:txBody>
      </p:sp>
      <p:graphicFrame>
        <p:nvGraphicFramePr>
          <p:cNvPr id="49160" name="Object 29"/>
          <p:cNvGraphicFramePr>
            <a:graphicFrameLocks noChangeAspect="1"/>
          </p:cNvGraphicFramePr>
          <p:nvPr/>
        </p:nvGraphicFramePr>
        <p:xfrm>
          <a:off x="3857625" y="1714500"/>
          <a:ext cx="719138" cy="214313"/>
        </p:xfrm>
        <a:graphic>
          <a:graphicData uri="http://schemas.openxmlformats.org/presentationml/2006/ole">
            <mc:AlternateContent xmlns:mc="http://schemas.openxmlformats.org/markup-compatibility/2006">
              <mc:Choice xmlns:v="urn:schemas-microsoft-com:vml" Requires="v">
                <p:oleObj spid="_x0000_s49336" name="Równanie" r:id="rId14" imgW="457200" imgH="139700" progId="Equation.3">
                  <p:embed/>
                </p:oleObj>
              </mc:Choice>
              <mc:Fallback>
                <p:oleObj name="Równanie" r:id="rId14" imgW="457200" imgH="139700" progId="Equation.3">
                  <p:embed/>
                  <p:pic>
                    <p:nvPicPr>
                      <p:cNvPr id="0" name="Object 2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57625" y="1714500"/>
                        <a:ext cx="719138" cy="21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Strzałka w górę 40"/>
          <p:cNvSpPr/>
          <p:nvPr/>
        </p:nvSpPr>
        <p:spPr>
          <a:xfrm>
            <a:off x="4572000" y="5286375"/>
            <a:ext cx="642938" cy="7858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49184" name="Rectangle 3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latin typeface="Calibri" pitchFamily="34" charset="0"/>
            </a:endParaRPr>
          </a:p>
        </p:txBody>
      </p:sp>
      <p:graphicFrame>
        <p:nvGraphicFramePr>
          <p:cNvPr id="49161" name="Object 31"/>
          <p:cNvGraphicFramePr>
            <a:graphicFrameLocks noChangeAspect="1"/>
          </p:cNvGraphicFramePr>
          <p:nvPr/>
        </p:nvGraphicFramePr>
        <p:xfrm>
          <a:off x="3857625" y="5857875"/>
          <a:ext cx="785813" cy="220663"/>
        </p:xfrm>
        <a:graphic>
          <a:graphicData uri="http://schemas.openxmlformats.org/presentationml/2006/ole">
            <mc:AlternateContent xmlns:mc="http://schemas.openxmlformats.org/markup-compatibility/2006">
              <mc:Choice xmlns:v="urn:schemas-microsoft-com:vml" Requires="v">
                <p:oleObj spid="_x0000_s49337" name="Równanie" r:id="rId16" imgW="621760" imgH="177646" progId="Equation.3">
                  <p:embed/>
                </p:oleObj>
              </mc:Choice>
              <mc:Fallback>
                <p:oleObj name="Równanie" r:id="rId16" imgW="621760" imgH="177646" progId="Equation.3">
                  <p:embed/>
                  <p:pic>
                    <p:nvPicPr>
                      <p:cNvPr id="0" name="Object 3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57625" y="5857875"/>
                        <a:ext cx="785813" cy="220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85" name="pole tekstowe 38"/>
          <p:cNvSpPr txBox="1">
            <a:spLocks noChangeArrowheads="1"/>
          </p:cNvSpPr>
          <p:nvPr/>
        </p:nvSpPr>
        <p:spPr bwMode="auto">
          <a:xfrm>
            <a:off x="3786188" y="6357938"/>
            <a:ext cx="2500312" cy="307975"/>
          </a:xfrm>
          <a:prstGeom prst="rect">
            <a:avLst/>
          </a:prstGeom>
          <a:noFill/>
          <a:ln w="9525">
            <a:noFill/>
            <a:miter lim="800000"/>
            <a:headEnd/>
            <a:tailEnd/>
          </a:ln>
        </p:spPr>
        <p:txBody>
          <a:bodyPr>
            <a:spAutoFit/>
          </a:bodyPr>
          <a:lstStyle/>
          <a:p>
            <a:r>
              <a:rPr lang="pl-PL" sz="1400" b="1">
                <a:solidFill>
                  <a:srgbClr val="FF0000"/>
                </a:solidFill>
                <a:latin typeface="Comic Sans MS" pitchFamily="66" charset="0"/>
              </a:rPr>
              <a:t>Log-periodic oscillations</a:t>
            </a:r>
          </a:p>
        </p:txBody>
      </p:sp>
      <p:sp>
        <p:nvSpPr>
          <p:cNvPr id="49186" name="pole tekstowe 39"/>
          <p:cNvSpPr txBox="1">
            <a:spLocks noChangeArrowheads="1"/>
          </p:cNvSpPr>
          <p:nvPr/>
        </p:nvSpPr>
        <p:spPr bwMode="auto">
          <a:xfrm>
            <a:off x="8501063" y="6215063"/>
            <a:ext cx="571500" cy="400050"/>
          </a:xfrm>
          <a:prstGeom prst="rect">
            <a:avLst/>
          </a:prstGeom>
          <a:noFill/>
          <a:ln w="9525">
            <a:noFill/>
            <a:miter lim="800000"/>
            <a:headEnd/>
            <a:tailEnd/>
          </a:ln>
        </p:spPr>
        <p:txBody>
          <a:bodyPr>
            <a:spAutoFit/>
          </a:bodyPr>
          <a:lstStyle/>
          <a:p>
            <a:r>
              <a:rPr lang="pl-PL" sz="2000" b="1">
                <a:solidFill>
                  <a:srgbClr val="FF0000"/>
                </a:solidFill>
              </a:rPr>
              <a:t>?</a:t>
            </a:r>
          </a:p>
        </p:txBody>
      </p:sp>
      <p:pic>
        <p:nvPicPr>
          <p:cNvPr id="49187" name="Picture 13" descr="File:Simeon Poisson.jpg"/>
          <p:cNvPicPr>
            <a:picLocks noChangeAspect="1" noChangeArrowheads="1"/>
          </p:cNvPicPr>
          <p:nvPr/>
        </p:nvPicPr>
        <p:blipFill>
          <a:blip r:embed="rId18"/>
          <a:srcRect/>
          <a:stretch>
            <a:fillRect/>
          </a:stretch>
        </p:blipFill>
        <p:spPr bwMode="auto">
          <a:xfrm>
            <a:off x="1538288" y="0"/>
            <a:ext cx="1462087" cy="1714500"/>
          </a:xfrm>
          <a:prstGeom prst="rect">
            <a:avLst/>
          </a:prstGeom>
          <a:noFill/>
          <a:ln w="9525">
            <a:noFill/>
            <a:miter lim="800000"/>
            <a:headEnd/>
            <a:tailEnd/>
          </a:ln>
        </p:spPr>
      </p:pic>
      <p:pic>
        <p:nvPicPr>
          <p:cNvPr id="49188" name="Picture 15" descr="George W. Snedecor"/>
          <p:cNvPicPr>
            <a:picLocks noChangeAspect="1" noChangeArrowheads="1"/>
          </p:cNvPicPr>
          <p:nvPr/>
        </p:nvPicPr>
        <p:blipFill>
          <a:blip r:embed="rId19"/>
          <a:srcRect/>
          <a:stretch>
            <a:fillRect/>
          </a:stretch>
        </p:blipFill>
        <p:spPr bwMode="auto">
          <a:xfrm>
            <a:off x="1643063" y="2071688"/>
            <a:ext cx="1285875" cy="1357312"/>
          </a:xfrm>
          <a:prstGeom prst="rect">
            <a:avLst/>
          </a:prstGeom>
          <a:noFill/>
          <a:ln w="9525">
            <a:noFill/>
            <a:miter lim="800000"/>
            <a:headEnd/>
            <a:tailEnd/>
          </a:ln>
        </p:spPr>
      </p:pic>
      <p:pic>
        <p:nvPicPr>
          <p:cNvPr id="49189" name="Picture 17" descr="Vilfredo Pareto.jpg"/>
          <p:cNvPicPr>
            <a:picLocks noChangeAspect="1" noChangeArrowheads="1"/>
          </p:cNvPicPr>
          <p:nvPr/>
        </p:nvPicPr>
        <p:blipFill>
          <a:blip r:embed="rId20"/>
          <a:srcRect/>
          <a:stretch>
            <a:fillRect/>
          </a:stretch>
        </p:blipFill>
        <p:spPr bwMode="auto">
          <a:xfrm>
            <a:off x="142875" y="3657600"/>
            <a:ext cx="1214438" cy="1700213"/>
          </a:xfrm>
          <a:prstGeom prst="rect">
            <a:avLst/>
          </a:prstGeom>
          <a:noFill/>
          <a:ln w="9525">
            <a:noFill/>
            <a:miter lim="800000"/>
            <a:headEnd/>
            <a:tailEnd/>
          </a:ln>
        </p:spPr>
      </p:pic>
      <p:sp>
        <p:nvSpPr>
          <p:cNvPr id="2" name="pole tekstowe 1"/>
          <p:cNvSpPr txBox="1"/>
          <p:nvPr/>
        </p:nvSpPr>
        <p:spPr>
          <a:xfrm>
            <a:off x="7020272" y="2627620"/>
            <a:ext cx="351378" cy="369332"/>
          </a:xfrm>
          <a:prstGeom prst="rect">
            <a:avLst/>
          </a:prstGeom>
          <a:noFill/>
        </p:spPr>
        <p:txBody>
          <a:bodyPr wrap="none" rtlCol="0">
            <a:spAutoFit/>
          </a:bodyPr>
          <a:lstStyle/>
          <a:p>
            <a:r>
              <a:rPr lang="pl-PL" dirty="0"/>
              <a:t>N</a:t>
            </a:r>
          </a:p>
        </p:txBody>
      </p:sp>
      <p:sp>
        <p:nvSpPr>
          <p:cNvPr id="3" name="pole tekstowe 2"/>
          <p:cNvSpPr txBox="1"/>
          <p:nvPr/>
        </p:nvSpPr>
        <p:spPr>
          <a:xfrm>
            <a:off x="7020272" y="4499828"/>
            <a:ext cx="351378" cy="369332"/>
          </a:xfrm>
          <a:prstGeom prst="rect">
            <a:avLst/>
          </a:prstGeom>
          <a:noFill/>
        </p:spPr>
        <p:txBody>
          <a:bodyPr wrap="none" rtlCol="0">
            <a:spAutoFit/>
          </a:bodyPr>
          <a:lstStyle/>
          <a:p>
            <a:r>
              <a:rPr lang="pl-PL" dirty="0" smtClean="0"/>
              <a:t>R</a:t>
            </a:r>
            <a:endParaRPr lang="pl-PL" dirty="0"/>
          </a:p>
        </p:txBody>
      </p:sp>
      <p:sp>
        <p:nvSpPr>
          <p:cNvPr id="4" name="pole tekstowe 3"/>
          <p:cNvSpPr txBox="1"/>
          <p:nvPr/>
        </p:nvSpPr>
        <p:spPr>
          <a:xfrm>
            <a:off x="7020272" y="6228020"/>
            <a:ext cx="351378" cy="369332"/>
          </a:xfrm>
          <a:prstGeom prst="rect">
            <a:avLst/>
          </a:prstGeom>
          <a:noFill/>
        </p:spPr>
        <p:txBody>
          <a:bodyPr wrap="none" rtlCol="0">
            <a:spAutoFit/>
          </a:bodyPr>
          <a:lstStyle/>
          <a:p>
            <a:r>
              <a:rPr lang="pl-PL" dirty="0" smtClean="0"/>
              <a:t>C</a:t>
            </a:r>
            <a:endParaRPr lang="pl-PL"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latin typeface="Calibri" pitchFamily="34" charset="0"/>
            </a:endParaRPr>
          </a:p>
        </p:txBody>
      </p:sp>
      <p:graphicFrame>
        <p:nvGraphicFramePr>
          <p:cNvPr id="44034" name="Object 6"/>
          <p:cNvGraphicFramePr>
            <a:graphicFrameLocks noChangeAspect="1"/>
          </p:cNvGraphicFramePr>
          <p:nvPr/>
        </p:nvGraphicFramePr>
        <p:xfrm>
          <a:off x="4884738" y="533400"/>
          <a:ext cx="1500187" cy="574675"/>
        </p:xfrm>
        <a:graphic>
          <a:graphicData uri="http://schemas.openxmlformats.org/presentationml/2006/ole">
            <mc:AlternateContent xmlns:mc="http://schemas.openxmlformats.org/markup-compatibility/2006">
              <mc:Choice xmlns:v="urn:schemas-microsoft-com:vml" Requires="v">
                <p:oleObj spid="_x0000_s44342" name="Równanie" r:id="rId3" imgW="1117440" imgH="431640" progId="Equation.3">
                  <p:embed/>
                </p:oleObj>
              </mc:Choice>
              <mc:Fallback>
                <p:oleObj name="Równanie" r:id="rId3" imgW="1117440" imgH="43164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4738" y="533400"/>
                        <a:ext cx="1500187"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4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latin typeface="Calibri" pitchFamily="34" charset="0"/>
            </a:endParaRPr>
          </a:p>
        </p:txBody>
      </p:sp>
      <p:graphicFrame>
        <p:nvGraphicFramePr>
          <p:cNvPr id="44035" name="Object 8"/>
          <p:cNvGraphicFramePr>
            <a:graphicFrameLocks noChangeAspect="1"/>
          </p:cNvGraphicFramePr>
          <p:nvPr/>
        </p:nvGraphicFramePr>
        <p:xfrm>
          <a:off x="7681913" y="508000"/>
          <a:ext cx="1335087" cy="627063"/>
        </p:xfrm>
        <a:graphic>
          <a:graphicData uri="http://schemas.openxmlformats.org/presentationml/2006/ole">
            <mc:AlternateContent xmlns:mc="http://schemas.openxmlformats.org/markup-compatibility/2006">
              <mc:Choice xmlns:v="urn:schemas-microsoft-com:vml" Requires="v">
                <p:oleObj spid="_x0000_s44343" name="Równanie" r:id="rId5" imgW="1054080" imgH="495000" progId="Equation.3">
                  <p:embed/>
                </p:oleObj>
              </mc:Choice>
              <mc:Fallback>
                <p:oleObj name="Równanie" r:id="rId5" imgW="1054080" imgH="4950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1913" y="508000"/>
                        <a:ext cx="1335087" cy="62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5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latin typeface="Calibri" pitchFamily="34" charset="0"/>
            </a:endParaRPr>
          </a:p>
        </p:txBody>
      </p:sp>
      <p:graphicFrame>
        <p:nvGraphicFramePr>
          <p:cNvPr id="44036" name="Object 10"/>
          <p:cNvGraphicFramePr>
            <a:graphicFrameLocks noChangeAspect="1"/>
          </p:cNvGraphicFramePr>
          <p:nvPr/>
        </p:nvGraphicFramePr>
        <p:xfrm>
          <a:off x="5672138" y="2322513"/>
          <a:ext cx="2033587" cy="763587"/>
        </p:xfrm>
        <a:graphic>
          <a:graphicData uri="http://schemas.openxmlformats.org/presentationml/2006/ole">
            <mc:AlternateContent xmlns:mc="http://schemas.openxmlformats.org/markup-compatibility/2006">
              <mc:Choice xmlns:v="urn:schemas-microsoft-com:vml" Requires="v">
                <p:oleObj spid="_x0000_s44344" name="Równanie" r:id="rId7" imgW="1371600" imgH="520560" progId="Equation.3">
                  <p:embed/>
                </p:oleObj>
              </mc:Choice>
              <mc:Fallback>
                <p:oleObj name="Równanie" r:id="rId7" imgW="1371600" imgH="52056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2138" y="2322513"/>
                        <a:ext cx="2033587" cy="763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51"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latin typeface="Calibri" pitchFamily="34" charset="0"/>
            </a:endParaRPr>
          </a:p>
        </p:txBody>
      </p:sp>
      <p:graphicFrame>
        <p:nvGraphicFramePr>
          <p:cNvPr id="44037" name="Object 12"/>
          <p:cNvGraphicFramePr>
            <a:graphicFrameLocks noChangeAspect="1"/>
          </p:cNvGraphicFramePr>
          <p:nvPr/>
        </p:nvGraphicFramePr>
        <p:xfrm>
          <a:off x="5908675" y="4389438"/>
          <a:ext cx="1654175" cy="655637"/>
        </p:xfrm>
        <a:graphic>
          <a:graphicData uri="http://schemas.openxmlformats.org/presentationml/2006/ole">
            <mc:AlternateContent xmlns:mc="http://schemas.openxmlformats.org/markup-compatibility/2006">
              <mc:Choice xmlns:v="urn:schemas-microsoft-com:vml" Requires="v">
                <p:oleObj spid="_x0000_s44345" name="Równanie" r:id="rId9" imgW="1180800" imgH="469800" progId="Equation.3">
                  <p:embed/>
                </p:oleObj>
              </mc:Choice>
              <mc:Fallback>
                <p:oleObj name="Równanie" r:id="rId9" imgW="1180800" imgH="469800"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08675" y="4389438"/>
                        <a:ext cx="1654175" cy="655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52"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latin typeface="Calibri" pitchFamily="34" charset="0"/>
            </a:endParaRPr>
          </a:p>
        </p:txBody>
      </p:sp>
      <p:graphicFrame>
        <p:nvGraphicFramePr>
          <p:cNvPr id="44038" name="Object 14"/>
          <p:cNvGraphicFramePr>
            <a:graphicFrameLocks noChangeAspect="1"/>
          </p:cNvGraphicFramePr>
          <p:nvPr/>
        </p:nvGraphicFramePr>
        <p:xfrm>
          <a:off x="8286750" y="2714625"/>
          <a:ext cx="428625" cy="239713"/>
        </p:xfrm>
        <a:graphic>
          <a:graphicData uri="http://schemas.openxmlformats.org/presentationml/2006/ole">
            <mc:AlternateContent xmlns:mc="http://schemas.openxmlformats.org/markup-compatibility/2006">
              <mc:Choice xmlns:v="urn:schemas-microsoft-com:vml" Requires="v">
                <p:oleObj spid="_x0000_s44346" name="Równanie" r:id="rId11" imgW="241195" imgH="139639" progId="Equation.3">
                  <p:embed/>
                </p:oleObj>
              </mc:Choice>
              <mc:Fallback>
                <p:oleObj name="Równanie" r:id="rId11" imgW="241195" imgH="139639" progId="Equation.3">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86750" y="2714625"/>
                        <a:ext cx="428625" cy="239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54"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latin typeface="Calibri" pitchFamily="34" charset="0"/>
            </a:endParaRPr>
          </a:p>
        </p:txBody>
      </p:sp>
      <p:graphicFrame>
        <p:nvGraphicFramePr>
          <p:cNvPr id="44039" name="Object 17"/>
          <p:cNvGraphicFramePr>
            <a:graphicFrameLocks noChangeAspect="1"/>
          </p:cNvGraphicFramePr>
          <p:nvPr/>
        </p:nvGraphicFramePr>
        <p:xfrm>
          <a:off x="8215313" y="4572000"/>
          <a:ext cx="428625" cy="239713"/>
        </p:xfrm>
        <a:graphic>
          <a:graphicData uri="http://schemas.openxmlformats.org/presentationml/2006/ole">
            <mc:AlternateContent xmlns:mc="http://schemas.openxmlformats.org/markup-compatibility/2006">
              <mc:Choice xmlns:v="urn:schemas-microsoft-com:vml" Requires="v">
                <p:oleObj spid="_x0000_s44347" name="Równanie" r:id="rId13" imgW="241195" imgH="139639" progId="Equation.3">
                  <p:embed/>
                </p:oleObj>
              </mc:Choice>
              <mc:Fallback>
                <p:oleObj name="Równanie" r:id="rId13" imgW="241195" imgH="139639" progId="Equation.3">
                  <p:embed/>
                  <p:pic>
                    <p:nvPicPr>
                      <p:cNvPr id="0"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15313" y="4572000"/>
                        <a:ext cx="428625" cy="239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55"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latin typeface="Calibri" pitchFamily="34" charset="0"/>
            </a:endParaRPr>
          </a:p>
        </p:txBody>
      </p:sp>
      <p:graphicFrame>
        <p:nvGraphicFramePr>
          <p:cNvPr id="44040" name="Object 19"/>
          <p:cNvGraphicFramePr>
            <a:graphicFrameLocks noChangeAspect="1"/>
          </p:cNvGraphicFramePr>
          <p:nvPr/>
        </p:nvGraphicFramePr>
        <p:xfrm>
          <a:off x="8286750" y="6332538"/>
          <a:ext cx="428625" cy="239712"/>
        </p:xfrm>
        <a:graphic>
          <a:graphicData uri="http://schemas.openxmlformats.org/presentationml/2006/ole">
            <mc:AlternateContent xmlns:mc="http://schemas.openxmlformats.org/markup-compatibility/2006">
              <mc:Choice xmlns:v="urn:schemas-microsoft-com:vml" Requires="v">
                <p:oleObj spid="_x0000_s44348" name="Równanie" r:id="rId14" imgW="241195" imgH="139639" progId="Equation.3">
                  <p:embed/>
                </p:oleObj>
              </mc:Choice>
              <mc:Fallback>
                <p:oleObj name="Równanie" r:id="rId14" imgW="241195" imgH="139639" progId="Equation.3">
                  <p:embed/>
                  <p:pic>
                    <p:nvPicPr>
                      <p:cNvPr id="0"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86750" y="6332538"/>
                        <a:ext cx="428625" cy="239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56"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l-PL">
              <a:latin typeface="Calibri" pitchFamily="34" charset="0"/>
            </a:endParaRPr>
          </a:p>
        </p:txBody>
      </p:sp>
      <p:sp>
        <p:nvSpPr>
          <p:cNvPr id="44057" name="Rectangle 23"/>
          <p:cNvSpPr>
            <a:spLocks noChangeArrowheads="1"/>
          </p:cNvSpPr>
          <p:nvPr/>
        </p:nvSpPr>
        <p:spPr bwMode="auto">
          <a:xfrm>
            <a:off x="8572500" y="4547007"/>
            <a:ext cx="500063" cy="276999"/>
          </a:xfrm>
          <a:prstGeom prst="rect">
            <a:avLst/>
          </a:prstGeom>
          <a:noFill/>
          <a:ln w="9525">
            <a:noFill/>
            <a:miter lim="800000"/>
            <a:headEnd/>
            <a:tailEnd/>
          </a:ln>
        </p:spPr>
        <p:txBody>
          <a:bodyPr anchor="ctr">
            <a:spAutoFit/>
          </a:bodyPr>
          <a:lstStyle/>
          <a:p>
            <a:r>
              <a:rPr lang="pl-PL" sz="1200" dirty="0">
                <a:latin typeface="Mathematica7" pitchFamily="2" charset="2"/>
                <a:ea typeface="Calibri" pitchFamily="34" charset="0"/>
                <a:cs typeface="Times New Roman" pitchFamily="18" charset="0"/>
              </a:rPr>
              <a:t> </a:t>
            </a:r>
            <a:endParaRPr lang="pl-PL" dirty="0">
              <a:ea typeface="Calibri" pitchFamily="34" charset="0"/>
              <a:cs typeface="Times New Roman" pitchFamily="18" charset="0"/>
            </a:endParaRPr>
          </a:p>
        </p:txBody>
      </p:sp>
      <p:sp>
        <p:nvSpPr>
          <p:cNvPr id="44058"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l-PL">
              <a:latin typeface="Calibri" pitchFamily="34" charset="0"/>
            </a:endParaRPr>
          </a:p>
        </p:txBody>
      </p:sp>
      <p:sp>
        <p:nvSpPr>
          <p:cNvPr id="44059" name="Rectangle 26"/>
          <p:cNvSpPr>
            <a:spLocks noChangeArrowheads="1"/>
          </p:cNvSpPr>
          <p:nvPr/>
        </p:nvSpPr>
        <p:spPr bwMode="auto">
          <a:xfrm>
            <a:off x="8572500" y="6273800"/>
            <a:ext cx="571500" cy="369888"/>
          </a:xfrm>
          <a:prstGeom prst="rect">
            <a:avLst/>
          </a:prstGeom>
          <a:noFill/>
          <a:ln w="9525">
            <a:noFill/>
            <a:miter lim="800000"/>
            <a:headEnd/>
            <a:tailEnd/>
          </a:ln>
        </p:spPr>
        <p:txBody>
          <a:bodyPr anchor="ctr">
            <a:spAutoFit/>
          </a:bodyPr>
          <a:lstStyle/>
          <a:p>
            <a:r>
              <a:rPr lang="pl-PL" dirty="0">
                <a:latin typeface="Mathematica7" pitchFamily="2" charset="2"/>
                <a:ea typeface="Calibri" pitchFamily="34" charset="0"/>
                <a:cs typeface="Times New Roman" pitchFamily="18" charset="0"/>
              </a:rPr>
              <a:t> </a:t>
            </a:r>
            <a:endParaRPr lang="pl-PL" dirty="0">
              <a:ea typeface="Calibri" pitchFamily="34" charset="0"/>
              <a:cs typeface="Times New Roman" pitchFamily="18" charset="0"/>
            </a:endParaRPr>
          </a:p>
        </p:txBody>
      </p:sp>
      <p:sp>
        <p:nvSpPr>
          <p:cNvPr id="33" name="Strzałka w górę 32"/>
          <p:cNvSpPr/>
          <p:nvPr/>
        </p:nvSpPr>
        <p:spPr>
          <a:xfrm rot="19713302">
            <a:off x="5641975" y="1158875"/>
            <a:ext cx="630238" cy="10509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34" name="Strzałka w górę 33"/>
          <p:cNvSpPr/>
          <p:nvPr/>
        </p:nvSpPr>
        <p:spPr>
          <a:xfrm rot="2001311">
            <a:off x="7062788" y="1087438"/>
            <a:ext cx="630237" cy="10509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36" name="Strzałka w górę 35"/>
          <p:cNvSpPr/>
          <p:nvPr/>
        </p:nvSpPr>
        <p:spPr>
          <a:xfrm>
            <a:off x="6429375" y="3357563"/>
            <a:ext cx="642938" cy="7858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44063"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latin typeface="Calibri" pitchFamily="34" charset="0"/>
            </a:endParaRPr>
          </a:p>
        </p:txBody>
      </p:sp>
      <p:graphicFrame>
        <p:nvGraphicFramePr>
          <p:cNvPr id="44041" name="Object 27"/>
          <p:cNvGraphicFramePr>
            <a:graphicFrameLocks noChangeAspect="1"/>
          </p:cNvGraphicFramePr>
          <p:nvPr/>
        </p:nvGraphicFramePr>
        <p:xfrm>
          <a:off x="7443788" y="1857375"/>
          <a:ext cx="574675" cy="242888"/>
        </p:xfrm>
        <a:graphic>
          <a:graphicData uri="http://schemas.openxmlformats.org/presentationml/2006/ole">
            <mc:AlternateContent xmlns:mc="http://schemas.openxmlformats.org/markup-compatibility/2006">
              <mc:Choice xmlns:v="urn:schemas-microsoft-com:vml" Requires="v">
                <p:oleObj spid="_x0000_s44349" name="Równanie" r:id="rId15" imgW="419040" imgH="177480" progId="Equation.3">
                  <p:embed/>
                </p:oleObj>
              </mc:Choice>
              <mc:Fallback>
                <p:oleObj name="Równanie" r:id="rId15" imgW="419040" imgH="177480" progId="Equation.3">
                  <p:embed/>
                  <p:pic>
                    <p:nvPicPr>
                      <p:cNvPr id="0" name="Object 2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43788" y="1857375"/>
                        <a:ext cx="574675" cy="242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64"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latin typeface="Calibri" pitchFamily="34" charset="0"/>
            </a:endParaRPr>
          </a:p>
        </p:txBody>
      </p:sp>
      <p:graphicFrame>
        <p:nvGraphicFramePr>
          <p:cNvPr id="44042" name="Object 29"/>
          <p:cNvGraphicFramePr>
            <a:graphicFrameLocks noChangeAspect="1"/>
          </p:cNvGraphicFramePr>
          <p:nvPr/>
        </p:nvGraphicFramePr>
        <p:xfrm>
          <a:off x="5138738" y="2000250"/>
          <a:ext cx="719137" cy="214313"/>
        </p:xfrm>
        <a:graphic>
          <a:graphicData uri="http://schemas.openxmlformats.org/presentationml/2006/ole">
            <mc:AlternateContent xmlns:mc="http://schemas.openxmlformats.org/markup-compatibility/2006">
              <mc:Choice xmlns:v="urn:schemas-microsoft-com:vml" Requires="v">
                <p:oleObj spid="_x0000_s44350" name="Równanie" r:id="rId17" imgW="457200" imgH="139700" progId="Equation.3">
                  <p:embed/>
                </p:oleObj>
              </mc:Choice>
              <mc:Fallback>
                <p:oleObj name="Równanie" r:id="rId17" imgW="457200" imgH="139700" progId="Equation.3">
                  <p:embed/>
                  <p:pic>
                    <p:nvPicPr>
                      <p:cNvPr id="0" name="Object 2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38738" y="2000250"/>
                        <a:ext cx="719137" cy="21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Strzałka w górę 40"/>
          <p:cNvSpPr/>
          <p:nvPr/>
        </p:nvSpPr>
        <p:spPr>
          <a:xfrm>
            <a:off x="6429375" y="5286375"/>
            <a:ext cx="642938" cy="7858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44066" name="Rectangle 3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latin typeface="Calibri" pitchFamily="34" charset="0"/>
            </a:endParaRPr>
          </a:p>
        </p:txBody>
      </p:sp>
      <p:graphicFrame>
        <p:nvGraphicFramePr>
          <p:cNvPr id="44043" name="Object 31"/>
          <p:cNvGraphicFramePr>
            <a:graphicFrameLocks noChangeAspect="1"/>
          </p:cNvGraphicFramePr>
          <p:nvPr/>
        </p:nvGraphicFramePr>
        <p:xfrm>
          <a:off x="5715000" y="5857875"/>
          <a:ext cx="785813" cy="220663"/>
        </p:xfrm>
        <a:graphic>
          <a:graphicData uri="http://schemas.openxmlformats.org/presentationml/2006/ole">
            <mc:AlternateContent xmlns:mc="http://schemas.openxmlformats.org/markup-compatibility/2006">
              <mc:Choice xmlns:v="urn:schemas-microsoft-com:vml" Requires="v">
                <p:oleObj spid="_x0000_s44351" name="Równanie" r:id="rId19" imgW="621760" imgH="177646" progId="Equation.3">
                  <p:embed/>
                </p:oleObj>
              </mc:Choice>
              <mc:Fallback>
                <p:oleObj name="Równanie" r:id="rId19" imgW="621760" imgH="177646" progId="Equation.3">
                  <p:embed/>
                  <p:pic>
                    <p:nvPicPr>
                      <p:cNvPr id="0" name="Object 3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15000" y="5857875"/>
                        <a:ext cx="785813" cy="220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67" name="pole tekstowe 38"/>
          <p:cNvSpPr txBox="1">
            <a:spLocks noChangeArrowheads="1"/>
          </p:cNvSpPr>
          <p:nvPr/>
        </p:nvSpPr>
        <p:spPr bwMode="auto">
          <a:xfrm>
            <a:off x="5643563" y="6357938"/>
            <a:ext cx="2357437" cy="307975"/>
          </a:xfrm>
          <a:prstGeom prst="rect">
            <a:avLst/>
          </a:prstGeom>
          <a:noFill/>
          <a:ln w="9525">
            <a:noFill/>
            <a:miter lim="800000"/>
            <a:headEnd/>
            <a:tailEnd/>
          </a:ln>
        </p:spPr>
        <p:txBody>
          <a:bodyPr>
            <a:spAutoFit/>
          </a:bodyPr>
          <a:lstStyle/>
          <a:p>
            <a:r>
              <a:rPr lang="pl-PL" sz="1400" b="1">
                <a:solidFill>
                  <a:srgbClr val="FF0000"/>
                </a:solidFill>
                <a:latin typeface="Comic Sans MS" pitchFamily="66" charset="0"/>
              </a:rPr>
              <a:t>Log-periodic oscillations</a:t>
            </a:r>
          </a:p>
        </p:txBody>
      </p:sp>
      <p:sp>
        <p:nvSpPr>
          <p:cNvPr id="44068" name="pole tekstowe 39"/>
          <p:cNvSpPr txBox="1">
            <a:spLocks noChangeArrowheads="1"/>
          </p:cNvSpPr>
          <p:nvPr/>
        </p:nvSpPr>
        <p:spPr bwMode="auto">
          <a:xfrm>
            <a:off x="7858125" y="6215063"/>
            <a:ext cx="571500" cy="400050"/>
          </a:xfrm>
          <a:prstGeom prst="rect">
            <a:avLst/>
          </a:prstGeom>
          <a:noFill/>
          <a:ln w="9525">
            <a:noFill/>
            <a:miter lim="800000"/>
            <a:headEnd/>
            <a:tailEnd/>
          </a:ln>
        </p:spPr>
        <p:txBody>
          <a:bodyPr>
            <a:spAutoFit/>
          </a:bodyPr>
          <a:lstStyle/>
          <a:p>
            <a:r>
              <a:rPr lang="pl-PL" sz="2000" b="1">
                <a:solidFill>
                  <a:srgbClr val="FF0000"/>
                </a:solidFill>
              </a:rPr>
              <a:t>?</a:t>
            </a:r>
          </a:p>
        </p:txBody>
      </p:sp>
      <p:sp>
        <p:nvSpPr>
          <p:cNvPr id="44069" name="pole tekstowe 11"/>
          <p:cNvSpPr txBox="1">
            <a:spLocks noChangeArrowheads="1"/>
          </p:cNvSpPr>
          <p:nvPr/>
        </p:nvSpPr>
        <p:spPr bwMode="auto">
          <a:xfrm>
            <a:off x="0" y="0"/>
            <a:ext cx="4000500" cy="523875"/>
          </a:xfrm>
          <a:prstGeom prst="rect">
            <a:avLst/>
          </a:prstGeom>
          <a:noFill/>
          <a:ln w="9525">
            <a:noFill/>
            <a:miter lim="800000"/>
            <a:headEnd/>
            <a:tailEnd/>
          </a:ln>
        </p:spPr>
        <p:txBody>
          <a:bodyPr>
            <a:spAutoFit/>
          </a:bodyPr>
          <a:lstStyle/>
          <a:p>
            <a:r>
              <a:rPr lang="pl-PL" sz="2800">
                <a:solidFill>
                  <a:srgbClr val="FF0000"/>
                </a:solidFill>
                <a:latin typeface="Comic Sans MS" pitchFamily="66" charset="0"/>
              </a:rPr>
              <a:t>Superstatistics</a:t>
            </a:r>
          </a:p>
        </p:txBody>
      </p:sp>
      <p:sp>
        <p:nvSpPr>
          <p:cNvPr id="44070" name="Prostokąt 11"/>
          <p:cNvSpPr>
            <a:spLocks noChangeArrowheads="1"/>
          </p:cNvSpPr>
          <p:nvPr/>
        </p:nvSpPr>
        <p:spPr bwMode="auto">
          <a:xfrm>
            <a:off x="0" y="4903788"/>
            <a:ext cx="3857625" cy="954087"/>
          </a:xfrm>
          <a:prstGeom prst="rect">
            <a:avLst/>
          </a:prstGeom>
          <a:noFill/>
          <a:ln w="9525">
            <a:noFill/>
            <a:miter lim="800000"/>
            <a:headEnd/>
            <a:tailEnd/>
          </a:ln>
        </p:spPr>
        <p:txBody>
          <a:bodyPr>
            <a:spAutoFit/>
          </a:bodyPr>
          <a:lstStyle/>
          <a:p>
            <a:r>
              <a:rPr lang="en-US" sz="1400">
                <a:solidFill>
                  <a:srgbClr val="FF0000"/>
                </a:solidFill>
              </a:rPr>
              <a:t>Superstatistics</a:t>
            </a:r>
            <a:r>
              <a:rPr lang="en-US" sz="1400"/>
              <a:t> is a superposition of two</a:t>
            </a:r>
            <a:endParaRPr lang="pl-PL" sz="1400"/>
          </a:p>
          <a:p>
            <a:r>
              <a:rPr lang="en-US" sz="1400"/>
              <a:t> different statistics relevant to driven</a:t>
            </a:r>
            <a:endParaRPr lang="pl-PL" sz="1400"/>
          </a:p>
          <a:p>
            <a:r>
              <a:rPr lang="en-US" sz="1400"/>
              <a:t> nonequilibrium systems with </a:t>
            </a:r>
            <a:r>
              <a:rPr lang="en-US" sz="1400">
                <a:solidFill>
                  <a:srgbClr val="00B0F0"/>
                </a:solidFill>
              </a:rPr>
              <a:t>a stationary state </a:t>
            </a:r>
            <a:endParaRPr lang="pl-PL" sz="1400">
              <a:solidFill>
                <a:srgbClr val="00B0F0"/>
              </a:solidFill>
            </a:endParaRPr>
          </a:p>
          <a:p>
            <a:r>
              <a:rPr lang="en-US" sz="1400"/>
              <a:t>and </a:t>
            </a:r>
            <a:r>
              <a:rPr lang="en-US" sz="1400">
                <a:solidFill>
                  <a:srgbClr val="00B050"/>
                </a:solidFill>
              </a:rPr>
              <a:t>intensive parameter fluctuations</a:t>
            </a:r>
            <a:r>
              <a:rPr lang="en-US" sz="1400"/>
              <a:t> </a:t>
            </a:r>
            <a:endParaRPr lang="pl-PL" sz="1400"/>
          </a:p>
        </p:txBody>
      </p:sp>
      <p:sp>
        <p:nvSpPr>
          <p:cNvPr id="44" name="Prostokąt zaokrąglony 43"/>
          <p:cNvSpPr/>
          <p:nvPr/>
        </p:nvSpPr>
        <p:spPr>
          <a:xfrm>
            <a:off x="71438" y="6072188"/>
            <a:ext cx="1071562" cy="428625"/>
          </a:xfrm>
          <a:prstGeom prst="roundRect">
            <a:avLst>
              <a:gd name="adj" fmla="val 16667"/>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45" name="Prostokąt zaokrąglony 44"/>
          <p:cNvSpPr/>
          <p:nvPr/>
        </p:nvSpPr>
        <p:spPr>
          <a:xfrm>
            <a:off x="1571625" y="6072188"/>
            <a:ext cx="1071563" cy="42862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46" name="Prostokąt zaokrąglony 45"/>
          <p:cNvSpPr/>
          <p:nvPr/>
        </p:nvSpPr>
        <p:spPr>
          <a:xfrm>
            <a:off x="2643188" y="6072188"/>
            <a:ext cx="928687" cy="42862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47" name="Strzałka zakrzywiona w prawo 46"/>
          <p:cNvSpPr/>
          <p:nvPr/>
        </p:nvSpPr>
        <p:spPr>
          <a:xfrm>
            <a:off x="1643063" y="642938"/>
            <a:ext cx="3143250" cy="278606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chemeClr val="tx1"/>
              </a:solidFill>
            </a:endParaRPr>
          </a:p>
        </p:txBody>
      </p:sp>
      <p:sp>
        <p:nvSpPr>
          <p:cNvPr id="48" name="Strzałka zakrzywiona w prawo 47"/>
          <p:cNvSpPr/>
          <p:nvPr/>
        </p:nvSpPr>
        <p:spPr>
          <a:xfrm>
            <a:off x="214313" y="642938"/>
            <a:ext cx="4572000" cy="4857750"/>
          </a:xfrm>
          <a:prstGeom prst="curvedRightArrow">
            <a:avLst>
              <a:gd name="adj1" fmla="val 13317"/>
              <a:gd name="adj2" fmla="val 40560"/>
              <a:gd name="adj3" fmla="val 184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chemeClr val="tx1"/>
              </a:solidFill>
            </a:endParaRPr>
          </a:p>
        </p:txBody>
      </p:sp>
      <p:sp>
        <p:nvSpPr>
          <p:cNvPr id="44076" name="Rectangle 7"/>
          <p:cNvSpPr>
            <a:spLocks noChangeArrowheads="1"/>
          </p:cNvSpPr>
          <p:nvPr/>
        </p:nvSpPr>
        <p:spPr bwMode="auto">
          <a:xfrm>
            <a:off x="2000250" y="2428875"/>
            <a:ext cx="2928938" cy="307975"/>
          </a:xfrm>
          <a:prstGeom prst="rect">
            <a:avLst/>
          </a:prstGeom>
          <a:noFill/>
          <a:ln w="9525">
            <a:noFill/>
            <a:miter lim="800000"/>
            <a:headEnd/>
            <a:tailEnd/>
          </a:ln>
        </p:spPr>
        <p:txBody>
          <a:bodyPr lIns="91431" tIns="45716" rIns="91431" bIns="45716">
            <a:spAutoFit/>
          </a:bodyPr>
          <a:lstStyle/>
          <a:p>
            <a:r>
              <a:rPr lang="pl-PL" sz="1400">
                <a:cs typeface="Arial" pitchFamily="34" charset="0"/>
                <a:sym typeface="Wingdings 3" pitchFamily="18" charset="2"/>
              </a:rPr>
              <a:t>C.Beck, PRL </a:t>
            </a:r>
            <a:r>
              <a:rPr lang="pl-PL" sz="1400" b="1">
                <a:cs typeface="Arial" pitchFamily="34" charset="0"/>
                <a:sym typeface="Wingdings 3" pitchFamily="18" charset="2"/>
              </a:rPr>
              <a:t>87</a:t>
            </a:r>
            <a:r>
              <a:rPr lang="pl-PL" sz="1400">
                <a:cs typeface="Arial" pitchFamily="34" charset="0"/>
                <a:sym typeface="Wingdings 3" pitchFamily="18" charset="2"/>
              </a:rPr>
              <a:t> (2001) 180601</a:t>
            </a:r>
          </a:p>
        </p:txBody>
      </p:sp>
      <p:sp>
        <p:nvSpPr>
          <p:cNvPr id="44077" name="Rectangle 7"/>
          <p:cNvSpPr>
            <a:spLocks noChangeArrowheads="1"/>
          </p:cNvSpPr>
          <p:nvPr/>
        </p:nvSpPr>
        <p:spPr bwMode="auto">
          <a:xfrm>
            <a:off x="1857375" y="4264025"/>
            <a:ext cx="2857500" cy="307975"/>
          </a:xfrm>
          <a:prstGeom prst="rect">
            <a:avLst/>
          </a:prstGeom>
          <a:noFill/>
          <a:ln w="9525">
            <a:noFill/>
            <a:miter lim="800000"/>
            <a:headEnd/>
            <a:tailEnd/>
          </a:ln>
        </p:spPr>
        <p:txBody>
          <a:bodyPr lIns="91431" tIns="45716" rIns="91431" bIns="45716">
            <a:spAutoFit/>
          </a:bodyPr>
          <a:lstStyle/>
          <a:p>
            <a:r>
              <a:rPr lang="pl-PL" sz="1400">
                <a:cs typeface="Arial" pitchFamily="34" charset="0"/>
                <a:sym typeface="Wingdings 3" pitchFamily="18" charset="2"/>
              </a:rPr>
              <a:t>GW and ZW, PRL </a:t>
            </a:r>
            <a:r>
              <a:rPr lang="pl-PL" sz="1400" b="1">
                <a:cs typeface="Arial" pitchFamily="34" charset="0"/>
                <a:sym typeface="Wingdings 3" pitchFamily="18" charset="2"/>
              </a:rPr>
              <a:t>84</a:t>
            </a:r>
            <a:r>
              <a:rPr lang="pl-PL" sz="1400">
                <a:cs typeface="Arial" pitchFamily="34" charset="0"/>
                <a:sym typeface="Wingdings 3" pitchFamily="18" charset="2"/>
              </a:rPr>
              <a:t> (2000) 2770</a:t>
            </a:r>
          </a:p>
        </p:txBody>
      </p:sp>
      <p:graphicFrame>
        <p:nvGraphicFramePr>
          <p:cNvPr id="44044" name="Object 3"/>
          <p:cNvGraphicFramePr>
            <a:graphicFrameLocks noChangeAspect="1"/>
          </p:cNvGraphicFramePr>
          <p:nvPr/>
        </p:nvGraphicFramePr>
        <p:xfrm>
          <a:off x="2357438" y="1714500"/>
          <a:ext cx="779462" cy="330200"/>
        </p:xfrm>
        <a:graphic>
          <a:graphicData uri="http://schemas.openxmlformats.org/presentationml/2006/ole">
            <mc:AlternateContent xmlns:mc="http://schemas.openxmlformats.org/markup-compatibility/2006">
              <mc:Choice xmlns:v="urn:schemas-microsoft-com:vml" Requires="v">
                <p:oleObj spid="_x0000_s44352" name="Równanie" r:id="rId21" imgW="482400" imgH="203040" progId="Equation.3">
                  <p:embed/>
                </p:oleObj>
              </mc:Choice>
              <mc:Fallback>
                <p:oleObj name="Równanie" r:id="rId21" imgW="482400" imgH="203040" progId="Equation.3">
                  <p:embed/>
                  <p:pic>
                    <p:nvPicPr>
                      <p:cNvPr id="0" name="Object 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357438" y="1714500"/>
                        <a:ext cx="779462"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45" name="Object 13"/>
          <p:cNvGraphicFramePr>
            <a:graphicFrameLocks noChangeAspect="1"/>
          </p:cNvGraphicFramePr>
          <p:nvPr/>
        </p:nvGraphicFramePr>
        <p:xfrm>
          <a:off x="1863725" y="3500438"/>
          <a:ext cx="779463" cy="330200"/>
        </p:xfrm>
        <a:graphic>
          <a:graphicData uri="http://schemas.openxmlformats.org/presentationml/2006/ole">
            <mc:AlternateContent xmlns:mc="http://schemas.openxmlformats.org/markup-compatibility/2006">
              <mc:Choice xmlns:v="urn:schemas-microsoft-com:vml" Requires="v">
                <p:oleObj spid="_x0000_s44353" name="Równanie" r:id="rId23" imgW="482400" imgH="203040" progId="Equation.3">
                  <p:embed/>
                </p:oleObj>
              </mc:Choice>
              <mc:Fallback>
                <p:oleObj name="Równanie" r:id="rId23" imgW="482400" imgH="203040" progId="Equation.3">
                  <p:embed/>
                  <p:pic>
                    <p:nvPicPr>
                      <p:cNvPr id="0" name="Object 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863725" y="3500438"/>
                        <a:ext cx="779463"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46" name="Object 15"/>
          <p:cNvGraphicFramePr>
            <a:graphicFrameLocks noChangeAspect="1"/>
          </p:cNvGraphicFramePr>
          <p:nvPr/>
        </p:nvGraphicFramePr>
        <p:xfrm>
          <a:off x="3214688" y="1643063"/>
          <a:ext cx="368300" cy="330200"/>
        </p:xfrm>
        <a:graphic>
          <a:graphicData uri="http://schemas.openxmlformats.org/presentationml/2006/ole">
            <mc:AlternateContent xmlns:mc="http://schemas.openxmlformats.org/markup-compatibility/2006">
              <mc:Choice xmlns:v="urn:schemas-microsoft-com:vml" Requires="v">
                <p:oleObj spid="_x0000_s44354" name="Równanie" r:id="rId24" imgW="228600" imgH="203040" progId="Equation.3">
                  <p:embed/>
                </p:oleObj>
              </mc:Choice>
              <mc:Fallback>
                <p:oleObj name="Równanie" r:id="rId24" imgW="228600" imgH="203040" progId="Equation.3">
                  <p:embed/>
                  <p:pic>
                    <p:nvPicPr>
                      <p:cNvPr id="0" name="Object 1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214688" y="1643063"/>
                        <a:ext cx="3683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78" name="Rectangle 7"/>
          <p:cNvSpPr>
            <a:spLocks noChangeArrowheads="1"/>
          </p:cNvSpPr>
          <p:nvPr/>
        </p:nvSpPr>
        <p:spPr bwMode="auto">
          <a:xfrm>
            <a:off x="3571875" y="1692275"/>
            <a:ext cx="785813" cy="307975"/>
          </a:xfrm>
          <a:prstGeom prst="rect">
            <a:avLst/>
          </a:prstGeom>
          <a:noFill/>
          <a:ln w="9525">
            <a:noFill/>
            <a:miter lim="800000"/>
            <a:headEnd/>
            <a:tailEnd/>
          </a:ln>
        </p:spPr>
        <p:txBody>
          <a:bodyPr lIns="91431" tIns="45716" rIns="91431" bIns="45716">
            <a:spAutoFit/>
          </a:bodyPr>
          <a:lstStyle/>
          <a:p>
            <a:r>
              <a:rPr lang="pl-PL" sz="1400">
                <a:cs typeface="Arial" pitchFamily="34" charset="0"/>
                <a:sym typeface="Wingdings 3" pitchFamily="18" charset="2"/>
              </a:rPr>
              <a:t>distr.</a:t>
            </a:r>
          </a:p>
        </p:txBody>
      </p:sp>
      <p:sp>
        <p:nvSpPr>
          <p:cNvPr id="44079" name="Rectangle 7"/>
          <p:cNvSpPr>
            <a:spLocks noChangeArrowheads="1"/>
          </p:cNvSpPr>
          <p:nvPr/>
        </p:nvSpPr>
        <p:spPr bwMode="auto">
          <a:xfrm>
            <a:off x="2643188" y="3478213"/>
            <a:ext cx="1214437" cy="307975"/>
          </a:xfrm>
          <a:prstGeom prst="rect">
            <a:avLst/>
          </a:prstGeom>
          <a:noFill/>
          <a:ln w="9525">
            <a:noFill/>
            <a:miter lim="800000"/>
            <a:headEnd/>
            <a:tailEnd/>
          </a:ln>
        </p:spPr>
        <p:txBody>
          <a:bodyPr lIns="91431" tIns="45716" rIns="91431" bIns="45716">
            <a:spAutoFit/>
          </a:bodyPr>
          <a:lstStyle/>
          <a:p>
            <a:r>
              <a:rPr lang="pl-PL" sz="1400">
                <a:cs typeface="Arial" pitchFamily="34" charset="0"/>
                <a:sym typeface="Wingdings 3" pitchFamily="18" charset="2"/>
              </a:rPr>
              <a:t>gamma distr.</a:t>
            </a:r>
          </a:p>
        </p:txBody>
      </p:sp>
      <p:graphicFrame>
        <p:nvGraphicFramePr>
          <p:cNvPr id="44047" name="Object 5"/>
          <p:cNvGraphicFramePr>
            <a:graphicFrameLocks noChangeAspect="1"/>
          </p:cNvGraphicFramePr>
          <p:nvPr/>
        </p:nvGraphicFramePr>
        <p:xfrm>
          <a:off x="71438" y="5783263"/>
          <a:ext cx="4429125" cy="1003300"/>
        </p:xfrm>
        <a:graphic>
          <a:graphicData uri="http://schemas.openxmlformats.org/presentationml/2006/ole">
            <mc:AlternateContent xmlns:mc="http://schemas.openxmlformats.org/markup-compatibility/2006">
              <mc:Choice xmlns:v="urn:schemas-microsoft-com:vml" Requires="v">
                <p:oleObj spid="_x0000_s44355" name="Równanie" r:id="rId26" imgW="2145960" imgH="482400" progId="Equation.3">
                  <p:embed/>
                </p:oleObj>
              </mc:Choice>
              <mc:Fallback>
                <p:oleObj name="Równanie" r:id="rId26" imgW="2145960" imgH="482400" progId="Equation.3">
                  <p:embed/>
                  <p:pic>
                    <p:nvPicPr>
                      <p:cNvPr id="0" name="Object 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1438" y="5783263"/>
                        <a:ext cx="4429125"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pole tekstowe 1"/>
          <p:cNvSpPr txBox="1"/>
          <p:nvPr/>
        </p:nvSpPr>
        <p:spPr>
          <a:xfrm>
            <a:off x="8685118" y="2627620"/>
            <a:ext cx="351378" cy="369332"/>
          </a:xfrm>
          <a:prstGeom prst="rect">
            <a:avLst/>
          </a:prstGeom>
          <a:noFill/>
        </p:spPr>
        <p:txBody>
          <a:bodyPr wrap="none" rtlCol="0">
            <a:spAutoFit/>
          </a:bodyPr>
          <a:lstStyle/>
          <a:p>
            <a:r>
              <a:rPr lang="pl-PL" dirty="0" smtClean="0"/>
              <a:t>N</a:t>
            </a:r>
            <a:endParaRPr lang="pl-PL" dirty="0"/>
          </a:p>
        </p:txBody>
      </p:sp>
      <p:sp>
        <p:nvSpPr>
          <p:cNvPr id="3" name="pole tekstowe 2"/>
          <p:cNvSpPr txBox="1"/>
          <p:nvPr/>
        </p:nvSpPr>
        <p:spPr>
          <a:xfrm>
            <a:off x="8604448" y="4499828"/>
            <a:ext cx="351378" cy="369332"/>
          </a:xfrm>
          <a:prstGeom prst="rect">
            <a:avLst/>
          </a:prstGeom>
          <a:noFill/>
        </p:spPr>
        <p:txBody>
          <a:bodyPr wrap="none" rtlCol="0">
            <a:spAutoFit/>
          </a:bodyPr>
          <a:lstStyle/>
          <a:p>
            <a:r>
              <a:rPr lang="pl-PL" dirty="0" smtClean="0"/>
              <a:t>R</a:t>
            </a:r>
            <a:endParaRPr lang="pl-PL" dirty="0"/>
          </a:p>
        </p:txBody>
      </p:sp>
      <p:sp>
        <p:nvSpPr>
          <p:cNvPr id="4" name="pole tekstowe 3"/>
          <p:cNvSpPr txBox="1"/>
          <p:nvPr/>
        </p:nvSpPr>
        <p:spPr>
          <a:xfrm>
            <a:off x="8685118" y="6237312"/>
            <a:ext cx="351378" cy="369332"/>
          </a:xfrm>
          <a:prstGeom prst="rect">
            <a:avLst/>
          </a:prstGeom>
          <a:noFill/>
        </p:spPr>
        <p:txBody>
          <a:bodyPr wrap="none" rtlCol="0">
            <a:spAutoFit/>
          </a:bodyPr>
          <a:lstStyle/>
          <a:p>
            <a:r>
              <a:rPr lang="pl-PL" dirty="0" smtClean="0"/>
              <a:t>C</a:t>
            </a:r>
            <a:endParaRPr lang="pl-PL"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1"/>
          <p:cNvSpPr txBox="1">
            <a:spLocks noChangeArrowheads="1"/>
          </p:cNvSpPr>
          <p:nvPr/>
        </p:nvSpPr>
        <p:spPr bwMode="auto">
          <a:xfrm>
            <a:off x="142844" y="71414"/>
            <a:ext cx="3929090" cy="461665"/>
          </a:xfrm>
          <a:prstGeom prst="rect">
            <a:avLst/>
          </a:prstGeom>
          <a:noFill/>
          <a:ln w="9525">
            <a:noFill/>
            <a:miter lim="800000"/>
            <a:headEnd/>
            <a:tailEnd/>
          </a:ln>
        </p:spPr>
        <p:txBody>
          <a:bodyPr wrap="square">
            <a:spAutoFit/>
          </a:bodyPr>
          <a:lstStyle/>
          <a:p>
            <a:r>
              <a:rPr lang="pl-PL" sz="2400" b="1" dirty="0" err="1" smtClean="0">
                <a:solidFill>
                  <a:srgbClr val="FF0000"/>
                </a:solidFill>
                <a:latin typeface="Comic Sans MS" pitchFamily="66" charset="0"/>
              </a:rPr>
              <a:t>Log-periodic</a:t>
            </a:r>
            <a:r>
              <a:rPr lang="pl-PL" sz="2400" b="1" dirty="0" smtClean="0">
                <a:solidFill>
                  <a:srgbClr val="FF0000"/>
                </a:solidFill>
                <a:latin typeface="Comic Sans MS" pitchFamily="66" charset="0"/>
              </a:rPr>
              <a:t> </a:t>
            </a:r>
            <a:r>
              <a:rPr lang="pl-PL" sz="2400" b="1" dirty="0" err="1" smtClean="0">
                <a:solidFill>
                  <a:srgbClr val="FF0000"/>
                </a:solidFill>
                <a:latin typeface="Comic Sans MS" pitchFamily="66" charset="0"/>
              </a:rPr>
              <a:t>oscillations</a:t>
            </a:r>
            <a:endParaRPr lang="pl-PL" sz="2400" b="1" dirty="0">
              <a:solidFill>
                <a:srgbClr val="FF0000"/>
              </a:solidFill>
              <a:latin typeface="Comic Sans MS" pitchFamily="66" charset="0"/>
            </a:endParaRPr>
          </a:p>
        </p:txBody>
      </p:sp>
      <p:graphicFrame>
        <p:nvGraphicFramePr>
          <p:cNvPr id="251906" name="Object 3"/>
          <p:cNvGraphicFramePr>
            <a:graphicFrameLocks noChangeAspect="1"/>
          </p:cNvGraphicFramePr>
          <p:nvPr/>
        </p:nvGraphicFramePr>
        <p:xfrm>
          <a:off x="122224" y="785799"/>
          <a:ext cx="2520950" cy="714375"/>
        </p:xfrm>
        <a:graphic>
          <a:graphicData uri="http://schemas.openxmlformats.org/presentationml/2006/ole">
            <mc:AlternateContent xmlns:mc="http://schemas.openxmlformats.org/markup-compatibility/2006">
              <mc:Choice xmlns:v="urn:schemas-microsoft-com:vml" Requires="v">
                <p:oleObj spid="_x0000_s252193" name="Równanie" r:id="rId4" imgW="1650960" imgH="469800" progId="Equation.3">
                  <p:embed/>
                </p:oleObj>
              </mc:Choice>
              <mc:Fallback>
                <p:oleObj name="Równanie" r:id="rId4" imgW="1650960" imgH="4698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224" y="785799"/>
                        <a:ext cx="252095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Prostokąt zaokrąglony 3"/>
          <p:cNvSpPr/>
          <p:nvPr/>
        </p:nvSpPr>
        <p:spPr>
          <a:xfrm>
            <a:off x="2071675" y="928673"/>
            <a:ext cx="714375" cy="5000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2" name="Rectangle 8"/>
          <p:cNvSpPr>
            <a:spLocks noChangeArrowheads="1"/>
          </p:cNvSpPr>
          <p:nvPr/>
        </p:nvSpPr>
        <p:spPr bwMode="auto">
          <a:xfrm>
            <a:off x="0" y="2192529"/>
            <a:ext cx="4075155" cy="307777"/>
          </a:xfrm>
          <a:prstGeom prst="rect">
            <a:avLst/>
          </a:prstGeom>
          <a:noFill/>
          <a:ln w="9525">
            <a:noFill/>
            <a:miter lim="800000"/>
            <a:headEnd/>
            <a:tailEnd/>
          </a:ln>
        </p:spPr>
        <p:txBody>
          <a:bodyPr wrap="none" anchor="ctr">
            <a:spAutoFit/>
          </a:bodyPr>
          <a:lstStyle/>
          <a:p>
            <a:pPr eaLnBrk="0" hangingPunct="0">
              <a:buFont typeface="Wingdings" pitchFamily="2" charset="2"/>
              <a:buChar char="q"/>
            </a:pPr>
            <a:r>
              <a:rPr lang="pl-PL" sz="1400" dirty="0" smtClean="0">
                <a:ea typeface="Calibri" pitchFamily="34" charset="0"/>
                <a:cs typeface="Arial" pitchFamily="34" charset="0"/>
              </a:rPr>
              <a:t>    </a:t>
            </a:r>
            <a:r>
              <a:rPr lang="en-US" sz="1400" dirty="0" smtClean="0">
                <a:ea typeface="Calibri" pitchFamily="34" charset="0"/>
                <a:cs typeface="Arial" pitchFamily="34" charset="0"/>
              </a:rPr>
              <a:t>results </a:t>
            </a:r>
            <a:r>
              <a:rPr lang="en-US" sz="1400" dirty="0">
                <a:ea typeface="Calibri" pitchFamily="34" charset="0"/>
                <a:cs typeface="Arial" pitchFamily="34" charset="0"/>
              </a:rPr>
              <a:t>in </a:t>
            </a:r>
            <a:r>
              <a:rPr lang="en-US" sz="1400" dirty="0">
                <a:solidFill>
                  <a:srgbClr val="0000FF"/>
                </a:solidFill>
                <a:ea typeface="Calibri" pitchFamily="34" charset="0"/>
                <a:cs typeface="Arial" pitchFamily="34" charset="0"/>
              </a:rPr>
              <a:t>complex </a:t>
            </a:r>
            <a:r>
              <a:rPr lang="en-US" sz="1400" dirty="0" err="1">
                <a:solidFill>
                  <a:srgbClr val="0000FF"/>
                </a:solidFill>
                <a:ea typeface="Calibri" pitchFamily="34" charset="0"/>
                <a:cs typeface="Arial" pitchFamily="34" charset="0"/>
              </a:rPr>
              <a:t>nonextensivity</a:t>
            </a:r>
            <a:r>
              <a:rPr lang="en-US" sz="1400" dirty="0">
                <a:solidFill>
                  <a:srgbClr val="0000FF"/>
                </a:solidFill>
                <a:ea typeface="Calibri" pitchFamily="34" charset="0"/>
                <a:cs typeface="Arial" pitchFamily="34" charset="0"/>
              </a:rPr>
              <a:t> parameter </a:t>
            </a:r>
          </a:p>
        </p:txBody>
      </p:sp>
      <p:graphicFrame>
        <p:nvGraphicFramePr>
          <p:cNvPr id="251908" name="Object 4"/>
          <p:cNvGraphicFramePr>
            <a:graphicFrameLocks noChangeAspect="1"/>
          </p:cNvGraphicFramePr>
          <p:nvPr/>
        </p:nvGraphicFramePr>
        <p:xfrm>
          <a:off x="3990978" y="2214556"/>
          <a:ext cx="938212" cy="285750"/>
        </p:xfrm>
        <a:graphic>
          <a:graphicData uri="http://schemas.openxmlformats.org/presentationml/2006/ole">
            <mc:AlternateContent xmlns:mc="http://schemas.openxmlformats.org/markup-compatibility/2006">
              <mc:Choice xmlns:v="urn:schemas-microsoft-com:vml" Requires="v">
                <p:oleObj spid="_x0000_s252194" name="Równanie" r:id="rId6" imgW="672808" imgH="203112" progId="Equation.3">
                  <p:embed/>
                </p:oleObj>
              </mc:Choice>
              <mc:Fallback>
                <p:oleObj name="Równanie" r:id="rId6" imgW="672808" imgH="203112"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0978" y="2214556"/>
                        <a:ext cx="938212"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Prostokąt zaokrąglony 13"/>
          <p:cNvSpPr/>
          <p:nvPr/>
        </p:nvSpPr>
        <p:spPr>
          <a:xfrm>
            <a:off x="3929066" y="2143116"/>
            <a:ext cx="1071562" cy="4286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5" name="Rectangle 12"/>
          <p:cNvSpPr>
            <a:spLocks noChangeArrowheads="1"/>
          </p:cNvSpPr>
          <p:nvPr/>
        </p:nvSpPr>
        <p:spPr bwMode="auto">
          <a:xfrm>
            <a:off x="0" y="2621157"/>
            <a:ext cx="2357422" cy="307777"/>
          </a:xfrm>
          <a:prstGeom prst="rect">
            <a:avLst/>
          </a:prstGeom>
          <a:noFill/>
          <a:ln w="9525">
            <a:noFill/>
            <a:miter lim="800000"/>
            <a:headEnd/>
            <a:tailEnd/>
          </a:ln>
        </p:spPr>
        <p:txBody>
          <a:bodyPr wrap="square" anchor="ctr">
            <a:spAutoFit/>
          </a:bodyPr>
          <a:lstStyle/>
          <a:p>
            <a:pPr eaLnBrk="0" hangingPunct="0">
              <a:buFont typeface="Wingdings" pitchFamily="2" charset="2"/>
              <a:buChar char="q"/>
            </a:pPr>
            <a:r>
              <a:rPr lang="pl-PL" sz="1400" dirty="0" smtClean="0">
                <a:ea typeface="Calibri" pitchFamily="34" charset="0"/>
                <a:cs typeface="Arial" pitchFamily="34" charset="0"/>
              </a:rPr>
              <a:t>   a</a:t>
            </a:r>
            <a:r>
              <a:rPr lang="en-US" sz="1400" dirty="0" err="1" smtClean="0">
                <a:ea typeface="Calibri" pitchFamily="34" charset="0"/>
                <a:cs typeface="Arial" pitchFamily="34" charset="0"/>
              </a:rPr>
              <a:t>lso</a:t>
            </a:r>
            <a:r>
              <a:rPr lang="en-US" sz="1400" dirty="0" smtClean="0">
                <a:ea typeface="Calibri" pitchFamily="34" charset="0"/>
                <a:cs typeface="Arial" pitchFamily="34" charset="0"/>
              </a:rPr>
              <a:t> </a:t>
            </a:r>
            <a:r>
              <a:rPr lang="en-US" sz="1400" dirty="0">
                <a:ea typeface="Calibri" pitchFamily="34" charset="0"/>
                <a:cs typeface="Arial" pitchFamily="34" charset="0"/>
              </a:rPr>
              <a:t>the </a:t>
            </a:r>
            <a:r>
              <a:rPr lang="en-US" sz="1400" dirty="0">
                <a:solidFill>
                  <a:srgbClr val="0000FF"/>
                </a:solidFill>
                <a:ea typeface="Calibri" pitchFamily="34" charset="0"/>
                <a:cs typeface="Arial" pitchFamily="34" charset="0"/>
              </a:rPr>
              <a:t>heat capacity </a:t>
            </a:r>
          </a:p>
        </p:txBody>
      </p:sp>
      <p:graphicFrame>
        <p:nvGraphicFramePr>
          <p:cNvPr id="251909" name="Object 1"/>
          <p:cNvGraphicFramePr>
            <a:graphicFrameLocks noChangeAspect="1"/>
          </p:cNvGraphicFramePr>
          <p:nvPr/>
        </p:nvGraphicFramePr>
        <p:xfrm>
          <a:off x="2214546" y="2675422"/>
          <a:ext cx="971540" cy="253512"/>
        </p:xfrm>
        <a:graphic>
          <a:graphicData uri="http://schemas.openxmlformats.org/presentationml/2006/ole">
            <mc:AlternateContent xmlns:mc="http://schemas.openxmlformats.org/markup-compatibility/2006">
              <mc:Choice xmlns:v="urn:schemas-microsoft-com:vml" Requires="v">
                <p:oleObj spid="_x0000_s252195" name="Równanie" r:id="rId8" imgW="787320" imgH="203040" progId="Equation.3">
                  <p:embed/>
                </p:oleObj>
              </mc:Choice>
              <mc:Fallback>
                <p:oleObj name="Równanie" r:id="rId8" imgW="787320" imgH="203040" progId="Equation.3">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14546" y="2675422"/>
                        <a:ext cx="971540" cy="253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3"/>
          <p:cNvSpPr>
            <a:spLocks noChangeArrowheads="1"/>
          </p:cNvSpPr>
          <p:nvPr/>
        </p:nvSpPr>
        <p:spPr bwMode="auto">
          <a:xfrm>
            <a:off x="3143240" y="2643182"/>
            <a:ext cx="1785941" cy="307777"/>
          </a:xfrm>
          <a:prstGeom prst="rect">
            <a:avLst/>
          </a:prstGeom>
          <a:noFill/>
          <a:ln w="9525">
            <a:noFill/>
            <a:miter lim="800000"/>
            <a:headEnd/>
            <a:tailEnd/>
          </a:ln>
        </p:spPr>
        <p:txBody>
          <a:bodyPr wrap="square" anchor="ctr">
            <a:spAutoFit/>
          </a:bodyPr>
          <a:lstStyle/>
          <a:p>
            <a:pPr eaLnBrk="0" hangingPunct="0"/>
            <a:r>
              <a:rPr lang="en-US" sz="1200" dirty="0">
                <a:latin typeface="Times New Roman" pitchFamily="18" charset="0"/>
                <a:ea typeface="Calibri" pitchFamily="34" charset="0"/>
                <a:cs typeface="Times New Roman" pitchFamily="18" charset="0"/>
              </a:rPr>
              <a:t> </a:t>
            </a:r>
            <a:r>
              <a:rPr lang="en-US" sz="1400" dirty="0">
                <a:solidFill>
                  <a:srgbClr val="0000FF"/>
                </a:solidFill>
                <a:ea typeface="Calibri" pitchFamily="34" charset="0"/>
                <a:cs typeface="Arial" pitchFamily="34" charset="0"/>
              </a:rPr>
              <a:t>becomes </a:t>
            </a:r>
            <a:r>
              <a:rPr lang="en-US" sz="1400" dirty="0" smtClean="0">
                <a:solidFill>
                  <a:srgbClr val="0000FF"/>
                </a:solidFill>
                <a:ea typeface="Calibri" pitchFamily="34" charset="0"/>
                <a:cs typeface="Arial" pitchFamily="34" charset="0"/>
              </a:rPr>
              <a:t>complex</a:t>
            </a:r>
            <a:r>
              <a:rPr lang="pl-PL" sz="1400" dirty="0" smtClean="0">
                <a:ea typeface="Calibri" pitchFamily="34" charset="0"/>
                <a:cs typeface="Arial" pitchFamily="34" charset="0"/>
              </a:rPr>
              <a:t>:</a:t>
            </a:r>
            <a:endParaRPr lang="en-US" sz="1400" dirty="0">
              <a:ea typeface="Calibri" pitchFamily="34" charset="0"/>
              <a:cs typeface="Arial" pitchFamily="34" charset="0"/>
            </a:endParaRPr>
          </a:p>
        </p:txBody>
      </p:sp>
      <p:graphicFrame>
        <p:nvGraphicFramePr>
          <p:cNvPr id="251910" name="Object 12"/>
          <p:cNvGraphicFramePr>
            <a:graphicFrameLocks noChangeAspect="1"/>
          </p:cNvGraphicFramePr>
          <p:nvPr/>
        </p:nvGraphicFramePr>
        <p:xfrm>
          <a:off x="4887939" y="2571744"/>
          <a:ext cx="3041647" cy="571500"/>
        </p:xfrm>
        <a:graphic>
          <a:graphicData uri="http://schemas.openxmlformats.org/presentationml/2006/ole">
            <mc:AlternateContent xmlns:mc="http://schemas.openxmlformats.org/markup-compatibility/2006">
              <mc:Choice xmlns:v="urn:schemas-microsoft-com:vml" Requires="v">
                <p:oleObj spid="_x0000_s252196" name="Równanie" r:id="rId10" imgW="2387600" imgH="444500" progId="Equation.3">
                  <p:embed/>
                </p:oleObj>
              </mc:Choice>
              <mc:Fallback>
                <p:oleObj name="Równanie" r:id="rId10" imgW="2387600" imgH="444500"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87939" y="2571744"/>
                        <a:ext cx="3041647"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10"/>
          <p:cNvSpPr>
            <a:spLocks noChangeArrowheads="1"/>
          </p:cNvSpPr>
          <p:nvPr/>
        </p:nvSpPr>
        <p:spPr bwMode="auto">
          <a:xfrm>
            <a:off x="285727" y="3080563"/>
            <a:ext cx="1071563" cy="276999"/>
          </a:xfrm>
          <a:prstGeom prst="rect">
            <a:avLst/>
          </a:prstGeom>
          <a:noFill/>
          <a:ln w="9525">
            <a:noFill/>
            <a:miter lim="800000"/>
            <a:headEnd/>
            <a:tailEnd/>
          </a:ln>
        </p:spPr>
        <p:txBody>
          <a:bodyPr anchor="ctr">
            <a:spAutoFit/>
          </a:bodyPr>
          <a:lstStyle/>
          <a:p>
            <a:pPr eaLnBrk="0" hangingPunct="0"/>
            <a:r>
              <a:rPr lang="pl-PL" sz="1200" dirty="0">
                <a:ea typeface="Calibri" pitchFamily="34" charset="0"/>
                <a:cs typeface="Calibri" pitchFamily="34" charset="0"/>
              </a:rPr>
              <a:t>A </a:t>
            </a:r>
            <a:r>
              <a:rPr lang="pl-PL" sz="1200" dirty="0" err="1">
                <a:ea typeface="Calibri" pitchFamily="34" charset="0"/>
                <a:cs typeface="Calibri" pitchFamily="34" charset="0"/>
              </a:rPr>
              <a:t>complex</a:t>
            </a:r>
            <a:r>
              <a:rPr lang="en-US" sz="1200" dirty="0">
                <a:ea typeface="Calibri" pitchFamily="34" charset="0"/>
                <a:cs typeface="Calibri" pitchFamily="34" charset="0"/>
              </a:rPr>
              <a:t> </a:t>
            </a:r>
            <a:endParaRPr lang="en-US" sz="1200" dirty="0"/>
          </a:p>
        </p:txBody>
      </p:sp>
      <p:graphicFrame>
        <p:nvGraphicFramePr>
          <p:cNvPr id="251911" name="Object 16"/>
          <p:cNvGraphicFramePr>
            <a:graphicFrameLocks noChangeAspect="1"/>
          </p:cNvGraphicFramePr>
          <p:nvPr/>
        </p:nvGraphicFramePr>
        <p:xfrm>
          <a:off x="1095360" y="3098602"/>
          <a:ext cx="690558" cy="258960"/>
        </p:xfrm>
        <a:graphic>
          <a:graphicData uri="http://schemas.openxmlformats.org/presentationml/2006/ole">
            <mc:AlternateContent xmlns:mc="http://schemas.openxmlformats.org/markup-compatibility/2006">
              <mc:Choice xmlns:v="urn:schemas-microsoft-com:vml" Requires="v">
                <p:oleObj spid="_x0000_s252197" name="Równanie" r:id="rId12" imgW="583947" imgH="228501" progId="Equation.3">
                  <p:embed/>
                </p:oleObj>
              </mc:Choice>
              <mc:Fallback>
                <p:oleObj name="Równanie" r:id="rId12" imgW="583947" imgH="228501" progId="Equation.3">
                  <p:embed/>
                  <p:pic>
                    <p:nvPicPr>
                      <p:cNvPr id="0"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5360" y="3098602"/>
                        <a:ext cx="690558" cy="2589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11"/>
          <p:cNvSpPr>
            <a:spLocks noChangeArrowheads="1"/>
          </p:cNvSpPr>
          <p:nvPr/>
        </p:nvSpPr>
        <p:spPr bwMode="auto">
          <a:xfrm>
            <a:off x="1643042" y="3080563"/>
            <a:ext cx="1071570" cy="276999"/>
          </a:xfrm>
          <a:prstGeom prst="rect">
            <a:avLst/>
          </a:prstGeom>
          <a:noFill/>
          <a:ln w="9525">
            <a:noFill/>
            <a:miter lim="800000"/>
            <a:headEnd/>
            <a:tailEnd/>
          </a:ln>
        </p:spPr>
        <p:txBody>
          <a:bodyPr wrap="square" anchor="ctr">
            <a:spAutoFit/>
          </a:bodyPr>
          <a:lstStyle/>
          <a:p>
            <a:pPr eaLnBrk="0" hangingPunct="0"/>
            <a:r>
              <a:rPr lang="en-US" sz="1200" dirty="0">
                <a:ea typeface="Calibri" pitchFamily="34" charset="0"/>
                <a:cs typeface="Calibri" pitchFamily="34" charset="0"/>
              </a:rPr>
              <a:t> means </a:t>
            </a:r>
            <a:r>
              <a:rPr lang="en-US" sz="1200" dirty="0" smtClean="0">
                <a:ea typeface="Calibri" pitchFamily="34" charset="0"/>
                <a:cs typeface="Calibri" pitchFamily="34" charset="0"/>
              </a:rPr>
              <a:t>that</a:t>
            </a:r>
            <a:endParaRPr lang="en-US" sz="1200" dirty="0"/>
          </a:p>
        </p:txBody>
      </p:sp>
      <p:graphicFrame>
        <p:nvGraphicFramePr>
          <p:cNvPr id="251912" name="Object 17"/>
          <p:cNvGraphicFramePr>
            <a:graphicFrameLocks noChangeAspect="1"/>
          </p:cNvGraphicFramePr>
          <p:nvPr/>
        </p:nvGraphicFramePr>
        <p:xfrm>
          <a:off x="2571736" y="3128962"/>
          <a:ext cx="285750" cy="228600"/>
        </p:xfrm>
        <a:graphic>
          <a:graphicData uri="http://schemas.openxmlformats.org/presentationml/2006/ole">
            <mc:AlternateContent xmlns:mc="http://schemas.openxmlformats.org/markup-compatibility/2006">
              <mc:Choice xmlns:v="urn:schemas-microsoft-com:vml" Requires="v">
                <p:oleObj spid="_x0000_s252198" name="Równanie" r:id="rId14" imgW="241091" imgH="177646" progId="Equation.3">
                  <p:embed/>
                </p:oleObj>
              </mc:Choice>
              <mc:Fallback>
                <p:oleObj name="Równanie" r:id="rId14" imgW="241091" imgH="177646" progId="Equation.3">
                  <p:embed/>
                  <p:pic>
                    <p:nvPicPr>
                      <p:cNvPr id="0" name="Object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71736" y="3128962"/>
                        <a:ext cx="28575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9"/>
          <p:cNvSpPr>
            <a:spLocks noChangeArrowheads="1"/>
          </p:cNvSpPr>
          <p:nvPr/>
        </p:nvSpPr>
        <p:spPr bwMode="auto">
          <a:xfrm>
            <a:off x="2786054" y="3121025"/>
            <a:ext cx="500062" cy="307975"/>
          </a:xfrm>
          <a:prstGeom prst="rect">
            <a:avLst/>
          </a:prstGeom>
          <a:noFill/>
          <a:ln w="9525">
            <a:noFill/>
            <a:miter lim="800000"/>
            <a:headEnd/>
            <a:tailEnd/>
          </a:ln>
        </p:spPr>
        <p:txBody>
          <a:bodyPr anchor="ctr">
            <a:spAutoFit/>
          </a:bodyPr>
          <a:lstStyle/>
          <a:p>
            <a:pPr eaLnBrk="0" hangingPunct="0"/>
            <a:r>
              <a:rPr lang="en-US" sz="1200" dirty="0">
                <a:ea typeface="Calibri" pitchFamily="34" charset="0"/>
                <a:cs typeface="Calibri" pitchFamily="34" charset="0"/>
              </a:rPr>
              <a:t>an</a:t>
            </a:r>
            <a:r>
              <a:rPr lang="en-US" sz="1400" dirty="0">
                <a:ea typeface="Calibri" pitchFamily="34" charset="0"/>
                <a:cs typeface="Calibri" pitchFamily="34" charset="0"/>
              </a:rPr>
              <a:t>d</a:t>
            </a:r>
            <a:r>
              <a:rPr lang="en-US" sz="1400" i="1" dirty="0">
                <a:ea typeface="Calibri" pitchFamily="34" charset="0"/>
                <a:cs typeface="Calibri" pitchFamily="34" charset="0"/>
              </a:rPr>
              <a:t> </a:t>
            </a:r>
            <a:endParaRPr lang="en-US" sz="1400" dirty="0"/>
          </a:p>
        </p:txBody>
      </p:sp>
      <p:graphicFrame>
        <p:nvGraphicFramePr>
          <p:cNvPr id="251913" name="Object 18"/>
          <p:cNvGraphicFramePr>
            <a:graphicFrameLocks noChangeAspect="1"/>
          </p:cNvGraphicFramePr>
          <p:nvPr/>
        </p:nvGraphicFramePr>
        <p:xfrm>
          <a:off x="3143240" y="3124199"/>
          <a:ext cx="285750" cy="233363"/>
        </p:xfrm>
        <a:graphic>
          <a:graphicData uri="http://schemas.openxmlformats.org/presentationml/2006/ole">
            <mc:AlternateContent xmlns:mc="http://schemas.openxmlformats.org/markup-compatibility/2006">
              <mc:Choice xmlns:v="urn:schemas-microsoft-com:vml" Requires="v">
                <p:oleObj spid="_x0000_s252199" name="Równanie" r:id="rId16" imgW="215619" imgH="177569" progId="Equation.3">
                  <p:embed/>
                </p:oleObj>
              </mc:Choice>
              <mc:Fallback>
                <p:oleObj name="Równanie" r:id="rId16" imgW="215619" imgH="177569" progId="Equation.3">
                  <p:embed/>
                  <p:pic>
                    <p:nvPicPr>
                      <p:cNvPr id="0" name="Object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43240" y="3124199"/>
                        <a:ext cx="285750" cy="233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13"/>
          <p:cNvSpPr>
            <a:spLocks noChangeArrowheads="1"/>
          </p:cNvSpPr>
          <p:nvPr/>
        </p:nvSpPr>
        <p:spPr bwMode="auto">
          <a:xfrm>
            <a:off x="3357554" y="3143248"/>
            <a:ext cx="5643523" cy="261610"/>
          </a:xfrm>
          <a:prstGeom prst="rect">
            <a:avLst/>
          </a:prstGeom>
          <a:noFill/>
          <a:ln w="9525">
            <a:noFill/>
            <a:miter lim="800000"/>
            <a:headEnd/>
            <a:tailEnd/>
          </a:ln>
        </p:spPr>
        <p:txBody>
          <a:bodyPr wrap="square" anchor="ctr">
            <a:spAutoFit/>
          </a:bodyPr>
          <a:lstStyle/>
          <a:p>
            <a:pPr eaLnBrk="0" hangingPunct="0"/>
            <a:r>
              <a:rPr lang="en-US" sz="1100" dirty="0" smtClean="0">
                <a:ea typeface="Calibri" pitchFamily="34" charset="0"/>
                <a:cs typeface="Calibri" pitchFamily="34" charset="0"/>
              </a:rPr>
              <a:t>are </a:t>
            </a:r>
            <a:r>
              <a:rPr lang="en-US" sz="1100" dirty="0">
                <a:ea typeface="Calibri" pitchFamily="34" charset="0"/>
                <a:cs typeface="Calibri" pitchFamily="34" charset="0"/>
              </a:rPr>
              <a:t>shifted in phase and that the entropy production in the system differs from zero</a:t>
            </a:r>
            <a:r>
              <a:rPr lang="pl-PL" sz="1100" dirty="0" smtClean="0">
                <a:ea typeface="Calibri" pitchFamily="34" charset="0"/>
                <a:cs typeface="Calibri" pitchFamily="34" charset="0"/>
              </a:rPr>
              <a:t>.</a:t>
            </a:r>
            <a:endParaRPr lang="en-US" sz="1100" dirty="0"/>
          </a:p>
        </p:txBody>
      </p:sp>
      <p:graphicFrame>
        <p:nvGraphicFramePr>
          <p:cNvPr id="251914" name="Object 5"/>
          <p:cNvGraphicFramePr>
            <a:graphicFrameLocks noChangeAspect="1"/>
          </p:cNvGraphicFramePr>
          <p:nvPr/>
        </p:nvGraphicFramePr>
        <p:xfrm>
          <a:off x="428610" y="3500438"/>
          <a:ext cx="2000264" cy="500066"/>
        </p:xfrm>
        <a:graphic>
          <a:graphicData uri="http://schemas.openxmlformats.org/presentationml/2006/ole">
            <mc:AlternateContent xmlns:mc="http://schemas.openxmlformats.org/markup-compatibility/2006">
              <mc:Choice xmlns:v="urn:schemas-microsoft-com:vml" Requires="v">
                <p:oleObj spid="_x0000_s252200" name="Równanie" r:id="rId18" imgW="1600200" imgH="393700" progId="Equation.3">
                  <p:embed/>
                </p:oleObj>
              </mc:Choice>
              <mc:Fallback>
                <p:oleObj name="Równanie" r:id="rId18" imgW="1600200" imgH="393700" progId="Equation.3">
                  <p:embed/>
                  <p:pic>
                    <p:nvPicPr>
                      <p:cNvPr id="0" name="Object 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8610" y="3500438"/>
                        <a:ext cx="2000264"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Prostokąt zaokrąglony 26"/>
          <p:cNvSpPr/>
          <p:nvPr/>
        </p:nvSpPr>
        <p:spPr>
          <a:xfrm>
            <a:off x="357158" y="3429000"/>
            <a:ext cx="2143140" cy="64294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8" name="Rectangle 4"/>
          <p:cNvSpPr>
            <a:spLocks noChangeArrowheads="1"/>
          </p:cNvSpPr>
          <p:nvPr/>
        </p:nvSpPr>
        <p:spPr bwMode="auto">
          <a:xfrm>
            <a:off x="2500298" y="3596018"/>
            <a:ext cx="3643338" cy="261610"/>
          </a:xfrm>
          <a:prstGeom prst="rect">
            <a:avLst/>
          </a:prstGeom>
          <a:noFill/>
          <a:ln w="9525">
            <a:noFill/>
            <a:miter lim="800000"/>
            <a:headEnd/>
            <a:tailEnd/>
          </a:ln>
        </p:spPr>
        <p:txBody>
          <a:bodyPr wrap="square" anchor="ctr">
            <a:spAutoFit/>
          </a:bodyPr>
          <a:lstStyle/>
          <a:p>
            <a:pPr eaLnBrk="0" hangingPunct="0"/>
            <a:r>
              <a:rPr lang="pl-PL" sz="1100" dirty="0" smtClean="0">
                <a:ea typeface="Calibri" pitchFamily="34" charset="0"/>
                <a:cs typeface="Arial" pitchFamily="34" charset="0"/>
              </a:rPr>
              <a:t>w</a:t>
            </a:r>
            <a:r>
              <a:rPr lang="en-US" sz="1100" dirty="0" smtClean="0">
                <a:ea typeface="Calibri" pitchFamily="34" charset="0"/>
                <a:cs typeface="Arial" pitchFamily="34" charset="0"/>
              </a:rPr>
              <a:t>here</a:t>
            </a:r>
            <a:r>
              <a:rPr lang="pl-PL" sz="1100" dirty="0" smtClean="0">
                <a:ea typeface="Calibri" pitchFamily="34" charset="0"/>
                <a:cs typeface="Arial" pitchFamily="34" charset="0"/>
              </a:rPr>
              <a:t> </a:t>
            </a:r>
            <a:r>
              <a:rPr lang="pl-PL" sz="1100" dirty="0" err="1" smtClean="0">
                <a:ea typeface="Calibri" pitchFamily="34" charset="0"/>
                <a:cs typeface="Arial" pitchFamily="34" charset="0"/>
              </a:rPr>
              <a:t>the</a:t>
            </a:r>
            <a:r>
              <a:rPr lang="pl-PL" sz="1100" dirty="0" smtClean="0">
                <a:ea typeface="Calibri" pitchFamily="34" charset="0"/>
                <a:cs typeface="Arial" pitchFamily="34" charset="0"/>
              </a:rPr>
              <a:t> </a:t>
            </a:r>
            <a:r>
              <a:rPr lang="pl-PL" sz="1100" dirty="0" err="1" smtClean="0">
                <a:ea typeface="Calibri" pitchFamily="34" charset="0"/>
                <a:cs typeface="Arial" pitchFamily="34" charset="0"/>
              </a:rPr>
              <a:t>spectral</a:t>
            </a:r>
            <a:r>
              <a:rPr lang="pl-PL" sz="1100" dirty="0" smtClean="0">
                <a:ea typeface="Calibri" pitchFamily="34" charset="0"/>
                <a:cs typeface="Arial" pitchFamily="34" charset="0"/>
              </a:rPr>
              <a:t> </a:t>
            </a:r>
            <a:r>
              <a:rPr lang="pl-PL" sz="1100" dirty="0" err="1" smtClean="0">
                <a:ea typeface="Calibri" pitchFamily="34" charset="0"/>
                <a:cs typeface="Arial" pitchFamily="34" charset="0"/>
              </a:rPr>
              <a:t>density</a:t>
            </a:r>
            <a:r>
              <a:rPr lang="pl-PL" sz="1100" dirty="0" smtClean="0">
                <a:ea typeface="Calibri" pitchFamily="34" charset="0"/>
                <a:cs typeface="Arial" pitchFamily="34" charset="0"/>
              </a:rPr>
              <a:t> of </a:t>
            </a:r>
            <a:r>
              <a:rPr lang="pl-PL" sz="1100" dirty="0" err="1" smtClean="0">
                <a:ea typeface="Calibri" pitchFamily="34" charset="0"/>
                <a:cs typeface="Arial" pitchFamily="34" charset="0"/>
              </a:rPr>
              <a:t>temperature</a:t>
            </a:r>
            <a:r>
              <a:rPr lang="pl-PL" sz="1100" dirty="0" smtClean="0">
                <a:ea typeface="Calibri" pitchFamily="34" charset="0"/>
                <a:cs typeface="Arial" pitchFamily="34" charset="0"/>
              </a:rPr>
              <a:t> </a:t>
            </a:r>
            <a:r>
              <a:rPr lang="pl-PL" sz="1100" dirty="0" err="1" smtClean="0">
                <a:ea typeface="Calibri" pitchFamily="34" charset="0"/>
                <a:cs typeface="Arial" pitchFamily="34" charset="0"/>
              </a:rPr>
              <a:t>fluctuations</a:t>
            </a:r>
            <a:r>
              <a:rPr lang="en-US" sz="1100" dirty="0" smtClean="0">
                <a:ea typeface="Calibri" pitchFamily="34" charset="0"/>
                <a:cs typeface="Arial" pitchFamily="34" charset="0"/>
              </a:rPr>
              <a:t> </a:t>
            </a:r>
            <a:endParaRPr lang="en-US" sz="1100" dirty="0">
              <a:ea typeface="Calibri" pitchFamily="34" charset="0"/>
              <a:cs typeface="Arial" pitchFamily="34" charset="0"/>
            </a:endParaRPr>
          </a:p>
        </p:txBody>
      </p:sp>
      <p:graphicFrame>
        <p:nvGraphicFramePr>
          <p:cNvPr id="251915" name="Object 3"/>
          <p:cNvGraphicFramePr>
            <a:graphicFrameLocks noChangeAspect="1"/>
          </p:cNvGraphicFramePr>
          <p:nvPr/>
        </p:nvGraphicFramePr>
        <p:xfrm>
          <a:off x="6072198" y="3571878"/>
          <a:ext cx="2882900" cy="357188"/>
        </p:xfrm>
        <a:graphic>
          <a:graphicData uri="http://schemas.openxmlformats.org/presentationml/2006/ole">
            <mc:AlternateContent xmlns:mc="http://schemas.openxmlformats.org/markup-compatibility/2006">
              <mc:Choice xmlns:v="urn:schemas-microsoft-com:vml" Requires="v">
                <p:oleObj spid="_x0000_s252201" name="Równanie" r:id="rId20" imgW="2286000" imgH="279400" progId="Equation.3">
                  <p:embed/>
                </p:oleObj>
              </mc:Choice>
              <mc:Fallback>
                <p:oleObj name="Równanie" r:id="rId20" imgW="2286000" imgH="279400" progId="Equation.3">
                  <p:embed/>
                  <p:pic>
                    <p:nvPicPr>
                      <p:cNvPr id="0" name="Picture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72198" y="3571878"/>
                        <a:ext cx="2882900" cy="35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Strzałka zawracania 31"/>
          <p:cNvSpPr/>
          <p:nvPr/>
        </p:nvSpPr>
        <p:spPr>
          <a:xfrm rot="5400000">
            <a:off x="1928794" y="-1785974"/>
            <a:ext cx="1428760" cy="5143536"/>
          </a:xfrm>
          <a:prstGeom prst="uturnArrow">
            <a:avLst>
              <a:gd name="adj1" fmla="val 33253"/>
              <a:gd name="adj2" fmla="val 25000"/>
              <a:gd name="adj3" fmla="val 41024"/>
              <a:gd name="adj4" fmla="val 42470"/>
              <a:gd name="adj5" fmla="val 4305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33" name="Rectangle 7"/>
          <p:cNvSpPr>
            <a:spLocks noChangeArrowheads="1"/>
          </p:cNvSpPr>
          <p:nvPr/>
        </p:nvSpPr>
        <p:spPr bwMode="auto">
          <a:xfrm>
            <a:off x="0" y="4192793"/>
            <a:ext cx="9144000" cy="307777"/>
          </a:xfrm>
          <a:prstGeom prst="rect">
            <a:avLst/>
          </a:prstGeom>
          <a:noFill/>
          <a:ln w="9525">
            <a:noFill/>
            <a:miter lim="800000"/>
            <a:headEnd/>
            <a:tailEnd/>
          </a:ln>
        </p:spPr>
        <p:txBody>
          <a:bodyPr anchor="ctr">
            <a:spAutoFit/>
          </a:bodyPr>
          <a:lstStyle/>
          <a:p>
            <a:pPr eaLnBrk="0" hangingPunct="0">
              <a:buFont typeface="Wingdings" pitchFamily="2" charset="2"/>
              <a:buChar char="q"/>
            </a:pPr>
            <a:r>
              <a:rPr lang="pl-PL" sz="1400" dirty="0" smtClean="0">
                <a:ea typeface="Calibri" pitchFamily="34" charset="0"/>
                <a:cs typeface="Arial" pitchFamily="34" charset="0"/>
              </a:rPr>
              <a:t>   </a:t>
            </a:r>
            <a:r>
              <a:rPr lang="pl-PL" sz="1400" dirty="0" err="1" smtClean="0">
                <a:solidFill>
                  <a:srgbClr val="0000FF"/>
                </a:solidFill>
                <a:ea typeface="Calibri" pitchFamily="34" charset="0"/>
                <a:cs typeface="Arial" pitchFamily="34" charset="0"/>
              </a:rPr>
              <a:t>complex</a:t>
            </a:r>
            <a:r>
              <a:rPr lang="en-US" sz="1400" dirty="0" smtClean="0">
                <a:solidFill>
                  <a:srgbClr val="0000FF"/>
                </a:solidFill>
                <a:ea typeface="Calibri" pitchFamily="34" charset="0"/>
                <a:cs typeface="Arial" pitchFamily="34" charset="0"/>
              </a:rPr>
              <a:t> </a:t>
            </a:r>
            <a:r>
              <a:rPr lang="en-US" sz="1400" dirty="0">
                <a:solidFill>
                  <a:srgbClr val="0000FF"/>
                </a:solidFill>
                <a:ea typeface="Calibri" pitchFamily="34" charset="0"/>
                <a:cs typeface="Arial" pitchFamily="34" charset="0"/>
              </a:rPr>
              <a:t>multiplicative </a:t>
            </a:r>
            <a:r>
              <a:rPr lang="pl-PL" sz="1400" dirty="0" err="1">
                <a:solidFill>
                  <a:srgbClr val="0000FF"/>
                </a:solidFill>
                <a:ea typeface="Calibri" pitchFamily="34" charset="0"/>
                <a:cs typeface="Arial" pitchFamily="34" charset="0"/>
              </a:rPr>
              <a:t>noise</a:t>
            </a:r>
            <a:endParaRPr lang="pl-PL" sz="1400" dirty="0">
              <a:solidFill>
                <a:srgbClr val="0000FF"/>
              </a:solidFill>
              <a:ea typeface="Calibri" pitchFamily="34" charset="0"/>
              <a:cs typeface="Arial" pitchFamily="34" charset="0"/>
            </a:endParaRPr>
          </a:p>
        </p:txBody>
      </p:sp>
      <p:sp>
        <p:nvSpPr>
          <p:cNvPr id="34" name="Rectangle 11"/>
          <p:cNvSpPr>
            <a:spLocks noChangeArrowheads="1"/>
          </p:cNvSpPr>
          <p:nvPr/>
        </p:nvSpPr>
        <p:spPr bwMode="auto">
          <a:xfrm>
            <a:off x="357158" y="4580761"/>
            <a:ext cx="1596912" cy="276999"/>
          </a:xfrm>
          <a:prstGeom prst="rect">
            <a:avLst/>
          </a:prstGeom>
          <a:noFill/>
          <a:ln w="9525">
            <a:noFill/>
            <a:miter lim="800000"/>
            <a:headEnd/>
            <a:tailEnd/>
          </a:ln>
        </p:spPr>
        <p:txBody>
          <a:bodyPr wrap="none" anchor="ctr">
            <a:spAutoFit/>
          </a:bodyPr>
          <a:lstStyle/>
          <a:p>
            <a:pPr eaLnBrk="0" hangingPunct="0"/>
            <a:r>
              <a:rPr lang="pl-PL" sz="1200" dirty="0" err="1" smtClean="0">
                <a:ea typeface="Calibri" pitchFamily="34" charset="0"/>
                <a:cs typeface="Arial" pitchFamily="34" charset="0"/>
              </a:rPr>
              <a:t>in</a:t>
            </a:r>
            <a:r>
              <a:rPr lang="pl-PL" sz="1200" dirty="0" smtClean="0">
                <a:ea typeface="Calibri" pitchFamily="34" charset="0"/>
                <a:cs typeface="Arial" pitchFamily="34" charset="0"/>
              </a:rPr>
              <a:t> </a:t>
            </a:r>
            <a:r>
              <a:rPr lang="en-US" sz="1200" dirty="0" err="1" smtClean="0">
                <a:ea typeface="Calibri" pitchFamily="34" charset="0"/>
                <a:cs typeface="Arial" pitchFamily="34" charset="0"/>
              </a:rPr>
              <a:t>Langevin</a:t>
            </a:r>
            <a:r>
              <a:rPr lang="en-US" sz="1200" dirty="0" smtClean="0">
                <a:ea typeface="Calibri" pitchFamily="34" charset="0"/>
                <a:cs typeface="Arial" pitchFamily="34" charset="0"/>
              </a:rPr>
              <a:t> </a:t>
            </a:r>
            <a:r>
              <a:rPr lang="en-US" sz="1200" dirty="0">
                <a:ea typeface="Calibri" pitchFamily="34" charset="0"/>
                <a:cs typeface="Arial" pitchFamily="34" charset="0"/>
              </a:rPr>
              <a:t>equation</a:t>
            </a:r>
            <a:endParaRPr lang="pl-PL" dirty="0">
              <a:ea typeface="Calibri" pitchFamily="34" charset="0"/>
              <a:cs typeface="Arial" pitchFamily="34" charset="0"/>
            </a:endParaRPr>
          </a:p>
        </p:txBody>
      </p:sp>
      <p:graphicFrame>
        <p:nvGraphicFramePr>
          <p:cNvPr id="251916" name="Object 4"/>
          <p:cNvGraphicFramePr>
            <a:graphicFrameLocks noChangeAspect="1"/>
          </p:cNvGraphicFramePr>
          <p:nvPr/>
        </p:nvGraphicFramePr>
        <p:xfrm>
          <a:off x="1928800" y="4531363"/>
          <a:ext cx="1928820" cy="326397"/>
        </p:xfrm>
        <a:graphic>
          <a:graphicData uri="http://schemas.openxmlformats.org/presentationml/2006/ole">
            <mc:AlternateContent xmlns:mc="http://schemas.openxmlformats.org/markup-compatibility/2006">
              <mc:Choice xmlns:v="urn:schemas-microsoft-com:vml" Requires="v">
                <p:oleObj spid="_x0000_s252202" name="Równanie" r:id="rId22" imgW="1269449" imgH="215806" progId="Equation.3">
                  <p:embed/>
                </p:oleObj>
              </mc:Choice>
              <mc:Fallback>
                <p:oleObj name="Równanie" r:id="rId22" imgW="1269449" imgH="215806" progId="Equation.3">
                  <p:embed/>
                  <p:pic>
                    <p:nvPicPr>
                      <p:cNvPr id="0" name="Picture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928800" y="4531363"/>
                        <a:ext cx="1928820" cy="3263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Prostokąt zaokrąglony 35"/>
          <p:cNvSpPr/>
          <p:nvPr/>
        </p:nvSpPr>
        <p:spPr>
          <a:xfrm>
            <a:off x="2643174" y="4500570"/>
            <a:ext cx="428628" cy="3571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graphicFrame>
        <p:nvGraphicFramePr>
          <p:cNvPr id="251917" name="Object 14"/>
          <p:cNvGraphicFramePr>
            <a:graphicFrameLocks noChangeAspect="1"/>
          </p:cNvGraphicFramePr>
          <p:nvPr/>
        </p:nvGraphicFramePr>
        <p:xfrm>
          <a:off x="4438661" y="4513761"/>
          <a:ext cx="1490661" cy="343999"/>
        </p:xfrm>
        <a:graphic>
          <a:graphicData uri="http://schemas.openxmlformats.org/presentationml/2006/ole">
            <mc:AlternateContent xmlns:mc="http://schemas.openxmlformats.org/markup-compatibility/2006">
              <mc:Choice xmlns:v="urn:schemas-microsoft-com:vml" Requires="v">
                <p:oleObj spid="_x0000_s252203" name="Równanie" r:id="rId24" imgW="1015920" imgH="228600" progId="Equation.3">
                  <p:embed/>
                </p:oleObj>
              </mc:Choice>
              <mc:Fallback>
                <p:oleObj name="Równanie" r:id="rId24" imgW="1015920" imgH="228600" progId="Equation.3">
                  <p:embed/>
                  <p:pic>
                    <p:nvPicPr>
                      <p:cNvPr id="0" name="Object 1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438661" y="4513761"/>
                        <a:ext cx="1490661" cy="3439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1918" name="Object 12"/>
          <p:cNvGraphicFramePr>
            <a:graphicFrameLocks noChangeAspect="1"/>
          </p:cNvGraphicFramePr>
          <p:nvPr/>
        </p:nvGraphicFramePr>
        <p:xfrm>
          <a:off x="6357950" y="4560888"/>
          <a:ext cx="500066" cy="296872"/>
        </p:xfrm>
        <a:graphic>
          <a:graphicData uri="http://schemas.openxmlformats.org/presentationml/2006/ole">
            <mc:AlternateContent xmlns:mc="http://schemas.openxmlformats.org/markup-compatibility/2006">
              <mc:Choice xmlns:v="urn:schemas-microsoft-com:vml" Requires="v">
                <p:oleObj spid="_x0000_s252204" name="Równanie" r:id="rId26" imgW="342720" imgH="203040" progId="Equation.3">
                  <p:embed/>
                </p:oleObj>
              </mc:Choice>
              <mc:Fallback>
                <p:oleObj name="Równanie" r:id="rId26" imgW="342720" imgH="203040" progId="Equation.3">
                  <p:embed/>
                  <p:pic>
                    <p:nvPicPr>
                      <p:cNvPr id="0" name="Picture 1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357950" y="4560888"/>
                        <a:ext cx="500066" cy="2968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Rectangle 9"/>
          <p:cNvSpPr>
            <a:spLocks noChangeArrowheads="1"/>
          </p:cNvSpPr>
          <p:nvPr/>
        </p:nvSpPr>
        <p:spPr bwMode="auto">
          <a:xfrm>
            <a:off x="6786578" y="4549785"/>
            <a:ext cx="857250" cy="307975"/>
          </a:xfrm>
          <a:prstGeom prst="rect">
            <a:avLst/>
          </a:prstGeom>
          <a:noFill/>
          <a:ln w="9525">
            <a:noFill/>
            <a:miter lim="800000"/>
            <a:headEnd/>
            <a:tailEnd/>
          </a:ln>
        </p:spPr>
        <p:txBody>
          <a:bodyPr anchor="ctr">
            <a:spAutoFit/>
          </a:bodyPr>
          <a:lstStyle/>
          <a:p>
            <a:pPr eaLnBrk="0" hangingPunct="0"/>
            <a:r>
              <a:rPr lang="pl-PL" sz="1400" dirty="0" err="1">
                <a:solidFill>
                  <a:srgbClr val="0000FF"/>
                </a:solidFill>
                <a:cs typeface="Arial" pitchFamily="34" charset="0"/>
              </a:rPr>
              <a:t>complex</a:t>
            </a:r>
            <a:endParaRPr lang="pl-PL" sz="1400" dirty="0">
              <a:solidFill>
                <a:srgbClr val="0000FF"/>
              </a:solidFill>
            </a:endParaRPr>
          </a:p>
        </p:txBody>
      </p:sp>
      <p:sp>
        <p:nvSpPr>
          <p:cNvPr id="40" name="Rectangle 1"/>
          <p:cNvSpPr>
            <a:spLocks noChangeArrowheads="1"/>
          </p:cNvSpPr>
          <p:nvPr/>
        </p:nvSpPr>
        <p:spPr bwMode="auto">
          <a:xfrm>
            <a:off x="0" y="4978611"/>
            <a:ext cx="9144000" cy="307777"/>
          </a:xfrm>
          <a:prstGeom prst="rect">
            <a:avLst/>
          </a:prstGeom>
          <a:noFill/>
          <a:ln w="9525">
            <a:noFill/>
            <a:miter lim="800000"/>
            <a:headEnd/>
            <a:tailEnd/>
          </a:ln>
        </p:spPr>
        <p:txBody>
          <a:bodyPr anchor="ctr">
            <a:spAutoFit/>
          </a:bodyPr>
          <a:lstStyle/>
          <a:p>
            <a:pPr eaLnBrk="0" hangingPunct="0">
              <a:buFont typeface="Wingdings" pitchFamily="2" charset="2"/>
              <a:buChar char="q"/>
            </a:pPr>
            <a:r>
              <a:rPr lang="pl-PL" sz="1400" dirty="0" smtClean="0">
                <a:solidFill>
                  <a:srgbClr val="000000"/>
                </a:solidFill>
                <a:ea typeface="Calibri" pitchFamily="34" charset="0"/>
                <a:cs typeface="Arial" pitchFamily="34" charset="0"/>
              </a:rPr>
              <a:t>   </a:t>
            </a:r>
            <a:r>
              <a:rPr lang="en-US" sz="1400" dirty="0" smtClean="0">
                <a:solidFill>
                  <a:srgbClr val="000000"/>
                </a:solidFill>
                <a:ea typeface="Calibri" pitchFamily="34" charset="0"/>
                <a:cs typeface="Arial" pitchFamily="34" charset="0"/>
              </a:rPr>
              <a:t>the </a:t>
            </a:r>
            <a:r>
              <a:rPr lang="en-US" sz="1400" dirty="0">
                <a:solidFill>
                  <a:srgbClr val="0000FF"/>
                </a:solidFill>
                <a:ea typeface="Calibri" pitchFamily="34" charset="0"/>
                <a:cs typeface="Arial" pitchFamily="34" charset="0"/>
              </a:rPr>
              <a:t>complex </a:t>
            </a:r>
            <a:r>
              <a:rPr lang="en-US" sz="1400" dirty="0" err="1" smtClean="0">
                <a:solidFill>
                  <a:srgbClr val="0000FF"/>
                </a:solidFill>
                <a:ea typeface="Calibri" pitchFamily="34" charset="0"/>
                <a:cs typeface="Arial" pitchFamily="34" charset="0"/>
              </a:rPr>
              <a:t>pdf</a:t>
            </a:r>
            <a:endParaRPr lang="en-US" sz="1400" dirty="0">
              <a:solidFill>
                <a:srgbClr val="0000FF"/>
              </a:solidFill>
              <a:ea typeface="Calibri" pitchFamily="34" charset="0"/>
              <a:cs typeface="Arial" pitchFamily="34" charset="0"/>
            </a:endParaRPr>
          </a:p>
        </p:txBody>
      </p:sp>
      <p:sp>
        <p:nvSpPr>
          <p:cNvPr id="41" name="Rectangle 13"/>
          <p:cNvSpPr>
            <a:spLocks noChangeArrowheads="1"/>
          </p:cNvSpPr>
          <p:nvPr/>
        </p:nvSpPr>
        <p:spPr bwMode="auto">
          <a:xfrm>
            <a:off x="0" y="5264363"/>
            <a:ext cx="9144000" cy="307777"/>
          </a:xfrm>
          <a:prstGeom prst="rect">
            <a:avLst/>
          </a:prstGeom>
          <a:noFill/>
          <a:ln w="9525">
            <a:noFill/>
            <a:miter lim="800000"/>
            <a:headEnd/>
            <a:tailEnd/>
          </a:ln>
        </p:spPr>
        <p:txBody>
          <a:bodyPr wrap="square" anchor="ctr">
            <a:spAutoFit/>
          </a:bodyPr>
          <a:lstStyle/>
          <a:p>
            <a:pPr eaLnBrk="0" hangingPunct="0"/>
            <a:r>
              <a:rPr lang="pl-PL" sz="1400" dirty="0" smtClean="0">
                <a:solidFill>
                  <a:srgbClr val="0000FF"/>
                </a:solidFill>
                <a:ea typeface="Calibri" pitchFamily="34" charset="0"/>
                <a:cs typeface="Arial" pitchFamily="34" charset="0"/>
              </a:rPr>
              <a:t>      </a:t>
            </a:r>
            <a:r>
              <a:rPr lang="en-US" sz="1400" dirty="0" smtClean="0">
                <a:solidFill>
                  <a:srgbClr val="0000FF"/>
                </a:solidFill>
                <a:ea typeface="Calibri" pitchFamily="34" charset="0"/>
                <a:cs typeface="Arial" pitchFamily="34" charset="0"/>
              </a:rPr>
              <a:t>the </a:t>
            </a:r>
            <a:r>
              <a:rPr lang="en-US" sz="1400" dirty="0">
                <a:solidFill>
                  <a:srgbClr val="0000FF"/>
                </a:solidFill>
                <a:ea typeface="Calibri" pitchFamily="34" charset="0"/>
                <a:cs typeface="Arial" pitchFamily="34" charset="0"/>
              </a:rPr>
              <a:t>imaginary part </a:t>
            </a:r>
            <a:r>
              <a:rPr lang="en-US" sz="1400" dirty="0">
                <a:ea typeface="Calibri" pitchFamily="34" charset="0"/>
                <a:cs typeface="Arial" pitchFamily="34" charset="0"/>
              </a:rPr>
              <a:t>is proportional to the degree of incompatibility of the correlated stochastic processes. </a:t>
            </a:r>
            <a:endParaRPr lang="pl-PL" sz="1400" dirty="0">
              <a:ea typeface="Calibri" pitchFamily="34" charset="0"/>
              <a:cs typeface="Arial" pitchFamily="34" charset="0"/>
            </a:endParaRPr>
          </a:p>
        </p:txBody>
      </p:sp>
      <p:graphicFrame>
        <p:nvGraphicFramePr>
          <p:cNvPr id="251919" name="Object 8"/>
          <p:cNvGraphicFramePr>
            <a:graphicFrameLocks noChangeAspect="1"/>
          </p:cNvGraphicFramePr>
          <p:nvPr/>
        </p:nvGraphicFramePr>
        <p:xfrm>
          <a:off x="5024946" y="-24"/>
          <a:ext cx="4119086" cy="2286016"/>
        </p:xfrm>
        <a:graphic>
          <a:graphicData uri="http://schemas.openxmlformats.org/presentationml/2006/ole">
            <mc:AlternateContent xmlns:mc="http://schemas.openxmlformats.org/markup-compatibility/2006">
              <mc:Choice xmlns:v="urn:schemas-microsoft-com:vml" Requires="v">
                <p:oleObj spid="_x0000_s252205" name="Graph" r:id="rId28" imgW="4154400" imgH="2901600" progId="Origin50.Graph">
                  <p:embed/>
                </p:oleObj>
              </mc:Choice>
              <mc:Fallback>
                <p:oleObj name="Graph" r:id="rId28" imgW="4154400" imgH="2901600" progId="Origin50.Graph">
                  <p:embed/>
                  <p:pic>
                    <p:nvPicPr>
                      <p:cNvPr id="0" name="Object 8"/>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024946" y="-24"/>
                        <a:ext cx="4119086" cy="22860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 descr="C:\Documents and Settings\admin\Pulpit\2012060632644.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aphicFrame>
        <p:nvGraphicFramePr>
          <p:cNvPr id="126978" name="Object 1"/>
          <p:cNvGraphicFramePr>
            <a:graphicFrameLocks noChangeAspect="1"/>
          </p:cNvGraphicFramePr>
          <p:nvPr/>
        </p:nvGraphicFramePr>
        <p:xfrm>
          <a:off x="-142908" y="2000240"/>
          <a:ext cx="3465220" cy="2428892"/>
        </p:xfrm>
        <a:graphic>
          <a:graphicData uri="http://schemas.openxmlformats.org/presentationml/2006/ole">
            <mc:AlternateContent xmlns:mc="http://schemas.openxmlformats.org/markup-compatibility/2006">
              <mc:Choice xmlns:v="urn:schemas-microsoft-com:vml" Requires="v">
                <p:oleObj spid="_x0000_s127021" name="Graph" r:id="rId4" imgW="4154400" imgH="2901600" progId="Origin50.Graph">
                  <p:embed/>
                </p:oleObj>
              </mc:Choice>
              <mc:Fallback>
                <p:oleObj name="Graph" r:id="rId4" imgW="4154400" imgH="2901600" progId="Origin50.Graph">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908" y="2000240"/>
                        <a:ext cx="3465220" cy="2428892"/>
                      </a:xfrm>
                      <a:prstGeom prst="rect">
                        <a:avLst/>
                      </a:prstGeom>
                      <a:noFill/>
                      <a:extLst>
                        <a:ext uri="{909E8E84-426E-40DD-AFC4-6F175D3DCCD1}">
                          <a14:hiddenFill xmlns:a14="http://schemas.microsoft.com/office/drawing/2010/main">
                            <a:solidFill>
                              <a:schemeClr val="bg1">
                                <a:alpha val="85001"/>
                              </a:schemeClr>
                            </a:solidFill>
                          </a14:hiddenFill>
                        </a:ext>
                      </a:extLst>
                    </p:spPr>
                  </p:pic>
                </p:oleObj>
              </mc:Fallback>
            </mc:AlternateContent>
          </a:graphicData>
        </a:graphic>
      </p:graphicFrame>
      <p:sp>
        <p:nvSpPr>
          <p:cNvPr id="3" name="Prostokąt 2"/>
          <p:cNvSpPr/>
          <p:nvPr/>
        </p:nvSpPr>
        <p:spPr>
          <a:xfrm>
            <a:off x="0" y="-24"/>
            <a:ext cx="9144000" cy="2123658"/>
          </a:xfrm>
          <a:prstGeom prst="rect">
            <a:avLst/>
          </a:prstGeom>
        </p:spPr>
        <p:txBody>
          <a:bodyPr wrap="square">
            <a:spAutoFit/>
          </a:bodyPr>
          <a:lstStyle/>
          <a:p>
            <a:pPr lvl="0" algn="just"/>
            <a:r>
              <a:rPr lang="en-US" sz="1200" b="1" dirty="0" smtClean="0">
                <a:ea typeface="Calibri" pitchFamily="34" charset="0"/>
                <a:cs typeface="Arial" pitchFamily="34" charset="0"/>
              </a:rPr>
              <a:t>There is good evidence for the presence of oscillation in counting statistics, in many different, apparently very disparate branches of physics. Examples include</a:t>
            </a:r>
            <a:r>
              <a:rPr lang="pl-PL" sz="1200" b="1" dirty="0" smtClean="0">
                <a:ea typeface="Calibri" pitchFamily="34" charset="0"/>
                <a:cs typeface="Arial" pitchFamily="34" charset="0"/>
              </a:rPr>
              <a:t>:</a:t>
            </a:r>
            <a:r>
              <a:rPr lang="en-US" sz="1200" b="1" dirty="0" smtClean="0">
                <a:ea typeface="Calibri" pitchFamily="34" charset="0"/>
                <a:cs typeface="Arial" pitchFamily="34" charset="0"/>
              </a:rPr>
              <a:t> </a:t>
            </a:r>
            <a:endParaRPr lang="pl-PL" sz="1200" b="1" dirty="0" smtClean="0">
              <a:ea typeface="Calibri" pitchFamily="34" charset="0"/>
              <a:cs typeface="Arial" pitchFamily="34" charset="0"/>
            </a:endParaRPr>
          </a:p>
          <a:p>
            <a:pPr algn="just"/>
            <a:r>
              <a:rPr lang="pl-PL" sz="1200" b="1" dirty="0" smtClean="0">
                <a:ea typeface="Calibri" pitchFamily="34" charset="0"/>
                <a:cs typeface="Arial" pitchFamily="34" charset="0"/>
              </a:rPr>
              <a:t>- </a:t>
            </a:r>
            <a:r>
              <a:rPr lang="en-US" sz="1200" b="1" dirty="0" smtClean="0">
                <a:ea typeface="Calibri" pitchFamily="34" charset="0"/>
                <a:cs typeface="Arial" pitchFamily="34" charset="0"/>
              </a:rPr>
              <a:t>oscillations of the high-order </a:t>
            </a:r>
            <a:r>
              <a:rPr lang="en-US" sz="1200" b="1" dirty="0" err="1" smtClean="0">
                <a:ea typeface="Calibri" pitchFamily="34" charset="0"/>
                <a:cs typeface="Arial" pitchFamily="34" charset="0"/>
              </a:rPr>
              <a:t>cumulants</a:t>
            </a:r>
            <a:r>
              <a:rPr lang="en-US" sz="1200" b="1" dirty="0" smtClean="0">
                <a:ea typeface="Calibri" pitchFamily="34" charset="0"/>
                <a:cs typeface="Arial" pitchFamily="34" charset="0"/>
              </a:rPr>
              <a:t> of transport through a Mach-</a:t>
            </a:r>
            <a:r>
              <a:rPr lang="en-US" sz="1200" b="1" dirty="0" err="1" smtClean="0">
                <a:ea typeface="Calibri" pitchFamily="34" charset="0"/>
                <a:cs typeface="Arial" pitchFamily="34" charset="0"/>
              </a:rPr>
              <a:t>Zender</a:t>
            </a:r>
            <a:r>
              <a:rPr lang="en-US" sz="1200" b="1" dirty="0" smtClean="0">
                <a:ea typeface="Calibri" pitchFamily="34" charset="0"/>
                <a:cs typeface="Arial" pitchFamily="34" charset="0"/>
              </a:rPr>
              <a:t> interferometer , and </a:t>
            </a:r>
            <a:endParaRPr lang="pl-PL" sz="1200" b="1" dirty="0" smtClean="0">
              <a:ea typeface="Calibri" pitchFamily="34" charset="0"/>
              <a:cs typeface="Arial" pitchFamily="34" charset="0"/>
            </a:endParaRPr>
          </a:p>
          <a:p>
            <a:pPr lvl="0" algn="just"/>
            <a:r>
              <a:rPr lang="pl-PL" sz="1200" b="1" dirty="0" smtClean="0">
                <a:ea typeface="Calibri" pitchFamily="34" charset="0"/>
                <a:cs typeface="Arial" pitchFamily="34" charset="0"/>
              </a:rPr>
              <a:t>- </a:t>
            </a:r>
            <a:r>
              <a:rPr lang="en-US" sz="1200" b="1" dirty="0" smtClean="0">
                <a:ea typeface="Calibri" pitchFamily="34" charset="0"/>
                <a:cs typeface="Arial" pitchFamily="34" charset="0"/>
              </a:rPr>
              <a:t>in transport through a double quantum dot  </a:t>
            </a:r>
            <a:endParaRPr lang="pl-PL" sz="1200" b="1" dirty="0" smtClean="0">
              <a:ea typeface="Calibri" pitchFamily="34" charset="0"/>
              <a:cs typeface="Arial" pitchFamily="34" charset="0"/>
            </a:endParaRPr>
          </a:p>
          <a:p>
            <a:pPr lvl="0" algn="just"/>
            <a:r>
              <a:rPr lang="pl-PL" sz="1200" b="1" dirty="0" smtClean="0">
                <a:ea typeface="Calibri" pitchFamily="34" charset="0"/>
                <a:cs typeface="Arial" pitchFamily="34" charset="0"/>
              </a:rPr>
              <a:t>- </a:t>
            </a:r>
            <a:r>
              <a:rPr lang="en-US" sz="1200" b="1" dirty="0" smtClean="0">
                <a:ea typeface="Calibri" pitchFamily="34" charset="0"/>
                <a:cs typeface="Arial" pitchFamily="34" charset="0"/>
              </a:rPr>
              <a:t>oscillations  have been seen in quantum optics (in photon distribution function in slightly squeezed states) </a:t>
            </a:r>
            <a:endParaRPr lang="pl-PL" sz="1200" b="1" dirty="0" smtClean="0">
              <a:ea typeface="Calibri" pitchFamily="34" charset="0"/>
              <a:cs typeface="Arial" pitchFamily="34" charset="0"/>
            </a:endParaRPr>
          </a:p>
          <a:p>
            <a:pPr lvl="0" algn="just"/>
            <a:r>
              <a:rPr lang="pl-PL" sz="1200" b="1" dirty="0" smtClean="0">
                <a:ea typeface="Calibri" pitchFamily="34" charset="0"/>
                <a:cs typeface="Arial" pitchFamily="34" charset="0"/>
              </a:rPr>
              <a:t>- </a:t>
            </a:r>
            <a:r>
              <a:rPr lang="en-US" sz="1200" b="1" dirty="0" smtClean="0">
                <a:ea typeface="Calibri" pitchFamily="34" charset="0"/>
                <a:cs typeface="Arial" pitchFamily="34" charset="0"/>
              </a:rPr>
              <a:t>as well as in elementary particle physics, </a:t>
            </a:r>
            <a:endParaRPr lang="pl-PL" sz="1200" b="1" dirty="0" smtClean="0">
              <a:ea typeface="Calibri" pitchFamily="34" charset="0"/>
              <a:cs typeface="Arial" pitchFamily="34" charset="0"/>
            </a:endParaRPr>
          </a:p>
          <a:p>
            <a:pPr lvl="0" algn="just"/>
            <a:r>
              <a:rPr lang="en-US" sz="1200" b="1" dirty="0" smtClean="0">
                <a:ea typeface="Calibri" pitchFamily="34" charset="0"/>
                <a:cs typeface="Arial" pitchFamily="34" charset="0"/>
              </a:rPr>
              <a:t>further demonstrating the universality of the phenomenon in a large class of stochastic processes. In fact, whereas theoretical studies of a number of different systems have found that the high-order </a:t>
            </a:r>
            <a:r>
              <a:rPr lang="en-US" sz="1200" b="1" dirty="0" err="1" smtClean="0">
                <a:ea typeface="Calibri" pitchFamily="34" charset="0"/>
                <a:cs typeface="Arial" pitchFamily="34" charset="0"/>
              </a:rPr>
              <a:t>cumulants</a:t>
            </a:r>
            <a:r>
              <a:rPr lang="en-US" sz="1200" b="1" dirty="0" smtClean="0">
                <a:ea typeface="Calibri" pitchFamily="34" charset="0"/>
                <a:cs typeface="Arial" pitchFamily="34" charset="0"/>
              </a:rPr>
              <a:t> oscillate as functions of certain parameters, so far  no systematic explanation of this phenomenon has been given.</a:t>
            </a:r>
            <a:endParaRPr lang="pl-PL" sz="1200" b="1" dirty="0" smtClean="0">
              <a:cs typeface="Arial" pitchFamily="34" charset="0"/>
            </a:endParaRPr>
          </a:p>
          <a:p>
            <a:pPr lvl="0" algn="just" eaLnBrk="0" hangingPunct="0"/>
            <a:r>
              <a:rPr lang="en-US" sz="1200" b="1" dirty="0" smtClean="0">
                <a:ea typeface="Calibri" pitchFamily="34" charset="0"/>
                <a:cs typeface="Arial" pitchFamily="34" charset="0"/>
              </a:rPr>
              <a:t>In this presentation we concentrate on oscillation phenomena seen at LHC energies in transverse momentum distributions and multiplicity distributions. </a:t>
            </a:r>
            <a:endParaRPr lang="pl-PL" sz="1200" b="1" dirty="0" smtClean="0">
              <a:ea typeface="Calibri" pitchFamily="34" charset="0"/>
              <a:cs typeface="Arial" pitchFamily="34" charset="0"/>
            </a:endParaRPr>
          </a:p>
        </p:txBody>
      </p:sp>
      <p:sp>
        <p:nvSpPr>
          <p:cNvPr id="4" name="Prostokąt 3"/>
          <p:cNvSpPr/>
          <p:nvPr/>
        </p:nvSpPr>
        <p:spPr>
          <a:xfrm>
            <a:off x="0" y="5288364"/>
            <a:ext cx="9144000" cy="1569660"/>
          </a:xfrm>
          <a:prstGeom prst="rect">
            <a:avLst/>
          </a:prstGeom>
        </p:spPr>
        <p:txBody>
          <a:bodyPr wrap="square">
            <a:spAutoFit/>
          </a:bodyPr>
          <a:lstStyle/>
          <a:p>
            <a:pPr lvl="0" algn="just" eaLnBrk="0" hangingPunct="0"/>
            <a:r>
              <a:rPr lang="en-US" sz="1200" b="1" dirty="0" smtClean="0">
                <a:solidFill>
                  <a:schemeClr val="bg1"/>
                </a:solidFill>
                <a:ea typeface="Calibri" pitchFamily="34" charset="0"/>
                <a:cs typeface="Arial" pitchFamily="34" charset="0"/>
              </a:rPr>
              <a:t>Large </a:t>
            </a:r>
            <a:r>
              <a:rPr lang="en-US" sz="1200" b="1" i="1" dirty="0" smtClean="0">
                <a:solidFill>
                  <a:schemeClr val="bg1"/>
                </a:solidFill>
                <a:ea typeface="Calibri" pitchFamily="34" charset="0"/>
                <a:cs typeface="Arial" pitchFamily="34" charset="0"/>
              </a:rPr>
              <a:t> </a:t>
            </a:r>
            <a:r>
              <a:rPr lang="en-US" sz="1200" b="1" dirty="0" smtClean="0">
                <a:solidFill>
                  <a:schemeClr val="bg1"/>
                </a:solidFill>
                <a:ea typeface="Calibri" pitchFamily="34" charset="0"/>
                <a:cs typeface="Arial" pitchFamily="34" charset="0"/>
              </a:rPr>
              <a:t>transverse momentum distributions apparently exhibit power-like behavior. However, we argue that, under closer inspection, this behavior is in fact decorated with some log-periodic oscillations (seen in all LHC experiments). </a:t>
            </a:r>
            <a:endParaRPr lang="pl-PL" sz="1200" b="1" dirty="0" smtClean="0">
              <a:solidFill>
                <a:schemeClr val="bg1"/>
              </a:solidFill>
              <a:ea typeface="Calibri" pitchFamily="34" charset="0"/>
              <a:cs typeface="Arial" pitchFamily="34" charset="0"/>
            </a:endParaRPr>
          </a:p>
          <a:p>
            <a:pPr lvl="0" algn="just" eaLnBrk="0" hangingPunct="0"/>
            <a:r>
              <a:rPr lang="en-US" sz="1200" b="1" dirty="0" smtClean="0">
                <a:solidFill>
                  <a:schemeClr val="bg1"/>
                </a:solidFill>
                <a:ea typeface="Calibri" pitchFamily="34" charset="0"/>
                <a:cs typeface="Arial" pitchFamily="34" charset="0"/>
              </a:rPr>
              <a:t>In what concerns multiplicity distributions P(N), they are most frequently described by the NBD. However, with increasing collision energy some systematic discrepancies become more and more apparent. The wave structure of the multiplicity distributions already observed by ALICE, CMS (and previously also by UA5) experiments is still hardly significant.  </a:t>
            </a:r>
            <a:endParaRPr lang="pl-PL" sz="1200" b="1" dirty="0" smtClean="0">
              <a:solidFill>
                <a:schemeClr val="bg1"/>
              </a:solidFill>
              <a:ea typeface="Calibri" pitchFamily="34" charset="0"/>
              <a:cs typeface="Arial" pitchFamily="34" charset="0"/>
            </a:endParaRPr>
          </a:p>
          <a:p>
            <a:pPr lvl="0" algn="just" eaLnBrk="0" hangingPunct="0"/>
            <a:r>
              <a:rPr lang="en-US" sz="1200" b="1" dirty="0" smtClean="0">
                <a:solidFill>
                  <a:schemeClr val="bg1"/>
                </a:solidFill>
                <a:ea typeface="Calibri" pitchFamily="34" charset="0"/>
                <a:cs typeface="Arial" pitchFamily="34" charset="0"/>
              </a:rPr>
              <a:t>Our result is not directly connected with the wave structure observed in data on P(N) for N&gt; 25. The coefficients </a:t>
            </a:r>
            <a:r>
              <a:rPr lang="en-US" sz="1200" b="1" dirty="0" err="1" smtClean="0">
                <a:solidFill>
                  <a:schemeClr val="bg1"/>
                </a:solidFill>
                <a:ea typeface="Calibri" pitchFamily="34" charset="0"/>
                <a:cs typeface="Arial" pitchFamily="34" charset="0"/>
              </a:rPr>
              <a:t>Cj</a:t>
            </a:r>
            <a:r>
              <a:rPr lang="en-US" sz="1200" b="1" i="1" dirty="0" smtClean="0">
                <a:solidFill>
                  <a:schemeClr val="bg1"/>
                </a:solidFill>
                <a:ea typeface="Calibri" pitchFamily="34" charset="0"/>
                <a:cs typeface="Arial" pitchFamily="34" charset="0"/>
              </a:rPr>
              <a:t> </a:t>
            </a:r>
            <a:r>
              <a:rPr lang="pl-PL" sz="1200" b="1" i="1" dirty="0" smtClean="0">
                <a:solidFill>
                  <a:schemeClr val="bg1"/>
                </a:solidFill>
                <a:ea typeface="Calibri" pitchFamily="34" charset="0"/>
                <a:cs typeface="Arial" pitchFamily="34" charset="0"/>
              </a:rPr>
              <a:t> </a:t>
            </a:r>
            <a:r>
              <a:rPr lang="pl-PL" sz="1200" b="1" dirty="0" smtClean="0">
                <a:solidFill>
                  <a:schemeClr val="bg1"/>
                </a:solidFill>
                <a:ea typeface="Calibri" pitchFamily="34" charset="0"/>
                <a:cs typeface="Arial" pitchFamily="34" charset="0"/>
              </a:rPr>
              <a:t>(</a:t>
            </a:r>
            <a:r>
              <a:rPr lang="en-US" sz="1200" b="1" dirty="0" smtClean="0">
                <a:solidFill>
                  <a:schemeClr val="bg1"/>
                </a:solidFill>
                <a:ea typeface="Calibri" pitchFamily="34" charset="0"/>
                <a:cs typeface="Arial" pitchFamily="34" charset="0"/>
              </a:rPr>
              <a:t>connected with “</a:t>
            </a:r>
            <a:r>
              <a:rPr lang="en-US" sz="1200" b="1" dirty="0" err="1" smtClean="0">
                <a:solidFill>
                  <a:schemeClr val="bg1"/>
                </a:solidFill>
                <a:ea typeface="Calibri" pitchFamily="34" charset="0"/>
                <a:cs typeface="Arial" pitchFamily="34" charset="0"/>
              </a:rPr>
              <a:t>combinants</a:t>
            </a:r>
            <a:r>
              <a:rPr lang="en-US" sz="1200" b="1" dirty="0" smtClean="0">
                <a:solidFill>
                  <a:schemeClr val="bg1"/>
                </a:solidFill>
                <a:ea typeface="Calibri" pitchFamily="34" charset="0"/>
                <a:cs typeface="Arial" pitchFamily="34" charset="0"/>
              </a:rPr>
              <a:t>” </a:t>
            </a:r>
            <a:r>
              <a:rPr lang="pl-PL" sz="1200" b="1" dirty="0" smtClean="0">
                <a:solidFill>
                  <a:schemeClr val="bg1"/>
                </a:solidFill>
                <a:ea typeface="Calibri" pitchFamily="34" charset="0"/>
                <a:cs typeface="Arial" pitchFamily="34" charset="0"/>
              </a:rPr>
              <a:t>) </a:t>
            </a:r>
            <a:r>
              <a:rPr lang="en-US" sz="1200" b="1" dirty="0" smtClean="0">
                <a:solidFill>
                  <a:schemeClr val="bg1"/>
                </a:solidFill>
                <a:ea typeface="Calibri" pitchFamily="34" charset="0"/>
                <a:cs typeface="Arial" pitchFamily="34" charset="0"/>
              </a:rPr>
              <a:t>are completely insensitive to the P(N &gt; (j +1)) tail of the multiplicity distribution, whereas their oscillatory behavior starts from the very beginning</a:t>
            </a:r>
            <a:r>
              <a:rPr lang="en-US" sz="1200" dirty="0" smtClean="0">
                <a:solidFill>
                  <a:schemeClr val="bg1"/>
                </a:solidFill>
                <a:ea typeface="Calibri" pitchFamily="34" charset="0"/>
                <a:cs typeface="Arial" pitchFamily="34" charset="0"/>
              </a:rPr>
              <a:t>. </a:t>
            </a:r>
            <a:endParaRPr lang="pl-PL" sz="1200" dirty="0" smtClean="0">
              <a:solidFill>
                <a:schemeClr val="bg1"/>
              </a:solidFill>
              <a:ea typeface="Calibri" pitchFamily="34" charset="0"/>
              <a:cs typeface="Arial" pitchFamily="34" charset="0"/>
            </a:endParaRPr>
          </a:p>
        </p:txBody>
      </p:sp>
      <p:graphicFrame>
        <p:nvGraphicFramePr>
          <p:cNvPr id="126977" name="Object 3"/>
          <p:cNvGraphicFramePr>
            <a:graphicFrameLocks noChangeAspect="1"/>
          </p:cNvGraphicFramePr>
          <p:nvPr/>
        </p:nvGraphicFramePr>
        <p:xfrm>
          <a:off x="2786050" y="2000240"/>
          <a:ext cx="3467633" cy="2428892"/>
        </p:xfrm>
        <a:graphic>
          <a:graphicData uri="http://schemas.openxmlformats.org/presentationml/2006/ole">
            <mc:AlternateContent xmlns:mc="http://schemas.openxmlformats.org/markup-compatibility/2006">
              <mc:Choice xmlns:v="urn:schemas-microsoft-com:vml" Requires="v">
                <p:oleObj spid="_x0000_s127022" name="Graph" r:id="rId6" imgW="4131360" imgH="2898720" progId="Origin50.Graph">
                  <p:embed/>
                </p:oleObj>
              </mc:Choice>
              <mc:Fallback>
                <p:oleObj name="Graph" r:id="rId6" imgW="4131360" imgH="2898720" progId="Origin50.Graph">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6050" y="2000240"/>
                        <a:ext cx="3467633" cy="2428892"/>
                      </a:xfrm>
                      <a:prstGeom prst="rect">
                        <a:avLst/>
                      </a:prstGeom>
                      <a:noFill/>
                      <a:extLst>
                        <a:ext uri="{909E8E84-426E-40DD-AFC4-6F175D3DCCD1}">
                          <a14:hiddenFill xmlns:a14="http://schemas.microsoft.com/office/drawing/2010/main">
                            <a:solidFill>
                              <a:schemeClr val="bg1">
                                <a:alpha val="85001"/>
                              </a:schemeClr>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2"/>
          <p:cNvSpPr>
            <a:spLocks noChangeArrowheads="1"/>
          </p:cNvSpPr>
          <p:nvPr/>
        </p:nvSpPr>
        <p:spPr bwMode="auto">
          <a:xfrm>
            <a:off x="0" y="28575"/>
            <a:ext cx="9144000" cy="461963"/>
          </a:xfrm>
          <a:prstGeom prst="rect">
            <a:avLst/>
          </a:prstGeom>
          <a:noFill/>
          <a:ln w="9525">
            <a:noFill/>
            <a:miter lim="800000"/>
            <a:headEnd/>
            <a:tailEnd/>
          </a:ln>
        </p:spPr>
        <p:txBody>
          <a:bodyPr>
            <a:spAutoFit/>
          </a:bodyPr>
          <a:lstStyle/>
          <a:p>
            <a:pPr algn="ctr"/>
            <a:r>
              <a:rPr lang="pl-PL" sz="2400" b="1" dirty="0" err="1" smtClean="0">
                <a:solidFill>
                  <a:srgbClr val="002060"/>
                </a:solidFill>
                <a:latin typeface="Comic Sans MS" pitchFamily="66" charset="0"/>
              </a:rPr>
              <a:t>log-periodic</a:t>
            </a:r>
            <a:r>
              <a:rPr lang="pl-PL" sz="2400" b="1" dirty="0" smtClean="0">
                <a:solidFill>
                  <a:srgbClr val="002060"/>
                </a:solidFill>
                <a:latin typeface="Comic Sans MS" pitchFamily="66" charset="0"/>
              </a:rPr>
              <a:t> </a:t>
            </a:r>
            <a:r>
              <a:rPr lang="pl-PL" sz="2400" b="1" dirty="0" err="1" smtClean="0">
                <a:solidFill>
                  <a:srgbClr val="002060"/>
                </a:solidFill>
                <a:latin typeface="Comic Sans MS" pitchFamily="66" charset="0"/>
              </a:rPr>
              <a:t>scale</a:t>
            </a:r>
            <a:r>
              <a:rPr lang="pl-PL" sz="2400" b="1" dirty="0" smtClean="0">
                <a:solidFill>
                  <a:srgbClr val="002060"/>
                </a:solidFill>
                <a:latin typeface="Comic Sans MS" pitchFamily="66" charset="0"/>
              </a:rPr>
              <a:t> </a:t>
            </a:r>
            <a:r>
              <a:rPr lang="pl-PL" sz="2400" b="1" dirty="0" err="1" smtClean="0">
                <a:solidFill>
                  <a:srgbClr val="002060"/>
                </a:solidFill>
                <a:latin typeface="Comic Sans MS" pitchFamily="66" charset="0"/>
              </a:rPr>
              <a:t>parameter</a:t>
            </a:r>
            <a:r>
              <a:rPr lang="pl-PL" sz="2400" b="1" dirty="0" smtClean="0">
                <a:solidFill>
                  <a:srgbClr val="002060"/>
                </a:solidFill>
                <a:latin typeface="Comic Sans MS" pitchFamily="66" charset="0"/>
              </a:rPr>
              <a:t> T</a:t>
            </a:r>
            <a:endParaRPr lang="pl-PL" sz="2400" b="1" dirty="0">
              <a:solidFill>
                <a:srgbClr val="002060"/>
              </a:solidFill>
              <a:latin typeface="Comic Sans MS" pitchFamily="66" charset="0"/>
            </a:endParaRPr>
          </a:p>
        </p:txBody>
      </p:sp>
      <p:pic>
        <p:nvPicPr>
          <p:cNvPr id="224258" name="Picture 2"/>
          <p:cNvPicPr>
            <a:picLocks noChangeAspect="1" noChangeArrowheads="1"/>
          </p:cNvPicPr>
          <p:nvPr/>
        </p:nvPicPr>
        <p:blipFill>
          <a:blip r:embed="rId3"/>
          <a:srcRect/>
          <a:stretch>
            <a:fillRect/>
          </a:stretch>
        </p:blipFill>
        <p:spPr bwMode="auto">
          <a:xfrm>
            <a:off x="928662" y="5500702"/>
            <a:ext cx="2623499" cy="357190"/>
          </a:xfrm>
          <a:prstGeom prst="rect">
            <a:avLst/>
          </a:prstGeom>
          <a:noFill/>
          <a:ln w="9525">
            <a:noFill/>
            <a:miter lim="800000"/>
            <a:headEnd/>
            <a:tailEnd/>
          </a:ln>
        </p:spPr>
      </p:pic>
      <p:graphicFrame>
        <p:nvGraphicFramePr>
          <p:cNvPr id="224259" name="Object 1"/>
          <p:cNvGraphicFramePr>
            <a:graphicFrameLocks noChangeAspect="1"/>
          </p:cNvGraphicFramePr>
          <p:nvPr/>
        </p:nvGraphicFramePr>
        <p:xfrm>
          <a:off x="-32" y="1142984"/>
          <a:ext cx="5500726" cy="3850509"/>
        </p:xfrm>
        <a:graphic>
          <a:graphicData uri="http://schemas.openxmlformats.org/presentationml/2006/ole">
            <mc:AlternateContent xmlns:mc="http://schemas.openxmlformats.org/markup-compatibility/2006">
              <mc:Choice xmlns:v="urn:schemas-microsoft-com:vml" Requires="v">
                <p:oleObj spid="_x0000_s224347" name="Graph" r:id="rId4" imgW="4154424" imgH="2901696" progId="Origin50.Graph">
                  <p:embed/>
                </p:oleObj>
              </mc:Choice>
              <mc:Fallback>
                <p:oleObj name="Graph" r:id="rId4" imgW="4154424" imgH="2901696" progId="Origin50.Graph">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 y="1142984"/>
                        <a:ext cx="5500726" cy="38505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
          <p:cNvSpPr>
            <a:spLocks noChangeArrowheads="1"/>
          </p:cNvSpPr>
          <p:nvPr/>
        </p:nvSpPr>
        <p:spPr bwMode="auto">
          <a:xfrm>
            <a:off x="5072066" y="685784"/>
            <a:ext cx="4071934"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Stochastic equation for the temperature evolution </a:t>
            </a:r>
            <a:r>
              <a:rPr kumimoji="0" lang="pl-PL"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Langevin</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formulation with </a:t>
            </a:r>
            <a:r>
              <a:rPr kumimoji="0" lang="en-US" sz="1200" b="0" i="0" u="none" strike="noStrike" cap="none" normalizeH="0" baseline="0" dirty="0" smtClean="0">
                <a:ln>
                  <a:noFill/>
                </a:ln>
                <a:solidFill>
                  <a:srgbClr val="0000FF"/>
                </a:solidFill>
                <a:effectLst/>
                <a:latin typeface="Arial" pitchFamily="34" charset="0"/>
                <a:ea typeface="Calibri" pitchFamily="34" charset="0"/>
                <a:cs typeface="Arial" pitchFamily="34" charset="0"/>
              </a:rPr>
              <a:t>energy dependent  noise </a:t>
            </a:r>
            <a:endParaRPr kumimoji="0" lang="en-US" sz="1800" b="0" i="0" u="none" strike="noStrike" cap="none" normalizeH="0" baseline="0" dirty="0" smtClean="0">
              <a:ln>
                <a:noFill/>
              </a:ln>
              <a:solidFill>
                <a:srgbClr val="0000FF"/>
              </a:solidFill>
              <a:effectLst/>
              <a:latin typeface="Arial" pitchFamily="34" charset="0"/>
            </a:endParaRPr>
          </a:p>
        </p:txBody>
      </p:sp>
      <p:graphicFrame>
        <p:nvGraphicFramePr>
          <p:cNvPr id="224260" name="Object 4"/>
          <p:cNvGraphicFramePr>
            <a:graphicFrameLocks noChangeAspect="1"/>
          </p:cNvGraphicFramePr>
          <p:nvPr/>
        </p:nvGraphicFramePr>
        <p:xfrm>
          <a:off x="8643966" y="928670"/>
          <a:ext cx="447675" cy="200025"/>
        </p:xfrm>
        <a:graphic>
          <a:graphicData uri="http://schemas.openxmlformats.org/presentationml/2006/ole">
            <mc:AlternateContent xmlns:mc="http://schemas.openxmlformats.org/markup-compatibility/2006">
              <mc:Choice xmlns:v="urn:schemas-microsoft-com:vml" Requires="v">
                <p:oleObj spid="_x0000_s224348" name="Równanie" r:id="rId6" imgW="457002" imgH="203112" progId="Equation.3">
                  <p:embed/>
                </p:oleObj>
              </mc:Choice>
              <mc:Fallback>
                <p:oleObj name="Równanie" r:id="rId6" imgW="457002" imgH="203112"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43966" y="928670"/>
                        <a:ext cx="447675"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1"/>
          <p:cNvPicPr>
            <a:picLocks noChangeAspect="1" noChangeArrowheads="1"/>
          </p:cNvPicPr>
          <p:nvPr/>
        </p:nvPicPr>
        <p:blipFill>
          <a:blip r:embed="rId8"/>
          <a:srcRect/>
          <a:stretch>
            <a:fillRect/>
          </a:stretch>
        </p:blipFill>
        <p:spPr bwMode="auto">
          <a:xfrm>
            <a:off x="5053028" y="1204900"/>
            <a:ext cx="1733550" cy="438150"/>
          </a:xfrm>
          <a:prstGeom prst="rect">
            <a:avLst/>
          </a:prstGeom>
          <a:noFill/>
          <a:ln w="9525">
            <a:noFill/>
            <a:miter lim="800000"/>
            <a:headEnd/>
            <a:tailEnd/>
          </a:ln>
        </p:spPr>
      </p:pic>
      <p:sp>
        <p:nvSpPr>
          <p:cNvPr id="8" name="Rectangle 3"/>
          <p:cNvSpPr>
            <a:spLocks noChangeArrowheads="1"/>
          </p:cNvSpPr>
          <p:nvPr/>
        </p:nvSpPr>
        <p:spPr bwMode="auto">
          <a:xfrm>
            <a:off x="5084915" y="1651803"/>
            <a:ext cx="721672"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pl-PL" sz="1200" dirty="0" err="1" smtClean="0">
                <a:ea typeface="Calibri" pitchFamily="34" charset="0"/>
                <a:cs typeface="Arial" pitchFamily="34" charset="0"/>
              </a:rPr>
              <a:t>l</a:t>
            </a:r>
            <a:r>
              <a:rPr kumimoji="0" lang="pl-PL"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eads</a:t>
            </a:r>
            <a:r>
              <a:rPr kumimoji="0" lang="pl-PL"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to</a:t>
            </a:r>
            <a:endParaRPr kumimoji="0" lang="en-US" sz="1800" b="0" i="0" u="none" strike="noStrike" cap="none" normalizeH="0" baseline="0" dirty="0" smtClean="0">
              <a:ln>
                <a:noFill/>
              </a:ln>
              <a:solidFill>
                <a:schemeClr val="tx1"/>
              </a:solidFill>
              <a:effectLst/>
              <a:latin typeface="Arial" pitchFamily="34" charset="0"/>
            </a:endParaRPr>
          </a:p>
        </p:txBody>
      </p:sp>
      <p:pic>
        <p:nvPicPr>
          <p:cNvPr id="9" name="Picture 5"/>
          <p:cNvPicPr>
            <a:picLocks noChangeAspect="1" noChangeArrowheads="1"/>
          </p:cNvPicPr>
          <p:nvPr/>
        </p:nvPicPr>
        <p:blipFill>
          <a:blip r:embed="rId9"/>
          <a:srcRect/>
          <a:stretch>
            <a:fillRect/>
          </a:stretch>
        </p:blipFill>
        <p:spPr bwMode="auto">
          <a:xfrm>
            <a:off x="5076853" y="1962143"/>
            <a:ext cx="3495675" cy="466725"/>
          </a:xfrm>
          <a:prstGeom prst="rect">
            <a:avLst/>
          </a:prstGeom>
          <a:noFill/>
          <a:ln w="9525">
            <a:noFill/>
            <a:miter lim="800000"/>
            <a:headEnd/>
            <a:tailEnd/>
          </a:ln>
        </p:spPr>
      </p:pic>
      <p:sp>
        <p:nvSpPr>
          <p:cNvPr id="10" name="Rectangle 3"/>
          <p:cNvSpPr>
            <a:spLocks noChangeArrowheads="1"/>
          </p:cNvSpPr>
          <p:nvPr/>
        </p:nvSpPr>
        <p:spPr bwMode="auto">
          <a:xfrm>
            <a:off x="5115302" y="2509059"/>
            <a:ext cx="1463862"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pl-PL" sz="1200" dirty="0" err="1" smtClean="0">
                <a:ea typeface="Calibri" pitchFamily="34" charset="0"/>
                <a:cs typeface="Arial" pitchFamily="34" charset="0"/>
              </a:rPr>
              <a:t>w</a:t>
            </a:r>
            <a:r>
              <a:rPr kumimoji="0" lang="pl-PL"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hich</a:t>
            </a:r>
            <a:r>
              <a:rPr kumimoji="0" lang="pl-PL"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for</a:t>
            </a:r>
            <a:r>
              <a:rPr kumimoji="0" lang="pl-PL" sz="12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pl-PL" sz="1200" b="0" i="0" u="none" strike="noStrike" cap="none" normalizeH="0" dirty="0" err="1" smtClean="0">
                <a:ln>
                  <a:noFill/>
                </a:ln>
                <a:solidFill>
                  <a:schemeClr val="tx1"/>
                </a:solidFill>
                <a:effectLst/>
                <a:latin typeface="Arial" pitchFamily="34" charset="0"/>
                <a:ea typeface="Calibri" pitchFamily="34" charset="0"/>
                <a:cs typeface="Arial" pitchFamily="34" charset="0"/>
              </a:rPr>
              <a:t>the</a:t>
            </a:r>
            <a:r>
              <a:rPr kumimoji="0" lang="pl-PL" sz="12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pl-PL" sz="1200" b="0" i="0" u="none" strike="noStrike" cap="none" normalizeH="0" dirty="0" err="1" smtClean="0">
                <a:ln>
                  <a:noFill/>
                </a:ln>
                <a:solidFill>
                  <a:schemeClr val="tx1"/>
                </a:solidFill>
                <a:effectLst/>
                <a:latin typeface="Arial" pitchFamily="34" charset="0"/>
                <a:ea typeface="Calibri" pitchFamily="34" charset="0"/>
                <a:cs typeface="Arial" pitchFamily="34" charset="0"/>
              </a:rPr>
              <a:t>noise</a:t>
            </a:r>
            <a:endParaRPr kumimoji="0" lang="en-US" sz="1800" b="0" i="0" u="none" strike="noStrike" cap="none" normalizeH="0" baseline="0" dirty="0" smtClean="0">
              <a:ln>
                <a:noFill/>
              </a:ln>
              <a:solidFill>
                <a:schemeClr val="tx1"/>
              </a:solidFill>
              <a:effectLst/>
              <a:latin typeface="Arial" pitchFamily="34" charset="0"/>
            </a:endParaRPr>
          </a:p>
        </p:txBody>
      </p:sp>
      <p:pic>
        <p:nvPicPr>
          <p:cNvPr id="11" name="Picture 6"/>
          <p:cNvPicPr>
            <a:picLocks noChangeAspect="1" noChangeArrowheads="1"/>
          </p:cNvPicPr>
          <p:nvPr/>
        </p:nvPicPr>
        <p:blipFill>
          <a:blip r:embed="rId10"/>
          <a:srcRect/>
          <a:stretch>
            <a:fillRect/>
          </a:stretch>
        </p:blipFill>
        <p:spPr bwMode="auto">
          <a:xfrm>
            <a:off x="5143504" y="2857496"/>
            <a:ext cx="1790700" cy="409575"/>
          </a:xfrm>
          <a:prstGeom prst="rect">
            <a:avLst/>
          </a:prstGeom>
          <a:noFill/>
          <a:ln w="9525">
            <a:noFill/>
            <a:miter lim="800000"/>
            <a:headEnd/>
            <a:tailEnd/>
          </a:ln>
        </p:spPr>
      </p:pic>
      <p:sp>
        <p:nvSpPr>
          <p:cNvPr id="12" name="Rectangle 10"/>
          <p:cNvSpPr>
            <a:spLocks noChangeArrowheads="1"/>
          </p:cNvSpPr>
          <p:nvPr/>
        </p:nvSpPr>
        <p:spPr bwMode="auto">
          <a:xfrm>
            <a:off x="5143504" y="3294877"/>
            <a:ext cx="164307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(and </a:t>
            </a:r>
            <a:r>
              <a:rPr kumimoji="0" lang="pl-PL"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relaxation</a:t>
            </a:r>
            <a:r>
              <a:rPr kumimoji="0" lang="pl-PL"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time </a:t>
            </a:r>
            <a:endParaRPr kumimoji="0" lang="pl-PL" sz="1800" b="0" i="0" u="none" strike="noStrike" cap="none" normalizeH="0" baseline="0" dirty="0" smtClean="0">
              <a:ln>
                <a:noFill/>
              </a:ln>
              <a:solidFill>
                <a:schemeClr val="tx1"/>
              </a:solidFill>
              <a:effectLst/>
              <a:latin typeface="Arial" pitchFamily="34" charset="0"/>
            </a:endParaRPr>
          </a:p>
        </p:txBody>
      </p:sp>
      <p:graphicFrame>
        <p:nvGraphicFramePr>
          <p:cNvPr id="224261" name="Object 5"/>
          <p:cNvGraphicFramePr>
            <a:graphicFrameLocks noChangeAspect="1"/>
          </p:cNvGraphicFramePr>
          <p:nvPr/>
        </p:nvGraphicFramePr>
        <p:xfrm>
          <a:off x="6624656" y="3357562"/>
          <a:ext cx="590550" cy="152400"/>
        </p:xfrm>
        <a:graphic>
          <a:graphicData uri="http://schemas.openxmlformats.org/presentationml/2006/ole">
            <mc:AlternateContent xmlns:mc="http://schemas.openxmlformats.org/markup-compatibility/2006">
              <mc:Choice xmlns:v="urn:schemas-microsoft-com:vml" Requires="v">
                <p:oleObj spid="_x0000_s224349" name="Równanie" r:id="rId11" imgW="609336" imgH="152334" progId="Equation.3">
                  <p:embed/>
                </p:oleObj>
              </mc:Choice>
              <mc:Fallback>
                <p:oleObj name="Równanie" r:id="rId11" imgW="609336" imgH="152334" progId="Equation.3">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4656" y="3357562"/>
                        <a:ext cx="590550"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3"/>
          <p:cNvSpPr>
            <a:spLocks noChangeArrowheads="1"/>
          </p:cNvSpPr>
          <p:nvPr/>
        </p:nvSpPr>
        <p:spPr bwMode="auto">
          <a:xfrm>
            <a:off x="5143504" y="3509191"/>
            <a:ext cx="385765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pl-PL" sz="1200" dirty="0" err="1" smtClean="0">
                <a:ea typeface="Calibri" pitchFamily="34" charset="0"/>
                <a:cs typeface="Arial" pitchFamily="34" charset="0"/>
              </a:rPr>
              <a:t>i</a:t>
            </a:r>
            <a:r>
              <a:rPr kumimoji="0" lang="pl-PL"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a:t>
            </a:r>
            <a:r>
              <a:rPr kumimoji="0" lang="pl-PL"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pl-PL"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just</a:t>
            </a:r>
            <a:r>
              <a:rPr kumimoji="0" lang="pl-PL"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an </a:t>
            </a:r>
            <a:r>
              <a:rPr kumimoji="0" lang="pl-PL"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equation</a:t>
            </a:r>
            <a:r>
              <a:rPr kumimoji="0" lang="pl-PL"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for </a:t>
            </a:r>
            <a:r>
              <a:rPr kumimoji="0" lang="pl-PL"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the</a:t>
            </a:r>
            <a:r>
              <a:rPr kumimoji="0" lang="pl-PL"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pl-PL"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damping</a:t>
            </a:r>
            <a:r>
              <a:rPr kumimoji="0" lang="pl-PL"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pl-PL"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harmonic</a:t>
            </a:r>
            <a:r>
              <a:rPr kumimoji="0" lang="pl-PL"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pl-PL"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oscillator</a:t>
            </a:r>
            <a:r>
              <a:rPr kumimoji="0" lang="pl-PL"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and</a:t>
            </a:r>
            <a:r>
              <a:rPr kumimoji="0" lang="pl-PL" sz="12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pl-PL" sz="1200" b="0" i="0" u="none" strike="noStrike" cap="none" normalizeH="0" dirty="0" err="1" smtClean="0">
                <a:ln>
                  <a:noFill/>
                </a:ln>
                <a:solidFill>
                  <a:schemeClr val="tx1"/>
                </a:solidFill>
                <a:effectLst/>
                <a:latin typeface="Arial" pitchFamily="34" charset="0"/>
                <a:ea typeface="Calibri" pitchFamily="34" charset="0"/>
                <a:cs typeface="Arial" pitchFamily="34" charset="0"/>
              </a:rPr>
              <a:t>has</a:t>
            </a:r>
            <a:r>
              <a:rPr kumimoji="0" lang="pl-PL" sz="1200" b="0" i="0" u="none" strike="noStrike" cap="none" normalizeH="0" dirty="0" smtClean="0">
                <a:ln>
                  <a:noFill/>
                </a:ln>
                <a:solidFill>
                  <a:schemeClr val="tx1"/>
                </a:solidFill>
                <a:effectLst/>
                <a:latin typeface="Arial" pitchFamily="34" charset="0"/>
                <a:ea typeface="Calibri" pitchFamily="34" charset="0"/>
                <a:cs typeface="Arial" pitchFamily="34" charset="0"/>
              </a:rPr>
              <a:t> a </a:t>
            </a:r>
            <a:r>
              <a:rPr kumimoji="0" lang="pl-PL" sz="1200" b="0" i="0" u="none" strike="noStrike" cap="none" normalizeH="0" dirty="0" err="1" smtClean="0">
                <a:ln>
                  <a:noFill/>
                </a:ln>
                <a:solidFill>
                  <a:schemeClr val="tx1"/>
                </a:solidFill>
                <a:effectLst/>
                <a:latin typeface="Arial" pitchFamily="34" charset="0"/>
                <a:ea typeface="Calibri" pitchFamily="34" charset="0"/>
                <a:cs typeface="Arial" pitchFamily="34" charset="0"/>
              </a:rPr>
              <a:t>solution</a:t>
            </a:r>
            <a:r>
              <a:rPr kumimoji="0" lang="pl-PL" sz="1200" b="0" i="0" u="none" strike="noStrike" cap="none" normalizeH="0" dirty="0" smtClean="0">
                <a:ln>
                  <a:noFill/>
                </a:ln>
                <a:solidFill>
                  <a:schemeClr val="tx1"/>
                </a:solidFill>
                <a:effectLst/>
                <a:latin typeface="Arial" pitchFamily="34" charset="0"/>
                <a:ea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pic>
        <p:nvPicPr>
          <p:cNvPr id="15" name="Picture 8"/>
          <p:cNvPicPr>
            <a:picLocks noChangeAspect="1" noChangeArrowheads="1"/>
          </p:cNvPicPr>
          <p:nvPr/>
        </p:nvPicPr>
        <p:blipFill>
          <a:blip r:embed="rId13"/>
          <a:srcRect/>
          <a:stretch>
            <a:fillRect/>
          </a:stretch>
        </p:blipFill>
        <p:spPr bwMode="auto">
          <a:xfrm>
            <a:off x="5234018" y="4114808"/>
            <a:ext cx="3695700" cy="457200"/>
          </a:xfrm>
          <a:prstGeom prst="rect">
            <a:avLst/>
          </a:prstGeom>
          <a:noFill/>
          <a:ln w="9525">
            <a:noFill/>
            <a:miter lim="800000"/>
            <a:headEnd/>
            <a:tailEnd/>
          </a:ln>
        </p:spPr>
      </p:pic>
      <p:sp>
        <p:nvSpPr>
          <p:cNvPr id="16" name="Rectangle 13"/>
          <p:cNvSpPr>
            <a:spLocks noChangeArrowheads="1"/>
          </p:cNvSpPr>
          <p:nvPr/>
        </p:nvSpPr>
        <p:spPr bwMode="auto">
          <a:xfrm>
            <a:off x="5214942" y="4714884"/>
            <a:ext cx="392909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We could equivalently assume the energy independent noise,</a:t>
            </a:r>
            <a:endParaRPr kumimoji="0" lang="pl-PL" sz="900" b="0" i="0" u="none" strike="noStrike" cap="none" normalizeH="0" baseline="0" dirty="0" smtClean="0">
              <a:ln>
                <a:noFill/>
              </a:ln>
              <a:solidFill>
                <a:schemeClr val="tx1"/>
              </a:solidFill>
              <a:effectLst/>
              <a:latin typeface="Arial" pitchFamily="34" charset="0"/>
            </a:endParaRPr>
          </a:p>
        </p:txBody>
      </p:sp>
      <p:graphicFrame>
        <p:nvGraphicFramePr>
          <p:cNvPr id="224262" name="Object 6"/>
          <p:cNvGraphicFramePr>
            <a:graphicFrameLocks noChangeAspect="1"/>
          </p:cNvGraphicFramePr>
          <p:nvPr/>
        </p:nvGraphicFramePr>
        <p:xfrm>
          <a:off x="5757877" y="4924437"/>
          <a:ext cx="885825" cy="219075"/>
        </p:xfrm>
        <a:graphic>
          <a:graphicData uri="http://schemas.openxmlformats.org/presentationml/2006/ole">
            <mc:AlternateContent xmlns:mc="http://schemas.openxmlformats.org/markup-compatibility/2006">
              <mc:Choice xmlns:v="urn:schemas-microsoft-com:vml" Requires="v">
                <p:oleObj spid="_x0000_s224350" name="Równanie" r:id="rId14" imgW="914400" imgH="228600" progId="Equation.3">
                  <p:embed/>
                </p:oleObj>
              </mc:Choice>
              <mc:Fallback>
                <p:oleObj name="Równanie" r:id="rId14" imgW="914400" imgH="228600" progId="Equation.3">
                  <p:embed/>
                  <p:pic>
                    <p:nvPicPr>
                      <p:cNvPr id="0"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57877" y="4924437"/>
                        <a:ext cx="88582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4"/>
          <p:cNvSpPr>
            <a:spLocks noChangeArrowheads="1"/>
          </p:cNvSpPr>
          <p:nvPr/>
        </p:nvSpPr>
        <p:spPr bwMode="auto">
          <a:xfrm>
            <a:off x="5214942" y="5143512"/>
            <a:ext cx="364330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pl-PL" sz="1200" dirty="0" smtClean="0">
                <a:ea typeface="Calibri" pitchFamily="34" charset="0"/>
              </a:rPr>
              <a:t>b</a:t>
            </a:r>
            <a:r>
              <a:rPr kumimoji="0" lang="en-US" sz="1200" b="0" i="0" u="none" strike="noStrike" cap="none" normalizeH="0" baseline="0" dirty="0" err="1" smtClean="0">
                <a:ln>
                  <a:noFill/>
                </a:ln>
                <a:solidFill>
                  <a:schemeClr val="tx1"/>
                </a:solidFill>
                <a:effectLst/>
                <a:latin typeface="Arial" pitchFamily="34" charset="0"/>
                <a:ea typeface="Calibri" pitchFamily="34" charset="0"/>
              </a:rPr>
              <a:t>ut</a:t>
            </a:r>
            <a:r>
              <a:rPr kumimoji="0" lang="en-US" sz="1200" b="0" i="0" u="none" strike="noStrike" cap="none" normalizeH="0" baseline="0" dirty="0" smtClean="0">
                <a:ln>
                  <a:noFill/>
                </a:ln>
                <a:solidFill>
                  <a:schemeClr val="tx1"/>
                </a:solidFill>
                <a:effectLst/>
                <a:latin typeface="Arial" pitchFamily="34" charset="0"/>
                <a:ea typeface="Calibri" pitchFamily="34" charset="0"/>
              </a:rPr>
              <a:t> allow for the </a:t>
            </a:r>
            <a:r>
              <a:rPr kumimoji="0" lang="en-US" sz="1200" b="0" i="0" u="none" strike="noStrike" cap="none" normalizeH="0" baseline="0" dirty="0" err="1" smtClean="0">
                <a:ln>
                  <a:noFill/>
                </a:ln>
                <a:solidFill>
                  <a:srgbClr val="0000FF"/>
                </a:solidFill>
                <a:effectLst/>
                <a:latin typeface="Arial" pitchFamily="34" charset="0"/>
                <a:ea typeface="Calibri" pitchFamily="34" charset="0"/>
              </a:rPr>
              <a:t>ene</a:t>
            </a:r>
            <a:r>
              <a:rPr kumimoji="0" lang="pl-PL" sz="1200" b="0" i="0" u="none" strike="noStrike" cap="none" normalizeH="0" baseline="0" dirty="0" err="1" smtClean="0">
                <a:ln>
                  <a:noFill/>
                </a:ln>
                <a:solidFill>
                  <a:srgbClr val="0000FF"/>
                </a:solidFill>
                <a:effectLst/>
                <a:latin typeface="Arial" pitchFamily="34" charset="0"/>
                <a:ea typeface="Calibri" pitchFamily="34" charset="0"/>
              </a:rPr>
              <a:t>r</a:t>
            </a:r>
            <a:r>
              <a:rPr kumimoji="0" lang="en-US" sz="1200" b="0" i="0" u="none" strike="noStrike" cap="none" normalizeH="0" baseline="0" dirty="0" err="1" smtClean="0">
                <a:ln>
                  <a:noFill/>
                </a:ln>
                <a:solidFill>
                  <a:srgbClr val="0000FF"/>
                </a:solidFill>
                <a:effectLst/>
                <a:latin typeface="Arial" pitchFamily="34" charset="0"/>
                <a:ea typeface="Calibri" pitchFamily="34" charset="0"/>
              </a:rPr>
              <a:t>gy</a:t>
            </a:r>
            <a:r>
              <a:rPr kumimoji="0" lang="en-US" sz="1200" b="0" i="0" u="none" strike="noStrike" cap="none" normalizeH="0" baseline="0" dirty="0" smtClean="0">
                <a:ln>
                  <a:noFill/>
                </a:ln>
                <a:solidFill>
                  <a:srgbClr val="0000FF"/>
                </a:solidFill>
                <a:effectLst/>
                <a:latin typeface="Arial" pitchFamily="34" charset="0"/>
                <a:ea typeface="Calibri" pitchFamily="34" charset="0"/>
              </a:rPr>
              <a:t> dependent relaxation time</a:t>
            </a:r>
            <a:r>
              <a:rPr kumimoji="0" lang="pl-PL" sz="900" b="0" i="0" u="none" strike="noStrike" cap="none" normalizeH="0" baseline="0" dirty="0" smtClean="0">
                <a:ln>
                  <a:noFill/>
                </a:ln>
                <a:solidFill>
                  <a:srgbClr val="0000FF"/>
                </a:solidFill>
                <a:effectLst/>
                <a:latin typeface="Arial" pitchFamily="34" charset="0"/>
              </a:rPr>
              <a:t> </a:t>
            </a:r>
            <a:endParaRPr kumimoji="0" lang="pl-PL" sz="1800" b="0" i="0" u="none" strike="noStrike" cap="none" normalizeH="0" baseline="0" dirty="0" smtClean="0">
              <a:ln>
                <a:noFill/>
              </a:ln>
              <a:solidFill>
                <a:srgbClr val="0000FF"/>
              </a:solidFill>
              <a:effectLst/>
              <a:latin typeface="Arial" pitchFamily="34" charset="0"/>
            </a:endParaRPr>
          </a:p>
        </p:txBody>
      </p:sp>
      <p:pic>
        <p:nvPicPr>
          <p:cNvPr id="19" name="Picture 15"/>
          <p:cNvPicPr>
            <a:picLocks noChangeAspect="1" noChangeArrowheads="1"/>
          </p:cNvPicPr>
          <p:nvPr/>
        </p:nvPicPr>
        <p:blipFill>
          <a:blip r:embed="rId16"/>
          <a:srcRect/>
          <a:stretch>
            <a:fillRect/>
          </a:stretch>
        </p:blipFill>
        <p:spPr bwMode="auto">
          <a:xfrm>
            <a:off x="5214942" y="5500702"/>
            <a:ext cx="1647825" cy="466725"/>
          </a:xfrm>
          <a:prstGeom prst="rect">
            <a:avLst/>
          </a:prstGeom>
          <a:noFill/>
          <a:ln w="9525">
            <a:noFill/>
            <a:miter lim="800000"/>
            <a:headEnd/>
            <a:tailEnd/>
          </a:ln>
        </p:spPr>
      </p:pic>
      <p:sp>
        <p:nvSpPr>
          <p:cNvPr id="20" name="Rectangle 10"/>
          <p:cNvSpPr>
            <a:spLocks noChangeArrowheads="1"/>
          </p:cNvSpPr>
          <p:nvPr/>
        </p:nvSpPr>
        <p:spPr bwMode="auto">
          <a:xfrm>
            <a:off x="7143768" y="3294877"/>
            <a:ext cx="164307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pl-PL"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1" name="Picture 410"/>
          <p:cNvPicPr>
            <a:picLocks noChangeAspect="1" noChangeArrowheads="1"/>
          </p:cNvPicPr>
          <p:nvPr/>
        </p:nvPicPr>
        <p:blipFill>
          <a:blip r:embed="rId3"/>
          <a:srcRect/>
          <a:stretch>
            <a:fillRect/>
          </a:stretch>
        </p:blipFill>
        <p:spPr bwMode="auto">
          <a:xfrm>
            <a:off x="-32" y="515938"/>
            <a:ext cx="4343400" cy="3127375"/>
          </a:xfrm>
          <a:prstGeom prst="rect">
            <a:avLst/>
          </a:prstGeom>
          <a:noFill/>
          <a:ln w="12700">
            <a:noFill/>
            <a:miter lim="800000"/>
            <a:headEnd/>
            <a:tailEnd/>
          </a:ln>
        </p:spPr>
      </p:pic>
      <p:pic>
        <p:nvPicPr>
          <p:cNvPr id="65542" name="Picture 411"/>
          <p:cNvPicPr>
            <a:picLocks noChangeAspect="1" noChangeArrowheads="1"/>
          </p:cNvPicPr>
          <p:nvPr/>
        </p:nvPicPr>
        <p:blipFill>
          <a:blip r:embed="rId4"/>
          <a:srcRect/>
          <a:stretch>
            <a:fillRect/>
          </a:stretch>
        </p:blipFill>
        <p:spPr bwMode="auto">
          <a:xfrm>
            <a:off x="4786314" y="479911"/>
            <a:ext cx="4357718" cy="3234841"/>
          </a:xfrm>
          <a:prstGeom prst="rect">
            <a:avLst/>
          </a:prstGeom>
          <a:noFill/>
          <a:ln w="9525">
            <a:noFill/>
            <a:miter lim="800000"/>
            <a:headEnd/>
            <a:tailEnd/>
          </a:ln>
        </p:spPr>
      </p:pic>
      <p:sp>
        <p:nvSpPr>
          <p:cNvPr id="65543" name="Rectangle 4"/>
          <p:cNvSpPr>
            <a:spLocks noChangeArrowheads="1"/>
          </p:cNvSpPr>
          <p:nvPr/>
        </p:nvSpPr>
        <p:spPr bwMode="auto">
          <a:xfrm>
            <a:off x="0" y="0"/>
            <a:ext cx="9144000" cy="400050"/>
          </a:xfrm>
          <a:prstGeom prst="rect">
            <a:avLst/>
          </a:prstGeom>
          <a:noFill/>
          <a:ln w="9525">
            <a:noFill/>
            <a:miter lim="800000"/>
            <a:headEnd/>
            <a:tailEnd/>
          </a:ln>
        </p:spPr>
        <p:txBody>
          <a:bodyPr lIns="91404" tIns="45702" rIns="91404" bIns="45702">
            <a:spAutoFit/>
          </a:bodyPr>
          <a:lstStyle/>
          <a:p>
            <a:pPr algn="ctr"/>
            <a:r>
              <a:rPr lang="pl-PL" sz="2000" b="1" dirty="0" err="1">
                <a:solidFill>
                  <a:srgbClr val="FF0000"/>
                </a:solidFill>
                <a:latin typeface="Comic Sans MS" pitchFamily="66" charset="0"/>
              </a:rPr>
              <a:t>Temperature</a:t>
            </a:r>
            <a:r>
              <a:rPr lang="pl-PL" sz="2000" b="1" dirty="0">
                <a:solidFill>
                  <a:srgbClr val="FF0000"/>
                </a:solidFill>
                <a:latin typeface="Comic Sans MS" pitchFamily="66" charset="0"/>
              </a:rPr>
              <a:t> </a:t>
            </a:r>
            <a:r>
              <a:rPr lang="pl-PL" sz="2000" b="1" dirty="0" err="1">
                <a:solidFill>
                  <a:srgbClr val="FF0000"/>
                </a:solidFill>
                <a:latin typeface="Comic Sans MS" pitchFamily="66" charset="0"/>
              </a:rPr>
              <a:t>fluctuations</a:t>
            </a:r>
            <a:r>
              <a:rPr lang="pl-PL" sz="2000" b="1" dirty="0">
                <a:solidFill>
                  <a:srgbClr val="FF0000"/>
                </a:solidFill>
                <a:latin typeface="Comic Sans MS" pitchFamily="66" charset="0"/>
              </a:rPr>
              <a:t> </a:t>
            </a:r>
            <a:r>
              <a:rPr lang="pl-PL" sz="2000" b="1" dirty="0" err="1">
                <a:solidFill>
                  <a:srgbClr val="FF0000"/>
                </a:solidFill>
                <a:latin typeface="Comic Sans MS" pitchFamily="66" charset="0"/>
              </a:rPr>
              <a:t>vs</a:t>
            </a:r>
            <a:r>
              <a:rPr lang="pl-PL" sz="2000" b="1" dirty="0">
                <a:solidFill>
                  <a:srgbClr val="FF0000"/>
                </a:solidFill>
                <a:latin typeface="Comic Sans MS" pitchFamily="66" charset="0"/>
              </a:rPr>
              <a:t>. </a:t>
            </a:r>
            <a:r>
              <a:rPr lang="pl-PL" sz="2000" b="1" dirty="0" err="1">
                <a:solidFill>
                  <a:srgbClr val="FF0000"/>
                </a:solidFill>
                <a:latin typeface="Comic Sans MS" pitchFamily="66" charset="0"/>
              </a:rPr>
              <a:t>multiplicity</a:t>
            </a:r>
            <a:r>
              <a:rPr lang="pl-PL" sz="2000" b="1" dirty="0">
                <a:solidFill>
                  <a:srgbClr val="FF0000"/>
                </a:solidFill>
                <a:latin typeface="Comic Sans MS" pitchFamily="66" charset="0"/>
              </a:rPr>
              <a:t> </a:t>
            </a:r>
            <a:r>
              <a:rPr lang="pl-PL" sz="2000" b="1" dirty="0" err="1">
                <a:solidFill>
                  <a:srgbClr val="FF0000"/>
                </a:solidFill>
                <a:latin typeface="Comic Sans MS" pitchFamily="66" charset="0"/>
              </a:rPr>
              <a:t>fluctuations</a:t>
            </a:r>
            <a:endParaRPr lang="pl-PL" sz="2000" b="1" dirty="0">
              <a:solidFill>
                <a:srgbClr val="FF0000"/>
              </a:solidFill>
              <a:latin typeface="Comic Sans MS" pitchFamily="66" charset="0"/>
            </a:endParaRPr>
          </a:p>
        </p:txBody>
      </p:sp>
      <p:graphicFrame>
        <p:nvGraphicFramePr>
          <p:cNvPr id="65538" name="Object 2"/>
          <p:cNvGraphicFramePr>
            <a:graphicFrameLocks noChangeAspect="1"/>
          </p:cNvGraphicFramePr>
          <p:nvPr/>
        </p:nvGraphicFramePr>
        <p:xfrm>
          <a:off x="38100" y="3852863"/>
          <a:ext cx="2971800" cy="2463800"/>
        </p:xfrm>
        <a:graphic>
          <a:graphicData uri="http://schemas.openxmlformats.org/presentationml/2006/ole">
            <mc:AlternateContent xmlns:mc="http://schemas.openxmlformats.org/markup-compatibility/2006">
              <mc:Choice xmlns:v="urn:schemas-microsoft-com:vml" Requires="v">
                <p:oleObj spid="_x0000_s65604" name="Równanie" r:id="rId5" imgW="2082600" imgH="1726920" progId="Equation.3">
                  <p:embed/>
                </p:oleObj>
              </mc:Choice>
              <mc:Fallback>
                <p:oleObj name="Równanie" r:id="rId5" imgW="2082600" imgH="172692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 y="3852863"/>
                        <a:ext cx="2971800" cy="2463800"/>
                      </a:xfrm>
                      <a:prstGeom prst="rect">
                        <a:avLst/>
                      </a:prstGeom>
                      <a:solidFill>
                        <a:srgbClr val="FFFFFF"/>
                      </a:solidFill>
                      <a:ln w="19050">
                        <a:solidFill>
                          <a:srgbClr val="0000FF"/>
                        </a:solidFill>
                        <a:miter lim="800000"/>
                        <a:headEnd/>
                        <a:tailEnd/>
                      </a:ln>
                    </p:spPr>
                  </p:pic>
                </p:oleObj>
              </mc:Fallback>
            </mc:AlternateContent>
          </a:graphicData>
        </a:graphic>
      </p:graphicFrame>
      <p:graphicFrame>
        <p:nvGraphicFramePr>
          <p:cNvPr id="65539" name="Object 3"/>
          <p:cNvGraphicFramePr>
            <a:graphicFrameLocks noChangeAspect="1"/>
          </p:cNvGraphicFramePr>
          <p:nvPr/>
        </p:nvGraphicFramePr>
        <p:xfrm>
          <a:off x="4730750" y="3760788"/>
          <a:ext cx="4392613" cy="2662237"/>
        </p:xfrm>
        <a:graphic>
          <a:graphicData uri="http://schemas.openxmlformats.org/presentationml/2006/ole">
            <mc:AlternateContent xmlns:mc="http://schemas.openxmlformats.org/markup-compatibility/2006">
              <mc:Choice xmlns:v="urn:schemas-microsoft-com:vml" Requires="v">
                <p:oleObj spid="_x0000_s65605" name="Równanie" r:id="rId7" imgW="3352680" imgH="2031840" progId="Equation.3">
                  <p:embed/>
                </p:oleObj>
              </mc:Choice>
              <mc:Fallback>
                <p:oleObj name="Równanie" r:id="rId7" imgW="3352680" imgH="203184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0750" y="3760788"/>
                        <a:ext cx="4392613" cy="2662237"/>
                      </a:xfrm>
                      <a:prstGeom prst="rect">
                        <a:avLst/>
                      </a:prstGeom>
                      <a:solidFill>
                        <a:srgbClr val="FFFFFF"/>
                      </a:solidFill>
                      <a:ln w="19050">
                        <a:solidFill>
                          <a:srgbClr val="0000FF"/>
                        </a:solidFill>
                        <a:miter lim="800000"/>
                        <a:headEnd/>
                        <a:tailEnd/>
                      </a:ln>
                    </p:spPr>
                  </p:pic>
                </p:oleObj>
              </mc:Fallback>
            </mc:AlternateContent>
          </a:graphicData>
        </a:graphic>
      </p:graphicFrame>
      <p:sp>
        <p:nvSpPr>
          <p:cNvPr id="65544" name="Rectangle 9"/>
          <p:cNvSpPr>
            <a:spLocks noChangeArrowheads="1"/>
          </p:cNvSpPr>
          <p:nvPr/>
        </p:nvSpPr>
        <p:spPr bwMode="auto">
          <a:xfrm>
            <a:off x="0" y="6581775"/>
            <a:ext cx="6326188" cy="276225"/>
          </a:xfrm>
          <a:prstGeom prst="rect">
            <a:avLst/>
          </a:prstGeom>
          <a:noFill/>
          <a:ln w="9525">
            <a:noFill/>
            <a:miter lim="800000"/>
            <a:headEnd/>
            <a:tailEnd/>
          </a:ln>
        </p:spPr>
        <p:txBody>
          <a:bodyPr wrap="none" lIns="91404" tIns="45702" rIns="91404" bIns="45702">
            <a:spAutoFit/>
          </a:bodyPr>
          <a:lstStyle/>
          <a:p>
            <a:r>
              <a:rPr lang="pl-PL" sz="1200">
                <a:solidFill>
                  <a:srgbClr val="003300"/>
                </a:solidFill>
              </a:rPr>
              <a:t>G.Wilk, Z.Włodarczyk, PRC79(2009)054903;  EPJA40(2009)299;  Physica A376(2007)279</a:t>
            </a:r>
          </a:p>
        </p:txBody>
      </p:sp>
      <p:graphicFrame>
        <p:nvGraphicFramePr>
          <p:cNvPr id="65540" name="Object 4"/>
          <p:cNvGraphicFramePr>
            <a:graphicFrameLocks noChangeAspect="1"/>
          </p:cNvGraphicFramePr>
          <p:nvPr/>
        </p:nvGraphicFramePr>
        <p:xfrm>
          <a:off x="3071813" y="5565775"/>
          <a:ext cx="1643062" cy="649288"/>
        </p:xfrm>
        <a:graphic>
          <a:graphicData uri="http://schemas.openxmlformats.org/presentationml/2006/ole">
            <mc:AlternateContent xmlns:mc="http://schemas.openxmlformats.org/markup-compatibility/2006">
              <mc:Choice xmlns:v="urn:schemas-microsoft-com:vml" Requires="v">
                <p:oleObj spid="_x0000_s65606" name="Równanie" r:id="rId9" imgW="1091880" imgH="431640" progId="Equation.3">
                  <p:embed/>
                </p:oleObj>
              </mc:Choice>
              <mc:Fallback>
                <p:oleObj name="Równanie" r:id="rId9" imgW="1091880" imgH="43164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71813" y="5565775"/>
                        <a:ext cx="1643062" cy="649288"/>
                      </a:xfrm>
                      <a:prstGeom prst="rect">
                        <a:avLst/>
                      </a:prstGeom>
                      <a:solidFill>
                        <a:schemeClr val="bg1"/>
                      </a:solidFill>
                    </p:spPr>
                  </p:pic>
                </p:oleObj>
              </mc:Fallback>
            </mc:AlternateContent>
          </a:graphicData>
        </a:graphic>
      </p:graphicFrame>
      <p:sp>
        <p:nvSpPr>
          <p:cNvPr id="16" name="Strzałka w prawo 15"/>
          <p:cNvSpPr/>
          <p:nvPr/>
        </p:nvSpPr>
        <p:spPr>
          <a:xfrm>
            <a:off x="3286125" y="4929188"/>
            <a:ext cx="1143000" cy="2857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7" name="Strzałka w prawo 16"/>
          <p:cNvSpPr/>
          <p:nvPr/>
        </p:nvSpPr>
        <p:spPr>
          <a:xfrm>
            <a:off x="3286125" y="4071938"/>
            <a:ext cx="1143000" cy="2857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4" name="Prostokąt zaokrąglony 13"/>
          <p:cNvSpPr/>
          <p:nvPr/>
        </p:nvSpPr>
        <p:spPr>
          <a:xfrm>
            <a:off x="5357813" y="5715000"/>
            <a:ext cx="1000125" cy="642938"/>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0"/>
            <a:ext cx="9144000" cy="400050"/>
          </a:xfrm>
          <a:prstGeom prst="rect">
            <a:avLst/>
          </a:prstGeom>
          <a:noFill/>
          <a:ln w="9525">
            <a:noFill/>
            <a:miter lim="800000"/>
            <a:headEnd/>
            <a:tailEnd/>
          </a:ln>
        </p:spPr>
        <p:txBody>
          <a:bodyPr lIns="91404" tIns="45702" rIns="91404" bIns="45702">
            <a:spAutoFit/>
          </a:bodyPr>
          <a:lstStyle/>
          <a:p>
            <a:pPr algn="ctr"/>
            <a:r>
              <a:rPr lang="pl-PL" sz="2000" b="1" dirty="0" err="1" smtClean="0">
                <a:solidFill>
                  <a:srgbClr val="FF0000"/>
                </a:solidFill>
                <a:latin typeface="Comic Sans MS" pitchFamily="66" charset="0"/>
              </a:rPr>
              <a:t>multiplicity</a:t>
            </a:r>
            <a:r>
              <a:rPr lang="pl-PL" sz="2000" b="1" dirty="0" smtClean="0">
                <a:solidFill>
                  <a:srgbClr val="FF0000"/>
                </a:solidFill>
                <a:latin typeface="Comic Sans MS" pitchFamily="66" charset="0"/>
              </a:rPr>
              <a:t> </a:t>
            </a:r>
            <a:r>
              <a:rPr lang="pl-PL" sz="2000" b="1" dirty="0" err="1" smtClean="0">
                <a:solidFill>
                  <a:srgbClr val="FF0000"/>
                </a:solidFill>
                <a:latin typeface="Comic Sans MS" pitchFamily="66" charset="0"/>
              </a:rPr>
              <a:t>distributions</a:t>
            </a:r>
            <a:endParaRPr lang="pl-PL" sz="2000" b="1" dirty="0">
              <a:solidFill>
                <a:srgbClr val="FF0000"/>
              </a:solidFill>
              <a:latin typeface="Comic Sans MS" pitchFamily="66" charset="0"/>
            </a:endParaRPr>
          </a:p>
        </p:txBody>
      </p:sp>
      <p:graphicFrame>
        <p:nvGraphicFramePr>
          <p:cNvPr id="254977" name="Object 1"/>
          <p:cNvGraphicFramePr>
            <a:graphicFrameLocks noChangeAspect="1"/>
          </p:cNvGraphicFramePr>
          <p:nvPr/>
        </p:nvGraphicFramePr>
        <p:xfrm>
          <a:off x="-32" y="885842"/>
          <a:ext cx="4981642" cy="3471852"/>
        </p:xfrm>
        <a:graphic>
          <a:graphicData uri="http://schemas.openxmlformats.org/presentationml/2006/ole">
            <mc:AlternateContent xmlns:mc="http://schemas.openxmlformats.org/markup-compatibility/2006">
              <mc:Choice xmlns:v="urn:schemas-microsoft-com:vml" Requires="v">
                <p:oleObj spid="_x0000_s255021" name="Graph" r:id="rId3" imgW="4154424" imgH="2901696" progId="Origin50.Graph">
                  <p:embed/>
                </p:oleObj>
              </mc:Choice>
              <mc:Fallback>
                <p:oleObj name="Graph" r:id="rId3" imgW="4154424" imgH="2901696" progId="Origin50.Graph">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 y="885842"/>
                        <a:ext cx="4981642" cy="347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4978" name="Object 1"/>
          <p:cNvGraphicFramePr>
            <a:graphicFrameLocks noChangeAspect="1"/>
          </p:cNvGraphicFramePr>
          <p:nvPr/>
        </p:nvGraphicFramePr>
        <p:xfrm>
          <a:off x="4143372" y="870166"/>
          <a:ext cx="5000660" cy="3494436"/>
        </p:xfrm>
        <a:graphic>
          <a:graphicData uri="http://schemas.openxmlformats.org/presentationml/2006/ole">
            <mc:AlternateContent xmlns:mc="http://schemas.openxmlformats.org/markup-compatibility/2006">
              <mc:Choice xmlns:v="urn:schemas-microsoft-com:vml" Requires="v">
                <p:oleObj spid="_x0000_s255022" name="Graph" r:id="rId5" imgW="4154424" imgH="2901696" progId="Origin50.Graph">
                  <p:embed/>
                </p:oleObj>
              </mc:Choice>
              <mc:Fallback>
                <p:oleObj name="Graph" r:id="rId5" imgW="4154424" imgH="2901696" progId="Origin50.Graph">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3372" y="870166"/>
                        <a:ext cx="5000660" cy="34944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0"/>
            <a:ext cx="9144000" cy="400050"/>
          </a:xfrm>
          <a:prstGeom prst="rect">
            <a:avLst/>
          </a:prstGeom>
          <a:noFill/>
          <a:ln w="9525">
            <a:noFill/>
            <a:miter lim="800000"/>
            <a:headEnd/>
            <a:tailEnd/>
          </a:ln>
        </p:spPr>
        <p:txBody>
          <a:bodyPr lIns="91404" tIns="45702" rIns="91404" bIns="45702">
            <a:spAutoFit/>
          </a:bodyPr>
          <a:lstStyle/>
          <a:p>
            <a:pPr algn="ctr"/>
            <a:r>
              <a:rPr lang="pl-PL" sz="2000" b="1" dirty="0" err="1" smtClean="0">
                <a:solidFill>
                  <a:srgbClr val="FF0000"/>
                </a:solidFill>
                <a:latin typeface="Comic Sans MS" pitchFamily="66" charset="0"/>
              </a:rPr>
              <a:t>Recurence</a:t>
            </a:r>
            <a:r>
              <a:rPr lang="pl-PL" sz="2000" b="1" dirty="0" smtClean="0">
                <a:solidFill>
                  <a:srgbClr val="FF0000"/>
                </a:solidFill>
                <a:latin typeface="Comic Sans MS" pitchFamily="66" charset="0"/>
              </a:rPr>
              <a:t> </a:t>
            </a:r>
            <a:r>
              <a:rPr lang="pl-PL" sz="2000" b="1" dirty="0" err="1" smtClean="0">
                <a:solidFill>
                  <a:srgbClr val="FF0000"/>
                </a:solidFill>
                <a:latin typeface="Comic Sans MS" pitchFamily="66" charset="0"/>
              </a:rPr>
              <a:t>relation</a:t>
            </a:r>
            <a:endParaRPr lang="pl-PL" sz="2000" b="1" dirty="0">
              <a:solidFill>
                <a:srgbClr val="FF0000"/>
              </a:solidFill>
              <a:latin typeface="Comic Sans MS" pitchFamily="66" charset="0"/>
            </a:endParaRPr>
          </a:p>
        </p:txBody>
      </p:sp>
      <p:pic>
        <p:nvPicPr>
          <p:cNvPr id="198658" name="Picture 2"/>
          <p:cNvPicPr>
            <a:picLocks noChangeAspect="1" noChangeArrowheads="1"/>
          </p:cNvPicPr>
          <p:nvPr/>
        </p:nvPicPr>
        <p:blipFill>
          <a:blip r:embed="rId3"/>
          <a:srcRect/>
          <a:stretch>
            <a:fillRect/>
          </a:stretch>
        </p:blipFill>
        <p:spPr bwMode="auto">
          <a:xfrm>
            <a:off x="1142976" y="642918"/>
            <a:ext cx="2695575" cy="371475"/>
          </a:xfrm>
          <a:prstGeom prst="rect">
            <a:avLst/>
          </a:prstGeom>
          <a:noFill/>
          <a:ln w="9525">
            <a:noFill/>
            <a:miter lim="800000"/>
            <a:headEnd/>
            <a:tailEnd/>
          </a:ln>
        </p:spPr>
      </p:pic>
      <p:pic>
        <p:nvPicPr>
          <p:cNvPr id="198659" name="Picture 3"/>
          <p:cNvPicPr>
            <a:picLocks noChangeAspect="1" noChangeArrowheads="1"/>
          </p:cNvPicPr>
          <p:nvPr/>
        </p:nvPicPr>
        <p:blipFill>
          <a:blip r:embed="rId4"/>
          <a:srcRect/>
          <a:stretch>
            <a:fillRect/>
          </a:stretch>
        </p:blipFill>
        <p:spPr bwMode="auto">
          <a:xfrm>
            <a:off x="2786050" y="1214424"/>
            <a:ext cx="1447800" cy="285750"/>
          </a:xfrm>
          <a:prstGeom prst="rect">
            <a:avLst/>
          </a:prstGeom>
          <a:noFill/>
          <a:ln w="9525">
            <a:noFill/>
            <a:miter lim="800000"/>
            <a:headEnd/>
            <a:tailEnd/>
          </a:ln>
        </p:spPr>
      </p:pic>
      <p:sp>
        <p:nvSpPr>
          <p:cNvPr id="198668" name="Rectangle 12"/>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pl-PL" sz="1800" b="0" i="0" u="none" strike="noStrike" cap="none" normalizeH="0" baseline="0" smtClean="0">
              <a:ln>
                <a:noFill/>
              </a:ln>
              <a:solidFill>
                <a:schemeClr val="tx1"/>
              </a:solidFill>
              <a:effectLst/>
              <a:latin typeface="Arial" pitchFamily="34" charset="0"/>
            </a:endParaRPr>
          </a:p>
        </p:txBody>
      </p:sp>
      <p:sp>
        <p:nvSpPr>
          <p:cNvPr id="198670" name="Rectangle 14"/>
          <p:cNvSpPr>
            <a:spLocks noChangeArrowheads="1"/>
          </p:cNvSpPr>
          <p:nvPr/>
        </p:nvSpPr>
        <p:spPr bwMode="auto">
          <a:xfrm>
            <a:off x="0" y="1866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pl-PL" sz="1800" b="0" i="0" u="none" strike="noStrike" cap="none" normalizeH="0" baseline="0" smtClean="0">
              <a:ln>
                <a:noFill/>
              </a:ln>
              <a:solidFill>
                <a:schemeClr val="tx1"/>
              </a:solidFill>
              <a:effectLst/>
              <a:latin typeface="Arial" pitchFamily="34" charset="0"/>
            </a:endParaRPr>
          </a:p>
        </p:txBody>
      </p:sp>
      <p:sp>
        <p:nvSpPr>
          <p:cNvPr id="198672" name="Rectangle 16"/>
          <p:cNvSpPr>
            <a:spLocks noChangeArrowheads="1"/>
          </p:cNvSpPr>
          <p:nvPr/>
        </p:nvSpPr>
        <p:spPr bwMode="auto">
          <a:xfrm>
            <a:off x="0" y="2886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pl-PL" sz="1800" b="0" i="0" u="none" strike="noStrike" cap="none" normalizeH="0" baseline="0" smtClean="0">
              <a:ln>
                <a:noFill/>
              </a:ln>
              <a:solidFill>
                <a:schemeClr val="tx1"/>
              </a:solidFill>
              <a:effectLst/>
              <a:latin typeface="Arial" pitchFamily="34" charset="0"/>
            </a:endParaRPr>
          </a:p>
        </p:txBody>
      </p:sp>
      <p:sp>
        <p:nvSpPr>
          <p:cNvPr id="198673" name="Rectangle 17"/>
          <p:cNvSpPr>
            <a:spLocks noChangeArrowheads="1"/>
          </p:cNvSpPr>
          <p:nvPr/>
        </p:nvSpPr>
        <p:spPr bwMode="auto">
          <a:xfrm>
            <a:off x="0" y="3276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graphicFrame>
        <p:nvGraphicFramePr>
          <p:cNvPr id="198679" name="Object 23"/>
          <p:cNvGraphicFramePr>
            <a:graphicFrameLocks noChangeAspect="1"/>
          </p:cNvGraphicFramePr>
          <p:nvPr/>
        </p:nvGraphicFramePr>
        <p:xfrm>
          <a:off x="7286644" y="1142984"/>
          <a:ext cx="914400" cy="390525"/>
        </p:xfrm>
        <a:graphic>
          <a:graphicData uri="http://schemas.openxmlformats.org/presentationml/2006/ole">
            <mc:AlternateContent xmlns:mc="http://schemas.openxmlformats.org/markup-compatibility/2006">
              <mc:Choice xmlns:v="urn:schemas-microsoft-com:vml" Requires="v">
                <p:oleObj spid="_x0000_s198913" name="Równanie" r:id="rId5" imgW="914400" imgH="393700" progId="Equation.3">
                  <p:embed/>
                </p:oleObj>
              </mc:Choice>
              <mc:Fallback>
                <p:oleObj name="Równanie" r:id="rId5" imgW="914400" imgH="393700" progId="Equation.3">
                  <p:embed/>
                  <p:pic>
                    <p:nvPicPr>
                      <p:cNvPr id="0"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6644" y="1142984"/>
                        <a:ext cx="914400"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8678" name="Object 22"/>
          <p:cNvGraphicFramePr>
            <a:graphicFrameLocks noChangeAspect="1"/>
          </p:cNvGraphicFramePr>
          <p:nvPr/>
        </p:nvGraphicFramePr>
        <p:xfrm>
          <a:off x="8624919" y="1142984"/>
          <a:ext cx="447675" cy="390525"/>
        </p:xfrm>
        <a:graphic>
          <a:graphicData uri="http://schemas.openxmlformats.org/presentationml/2006/ole">
            <mc:AlternateContent xmlns:mc="http://schemas.openxmlformats.org/markup-compatibility/2006">
              <mc:Choice xmlns:v="urn:schemas-microsoft-com:vml" Requires="v">
                <p:oleObj spid="_x0000_s198914" name="Równanie" r:id="rId7" imgW="444307" imgH="393529" progId="Equation.3">
                  <p:embed/>
                </p:oleObj>
              </mc:Choice>
              <mc:Fallback>
                <p:oleObj name="Równanie" r:id="rId7" imgW="444307" imgH="393529" progId="Equation.3">
                  <p:embed/>
                  <p:pic>
                    <p:nvPicPr>
                      <p:cNvPr id="0"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24919" y="1142984"/>
                        <a:ext cx="44767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8677" name="Object 21"/>
          <p:cNvGraphicFramePr>
            <a:graphicFrameLocks noChangeAspect="1"/>
          </p:cNvGraphicFramePr>
          <p:nvPr/>
        </p:nvGraphicFramePr>
        <p:xfrm>
          <a:off x="7286644" y="1614476"/>
          <a:ext cx="647700" cy="171450"/>
        </p:xfrm>
        <a:graphic>
          <a:graphicData uri="http://schemas.openxmlformats.org/presentationml/2006/ole">
            <mc:AlternateContent xmlns:mc="http://schemas.openxmlformats.org/markup-compatibility/2006">
              <mc:Choice xmlns:v="urn:schemas-microsoft-com:vml" Requires="v">
                <p:oleObj spid="_x0000_s198915" name="Równanie" r:id="rId9" imgW="647419" imgH="177723" progId="Equation.3">
                  <p:embed/>
                </p:oleObj>
              </mc:Choice>
              <mc:Fallback>
                <p:oleObj name="Równanie" r:id="rId9" imgW="647419" imgH="177723" progId="Equation.3">
                  <p:embed/>
                  <p:pic>
                    <p:nvPicPr>
                      <p:cNvPr id="0"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86644" y="1614476"/>
                        <a:ext cx="647700"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8676" name="Object 20"/>
          <p:cNvGraphicFramePr>
            <a:graphicFrameLocks noChangeAspect="1"/>
          </p:cNvGraphicFramePr>
          <p:nvPr/>
        </p:nvGraphicFramePr>
        <p:xfrm>
          <a:off x="8610631" y="1643050"/>
          <a:ext cx="390525" cy="200025"/>
        </p:xfrm>
        <a:graphic>
          <a:graphicData uri="http://schemas.openxmlformats.org/presentationml/2006/ole">
            <mc:AlternateContent xmlns:mc="http://schemas.openxmlformats.org/markup-compatibility/2006">
              <mc:Choice xmlns:v="urn:schemas-microsoft-com:vml" Requires="v">
                <p:oleObj spid="_x0000_s198916" name="Równanie" r:id="rId11" imgW="393529" imgH="203112" progId="Equation.3">
                  <p:embed/>
                </p:oleObj>
              </mc:Choice>
              <mc:Fallback>
                <p:oleObj name="Równanie" r:id="rId11" imgW="393529" imgH="203112" progId="Equation.3">
                  <p:embed/>
                  <p:pic>
                    <p:nvPicPr>
                      <p:cNvPr id="0" name="Picture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10631" y="1643050"/>
                        <a:ext cx="390525"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8675" name="Object 19"/>
          <p:cNvGraphicFramePr>
            <a:graphicFrameLocks noChangeAspect="1"/>
          </p:cNvGraphicFramePr>
          <p:nvPr/>
        </p:nvGraphicFramePr>
        <p:xfrm>
          <a:off x="7286644" y="1857364"/>
          <a:ext cx="923925" cy="390525"/>
        </p:xfrm>
        <a:graphic>
          <a:graphicData uri="http://schemas.openxmlformats.org/presentationml/2006/ole">
            <mc:AlternateContent xmlns:mc="http://schemas.openxmlformats.org/markup-compatibility/2006">
              <mc:Choice xmlns:v="urn:schemas-microsoft-com:vml" Requires="v">
                <p:oleObj spid="_x0000_s198917" name="Równanie" r:id="rId13" imgW="926698" imgH="393529" progId="Equation.3">
                  <p:embed/>
                </p:oleObj>
              </mc:Choice>
              <mc:Fallback>
                <p:oleObj name="Równanie" r:id="rId13" imgW="926698" imgH="393529" progId="Equation.3">
                  <p:embed/>
                  <p:pic>
                    <p:nvPicPr>
                      <p:cNvPr id="0" name="Picture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86644" y="1857364"/>
                        <a:ext cx="92392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8674" name="Object 18"/>
          <p:cNvGraphicFramePr>
            <a:graphicFrameLocks noChangeAspect="1"/>
          </p:cNvGraphicFramePr>
          <p:nvPr/>
        </p:nvGraphicFramePr>
        <p:xfrm>
          <a:off x="8572528" y="1857364"/>
          <a:ext cx="447675" cy="390525"/>
        </p:xfrm>
        <a:graphic>
          <a:graphicData uri="http://schemas.openxmlformats.org/presentationml/2006/ole">
            <mc:AlternateContent xmlns:mc="http://schemas.openxmlformats.org/markup-compatibility/2006">
              <mc:Choice xmlns:v="urn:schemas-microsoft-com:vml" Requires="v">
                <p:oleObj spid="_x0000_s198918" name="Równanie" r:id="rId15" imgW="444307" imgH="393529" progId="Equation.3">
                  <p:embed/>
                </p:oleObj>
              </mc:Choice>
              <mc:Fallback>
                <p:oleObj name="Równanie" r:id="rId15" imgW="444307" imgH="393529" progId="Equation.3">
                  <p:embed/>
                  <p:pic>
                    <p:nvPicPr>
                      <p:cNvPr id="0" name="Picture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572528" y="1857364"/>
                        <a:ext cx="44767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8680" name="Rectangle 24"/>
          <p:cNvSpPr>
            <a:spLocks noChangeArrowheads="1"/>
          </p:cNvSpPr>
          <p:nvPr/>
        </p:nvSpPr>
        <p:spPr bwMode="auto">
          <a:xfrm>
            <a:off x="5929354" y="1214422"/>
            <a:ext cx="500034"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NBD</a:t>
            </a:r>
            <a:endParaRPr kumimoji="0" lang="pl-PL" sz="1800" b="0" i="0" u="none" strike="noStrike" cap="none" normalizeH="0" baseline="0" dirty="0" smtClean="0">
              <a:ln>
                <a:noFill/>
              </a:ln>
              <a:solidFill>
                <a:schemeClr val="tx1"/>
              </a:solidFill>
              <a:effectLst/>
              <a:latin typeface="Arial" pitchFamily="34" charset="0"/>
            </a:endParaRPr>
          </a:p>
        </p:txBody>
      </p:sp>
      <p:sp>
        <p:nvSpPr>
          <p:cNvPr id="198681" name="Rectangle 25"/>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pl-PL" sz="1800" b="0" i="0" u="none" strike="noStrike" cap="none" normalizeH="0" baseline="0" smtClean="0">
              <a:ln>
                <a:noFill/>
              </a:ln>
              <a:solidFill>
                <a:schemeClr val="tx1"/>
              </a:solidFill>
              <a:effectLst/>
              <a:latin typeface="Arial" pitchFamily="34" charset="0"/>
            </a:endParaRPr>
          </a:p>
        </p:txBody>
      </p:sp>
      <p:sp>
        <p:nvSpPr>
          <p:cNvPr id="198682" name="Rectangle 26"/>
          <p:cNvSpPr>
            <a:spLocks noChangeArrowheads="1"/>
          </p:cNvSpPr>
          <p:nvPr/>
        </p:nvSpPr>
        <p:spPr bwMode="auto">
          <a:xfrm>
            <a:off x="5929354" y="1571612"/>
            <a:ext cx="7143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Poisson</a:t>
            </a:r>
            <a:endParaRPr kumimoji="0" lang="pl-PL" sz="1800" b="0" i="0" u="none" strike="noStrike" cap="none" normalizeH="0" baseline="0" dirty="0" smtClean="0">
              <a:ln>
                <a:noFill/>
              </a:ln>
              <a:solidFill>
                <a:schemeClr val="tx1"/>
              </a:solidFill>
              <a:effectLst/>
              <a:latin typeface="Arial" pitchFamily="34" charset="0"/>
            </a:endParaRPr>
          </a:p>
        </p:txBody>
      </p:sp>
      <p:sp>
        <p:nvSpPr>
          <p:cNvPr id="198683" name="Rectangle 27"/>
          <p:cNvSpPr>
            <a:spLocks noChangeArrowheads="1"/>
          </p:cNvSpPr>
          <p:nvPr/>
        </p:nvSpPr>
        <p:spPr bwMode="auto">
          <a:xfrm>
            <a:off x="0" y="1866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pl-PL" sz="1800" b="0" i="0" u="none" strike="noStrike" cap="none" normalizeH="0" baseline="0" smtClean="0">
              <a:ln>
                <a:noFill/>
              </a:ln>
              <a:solidFill>
                <a:schemeClr val="tx1"/>
              </a:solidFill>
              <a:effectLst/>
              <a:latin typeface="Arial" pitchFamily="34" charset="0"/>
            </a:endParaRPr>
          </a:p>
        </p:txBody>
      </p:sp>
      <p:sp>
        <p:nvSpPr>
          <p:cNvPr id="198684" name="Rectangle 28"/>
          <p:cNvSpPr>
            <a:spLocks noChangeArrowheads="1"/>
          </p:cNvSpPr>
          <p:nvPr/>
        </p:nvSpPr>
        <p:spPr bwMode="auto">
          <a:xfrm>
            <a:off x="5929322" y="1928802"/>
            <a:ext cx="500034"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pl-PL" sz="1100" dirty="0" smtClean="0">
                <a:ea typeface="Calibri" pitchFamily="34" charset="0"/>
                <a:cs typeface="Times New Roman" pitchFamily="18" charset="0"/>
              </a:rPr>
              <a:t>BD</a:t>
            </a:r>
            <a:endParaRPr kumimoji="0" lang="pl-PL" sz="1800" b="0" i="0" u="none" strike="noStrike" cap="none" normalizeH="0" baseline="0" dirty="0" smtClean="0">
              <a:ln>
                <a:noFill/>
              </a:ln>
              <a:solidFill>
                <a:schemeClr val="tx1"/>
              </a:solidFill>
              <a:effectLst/>
              <a:latin typeface="Arial" pitchFamily="34" charset="0"/>
            </a:endParaRPr>
          </a:p>
        </p:txBody>
      </p:sp>
      <p:sp>
        <p:nvSpPr>
          <p:cNvPr id="198685" name="Rectangle 29"/>
          <p:cNvSpPr>
            <a:spLocks noChangeArrowheads="1"/>
          </p:cNvSpPr>
          <p:nvPr/>
        </p:nvSpPr>
        <p:spPr bwMode="auto">
          <a:xfrm>
            <a:off x="0" y="2457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pl-PL" sz="1800" b="0" i="0" u="none" strike="noStrike" cap="none" normalizeH="0" baseline="0" smtClean="0">
              <a:ln>
                <a:noFill/>
              </a:ln>
              <a:solidFill>
                <a:schemeClr val="tx1"/>
              </a:solidFill>
              <a:effectLst/>
              <a:latin typeface="Arial" pitchFamily="34" charset="0"/>
            </a:endParaRPr>
          </a:p>
        </p:txBody>
      </p:sp>
      <p:pic>
        <p:nvPicPr>
          <p:cNvPr id="198687" name="Picture 31"/>
          <p:cNvPicPr>
            <a:picLocks noChangeAspect="1" noChangeArrowheads="1"/>
          </p:cNvPicPr>
          <p:nvPr/>
        </p:nvPicPr>
        <p:blipFill>
          <a:blip r:embed="rId17"/>
          <a:srcRect/>
          <a:stretch>
            <a:fillRect/>
          </a:stretch>
        </p:blipFill>
        <p:spPr bwMode="auto">
          <a:xfrm>
            <a:off x="1142976" y="4800614"/>
            <a:ext cx="3457575" cy="628650"/>
          </a:xfrm>
          <a:prstGeom prst="rect">
            <a:avLst/>
          </a:prstGeom>
          <a:noFill/>
          <a:ln w="9525">
            <a:noFill/>
            <a:miter lim="800000"/>
            <a:headEnd/>
            <a:tailEnd/>
          </a:ln>
        </p:spPr>
      </p:pic>
      <p:pic>
        <p:nvPicPr>
          <p:cNvPr id="198688" name="Picture 32"/>
          <p:cNvPicPr>
            <a:picLocks noChangeAspect="1" noChangeArrowheads="1"/>
          </p:cNvPicPr>
          <p:nvPr/>
        </p:nvPicPr>
        <p:blipFill>
          <a:blip r:embed="rId18"/>
          <a:srcRect/>
          <a:stretch>
            <a:fillRect/>
          </a:stretch>
        </p:blipFill>
        <p:spPr bwMode="auto">
          <a:xfrm>
            <a:off x="4071934" y="6021051"/>
            <a:ext cx="4148135" cy="622659"/>
          </a:xfrm>
          <a:prstGeom prst="rect">
            <a:avLst/>
          </a:prstGeom>
          <a:noFill/>
          <a:ln w="9525">
            <a:noFill/>
            <a:miter lim="800000"/>
            <a:headEnd/>
            <a:tailEnd/>
          </a:ln>
        </p:spPr>
      </p:pic>
      <p:sp>
        <p:nvSpPr>
          <p:cNvPr id="23" name="Prostokąt zaokrąglony 22"/>
          <p:cNvSpPr/>
          <p:nvPr/>
        </p:nvSpPr>
        <p:spPr>
          <a:xfrm>
            <a:off x="1142976" y="571480"/>
            <a:ext cx="2786082" cy="5000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Prostokąt zaokrąglony 23"/>
          <p:cNvSpPr/>
          <p:nvPr/>
        </p:nvSpPr>
        <p:spPr>
          <a:xfrm>
            <a:off x="1071538" y="4643446"/>
            <a:ext cx="3714776" cy="8572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Rectangle 5"/>
          <p:cNvSpPr>
            <a:spLocks noChangeArrowheads="1"/>
          </p:cNvSpPr>
          <p:nvPr/>
        </p:nvSpPr>
        <p:spPr bwMode="auto">
          <a:xfrm>
            <a:off x="2928926" y="2366183"/>
            <a:ext cx="42859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For</a:t>
            </a:r>
            <a:r>
              <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graphicFrame>
        <p:nvGraphicFramePr>
          <p:cNvPr id="3" name="Object 24"/>
          <p:cNvGraphicFramePr>
            <a:graphicFrameLocks noChangeAspect="1"/>
          </p:cNvGraphicFramePr>
          <p:nvPr/>
        </p:nvGraphicFramePr>
        <p:xfrm>
          <a:off x="3286116" y="2428868"/>
          <a:ext cx="409575" cy="171450"/>
        </p:xfrm>
        <a:graphic>
          <a:graphicData uri="http://schemas.openxmlformats.org/presentationml/2006/ole">
            <mc:AlternateContent xmlns:mc="http://schemas.openxmlformats.org/markup-compatibility/2006">
              <mc:Choice xmlns:v="urn:schemas-microsoft-com:vml" Requires="v">
                <p:oleObj spid="_x0000_s198919" name="Równanie" r:id="rId19" imgW="405872" imgH="177569" progId="Equation.3">
                  <p:embed/>
                </p:oleObj>
              </mc:Choice>
              <mc:Fallback>
                <p:oleObj name="Równanie" r:id="rId19" imgW="405872" imgH="177569" progId="Equation.3">
                  <p:embed/>
                  <p:pic>
                    <p:nvPicPr>
                      <p:cNvPr id="0" name="Picture 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86116" y="2428868"/>
                        <a:ext cx="409575"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6"/>
          <p:cNvSpPr>
            <a:spLocks noChangeArrowheads="1"/>
          </p:cNvSpPr>
          <p:nvPr/>
        </p:nvSpPr>
        <p:spPr bwMode="auto">
          <a:xfrm>
            <a:off x="3643338" y="2357430"/>
            <a:ext cx="107153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the function  </a:t>
            </a:r>
            <a:endParaRPr kumimoji="0" lang="en-US" sz="1200" b="0" i="0" u="none" strike="noStrike" cap="none" normalizeH="0" baseline="0" dirty="0" smtClean="0">
              <a:ln>
                <a:noFill/>
              </a:ln>
              <a:solidFill>
                <a:schemeClr val="tx1"/>
              </a:solidFill>
              <a:effectLst/>
              <a:latin typeface="Arial" pitchFamily="34" charset="0"/>
            </a:endParaRPr>
          </a:p>
        </p:txBody>
      </p:sp>
      <p:graphicFrame>
        <p:nvGraphicFramePr>
          <p:cNvPr id="4" name="Object 25"/>
          <p:cNvGraphicFramePr>
            <a:graphicFrameLocks noChangeAspect="1"/>
          </p:cNvGraphicFramePr>
          <p:nvPr/>
        </p:nvGraphicFramePr>
        <p:xfrm>
          <a:off x="4619628" y="2428868"/>
          <a:ext cx="381000" cy="200025"/>
        </p:xfrm>
        <a:graphic>
          <a:graphicData uri="http://schemas.openxmlformats.org/presentationml/2006/ole">
            <mc:AlternateContent xmlns:mc="http://schemas.openxmlformats.org/markup-compatibility/2006">
              <mc:Choice xmlns:v="urn:schemas-microsoft-com:vml" Requires="v">
                <p:oleObj spid="_x0000_s198920" name="Równanie" r:id="rId21" imgW="380835" imgH="203112" progId="Equation.3">
                  <p:embed/>
                </p:oleObj>
              </mc:Choice>
              <mc:Fallback>
                <p:oleObj name="Równanie" r:id="rId21" imgW="380835" imgH="203112" progId="Equation.3">
                  <p:embed/>
                  <p:pic>
                    <p:nvPicPr>
                      <p:cNvPr id="0" name="Picture 2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19628" y="2428868"/>
                        <a:ext cx="381000"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Rectangle 7"/>
          <p:cNvSpPr>
            <a:spLocks noChangeArrowheads="1"/>
          </p:cNvSpPr>
          <p:nvPr/>
        </p:nvSpPr>
        <p:spPr bwMode="auto">
          <a:xfrm>
            <a:off x="4929190" y="2366183"/>
            <a:ext cx="264320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does not depend on the acceptance   </a:t>
            </a:r>
            <a:endParaRPr kumimoji="0" lang="en-US" sz="1200" b="0" i="0" u="none" strike="noStrike" cap="none" normalizeH="0" baseline="0" dirty="0" smtClean="0">
              <a:ln>
                <a:noFill/>
              </a:ln>
              <a:solidFill>
                <a:schemeClr val="tx1"/>
              </a:solidFill>
              <a:effectLst/>
              <a:latin typeface="Arial" pitchFamily="34" charset="0"/>
            </a:endParaRPr>
          </a:p>
        </p:txBody>
      </p:sp>
      <p:sp>
        <p:nvSpPr>
          <p:cNvPr id="31" name="Rectangle 8"/>
          <p:cNvSpPr>
            <a:spLocks noChangeArrowheads="1"/>
          </p:cNvSpPr>
          <p:nvPr/>
        </p:nvSpPr>
        <p:spPr bwMode="auto">
          <a:xfrm>
            <a:off x="2928926" y="2651935"/>
            <a:ext cx="314324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(acceptance process is described by BD). </a:t>
            </a:r>
            <a:endParaRPr kumimoji="0" lang="pl-PL" sz="1200" b="0" i="0" u="none" strike="noStrike" cap="none" normalizeH="0" baseline="0" dirty="0" smtClean="0">
              <a:ln>
                <a:noFill/>
              </a:ln>
              <a:solidFill>
                <a:schemeClr val="tx1"/>
              </a:solidFill>
              <a:effectLst/>
              <a:latin typeface="Arial" pitchFamily="34" charset="0"/>
            </a:endParaRPr>
          </a:p>
        </p:txBody>
      </p:sp>
      <p:pic>
        <p:nvPicPr>
          <p:cNvPr id="32" name="Picture 10"/>
          <p:cNvPicPr>
            <a:picLocks noChangeAspect="1" noChangeArrowheads="1"/>
          </p:cNvPicPr>
          <p:nvPr/>
        </p:nvPicPr>
        <p:blipFill>
          <a:blip r:embed="rId23"/>
          <a:srcRect/>
          <a:stretch>
            <a:fillRect/>
          </a:stretch>
        </p:blipFill>
        <p:spPr bwMode="auto">
          <a:xfrm>
            <a:off x="6357950" y="2571744"/>
            <a:ext cx="2786082" cy="636819"/>
          </a:xfrm>
          <a:prstGeom prst="rect">
            <a:avLst/>
          </a:prstGeom>
          <a:noFill/>
          <a:ln w="9525">
            <a:noFill/>
            <a:miter lim="800000"/>
            <a:headEnd/>
            <a:tailEnd/>
          </a:ln>
        </p:spPr>
      </p:pic>
      <p:sp>
        <p:nvSpPr>
          <p:cNvPr id="33" name="Rectangle 8"/>
          <p:cNvSpPr>
            <a:spLocks noChangeArrowheads="1"/>
          </p:cNvSpPr>
          <p:nvPr/>
        </p:nvSpPr>
        <p:spPr bwMode="auto">
          <a:xfrm>
            <a:off x="2928926" y="3214686"/>
            <a:ext cx="107157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However for </a:t>
            </a:r>
            <a:endParaRPr kumimoji="0" lang="en-US" sz="1200" b="0" i="0" u="none" strike="noStrike" cap="none" normalizeH="0" baseline="0" dirty="0" smtClean="0">
              <a:ln>
                <a:noFill/>
              </a:ln>
              <a:solidFill>
                <a:schemeClr val="tx1"/>
              </a:solidFill>
              <a:effectLst/>
              <a:latin typeface="Arial" pitchFamily="34" charset="0"/>
            </a:endParaRPr>
          </a:p>
        </p:txBody>
      </p:sp>
      <p:graphicFrame>
        <p:nvGraphicFramePr>
          <p:cNvPr id="6" name="Object 27"/>
          <p:cNvGraphicFramePr>
            <a:graphicFrameLocks noChangeAspect="1"/>
          </p:cNvGraphicFramePr>
          <p:nvPr/>
        </p:nvGraphicFramePr>
        <p:xfrm>
          <a:off x="3929058" y="3286124"/>
          <a:ext cx="409575" cy="171450"/>
        </p:xfrm>
        <a:graphic>
          <a:graphicData uri="http://schemas.openxmlformats.org/presentationml/2006/ole">
            <mc:AlternateContent xmlns:mc="http://schemas.openxmlformats.org/markup-compatibility/2006">
              <mc:Choice xmlns:v="urn:schemas-microsoft-com:vml" Requires="v">
                <p:oleObj spid="_x0000_s198921" name="Równanie" r:id="rId24" imgW="405872" imgH="177569" progId="Equation.3">
                  <p:embed/>
                </p:oleObj>
              </mc:Choice>
              <mc:Fallback>
                <p:oleObj name="Równanie" r:id="rId24" imgW="405872" imgH="177569" progId="Equation.3">
                  <p:embed/>
                  <p:pic>
                    <p:nvPicPr>
                      <p:cNvPr id="0" name="Picture 2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929058" y="3286124"/>
                        <a:ext cx="409575"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Strzałka zakrzywiona w górę 35"/>
          <p:cNvSpPr/>
          <p:nvPr/>
        </p:nvSpPr>
        <p:spPr>
          <a:xfrm rot="5400000">
            <a:off x="-1750263" y="2536025"/>
            <a:ext cx="4572032" cy="928694"/>
          </a:xfrm>
          <a:prstGeom prst="curvedUpArrow">
            <a:avLst/>
          </a:prstGeom>
          <a:solidFill>
            <a:srgbClr val="FFFF00">
              <a:tint val="66000"/>
              <a:satMod val="16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37" name="Prostokąt 36"/>
          <p:cNvSpPr/>
          <p:nvPr/>
        </p:nvSpPr>
        <p:spPr>
          <a:xfrm>
            <a:off x="5643570" y="4770791"/>
            <a:ext cx="3500462" cy="1015663"/>
          </a:xfrm>
          <a:prstGeom prst="rect">
            <a:avLst/>
          </a:prstGeom>
        </p:spPr>
        <p:txBody>
          <a:bodyPr wrap="square">
            <a:spAutoFit/>
          </a:bodyPr>
          <a:lstStyle/>
          <a:p>
            <a:r>
              <a:rPr lang="pl-PL" sz="1200" dirty="0" smtClean="0"/>
              <a:t>T</a:t>
            </a:r>
            <a:r>
              <a:rPr lang="en-US" sz="1200" dirty="0" smtClean="0"/>
              <a:t>he coefficients </a:t>
            </a:r>
            <a:r>
              <a:rPr lang="en-US" sz="1200" dirty="0" err="1" smtClean="0"/>
              <a:t>Cj</a:t>
            </a:r>
            <a:r>
              <a:rPr lang="en-US" sz="1200" dirty="0" smtClean="0"/>
              <a:t> tell us how P(N+1) depends on P(N −j), i.e., they encode the memory about</a:t>
            </a:r>
            <a:r>
              <a:rPr lang="pl-PL" sz="1200" dirty="0" smtClean="0"/>
              <a:t> </a:t>
            </a:r>
            <a:r>
              <a:rPr lang="en-US" sz="1200" dirty="0" smtClean="0"/>
              <a:t>particles produced earlier. In the case of the NBD, this memory exponentially disappears</a:t>
            </a:r>
            <a:r>
              <a:rPr lang="pl-PL" sz="1200" dirty="0" smtClean="0"/>
              <a:t> </a:t>
            </a:r>
            <a:r>
              <a:rPr lang="en-US" sz="1200" dirty="0" smtClean="0"/>
              <a:t>with increasing distance (rank) j.</a:t>
            </a:r>
            <a:endParaRPr lang="pl-PL" sz="1200" dirty="0"/>
          </a:p>
        </p:txBody>
      </p:sp>
      <p:sp>
        <p:nvSpPr>
          <p:cNvPr id="7"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8" name="Object 28"/>
          <p:cNvGraphicFramePr>
            <a:graphicFrameLocks noChangeAspect="1"/>
          </p:cNvGraphicFramePr>
          <p:nvPr/>
        </p:nvGraphicFramePr>
        <p:xfrm>
          <a:off x="5720396" y="4214818"/>
          <a:ext cx="795136" cy="571504"/>
        </p:xfrm>
        <a:graphic>
          <a:graphicData uri="http://schemas.openxmlformats.org/presentationml/2006/ole">
            <mc:AlternateContent xmlns:mc="http://schemas.openxmlformats.org/markup-compatibility/2006">
              <mc:Choice xmlns:v="urn:schemas-microsoft-com:vml" Requires="v">
                <p:oleObj spid="_x0000_s198922" name="Równanie" r:id="rId26" imgW="622030" imgH="444307" progId="Equation.3">
                  <p:embed/>
                </p:oleObj>
              </mc:Choice>
              <mc:Fallback>
                <p:oleObj name="Równanie" r:id="rId26" imgW="622030" imgH="444307" progId="Equation.3">
                  <p:embed/>
                  <p:pic>
                    <p:nvPicPr>
                      <p:cNvPr id="0" name="Picture 2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720396" y="4214818"/>
                        <a:ext cx="795136" cy="5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9" name="pole tekstowe 8"/>
              <p:cNvSpPr txBox="1"/>
              <p:nvPr/>
            </p:nvSpPr>
            <p:spPr>
              <a:xfrm>
                <a:off x="7490734" y="2339588"/>
                <a:ext cx="34721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pl-PL" sz="1400" i="1" smtClean="0">
                              <a:latin typeface="Cambria Math"/>
                            </a:rPr>
                          </m:ctrlPr>
                        </m:accPr>
                        <m:e>
                          <m:r>
                            <a:rPr lang="pl-PL" sz="1400" i="1" smtClean="0">
                              <a:latin typeface="Cambria Math"/>
                              <a:ea typeface="Cambria Math"/>
                            </a:rPr>
                            <m:t>𝛼</m:t>
                          </m:r>
                        </m:e>
                      </m:acc>
                    </m:oMath>
                  </m:oMathPara>
                </a14:m>
                <a:endParaRPr lang="pl-PL" sz="1400" dirty="0"/>
              </a:p>
            </p:txBody>
          </p:sp>
        </mc:Choice>
        <mc:Fallback xmlns="">
          <p:sp>
            <p:nvSpPr>
              <p:cNvPr id="9" name="pole tekstowe 8"/>
              <p:cNvSpPr txBox="1">
                <a:spLocks noRot="1" noChangeAspect="1" noMove="1" noResize="1" noEditPoints="1" noAdjustHandles="1" noChangeArrowheads="1" noChangeShapeType="1" noTextEdit="1"/>
              </p:cNvSpPr>
              <p:nvPr/>
            </p:nvSpPr>
            <p:spPr>
              <a:xfrm>
                <a:off x="7490734" y="2339588"/>
                <a:ext cx="347211" cy="307777"/>
              </a:xfrm>
              <a:prstGeom prst="rect">
                <a:avLst/>
              </a:prstGeom>
              <a:blipFill rotWithShape="1">
                <a:blip r:embed="rId28"/>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0" name="pole tekstowe 9"/>
              <p:cNvSpPr txBox="1"/>
              <p:nvPr/>
            </p:nvSpPr>
            <p:spPr>
              <a:xfrm>
                <a:off x="5842992" y="3208563"/>
                <a:ext cx="3769568" cy="5284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l-PL" sz="1200" b="0" i="1" smtClean="0">
                          <a:latin typeface="Cambria Math"/>
                        </a:rPr>
                        <m:t>𝑔</m:t>
                      </m:r>
                      <m:d>
                        <m:dPr>
                          <m:ctrlPr>
                            <a:rPr lang="pl-PL" sz="1200" b="0" i="1" smtClean="0">
                              <a:latin typeface="Cambria Math"/>
                            </a:rPr>
                          </m:ctrlPr>
                        </m:dPr>
                        <m:e>
                          <m:r>
                            <a:rPr lang="pl-PL" sz="1200" b="0" i="1" smtClean="0">
                              <a:latin typeface="Cambria Math"/>
                            </a:rPr>
                            <m:t>0</m:t>
                          </m:r>
                        </m:e>
                      </m:d>
                      <m:r>
                        <a:rPr lang="pl-PL" sz="1200" b="0" i="1" smtClean="0">
                          <a:latin typeface="Cambria Math"/>
                        </a:rPr>
                        <m:t>=</m:t>
                      </m:r>
                      <m:f>
                        <m:fPr>
                          <m:ctrlPr>
                            <a:rPr lang="pl-PL" sz="1200" b="0" i="1" smtClean="0">
                              <a:latin typeface="Cambria Math"/>
                            </a:rPr>
                          </m:ctrlPr>
                        </m:fPr>
                        <m:num>
                          <m:acc>
                            <m:accPr>
                              <m:chr m:val="̅"/>
                              <m:ctrlPr>
                                <a:rPr lang="pl-PL" sz="1200" b="0" i="1" smtClean="0">
                                  <a:latin typeface="Cambria Math"/>
                                </a:rPr>
                              </m:ctrlPr>
                            </m:accPr>
                            <m:e>
                              <m:r>
                                <a:rPr lang="pl-PL" sz="1200" b="0" i="1" smtClean="0">
                                  <a:latin typeface="Cambria Math"/>
                                  <a:ea typeface="Cambria Math"/>
                                </a:rPr>
                                <m:t>𝛼</m:t>
                              </m:r>
                            </m:e>
                          </m:acc>
                        </m:num>
                        <m:den>
                          <m:r>
                            <a:rPr lang="pl-PL" sz="1200" b="0" i="1" smtClean="0">
                              <a:latin typeface="Cambria Math"/>
                            </a:rPr>
                            <m:t>1−</m:t>
                          </m:r>
                          <m:acc>
                            <m:accPr>
                              <m:chr m:val="̅"/>
                              <m:ctrlPr>
                                <a:rPr lang="pl-PL" sz="1200" b="0" i="1" smtClean="0">
                                  <a:latin typeface="Cambria Math"/>
                                </a:rPr>
                              </m:ctrlPr>
                            </m:accPr>
                            <m:e>
                              <m:r>
                                <a:rPr lang="pl-PL" sz="1200" b="0" i="1" smtClean="0">
                                  <a:latin typeface="Cambria Math"/>
                                  <a:ea typeface="Cambria Math"/>
                                </a:rPr>
                                <m:t>𝛼</m:t>
                              </m:r>
                            </m:e>
                          </m:acc>
                          <m:r>
                            <a:rPr lang="pl-PL" sz="1200" b="0" i="1" smtClean="0">
                              <a:latin typeface="Cambria Math"/>
                            </a:rPr>
                            <m:t>+</m:t>
                          </m:r>
                          <m:acc>
                            <m:accPr>
                              <m:chr m:val="̅"/>
                              <m:ctrlPr>
                                <a:rPr lang="pl-PL" sz="1200" b="0" i="1" smtClean="0">
                                  <a:latin typeface="Cambria Math"/>
                                </a:rPr>
                              </m:ctrlPr>
                            </m:accPr>
                            <m:e>
                              <m:r>
                                <a:rPr lang="pl-PL" sz="1200" b="0" i="1" smtClean="0">
                                  <a:latin typeface="Cambria Math"/>
                                  <a:ea typeface="Cambria Math"/>
                                </a:rPr>
                                <m:t>𝛼</m:t>
                              </m:r>
                            </m:e>
                          </m:acc>
                          <m:r>
                            <a:rPr lang="pl-PL" sz="1200" b="0" i="1" smtClean="0">
                              <a:latin typeface="Cambria Math"/>
                            </a:rPr>
                            <m:t> </m:t>
                          </m:r>
                          <m:sSub>
                            <m:sSubPr>
                              <m:ctrlPr>
                                <a:rPr lang="pl-PL" sz="1200" b="0" i="1" smtClean="0">
                                  <a:latin typeface="Cambria Math"/>
                                </a:rPr>
                              </m:ctrlPr>
                            </m:sSubPr>
                            <m:e>
                              <m:r>
                                <a:rPr lang="pl-PL" sz="1200" b="0" i="1" smtClean="0">
                                  <a:latin typeface="Cambria Math"/>
                                </a:rPr>
                                <m:t>𝐺</m:t>
                              </m:r>
                            </m:e>
                            <m:sub>
                              <m:r>
                                <a:rPr lang="pl-PL" sz="1200" b="0" i="1" smtClean="0">
                                  <a:latin typeface="Cambria Math"/>
                                </a:rPr>
                                <m:t>𝑀</m:t>
                              </m:r>
                            </m:sub>
                          </m:sSub>
                          <m:r>
                            <a:rPr lang="pl-PL" sz="1200" b="0" i="1" smtClean="0">
                              <a:latin typeface="Cambria Math"/>
                            </a:rPr>
                            <m:t>(0)</m:t>
                          </m:r>
                        </m:den>
                      </m:f>
                      <m:sSub>
                        <m:sSubPr>
                          <m:ctrlPr>
                            <a:rPr lang="pl-PL" sz="1200" b="0" i="1" smtClean="0">
                              <a:latin typeface="Cambria Math"/>
                            </a:rPr>
                          </m:ctrlPr>
                        </m:sSubPr>
                        <m:e>
                          <m:d>
                            <m:dPr>
                              <m:begChr m:val=""/>
                              <m:endChr m:val="|"/>
                              <m:ctrlPr>
                                <a:rPr lang="pl-PL" sz="1200" i="1">
                                  <a:latin typeface="Cambria Math"/>
                                </a:rPr>
                              </m:ctrlPr>
                            </m:dPr>
                            <m:e>
                              <m:f>
                                <m:fPr>
                                  <m:ctrlPr>
                                    <a:rPr lang="pl-PL" sz="1200" i="1">
                                      <a:latin typeface="Cambria Math"/>
                                    </a:rPr>
                                  </m:ctrlPr>
                                </m:fPr>
                                <m:num>
                                  <m:r>
                                    <a:rPr lang="pl-PL" sz="1200" i="1">
                                      <a:latin typeface="Cambria Math"/>
                                    </a:rPr>
                                    <m:t>𝑑</m:t>
                                  </m:r>
                                  <m:sSub>
                                    <m:sSubPr>
                                      <m:ctrlPr>
                                        <a:rPr lang="pl-PL" sz="1200" i="1">
                                          <a:latin typeface="Cambria Math"/>
                                        </a:rPr>
                                      </m:ctrlPr>
                                    </m:sSubPr>
                                    <m:e>
                                      <m:r>
                                        <a:rPr lang="pl-PL" sz="1200" i="1">
                                          <a:latin typeface="Cambria Math"/>
                                        </a:rPr>
                                        <m:t>𝐺</m:t>
                                      </m:r>
                                    </m:e>
                                    <m:sub>
                                      <m:r>
                                        <a:rPr lang="pl-PL" sz="1200" i="1">
                                          <a:latin typeface="Cambria Math"/>
                                        </a:rPr>
                                        <m:t>𝑀</m:t>
                                      </m:r>
                                    </m:sub>
                                  </m:sSub>
                                  <m:r>
                                    <a:rPr lang="pl-PL" sz="1200" i="1">
                                      <a:latin typeface="Cambria Math"/>
                                    </a:rPr>
                                    <m:t>(</m:t>
                                  </m:r>
                                  <m:r>
                                    <a:rPr lang="pl-PL" sz="1200" i="1">
                                      <a:latin typeface="Cambria Math"/>
                                    </a:rPr>
                                    <m:t>𝑠</m:t>
                                  </m:r>
                                  <m:r>
                                    <a:rPr lang="pl-PL" sz="1200" i="1">
                                      <a:latin typeface="Cambria Math"/>
                                    </a:rPr>
                                    <m:t>)</m:t>
                                  </m:r>
                                </m:num>
                                <m:den>
                                  <m:r>
                                    <a:rPr lang="pl-PL" sz="1200" i="1">
                                      <a:latin typeface="Cambria Math"/>
                                    </a:rPr>
                                    <m:t>𝑑𝑠</m:t>
                                  </m:r>
                                </m:den>
                              </m:f>
                            </m:e>
                          </m:d>
                        </m:e>
                        <m:sub>
                          <m:r>
                            <a:rPr lang="pl-PL" sz="1200" b="0" i="1" smtClean="0">
                              <a:latin typeface="Cambria Math"/>
                            </a:rPr>
                            <m:t>𝑠</m:t>
                          </m:r>
                          <m:r>
                            <a:rPr lang="pl-PL" sz="1200" b="0" i="1" smtClean="0">
                              <a:latin typeface="Cambria Math"/>
                            </a:rPr>
                            <m:t>=0</m:t>
                          </m:r>
                        </m:sub>
                      </m:sSub>
                    </m:oMath>
                  </m:oMathPara>
                </a14:m>
                <a:endParaRPr lang="pl-PL" sz="1200" b="0" dirty="0" smtClean="0"/>
              </a:p>
            </p:txBody>
          </p:sp>
        </mc:Choice>
        <mc:Fallback xmlns="">
          <p:sp>
            <p:nvSpPr>
              <p:cNvPr id="10" name="pole tekstowe 9"/>
              <p:cNvSpPr txBox="1">
                <a:spLocks noRot="1" noChangeAspect="1" noMove="1" noResize="1" noEditPoints="1" noAdjustHandles="1" noChangeArrowheads="1" noChangeShapeType="1" noTextEdit="1"/>
              </p:cNvSpPr>
              <p:nvPr/>
            </p:nvSpPr>
            <p:spPr>
              <a:xfrm>
                <a:off x="5842992" y="3208563"/>
                <a:ext cx="3769568" cy="528414"/>
              </a:xfrm>
              <a:prstGeom prst="rect">
                <a:avLst/>
              </a:prstGeom>
              <a:blipFill rotWithShape="1">
                <a:blip r:embed="rId29"/>
                <a:stretch>
                  <a:fillRect t="-167816" b="-240230"/>
                </a:stretch>
              </a:blipFill>
            </p:spPr>
            <p:txBody>
              <a:bodyPr/>
              <a:lstStyle/>
              <a:p>
                <a:r>
                  <a:rPr lang="pl-PL">
                    <a:noFill/>
                  </a:rPr>
                  <a:t> </a:t>
                </a:r>
              </a:p>
            </p:txBody>
          </p:sp>
        </mc:Fallback>
      </mc:AlternateContent>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10" name="Picture 6"/>
          <p:cNvPicPr>
            <a:picLocks noChangeAspect="1" noChangeArrowheads="1"/>
          </p:cNvPicPr>
          <p:nvPr/>
        </p:nvPicPr>
        <p:blipFill>
          <a:blip r:embed="rId3"/>
          <a:srcRect/>
          <a:stretch>
            <a:fillRect/>
          </a:stretch>
        </p:blipFill>
        <p:spPr bwMode="auto">
          <a:xfrm>
            <a:off x="6143636" y="3852869"/>
            <a:ext cx="2867025" cy="504825"/>
          </a:xfrm>
          <a:prstGeom prst="rect">
            <a:avLst/>
          </a:prstGeom>
          <a:noFill/>
          <a:ln w="9525">
            <a:noFill/>
            <a:miter lim="800000"/>
            <a:headEnd/>
            <a:tailEnd/>
          </a:ln>
        </p:spPr>
      </p:pic>
      <p:pic>
        <p:nvPicPr>
          <p:cNvPr id="200711" name="Picture 7"/>
          <p:cNvPicPr>
            <a:picLocks noChangeAspect="1" noChangeArrowheads="1"/>
          </p:cNvPicPr>
          <p:nvPr/>
        </p:nvPicPr>
        <p:blipFill>
          <a:blip r:embed="rId4"/>
          <a:srcRect/>
          <a:stretch>
            <a:fillRect/>
          </a:stretch>
        </p:blipFill>
        <p:spPr bwMode="auto">
          <a:xfrm>
            <a:off x="3851920" y="504809"/>
            <a:ext cx="1962150" cy="638175"/>
          </a:xfrm>
          <a:prstGeom prst="rect">
            <a:avLst/>
          </a:prstGeom>
          <a:noFill/>
          <a:ln w="9525">
            <a:noFill/>
            <a:miter lim="800000"/>
            <a:headEnd/>
            <a:tailEnd/>
          </a:ln>
        </p:spPr>
      </p:pic>
      <p:pic>
        <p:nvPicPr>
          <p:cNvPr id="200712" name="Picture 8"/>
          <p:cNvPicPr>
            <a:picLocks noChangeAspect="1" noChangeArrowheads="1"/>
          </p:cNvPicPr>
          <p:nvPr/>
        </p:nvPicPr>
        <p:blipFill>
          <a:blip r:embed="rId5"/>
          <a:srcRect/>
          <a:stretch>
            <a:fillRect/>
          </a:stretch>
        </p:blipFill>
        <p:spPr bwMode="auto">
          <a:xfrm>
            <a:off x="1142976" y="628634"/>
            <a:ext cx="1600200" cy="514350"/>
          </a:xfrm>
          <a:prstGeom prst="rect">
            <a:avLst/>
          </a:prstGeom>
          <a:noFill/>
          <a:ln w="9525">
            <a:noFill/>
            <a:miter lim="800000"/>
            <a:headEnd/>
            <a:tailEnd/>
          </a:ln>
        </p:spPr>
      </p:pic>
      <p:sp>
        <p:nvSpPr>
          <p:cNvPr id="9" name="Prostokąt 8"/>
          <p:cNvSpPr/>
          <p:nvPr/>
        </p:nvSpPr>
        <p:spPr>
          <a:xfrm>
            <a:off x="6300192" y="571480"/>
            <a:ext cx="1188146" cy="307777"/>
          </a:xfrm>
          <a:prstGeom prst="rect">
            <a:avLst/>
          </a:prstGeom>
        </p:spPr>
        <p:txBody>
          <a:bodyPr wrap="none">
            <a:spAutoFit/>
          </a:bodyPr>
          <a:lstStyle/>
          <a:p>
            <a:r>
              <a:rPr lang="pl-PL" sz="1400" b="1" dirty="0" err="1" smtClean="0"/>
              <a:t>combinants</a:t>
            </a:r>
            <a:endParaRPr lang="pl-PL" b="1" dirty="0"/>
          </a:p>
        </p:txBody>
      </p:sp>
      <p:sp>
        <p:nvSpPr>
          <p:cNvPr id="10" name="Prostokąt 9"/>
          <p:cNvSpPr/>
          <p:nvPr/>
        </p:nvSpPr>
        <p:spPr>
          <a:xfrm>
            <a:off x="6300192" y="857232"/>
            <a:ext cx="3240360" cy="600164"/>
          </a:xfrm>
          <a:prstGeom prst="rect">
            <a:avLst/>
          </a:prstGeom>
        </p:spPr>
        <p:txBody>
          <a:bodyPr wrap="square">
            <a:spAutoFit/>
          </a:bodyPr>
          <a:lstStyle/>
          <a:p>
            <a:r>
              <a:rPr lang="pl-PL" sz="1100" dirty="0" smtClean="0"/>
              <a:t>S. </a:t>
            </a:r>
            <a:r>
              <a:rPr lang="pl-PL" sz="1100" dirty="0" err="1" smtClean="0"/>
              <a:t>Hegyi</a:t>
            </a:r>
            <a:r>
              <a:rPr lang="pl-PL" sz="1100" dirty="0" smtClean="0"/>
              <a:t>, </a:t>
            </a:r>
            <a:r>
              <a:rPr lang="pl-PL" sz="1100" dirty="0" err="1" smtClean="0"/>
              <a:t>Phys</a:t>
            </a:r>
            <a:r>
              <a:rPr lang="pl-PL" sz="1100" dirty="0" smtClean="0"/>
              <a:t>. </a:t>
            </a:r>
            <a:r>
              <a:rPr lang="pl-PL" sz="1100" dirty="0" err="1" smtClean="0"/>
              <a:t>Lett</a:t>
            </a:r>
            <a:r>
              <a:rPr lang="pl-PL" sz="1100" dirty="0" smtClean="0"/>
              <a:t>. B 463 (1999) 126</a:t>
            </a:r>
          </a:p>
          <a:p>
            <a:r>
              <a:rPr lang="pl-PL" sz="1100" dirty="0" err="1" smtClean="0"/>
              <a:t>S.K.Kauffman</a:t>
            </a:r>
            <a:r>
              <a:rPr lang="pl-PL" sz="1100" dirty="0" smtClean="0"/>
              <a:t>, </a:t>
            </a:r>
            <a:r>
              <a:rPr lang="pl-PL" sz="1100" dirty="0" err="1" smtClean="0"/>
              <a:t>M.Gyulassy</a:t>
            </a:r>
            <a:r>
              <a:rPr lang="pl-PL" sz="1100" dirty="0" smtClean="0"/>
              <a:t>, JPA11</a:t>
            </a:r>
          </a:p>
          <a:p>
            <a:r>
              <a:rPr lang="pl-PL" sz="1100" dirty="0"/>
              <a:t> </a:t>
            </a:r>
            <a:r>
              <a:rPr lang="pl-PL" sz="1100" dirty="0" smtClean="0"/>
              <a:t>                                           (1978)1715 </a:t>
            </a:r>
            <a:endParaRPr lang="pl-PL" sz="1100" dirty="0"/>
          </a:p>
        </p:txBody>
      </p:sp>
      <p:pic>
        <p:nvPicPr>
          <p:cNvPr id="11" name="Picture 32"/>
          <p:cNvPicPr>
            <a:picLocks noChangeAspect="1" noChangeArrowheads="1"/>
          </p:cNvPicPr>
          <p:nvPr/>
        </p:nvPicPr>
        <p:blipFill>
          <a:blip r:embed="rId6"/>
          <a:srcRect/>
          <a:stretch>
            <a:fillRect/>
          </a:stretch>
        </p:blipFill>
        <p:spPr bwMode="auto">
          <a:xfrm>
            <a:off x="923931" y="1609717"/>
            <a:ext cx="4505325" cy="676275"/>
          </a:xfrm>
          <a:prstGeom prst="rect">
            <a:avLst/>
          </a:prstGeom>
          <a:noFill/>
          <a:ln w="9525">
            <a:noFill/>
            <a:miter lim="800000"/>
            <a:headEnd/>
            <a:tailEnd/>
          </a:ln>
        </p:spPr>
      </p:pic>
      <p:sp>
        <p:nvSpPr>
          <p:cNvPr id="8" name="Prostokąt 7"/>
          <p:cNvSpPr/>
          <p:nvPr/>
        </p:nvSpPr>
        <p:spPr>
          <a:xfrm>
            <a:off x="6072198" y="3286124"/>
            <a:ext cx="3042821" cy="276999"/>
          </a:xfrm>
          <a:prstGeom prst="rect">
            <a:avLst/>
          </a:prstGeom>
        </p:spPr>
        <p:txBody>
          <a:bodyPr wrap="none">
            <a:spAutoFit/>
          </a:bodyPr>
          <a:lstStyle/>
          <a:p>
            <a:r>
              <a:rPr lang="pl-PL" sz="1200" b="1" dirty="0" err="1" smtClean="0"/>
              <a:t>smooth</a:t>
            </a:r>
            <a:r>
              <a:rPr lang="pl-PL" sz="1200" b="1" dirty="0" smtClean="0"/>
              <a:t> </a:t>
            </a:r>
            <a:r>
              <a:rPr lang="pl-PL" sz="1200" b="1" dirty="0" err="1" smtClean="0"/>
              <a:t>dependence</a:t>
            </a:r>
            <a:r>
              <a:rPr lang="pl-PL" sz="1200" b="1" dirty="0" smtClean="0"/>
              <a:t> on </a:t>
            </a:r>
            <a:r>
              <a:rPr lang="pl-PL" sz="1200" b="1" dirty="0" err="1" smtClean="0"/>
              <a:t>rank</a:t>
            </a:r>
            <a:r>
              <a:rPr lang="pl-PL" sz="1200" b="1" dirty="0" smtClean="0"/>
              <a:t> j for NBD</a:t>
            </a:r>
            <a:endParaRPr lang="pl-PL" sz="1200" b="1" dirty="0"/>
          </a:p>
        </p:txBody>
      </p:sp>
      <p:graphicFrame>
        <p:nvGraphicFramePr>
          <p:cNvPr id="280577" name="Object 3"/>
          <p:cNvGraphicFramePr>
            <a:graphicFrameLocks noChangeAspect="1"/>
          </p:cNvGraphicFramePr>
          <p:nvPr/>
        </p:nvGraphicFramePr>
        <p:xfrm>
          <a:off x="73018" y="2484405"/>
          <a:ext cx="6142056" cy="4302181"/>
        </p:xfrm>
        <a:graphic>
          <a:graphicData uri="http://schemas.openxmlformats.org/presentationml/2006/ole">
            <mc:AlternateContent xmlns:mc="http://schemas.openxmlformats.org/markup-compatibility/2006">
              <mc:Choice xmlns:v="urn:schemas-microsoft-com:vml" Requires="v">
                <p:oleObj spid="_x0000_s280602" name="Graph" r:id="rId7" imgW="4131360" imgH="2898720" progId="Origin50.Graph">
                  <p:embed/>
                </p:oleObj>
              </mc:Choice>
              <mc:Fallback>
                <p:oleObj name="Graph" r:id="rId7" imgW="4131360" imgH="2898720" progId="Origin50.Graph">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18" y="2484405"/>
                        <a:ext cx="6142056" cy="43021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Prostokąt zaokrąglony 12"/>
          <p:cNvSpPr/>
          <p:nvPr/>
        </p:nvSpPr>
        <p:spPr>
          <a:xfrm>
            <a:off x="857224" y="1500174"/>
            <a:ext cx="4786346" cy="78581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13"/>
          <p:cNvSpPr/>
          <p:nvPr/>
        </p:nvSpPr>
        <p:spPr>
          <a:xfrm>
            <a:off x="6300192" y="1500174"/>
            <a:ext cx="2643206" cy="738664"/>
          </a:xfrm>
          <a:prstGeom prst="rect">
            <a:avLst/>
          </a:prstGeom>
        </p:spPr>
        <p:txBody>
          <a:bodyPr wrap="square">
            <a:spAutoFit/>
          </a:bodyPr>
          <a:lstStyle/>
          <a:p>
            <a:r>
              <a:rPr lang="en-US" sz="1400" b="1" dirty="0" smtClean="0"/>
              <a:t>Knowing P(N) one can obtain </a:t>
            </a:r>
            <a:endParaRPr lang="pl-PL" sz="1400" b="1" dirty="0" smtClean="0"/>
          </a:p>
          <a:p>
            <a:r>
              <a:rPr lang="pl-PL" sz="1400" b="1" dirty="0" smtClean="0"/>
              <a:t>t</a:t>
            </a:r>
            <a:r>
              <a:rPr lang="en-US" sz="1400" b="1" dirty="0" smtClean="0"/>
              <a:t>he</a:t>
            </a:r>
            <a:r>
              <a:rPr lang="pl-PL" sz="1400" b="1" dirty="0" smtClean="0"/>
              <a:t> </a:t>
            </a:r>
            <a:r>
              <a:rPr lang="en-US" sz="1400" b="1" dirty="0" smtClean="0"/>
              <a:t>coefficients </a:t>
            </a:r>
            <a:r>
              <a:rPr lang="en-US" sz="1400" b="1" dirty="0" err="1" smtClean="0"/>
              <a:t>Cj</a:t>
            </a:r>
            <a:r>
              <a:rPr lang="en-US" sz="1400" b="1" dirty="0" smtClean="0"/>
              <a:t> using </a:t>
            </a:r>
            <a:r>
              <a:rPr lang="en-US" sz="1400" b="1" dirty="0" err="1" smtClean="0"/>
              <a:t>th</a:t>
            </a:r>
            <a:r>
              <a:rPr lang="pl-PL" sz="1400" b="1" dirty="0" err="1" smtClean="0"/>
              <a:t>is</a:t>
            </a:r>
            <a:r>
              <a:rPr lang="en-US" sz="1400" b="1" dirty="0" smtClean="0"/>
              <a:t> recurrence formula</a:t>
            </a:r>
            <a:endParaRPr lang="pl-PL" sz="14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0" y="500042"/>
            <a:ext cx="3929058" cy="307777"/>
          </a:xfrm>
          <a:prstGeom prst="rect">
            <a:avLst/>
          </a:prstGeom>
        </p:spPr>
        <p:txBody>
          <a:bodyPr wrap="square">
            <a:spAutoFit/>
          </a:bodyPr>
          <a:lstStyle/>
          <a:p>
            <a:r>
              <a:rPr lang="pl-PL" sz="1400" dirty="0" err="1" smtClean="0"/>
              <a:t>Coefficients</a:t>
            </a:r>
            <a:r>
              <a:rPr lang="pl-PL" sz="1400" dirty="0" smtClean="0"/>
              <a:t> </a:t>
            </a:r>
            <a:r>
              <a:rPr lang="en-US" sz="1400" dirty="0" smtClean="0"/>
              <a:t>, </a:t>
            </a:r>
            <a:r>
              <a:rPr lang="en-US" sz="1400" dirty="0" err="1" smtClean="0"/>
              <a:t>Cj</a:t>
            </a:r>
            <a:r>
              <a:rPr lang="en-US" sz="1400" dirty="0" smtClean="0"/>
              <a:t> </a:t>
            </a:r>
            <a:r>
              <a:rPr lang="pl-PL" sz="1400" dirty="0" smtClean="0"/>
              <a:t> </a:t>
            </a:r>
            <a:r>
              <a:rPr lang="en-US" sz="1400" dirty="0" smtClean="0"/>
              <a:t>fitted by a triangular wave, </a:t>
            </a:r>
          </a:p>
        </p:txBody>
      </p:sp>
      <p:pic>
        <p:nvPicPr>
          <p:cNvPr id="3" name="Picture 3"/>
          <p:cNvPicPr>
            <a:picLocks noChangeAspect="1" noChangeArrowheads="1"/>
          </p:cNvPicPr>
          <p:nvPr/>
        </p:nvPicPr>
        <p:blipFill>
          <a:blip r:embed="rId3"/>
          <a:srcRect/>
          <a:stretch>
            <a:fillRect/>
          </a:stretch>
        </p:blipFill>
        <p:spPr bwMode="auto">
          <a:xfrm>
            <a:off x="3590936" y="500042"/>
            <a:ext cx="2552700" cy="3048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4057654" y="885809"/>
            <a:ext cx="1085850" cy="257175"/>
          </a:xfrm>
          <a:prstGeom prst="rect">
            <a:avLst/>
          </a:prstGeom>
          <a:noFill/>
          <a:ln w="9525">
            <a:noFill/>
            <a:miter lim="800000"/>
            <a:headEnd/>
            <a:tailEnd/>
          </a:ln>
        </p:spPr>
      </p:pic>
      <p:pic>
        <p:nvPicPr>
          <p:cNvPr id="5" name="Picture 5"/>
          <p:cNvPicPr>
            <a:picLocks noChangeAspect="1" noChangeArrowheads="1"/>
          </p:cNvPicPr>
          <p:nvPr/>
        </p:nvPicPr>
        <p:blipFill>
          <a:blip r:embed="rId5"/>
          <a:srcRect/>
          <a:stretch>
            <a:fillRect/>
          </a:stretch>
        </p:blipFill>
        <p:spPr bwMode="auto">
          <a:xfrm>
            <a:off x="1785918" y="1357298"/>
            <a:ext cx="5486400" cy="600075"/>
          </a:xfrm>
          <a:prstGeom prst="rect">
            <a:avLst/>
          </a:prstGeom>
          <a:noFill/>
          <a:ln w="9525">
            <a:noFill/>
            <a:miter lim="800000"/>
            <a:headEnd/>
            <a:tailEnd/>
          </a:ln>
        </p:spPr>
      </p:pic>
      <p:graphicFrame>
        <p:nvGraphicFramePr>
          <p:cNvPr id="279554" name="Object 1"/>
          <p:cNvGraphicFramePr>
            <a:graphicFrameLocks noChangeAspect="1"/>
          </p:cNvGraphicFramePr>
          <p:nvPr/>
        </p:nvGraphicFramePr>
        <p:xfrm>
          <a:off x="1000101" y="2035027"/>
          <a:ext cx="6786609" cy="4751535"/>
        </p:xfrm>
        <a:graphic>
          <a:graphicData uri="http://schemas.openxmlformats.org/presentationml/2006/ole">
            <mc:AlternateContent xmlns:mc="http://schemas.openxmlformats.org/markup-compatibility/2006">
              <mc:Choice xmlns:v="urn:schemas-microsoft-com:vml" Requires="v">
                <p:oleObj spid="_x0000_s279576" name="Graph" r:id="rId6" imgW="4131869" imgH="2899258" progId="Origin50.Graph">
                  <p:embed/>
                </p:oleObj>
              </mc:Choice>
              <mc:Fallback>
                <p:oleObj name="Graph" r:id="rId6" imgW="4131869" imgH="2899258" progId="Origin50.Graph">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01" y="2035027"/>
                        <a:ext cx="6786609" cy="47515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Prostokąt 6"/>
          <p:cNvSpPr/>
          <p:nvPr/>
        </p:nvSpPr>
        <p:spPr>
          <a:xfrm>
            <a:off x="0" y="835207"/>
            <a:ext cx="4143372" cy="307777"/>
          </a:xfrm>
          <a:prstGeom prst="rect">
            <a:avLst/>
          </a:prstGeom>
        </p:spPr>
        <p:txBody>
          <a:bodyPr wrap="square">
            <a:spAutoFit/>
          </a:bodyPr>
          <a:lstStyle/>
          <a:p>
            <a:r>
              <a:rPr lang="en-US" sz="1400" dirty="0" smtClean="0"/>
              <a:t>damped exponentially by some exponential factor </a:t>
            </a:r>
            <a:endParaRPr lang="pl-PL" sz="1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p>
        </p:txBody>
      </p:sp>
      <p:graphicFrame>
        <p:nvGraphicFramePr>
          <p:cNvPr id="21506" name="Object 1"/>
          <p:cNvGraphicFramePr>
            <a:graphicFrameLocks noChangeAspect="1"/>
          </p:cNvGraphicFramePr>
          <p:nvPr/>
        </p:nvGraphicFramePr>
        <p:xfrm>
          <a:off x="1" y="3685607"/>
          <a:ext cx="4429123" cy="3100979"/>
        </p:xfrm>
        <a:graphic>
          <a:graphicData uri="http://schemas.openxmlformats.org/presentationml/2006/ole">
            <mc:AlternateContent xmlns:mc="http://schemas.openxmlformats.org/markup-compatibility/2006">
              <mc:Choice xmlns:v="urn:schemas-microsoft-com:vml" Requires="v">
                <p:oleObj spid="_x0000_s21572" name="Graph" r:id="rId3" imgW="4131869" imgH="2899258" progId="Origin50.Graph">
                  <p:embed/>
                </p:oleObj>
              </mc:Choice>
              <mc:Fallback>
                <p:oleObj name="Graph" r:id="rId3" imgW="4131869" imgH="2899258" progId="Origin50.Graph">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685607"/>
                        <a:ext cx="4429123" cy="31009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nvGraphicFramePr>
        <p:xfrm>
          <a:off x="4643438" y="3679176"/>
          <a:ext cx="4429156" cy="3102178"/>
        </p:xfrm>
        <a:graphic>
          <a:graphicData uri="http://schemas.openxmlformats.org/presentationml/2006/ole">
            <mc:AlternateContent xmlns:mc="http://schemas.openxmlformats.org/markup-compatibility/2006">
              <mc:Choice xmlns:v="urn:schemas-microsoft-com:vml" Requires="v">
                <p:oleObj spid="_x0000_s21573" name="Graph" r:id="rId5" imgW="4131869" imgH="2899258" progId="Origin50.Graph">
                  <p:embed/>
                </p:oleObj>
              </mc:Choice>
              <mc:Fallback>
                <p:oleObj name="Graph" r:id="rId5" imgW="4131869" imgH="2899258" progId="Origin50.Graph">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3679176"/>
                        <a:ext cx="4429156" cy="31021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8" name="Object 1"/>
          <p:cNvGraphicFramePr>
            <a:graphicFrameLocks noChangeAspect="1"/>
          </p:cNvGraphicFramePr>
          <p:nvPr/>
        </p:nvGraphicFramePr>
        <p:xfrm>
          <a:off x="2071702" y="735240"/>
          <a:ext cx="4357686" cy="3050950"/>
        </p:xfrm>
        <a:graphic>
          <a:graphicData uri="http://schemas.openxmlformats.org/presentationml/2006/ole">
            <mc:AlternateContent xmlns:mc="http://schemas.openxmlformats.org/markup-compatibility/2006">
              <mc:Choice xmlns:v="urn:schemas-microsoft-com:vml" Requires="v">
                <p:oleObj spid="_x0000_s21574" name="Graph" r:id="rId7" imgW="4131869" imgH="2899258" progId="Origin50.Graph">
                  <p:embed/>
                </p:oleObj>
              </mc:Choice>
              <mc:Fallback>
                <p:oleObj name="Graph" r:id="rId7" imgW="4131869" imgH="2899258" progId="Origin50.Graph">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1702" y="735240"/>
                        <a:ext cx="4357686" cy="3050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p:cNvSpPr>
            <a:spLocks noChangeArrowheads="1"/>
          </p:cNvSpPr>
          <p:nvPr/>
        </p:nvSpPr>
        <p:spPr bwMode="auto">
          <a:xfrm>
            <a:off x="0" y="0"/>
            <a:ext cx="9144000" cy="400050"/>
          </a:xfrm>
          <a:prstGeom prst="rect">
            <a:avLst/>
          </a:prstGeom>
          <a:noFill/>
          <a:ln w="9525">
            <a:noFill/>
            <a:miter lim="800000"/>
            <a:headEnd/>
            <a:tailEnd/>
          </a:ln>
        </p:spPr>
        <p:txBody>
          <a:bodyPr lIns="91404" tIns="45702" rIns="91404" bIns="45702">
            <a:spAutoFit/>
          </a:bodyPr>
          <a:lstStyle/>
          <a:p>
            <a:pPr algn="ctr"/>
            <a:r>
              <a:rPr lang="pl-PL" sz="2000" b="1" dirty="0" err="1" smtClean="0">
                <a:solidFill>
                  <a:srgbClr val="FF0000"/>
                </a:solidFill>
                <a:latin typeface="Comic Sans MS" pitchFamily="66" charset="0"/>
              </a:rPr>
              <a:t>Cj</a:t>
            </a:r>
            <a:r>
              <a:rPr lang="pl-PL" sz="2000" b="1" dirty="0" smtClean="0">
                <a:solidFill>
                  <a:srgbClr val="FF0000"/>
                </a:solidFill>
                <a:latin typeface="Comic Sans MS" pitchFamily="66" charset="0"/>
              </a:rPr>
              <a:t> </a:t>
            </a:r>
            <a:r>
              <a:rPr lang="pl-PL" sz="2000" b="1" dirty="0" err="1" smtClean="0">
                <a:solidFill>
                  <a:srgbClr val="FF0000"/>
                </a:solidFill>
                <a:latin typeface="Comic Sans MS" pitchFamily="66" charset="0"/>
              </a:rPr>
              <a:t>emerging</a:t>
            </a:r>
            <a:r>
              <a:rPr lang="pl-PL" sz="2000" b="1" dirty="0" smtClean="0">
                <a:solidFill>
                  <a:srgbClr val="FF0000"/>
                </a:solidFill>
                <a:latin typeface="Comic Sans MS" pitchFamily="66" charset="0"/>
              </a:rPr>
              <a:t> </a:t>
            </a:r>
            <a:r>
              <a:rPr lang="pl-PL" sz="2000" b="1" dirty="0" err="1" smtClean="0">
                <a:solidFill>
                  <a:srgbClr val="FF0000"/>
                </a:solidFill>
                <a:latin typeface="Comic Sans MS" pitchFamily="66" charset="0"/>
              </a:rPr>
              <a:t>from</a:t>
            </a:r>
            <a:r>
              <a:rPr lang="pl-PL" sz="2000" b="1" dirty="0" smtClean="0">
                <a:solidFill>
                  <a:srgbClr val="FF0000"/>
                </a:solidFill>
                <a:latin typeface="Comic Sans MS" pitchFamily="66" charset="0"/>
              </a:rPr>
              <a:t> </a:t>
            </a:r>
            <a:r>
              <a:rPr lang="pl-PL" sz="2000" b="1" dirty="0" err="1" smtClean="0">
                <a:solidFill>
                  <a:srgbClr val="FF0000"/>
                </a:solidFill>
                <a:latin typeface="Comic Sans MS" pitchFamily="66" charset="0"/>
              </a:rPr>
              <a:t>the</a:t>
            </a:r>
            <a:r>
              <a:rPr lang="pl-PL" sz="2000" b="1" dirty="0" smtClean="0">
                <a:solidFill>
                  <a:srgbClr val="FF0000"/>
                </a:solidFill>
                <a:latin typeface="Comic Sans MS" pitchFamily="66" charset="0"/>
              </a:rPr>
              <a:t> </a:t>
            </a:r>
            <a:r>
              <a:rPr lang="pl-PL" sz="2000" b="1" dirty="0" err="1" smtClean="0">
                <a:solidFill>
                  <a:srgbClr val="FF0000"/>
                </a:solidFill>
                <a:latin typeface="Comic Sans MS" pitchFamily="66" charset="0"/>
              </a:rPr>
              <a:t>experimental</a:t>
            </a:r>
            <a:r>
              <a:rPr lang="pl-PL" sz="2000" b="1" dirty="0" smtClean="0">
                <a:solidFill>
                  <a:srgbClr val="FF0000"/>
                </a:solidFill>
                <a:latin typeface="Comic Sans MS" pitchFamily="66" charset="0"/>
              </a:rPr>
              <a:t> data</a:t>
            </a:r>
            <a:endParaRPr lang="pl-PL" sz="2000" b="1" dirty="0">
              <a:solidFill>
                <a:srgbClr val="FF0000"/>
              </a:solidFill>
              <a:latin typeface="Comic Sans MS" pitchFamily="66" charset="0"/>
            </a:endParaRPr>
          </a:p>
        </p:txBody>
      </p:sp>
      <p:sp>
        <p:nvSpPr>
          <p:cNvPr id="7" name="Prostokąt 6"/>
          <p:cNvSpPr/>
          <p:nvPr/>
        </p:nvSpPr>
        <p:spPr>
          <a:xfrm>
            <a:off x="4181728" y="785794"/>
            <a:ext cx="1747594" cy="276999"/>
          </a:xfrm>
          <a:prstGeom prst="rect">
            <a:avLst/>
          </a:prstGeom>
        </p:spPr>
        <p:txBody>
          <a:bodyPr wrap="none">
            <a:spAutoFit/>
          </a:bodyPr>
          <a:lstStyle/>
          <a:p>
            <a:r>
              <a:rPr lang="pl-PL" sz="1200" b="1" dirty="0" err="1" smtClean="0"/>
              <a:t>different</a:t>
            </a:r>
            <a:r>
              <a:rPr lang="pl-PL" sz="1200" b="1" dirty="0" smtClean="0"/>
              <a:t> </a:t>
            </a:r>
            <a:r>
              <a:rPr lang="pl-PL" sz="1200" b="1" dirty="0" err="1" smtClean="0"/>
              <a:t>experiments</a:t>
            </a:r>
            <a:endParaRPr lang="pl-PL" sz="1200" b="1" dirty="0"/>
          </a:p>
        </p:txBody>
      </p:sp>
      <p:sp>
        <p:nvSpPr>
          <p:cNvPr id="8" name="Prostokąt 7"/>
          <p:cNvSpPr/>
          <p:nvPr/>
        </p:nvSpPr>
        <p:spPr>
          <a:xfrm>
            <a:off x="2428860" y="3723505"/>
            <a:ext cx="1475084" cy="276999"/>
          </a:xfrm>
          <a:prstGeom prst="rect">
            <a:avLst/>
          </a:prstGeom>
        </p:spPr>
        <p:txBody>
          <a:bodyPr wrap="none">
            <a:spAutoFit/>
          </a:bodyPr>
          <a:lstStyle/>
          <a:p>
            <a:r>
              <a:rPr lang="pl-PL" sz="1200" b="1" dirty="0" err="1" smtClean="0"/>
              <a:t>different</a:t>
            </a:r>
            <a:r>
              <a:rPr lang="pl-PL" sz="1200" b="1" dirty="0" smtClean="0"/>
              <a:t> </a:t>
            </a:r>
            <a:r>
              <a:rPr lang="pl-PL" sz="1200" b="1" dirty="0" err="1" smtClean="0"/>
              <a:t>energies</a:t>
            </a:r>
            <a:endParaRPr lang="pl-PL" sz="1200" b="1" dirty="0"/>
          </a:p>
        </p:txBody>
      </p:sp>
      <p:sp>
        <p:nvSpPr>
          <p:cNvPr id="9" name="Prostokąt 8"/>
          <p:cNvSpPr/>
          <p:nvPr/>
        </p:nvSpPr>
        <p:spPr>
          <a:xfrm>
            <a:off x="5857418" y="3723505"/>
            <a:ext cx="2643672" cy="276999"/>
          </a:xfrm>
          <a:prstGeom prst="rect">
            <a:avLst/>
          </a:prstGeom>
        </p:spPr>
        <p:txBody>
          <a:bodyPr wrap="none">
            <a:spAutoFit/>
          </a:bodyPr>
          <a:lstStyle/>
          <a:p>
            <a:r>
              <a:rPr lang="pl-PL" sz="1200" b="1" dirty="0" err="1" smtClean="0"/>
              <a:t>different</a:t>
            </a:r>
            <a:r>
              <a:rPr lang="pl-PL" sz="1200" b="1" dirty="0" smtClean="0"/>
              <a:t> </a:t>
            </a:r>
            <a:r>
              <a:rPr lang="pl-PL" sz="1200" b="1" dirty="0" err="1" smtClean="0"/>
              <a:t>pseudorapidity</a:t>
            </a:r>
            <a:r>
              <a:rPr lang="pl-PL" sz="1200" b="1" dirty="0" smtClean="0"/>
              <a:t> </a:t>
            </a:r>
            <a:r>
              <a:rPr lang="pl-PL" sz="1200" b="1" dirty="0" err="1" smtClean="0"/>
              <a:t>windows</a:t>
            </a:r>
            <a:endParaRPr lang="pl-PL" sz="12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p>
        </p:txBody>
      </p:sp>
      <p:graphicFrame>
        <p:nvGraphicFramePr>
          <p:cNvPr id="25602" name="Object 1"/>
          <p:cNvGraphicFramePr>
            <a:graphicFrameLocks noChangeAspect="1"/>
          </p:cNvGraphicFramePr>
          <p:nvPr/>
        </p:nvGraphicFramePr>
        <p:xfrm>
          <a:off x="0" y="3501308"/>
          <a:ext cx="4714876" cy="3306163"/>
        </p:xfrm>
        <a:graphic>
          <a:graphicData uri="http://schemas.openxmlformats.org/presentationml/2006/ole">
            <mc:AlternateContent xmlns:mc="http://schemas.openxmlformats.org/markup-compatibility/2006">
              <mc:Choice xmlns:v="urn:schemas-microsoft-com:vml" Requires="v">
                <p:oleObj spid="_x0000_s25668" name="Graph" r:id="rId3" imgW="4131869" imgH="2899258" progId="Origin50.Graph">
                  <p:embed/>
                </p:oleObj>
              </mc:Choice>
              <mc:Fallback>
                <p:oleObj name="Graph" r:id="rId3" imgW="4131869" imgH="2899258" progId="Origin50.Graph">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1308"/>
                        <a:ext cx="4714876" cy="3306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3" name="Object 3"/>
          <p:cNvGraphicFramePr>
            <a:graphicFrameLocks noChangeAspect="1"/>
          </p:cNvGraphicFramePr>
          <p:nvPr/>
        </p:nvGraphicFramePr>
        <p:xfrm>
          <a:off x="4389921" y="3500438"/>
          <a:ext cx="4682673" cy="3286149"/>
        </p:xfrm>
        <a:graphic>
          <a:graphicData uri="http://schemas.openxmlformats.org/presentationml/2006/ole">
            <mc:AlternateContent xmlns:mc="http://schemas.openxmlformats.org/markup-compatibility/2006">
              <mc:Choice xmlns:v="urn:schemas-microsoft-com:vml" Requires="v">
                <p:oleObj spid="_x0000_s25669" name="Graph" r:id="rId5" imgW="4131360" imgH="2898720" progId="Origin50.Graph">
                  <p:embed/>
                </p:oleObj>
              </mc:Choice>
              <mc:Fallback>
                <p:oleObj name="Graph" r:id="rId5" imgW="4131360" imgH="2898720" progId="Origin50.Graph">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9921" y="3500438"/>
                        <a:ext cx="4682673" cy="3286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1"/>
          <p:cNvGraphicFramePr>
            <a:graphicFrameLocks noChangeAspect="1"/>
          </p:cNvGraphicFramePr>
          <p:nvPr/>
        </p:nvGraphicFramePr>
        <p:xfrm>
          <a:off x="71438" y="54446"/>
          <a:ext cx="4929190" cy="3445992"/>
        </p:xfrm>
        <a:graphic>
          <a:graphicData uri="http://schemas.openxmlformats.org/presentationml/2006/ole">
            <mc:AlternateContent xmlns:mc="http://schemas.openxmlformats.org/markup-compatibility/2006">
              <mc:Choice xmlns:v="urn:schemas-microsoft-com:vml" Requires="v">
                <p:oleObj spid="_x0000_s25670" name="Graph" r:id="rId7" imgW="4131869" imgH="2899258" progId="Origin50.Graph">
                  <p:embed/>
                </p:oleObj>
              </mc:Choice>
              <mc:Fallback>
                <p:oleObj name="Graph" r:id="rId7" imgW="4131869" imgH="2899258" progId="Origin50.Graph">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38" y="54446"/>
                        <a:ext cx="4929190" cy="34459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Prostokąt 5"/>
          <p:cNvSpPr/>
          <p:nvPr/>
        </p:nvSpPr>
        <p:spPr>
          <a:xfrm>
            <a:off x="4786314" y="714356"/>
            <a:ext cx="4357718" cy="523220"/>
          </a:xfrm>
          <a:prstGeom prst="rect">
            <a:avLst/>
          </a:prstGeom>
        </p:spPr>
        <p:txBody>
          <a:bodyPr wrap="square">
            <a:spAutoFit/>
          </a:bodyPr>
          <a:lstStyle/>
          <a:p>
            <a:r>
              <a:rPr lang="en-US" sz="1400" dirty="0" smtClean="0"/>
              <a:t>coefficients </a:t>
            </a:r>
            <a:r>
              <a:rPr lang="en-US" sz="1400" dirty="0" err="1" smtClean="0"/>
              <a:t>Cj</a:t>
            </a:r>
            <a:r>
              <a:rPr lang="en-US" sz="1400" dirty="0" smtClean="0"/>
              <a:t> are very sensitive to</a:t>
            </a:r>
            <a:r>
              <a:rPr lang="pl-PL" sz="1400" dirty="0" smtClean="0"/>
              <a:t> </a:t>
            </a:r>
            <a:r>
              <a:rPr lang="en-US" sz="1400" dirty="0" smtClean="0"/>
              <a:t>all changes in the original P(N)</a:t>
            </a:r>
            <a:endParaRPr lang="pl-PL" sz="1400" dirty="0"/>
          </a:p>
        </p:txBody>
      </p:sp>
      <p:sp>
        <p:nvSpPr>
          <p:cNvPr id="7" name="Prostokąt 6"/>
          <p:cNvSpPr/>
          <p:nvPr/>
        </p:nvSpPr>
        <p:spPr>
          <a:xfrm>
            <a:off x="4938714" y="3334408"/>
            <a:ext cx="4205286" cy="307777"/>
          </a:xfrm>
          <a:prstGeom prst="rect">
            <a:avLst/>
          </a:prstGeom>
        </p:spPr>
        <p:txBody>
          <a:bodyPr wrap="square">
            <a:spAutoFit/>
          </a:bodyPr>
          <a:lstStyle/>
          <a:p>
            <a:r>
              <a:rPr lang="en-US" sz="1400" dirty="0" smtClean="0"/>
              <a:t>coefficients </a:t>
            </a:r>
            <a:r>
              <a:rPr lang="en-US" sz="1400" dirty="0" err="1" smtClean="0"/>
              <a:t>Cj</a:t>
            </a:r>
            <a:r>
              <a:rPr lang="en-US" sz="1400" dirty="0" smtClean="0"/>
              <a:t> are </a:t>
            </a:r>
            <a:r>
              <a:rPr lang="pl-PL" sz="1400" dirty="0" err="1" smtClean="0"/>
              <a:t>in</a:t>
            </a:r>
            <a:r>
              <a:rPr lang="en-US" sz="1400" dirty="0" smtClean="0"/>
              <a:t>sensitive to</a:t>
            </a:r>
            <a:r>
              <a:rPr lang="pl-PL" sz="1400" dirty="0" smtClean="0"/>
              <a:t> </a:t>
            </a:r>
            <a:r>
              <a:rPr lang="pl-PL" sz="1400" dirty="0" err="1" smtClean="0"/>
              <a:t>the</a:t>
            </a:r>
            <a:r>
              <a:rPr lang="pl-PL" sz="1400" dirty="0" smtClean="0"/>
              <a:t> </a:t>
            </a:r>
            <a:r>
              <a:rPr lang="pl-PL" sz="1400" dirty="0" err="1" smtClean="0"/>
              <a:t>statistics</a:t>
            </a:r>
            <a:endParaRPr lang="pl-PL"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0"/>
            <a:ext cx="9144000" cy="400050"/>
          </a:xfrm>
          <a:prstGeom prst="rect">
            <a:avLst/>
          </a:prstGeom>
          <a:noFill/>
          <a:ln w="9525">
            <a:noFill/>
            <a:miter lim="800000"/>
            <a:headEnd/>
            <a:tailEnd/>
          </a:ln>
        </p:spPr>
        <p:txBody>
          <a:bodyPr lIns="91404" tIns="45702" rIns="91404" bIns="45702">
            <a:spAutoFit/>
          </a:bodyPr>
          <a:lstStyle/>
          <a:p>
            <a:pPr algn="ctr"/>
            <a:r>
              <a:rPr lang="pl-PL" sz="2000" b="1" dirty="0" err="1" smtClean="0">
                <a:solidFill>
                  <a:srgbClr val="FF0000"/>
                </a:solidFill>
                <a:latin typeface="Comic Sans MS" pitchFamily="66" charset="0"/>
              </a:rPr>
              <a:t>Dynamical</a:t>
            </a:r>
            <a:r>
              <a:rPr lang="pl-PL" sz="2000" b="1" dirty="0" smtClean="0">
                <a:solidFill>
                  <a:srgbClr val="FF0000"/>
                </a:solidFill>
                <a:latin typeface="Comic Sans MS" pitchFamily="66" charset="0"/>
              </a:rPr>
              <a:t> </a:t>
            </a:r>
            <a:r>
              <a:rPr lang="pl-PL" sz="2000" b="1" dirty="0" err="1" smtClean="0">
                <a:solidFill>
                  <a:srgbClr val="FF0000"/>
                </a:solidFill>
                <a:latin typeface="Comic Sans MS" pitchFamily="66" charset="0"/>
              </a:rPr>
              <a:t>Clan</a:t>
            </a:r>
            <a:r>
              <a:rPr lang="pl-PL" sz="2000" b="1" dirty="0" smtClean="0">
                <a:solidFill>
                  <a:srgbClr val="FF0000"/>
                </a:solidFill>
                <a:latin typeface="Comic Sans MS" pitchFamily="66" charset="0"/>
              </a:rPr>
              <a:t> Model (DCM)</a:t>
            </a:r>
            <a:endParaRPr lang="pl-PL" sz="2000" b="1" dirty="0">
              <a:solidFill>
                <a:srgbClr val="FF0000"/>
              </a:solidFill>
              <a:latin typeface="Comic Sans MS" pitchFamily="66" charset="0"/>
            </a:endParaRPr>
          </a:p>
        </p:txBody>
      </p:sp>
      <p:graphicFrame>
        <p:nvGraphicFramePr>
          <p:cNvPr id="201731" name="Object 3"/>
          <p:cNvGraphicFramePr>
            <a:graphicFrameLocks noChangeAspect="1"/>
          </p:cNvGraphicFramePr>
          <p:nvPr/>
        </p:nvGraphicFramePr>
        <p:xfrm>
          <a:off x="71406" y="928670"/>
          <a:ext cx="2857520" cy="571504"/>
        </p:xfrm>
        <a:graphic>
          <a:graphicData uri="http://schemas.openxmlformats.org/presentationml/2006/ole">
            <mc:AlternateContent xmlns:mc="http://schemas.openxmlformats.org/markup-compatibility/2006">
              <mc:Choice xmlns:v="urn:schemas-microsoft-com:vml" Requires="v">
                <p:oleObj spid="_x0000_s201844" name="Równanie" r:id="rId3" imgW="2044700" imgH="419100" progId="Equation.3">
                  <p:embed/>
                </p:oleObj>
              </mc:Choice>
              <mc:Fallback>
                <p:oleObj name="Równanie" r:id="rId3" imgW="2044700" imgH="4191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06" y="928670"/>
                        <a:ext cx="2857520" cy="5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1730" name="Object 2"/>
          <p:cNvGraphicFramePr>
            <a:graphicFrameLocks noChangeAspect="1"/>
          </p:cNvGraphicFramePr>
          <p:nvPr/>
        </p:nvGraphicFramePr>
        <p:xfrm>
          <a:off x="1928794" y="1505205"/>
          <a:ext cx="857256" cy="495035"/>
        </p:xfrm>
        <a:graphic>
          <a:graphicData uri="http://schemas.openxmlformats.org/presentationml/2006/ole">
            <mc:AlternateContent xmlns:mc="http://schemas.openxmlformats.org/markup-compatibility/2006">
              <mc:Choice xmlns:v="urn:schemas-microsoft-com:vml" Requires="v">
                <p:oleObj spid="_x0000_s201845" name="Równanie" r:id="rId5" imgW="672808" imgH="393529" progId="Equation.3">
                  <p:embed/>
                </p:oleObj>
              </mc:Choice>
              <mc:Fallback>
                <p:oleObj name="Równanie" r:id="rId5" imgW="672808" imgH="393529"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8794" y="1505205"/>
                        <a:ext cx="857256" cy="4950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173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01733" name="Rectangle 5"/>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201734" name="Rectangle 6"/>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9" name="pole tekstowe 8"/>
          <p:cNvSpPr txBox="1"/>
          <p:nvPr/>
        </p:nvSpPr>
        <p:spPr>
          <a:xfrm>
            <a:off x="1000100" y="345024"/>
            <a:ext cx="714348" cy="369332"/>
          </a:xfrm>
          <a:prstGeom prst="rect">
            <a:avLst/>
          </a:prstGeom>
          <a:noFill/>
        </p:spPr>
        <p:txBody>
          <a:bodyPr wrap="square" rtlCol="0">
            <a:spAutoFit/>
          </a:bodyPr>
          <a:lstStyle/>
          <a:p>
            <a:r>
              <a:rPr lang="pl-PL" dirty="0" smtClean="0"/>
              <a:t>NBD</a:t>
            </a:r>
            <a:endParaRPr lang="pl-PL" dirty="0"/>
          </a:p>
        </p:txBody>
      </p:sp>
      <p:sp>
        <p:nvSpPr>
          <p:cNvPr id="10" name="pole tekstowe 9"/>
          <p:cNvSpPr txBox="1"/>
          <p:nvPr/>
        </p:nvSpPr>
        <p:spPr>
          <a:xfrm>
            <a:off x="7000892" y="357166"/>
            <a:ext cx="714380" cy="369332"/>
          </a:xfrm>
          <a:prstGeom prst="rect">
            <a:avLst/>
          </a:prstGeom>
          <a:noFill/>
        </p:spPr>
        <p:txBody>
          <a:bodyPr wrap="square" rtlCol="0">
            <a:spAutoFit/>
          </a:bodyPr>
          <a:lstStyle/>
          <a:p>
            <a:r>
              <a:rPr lang="pl-PL" dirty="0" smtClean="0"/>
              <a:t>DCM</a:t>
            </a:r>
            <a:endParaRPr lang="pl-PL" dirty="0"/>
          </a:p>
        </p:txBody>
      </p:sp>
      <p:sp>
        <p:nvSpPr>
          <p:cNvPr id="20173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01737" name="Rectangle 9"/>
          <p:cNvSpPr>
            <a:spLocks noChangeArrowheads="1"/>
          </p:cNvSpPr>
          <p:nvPr/>
        </p:nvSpPr>
        <p:spPr bwMode="auto">
          <a:xfrm>
            <a:off x="0" y="428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201739" name="Picture 11"/>
          <p:cNvPicPr>
            <a:picLocks noChangeAspect="1" noChangeArrowheads="1"/>
          </p:cNvPicPr>
          <p:nvPr/>
        </p:nvPicPr>
        <p:blipFill>
          <a:blip r:embed="rId7"/>
          <a:srcRect/>
          <a:stretch>
            <a:fillRect/>
          </a:stretch>
        </p:blipFill>
        <p:spPr bwMode="auto">
          <a:xfrm>
            <a:off x="6048403" y="2233606"/>
            <a:ext cx="2524125" cy="266700"/>
          </a:xfrm>
          <a:prstGeom prst="rect">
            <a:avLst/>
          </a:prstGeom>
          <a:noFill/>
          <a:ln w="9525">
            <a:noFill/>
            <a:miter lim="800000"/>
            <a:headEnd/>
            <a:tailEnd/>
          </a:ln>
        </p:spPr>
      </p:pic>
      <p:graphicFrame>
        <p:nvGraphicFramePr>
          <p:cNvPr id="3" name="Object 1"/>
          <p:cNvGraphicFramePr>
            <a:graphicFrameLocks noChangeAspect="1"/>
          </p:cNvGraphicFramePr>
          <p:nvPr/>
        </p:nvGraphicFramePr>
        <p:xfrm>
          <a:off x="-32" y="3143248"/>
          <a:ext cx="4790158" cy="3357586"/>
        </p:xfrm>
        <a:graphic>
          <a:graphicData uri="http://schemas.openxmlformats.org/presentationml/2006/ole">
            <mc:AlternateContent xmlns:mc="http://schemas.openxmlformats.org/markup-compatibility/2006">
              <mc:Choice xmlns:v="urn:schemas-microsoft-com:vml" Requires="v">
                <p:oleObj spid="_x0000_s201846" name="Graph" r:id="rId8" imgW="4131869" imgH="2899258" progId="Origin50.Graph">
                  <p:embed/>
                </p:oleObj>
              </mc:Choice>
              <mc:Fallback>
                <p:oleObj name="Graph" r:id="rId8" imgW="4131869" imgH="2899258" progId="Origin50.Graph">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 y="3143248"/>
                        <a:ext cx="4790158" cy="33575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9"/>
          <p:cNvGraphicFramePr>
            <a:graphicFrameLocks noChangeAspect="1"/>
          </p:cNvGraphicFramePr>
          <p:nvPr/>
        </p:nvGraphicFramePr>
        <p:xfrm>
          <a:off x="1906574" y="2236780"/>
          <a:ext cx="808038" cy="192088"/>
        </p:xfrm>
        <a:graphic>
          <a:graphicData uri="http://schemas.openxmlformats.org/presentationml/2006/ole">
            <mc:AlternateContent xmlns:mc="http://schemas.openxmlformats.org/markup-compatibility/2006">
              <mc:Choice xmlns:v="urn:schemas-microsoft-com:vml" Requires="v">
                <p:oleObj spid="_x0000_s201847" name="Równanie" r:id="rId10" imgW="634680" imgH="152280" progId="Equation.3">
                  <p:embed/>
                </p:oleObj>
              </mc:Choice>
              <mc:Fallback>
                <p:oleObj name="Równanie" r:id="rId10" imgW="634680" imgH="152280" progId="Equation.3">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6574" y="2236780"/>
                        <a:ext cx="808038" cy="1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 name="Picture 4"/>
          <p:cNvPicPr>
            <a:picLocks noChangeAspect="1" noChangeArrowheads="1"/>
          </p:cNvPicPr>
          <p:nvPr/>
        </p:nvPicPr>
        <p:blipFill>
          <a:blip r:embed="rId12"/>
          <a:srcRect/>
          <a:stretch>
            <a:fillRect/>
          </a:stretch>
        </p:blipFill>
        <p:spPr bwMode="auto">
          <a:xfrm>
            <a:off x="5924577" y="1500174"/>
            <a:ext cx="2505075" cy="495300"/>
          </a:xfrm>
          <a:prstGeom prst="rect">
            <a:avLst/>
          </a:prstGeom>
          <a:noFill/>
          <a:ln w="9525">
            <a:noFill/>
            <a:miter lim="800000"/>
            <a:headEnd/>
            <a:tailEnd/>
          </a:ln>
        </p:spPr>
      </p:pic>
      <p:graphicFrame>
        <p:nvGraphicFramePr>
          <p:cNvPr id="5" name="Object 1"/>
          <p:cNvGraphicFramePr>
            <a:graphicFrameLocks noChangeAspect="1"/>
          </p:cNvGraphicFramePr>
          <p:nvPr/>
        </p:nvGraphicFramePr>
        <p:xfrm>
          <a:off x="4309656" y="3143248"/>
          <a:ext cx="4762938" cy="3357586"/>
        </p:xfrm>
        <a:graphic>
          <a:graphicData uri="http://schemas.openxmlformats.org/presentationml/2006/ole">
            <mc:AlternateContent xmlns:mc="http://schemas.openxmlformats.org/markup-compatibility/2006">
              <mc:Choice xmlns:v="urn:schemas-microsoft-com:vml" Requires="v">
                <p:oleObj spid="_x0000_s201848" name="Graph" r:id="rId13" imgW="4276649" imgH="3022702" progId="Origin50.Graph">
                  <p:embed/>
                </p:oleObj>
              </mc:Choice>
              <mc:Fallback>
                <p:oleObj name="Graph" r:id="rId13" imgW="4276649" imgH="3022702" progId="Origin50.Graph">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09656" y="3143248"/>
                        <a:ext cx="4762938" cy="33575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pole tekstowe 18"/>
          <p:cNvSpPr txBox="1"/>
          <p:nvPr/>
        </p:nvSpPr>
        <p:spPr>
          <a:xfrm>
            <a:off x="5143504" y="3214686"/>
            <a:ext cx="2714644" cy="307777"/>
          </a:xfrm>
          <a:prstGeom prst="rect">
            <a:avLst/>
          </a:prstGeom>
          <a:noFill/>
        </p:spPr>
        <p:txBody>
          <a:bodyPr wrap="square" rtlCol="0">
            <a:spAutoFit/>
          </a:bodyPr>
          <a:lstStyle/>
          <a:p>
            <a:r>
              <a:rPr lang="pl-PL" sz="1400" dirty="0" err="1" smtClean="0"/>
              <a:t>probability</a:t>
            </a:r>
            <a:r>
              <a:rPr lang="pl-PL" sz="1400" dirty="0" smtClean="0"/>
              <a:t> of </a:t>
            </a:r>
            <a:r>
              <a:rPr lang="pl-PL" sz="1400" dirty="0" err="1" smtClean="0"/>
              <a:t>particle</a:t>
            </a:r>
            <a:r>
              <a:rPr lang="pl-PL" sz="1400" dirty="0" smtClean="0"/>
              <a:t> </a:t>
            </a:r>
            <a:r>
              <a:rPr lang="pl-PL" sz="1400" dirty="0" err="1" smtClean="0"/>
              <a:t>emissiom</a:t>
            </a:r>
            <a:endParaRPr lang="pl-PL"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7746" name="Object 3"/>
          <p:cNvGraphicFramePr>
            <a:graphicFrameLocks noChangeAspect="1"/>
          </p:cNvGraphicFramePr>
          <p:nvPr/>
        </p:nvGraphicFramePr>
        <p:xfrm>
          <a:off x="4395981" y="1045700"/>
          <a:ext cx="4533737" cy="3097680"/>
        </p:xfrm>
        <a:graphic>
          <a:graphicData uri="http://schemas.openxmlformats.org/presentationml/2006/ole">
            <mc:AlternateContent xmlns:mc="http://schemas.openxmlformats.org/markup-compatibility/2006">
              <mc:Choice xmlns:v="urn:schemas-microsoft-com:vml" Requires="v">
                <p:oleObj spid="_x0000_s287790" name="Graph" r:id="rId3" imgW="4131360" imgH="2898720" progId="Origin50.Graph">
                  <p:embed/>
                </p:oleObj>
              </mc:Choice>
              <mc:Fallback>
                <p:oleObj name="Graph" r:id="rId3" imgW="4131360" imgH="2898720" progId="Origin50.Graph">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5981" y="1045700"/>
                        <a:ext cx="4533737" cy="3097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4"/>
          <p:cNvSpPr>
            <a:spLocks noChangeArrowheads="1"/>
          </p:cNvSpPr>
          <p:nvPr/>
        </p:nvSpPr>
        <p:spPr bwMode="auto">
          <a:xfrm>
            <a:off x="0" y="0"/>
            <a:ext cx="9144000" cy="400050"/>
          </a:xfrm>
          <a:prstGeom prst="rect">
            <a:avLst/>
          </a:prstGeom>
          <a:noFill/>
          <a:ln w="9525">
            <a:noFill/>
            <a:miter lim="800000"/>
            <a:headEnd/>
            <a:tailEnd/>
          </a:ln>
        </p:spPr>
        <p:txBody>
          <a:bodyPr lIns="91404" tIns="45702" rIns="91404" bIns="45702">
            <a:spAutoFit/>
          </a:bodyPr>
          <a:lstStyle/>
          <a:p>
            <a:pPr algn="ctr"/>
            <a:r>
              <a:rPr lang="pl-PL" sz="2000" b="1" dirty="0" err="1" smtClean="0">
                <a:solidFill>
                  <a:srgbClr val="00B050"/>
                </a:solidFill>
                <a:latin typeface="Comic Sans MS" pitchFamily="66" charset="0"/>
              </a:rPr>
              <a:t>Results</a:t>
            </a:r>
            <a:r>
              <a:rPr lang="pl-PL" sz="2000" b="1" dirty="0" smtClean="0">
                <a:solidFill>
                  <a:srgbClr val="00B050"/>
                </a:solidFill>
                <a:latin typeface="Comic Sans MS" pitchFamily="66" charset="0"/>
              </a:rPr>
              <a:t> </a:t>
            </a:r>
            <a:r>
              <a:rPr lang="pl-PL" sz="2000" b="1" dirty="0" err="1" smtClean="0">
                <a:solidFill>
                  <a:srgbClr val="00B050"/>
                </a:solidFill>
                <a:latin typeface="Comic Sans MS" pitchFamily="66" charset="0"/>
              </a:rPr>
              <a:t>from</a:t>
            </a:r>
            <a:r>
              <a:rPr lang="pl-PL" sz="2000" b="1" dirty="0" smtClean="0">
                <a:solidFill>
                  <a:srgbClr val="00B050"/>
                </a:solidFill>
                <a:latin typeface="Comic Sans MS" pitchFamily="66" charset="0"/>
              </a:rPr>
              <a:t> DCM</a:t>
            </a:r>
            <a:endParaRPr lang="pl-PL" sz="2000" b="1" dirty="0">
              <a:solidFill>
                <a:srgbClr val="00B050"/>
              </a:solidFill>
              <a:latin typeface="Comic Sans MS" pitchFamily="66" charset="0"/>
            </a:endParaRPr>
          </a:p>
        </p:txBody>
      </p:sp>
      <p:graphicFrame>
        <p:nvGraphicFramePr>
          <p:cNvPr id="287747" name="Object 3"/>
          <p:cNvGraphicFramePr>
            <a:graphicFrameLocks noChangeAspect="1"/>
          </p:cNvGraphicFramePr>
          <p:nvPr/>
        </p:nvGraphicFramePr>
        <p:xfrm>
          <a:off x="71440" y="1084264"/>
          <a:ext cx="4378107" cy="3059116"/>
        </p:xfrm>
        <a:graphic>
          <a:graphicData uri="http://schemas.openxmlformats.org/presentationml/2006/ole">
            <mc:AlternateContent xmlns:mc="http://schemas.openxmlformats.org/markup-compatibility/2006">
              <mc:Choice xmlns:v="urn:schemas-microsoft-com:vml" Requires="v">
                <p:oleObj spid="_x0000_s287791" name="Graph" r:id="rId5" imgW="4154400" imgH="2901600" progId="Origin50.Graph">
                  <p:embed/>
                </p:oleObj>
              </mc:Choice>
              <mc:Fallback>
                <p:oleObj name="Graph" r:id="rId5" imgW="4154400" imgH="2901600" progId="Origin50.Graph">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40" y="1084264"/>
                        <a:ext cx="4378107" cy="3059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trzałka zakrzywiona w lewo 6"/>
          <p:cNvSpPr/>
          <p:nvPr/>
        </p:nvSpPr>
        <p:spPr>
          <a:xfrm>
            <a:off x="5786446" y="214290"/>
            <a:ext cx="714380" cy="1928826"/>
          </a:xfrm>
          <a:prstGeom prst="curved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8" name="Strzałka zakrzywiona w prawo 7"/>
          <p:cNvSpPr/>
          <p:nvPr/>
        </p:nvSpPr>
        <p:spPr>
          <a:xfrm rot="859628">
            <a:off x="2220058" y="90465"/>
            <a:ext cx="788082" cy="1768327"/>
          </a:xfrm>
          <a:prstGeom prst="curved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809597" y="1000108"/>
            <a:ext cx="6191295" cy="3714776"/>
          </a:xfrm>
          <a:prstGeom prst="rect">
            <a:avLst/>
          </a:prstGeom>
          <a:noFill/>
          <a:ln w="9525">
            <a:noFill/>
            <a:miter lim="800000"/>
            <a:headEnd/>
            <a:tailEnd/>
          </a:ln>
        </p:spPr>
      </p:pic>
      <p:sp>
        <p:nvSpPr>
          <p:cNvPr id="2" name="Prostokąt 8"/>
          <p:cNvSpPr>
            <a:spLocks noChangeArrowheads="1"/>
          </p:cNvSpPr>
          <p:nvPr/>
        </p:nvSpPr>
        <p:spPr bwMode="auto">
          <a:xfrm>
            <a:off x="0" y="0"/>
            <a:ext cx="9144000" cy="707886"/>
          </a:xfrm>
          <a:prstGeom prst="rect">
            <a:avLst/>
          </a:prstGeom>
          <a:noFill/>
          <a:ln w="9525">
            <a:noFill/>
            <a:miter lim="800000"/>
            <a:headEnd/>
            <a:tailEnd/>
          </a:ln>
        </p:spPr>
        <p:txBody>
          <a:bodyPr>
            <a:spAutoFit/>
          </a:bodyPr>
          <a:lstStyle/>
          <a:p>
            <a:pPr algn="ctr"/>
            <a:r>
              <a:rPr lang="pl-PL" sz="2000" b="1" dirty="0" smtClean="0">
                <a:solidFill>
                  <a:srgbClr val="FF0000"/>
                </a:solidFill>
                <a:latin typeface="Comic Sans MS" pitchFamily="66" charset="0"/>
              </a:rPr>
              <a:t>T</a:t>
            </a:r>
            <a:r>
              <a:rPr lang="en-US" sz="2000" b="1" dirty="0" err="1" smtClean="0">
                <a:solidFill>
                  <a:srgbClr val="FF0000"/>
                </a:solidFill>
                <a:latin typeface="Comic Sans MS" pitchFamily="66" charset="0"/>
              </a:rPr>
              <a:t>ransverse</a:t>
            </a:r>
            <a:r>
              <a:rPr lang="en-US" sz="2000" b="1" dirty="0" smtClean="0">
                <a:solidFill>
                  <a:srgbClr val="FF0000"/>
                </a:solidFill>
                <a:latin typeface="Comic Sans MS" pitchFamily="66" charset="0"/>
              </a:rPr>
              <a:t> </a:t>
            </a:r>
            <a:r>
              <a:rPr lang="en-US" sz="2000" b="1" dirty="0">
                <a:solidFill>
                  <a:srgbClr val="FF0000"/>
                </a:solidFill>
                <a:latin typeface="Comic Sans MS" pitchFamily="66" charset="0"/>
              </a:rPr>
              <a:t>momentum distributions are characterized by </a:t>
            </a:r>
            <a:endParaRPr lang="pl-PL" sz="2000" b="1" dirty="0">
              <a:solidFill>
                <a:srgbClr val="FF0000"/>
              </a:solidFill>
              <a:latin typeface="Comic Sans MS" pitchFamily="66" charset="0"/>
            </a:endParaRPr>
          </a:p>
          <a:p>
            <a:pPr algn="ctr"/>
            <a:r>
              <a:rPr lang="en-US" sz="2000" b="1" dirty="0">
                <a:solidFill>
                  <a:srgbClr val="FF0000"/>
                </a:solidFill>
                <a:latin typeface="Comic Sans MS" pitchFamily="66" charset="0"/>
              </a:rPr>
              <a:t>a quasi-power law </a:t>
            </a:r>
            <a:r>
              <a:rPr lang="en-US" sz="2000" b="1" dirty="0" smtClean="0">
                <a:solidFill>
                  <a:srgbClr val="FF0000"/>
                </a:solidFill>
                <a:latin typeface="Comic Sans MS" pitchFamily="66" charset="0"/>
              </a:rPr>
              <a:t>(</a:t>
            </a:r>
            <a:r>
              <a:rPr lang="pl-PL" sz="2000" b="1" dirty="0" err="1" smtClean="0">
                <a:solidFill>
                  <a:srgbClr val="FF0000"/>
                </a:solidFill>
                <a:latin typeface="Comic Sans MS" pitchFamily="66" charset="0"/>
              </a:rPr>
              <a:t>Hagedorn</a:t>
            </a:r>
            <a:r>
              <a:rPr lang="pl-PL" sz="2000" b="1" dirty="0" smtClean="0">
                <a:solidFill>
                  <a:srgbClr val="FF0000"/>
                </a:solidFill>
                <a:latin typeface="Comic Sans MS" pitchFamily="66" charset="0"/>
              </a:rPr>
              <a:t> </a:t>
            </a:r>
            <a:r>
              <a:rPr lang="pl-PL" sz="2000" b="1" dirty="0" err="1" smtClean="0">
                <a:solidFill>
                  <a:srgbClr val="FF0000"/>
                </a:solidFill>
                <a:latin typeface="Comic Sans MS" pitchFamily="66" charset="0"/>
              </a:rPr>
              <a:t>formula</a:t>
            </a:r>
            <a:r>
              <a:rPr lang="pl-PL" sz="2000" b="1" dirty="0" smtClean="0">
                <a:solidFill>
                  <a:srgbClr val="FF0000"/>
                </a:solidFill>
                <a:latin typeface="Comic Sans MS" pitchFamily="66" charset="0"/>
              </a:rPr>
              <a:t> </a:t>
            </a:r>
            <a:r>
              <a:rPr lang="pl-PL" sz="2000" b="1" dirty="0" err="1" smtClean="0">
                <a:solidFill>
                  <a:srgbClr val="FF0000"/>
                </a:solidFill>
                <a:latin typeface="Comic Sans MS" pitchFamily="66" charset="0"/>
              </a:rPr>
              <a:t>or</a:t>
            </a:r>
            <a:r>
              <a:rPr lang="pl-PL" sz="2000" b="1" dirty="0" smtClean="0">
                <a:solidFill>
                  <a:srgbClr val="FF0000"/>
                </a:solidFill>
                <a:latin typeface="Comic Sans MS" pitchFamily="66" charset="0"/>
              </a:rPr>
              <a:t> </a:t>
            </a:r>
            <a:r>
              <a:rPr lang="en-US" sz="2000" b="1" dirty="0" err="1" smtClean="0">
                <a:solidFill>
                  <a:srgbClr val="FF0000"/>
                </a:solidFill>
                <a:latin typeface="Comic Sans MS" pitchFamily="66" charset="0"/>
              </a:rPr>
              <a:t>Tsallis</a:t>
            </a:r>
            <a:r>
              <a:rPr lang="en-US" sz="2000" b="1" dirty="0" smtClean="0">
                <a:solidFill>
                  <a:srgbClr val="FF0000"/>
                </a:solidFill>
                <a:latin typeface="Comic Sans MS" pitchFamily="66" charset="0"/>
              </a:rPr>
              <a:t> </a:t>
            </a:r>
            <a:r>
              <a:rPr lang="en-US" sz="2000" b="1" dirty="0">
                <a:solidFill>
                  <a:srgbClr val="FF0000"/>
                </a:solidFill>
                <a:latin typeface="Comic Sans MS" pitchFamily="66" charset="0"/>
              </a:rPr>
              <a:t>distribution) </a:t>
            </a:r>
            <a:endParaRPr lang="pl-PL" sz="2000" b="1" dirty="0">
              <a:solidFill>
                <a:srgbClr val="FF0000"/>
              </a:solidFill>
              <a:latin typeface="Comic Sans MS" pitchFamily="66" charset="0"/>
            </a:endParaRPr>
          </a:p>
        </p:txBody>
      </p:sp>
      <p:graphicFrame>
        <p:nvGraphicFramePr>
          <p:cNvPr id="158722" name="Object 10"/>
          <p:cNvGraphicFramePr>
            <a:graphicFrameLocks noChangeAspect="1"/>
          </p:cNvGraphicFramePr>
          <p:nvPr/>
        </p:nvGraphicFramePr>
        <p:xfrm>
          <a:off x="4429124" y="1214422"/>
          <a:ext cx="2214578" cy="817462"/>
        </p:xfrm>
        <a:graphic>
          <a:graphicData uri="http://schemas.openxmlformats.org/presentationml/2006/ole">
            <mc:AlternateContent xmlns:mc="http://schemas.openxmlformats.org/markup-compatibility/2006">
              <mc:Choice xmlns:v="urn:schemas-microsoft-com:vml" Requires="v">
                <p:oleObj spid="_x0000_s158768" name="Równanie" r:id="rId4" imgW="1269720" imgH="469800" progId="Equation.3">
                  <p:embed/>
                </p:oleObj>
              </mc:Choice>
              <mc:Fallback>
                <p:oleObj name="Równanie" r:id="rId4" imgW="1269720" imgH="469800"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9124" y="1214422"/>
                        <a:ext cx="2214578" cy="817462"/>
                      </a:xfrm>
                      <a:prstGeom prst="rect">
                        <a:avLst/>
                      </a:prstGeom>
                      <a:solidFill>
                        <a:schemeClr val="bg1"/>
                      </a:solidFill>
                    </p:spPr>
                  </p:pic>
                </p:oleObj>
              </mc:Fallback>
            </mc:AlternateContent>
          </a:graphicData>
        </a:graphic>
      </p:graphicFrame>
      <p:pic>
        <p:nvPicPr>
          <p:cNvPr id="5" name="Picture 3"/>
          <p:cNvPicPr>
            <a:picLocks noChangeAspect="1" noChangeArrowheads="1"/>
          </p:cNvPicPr>
          <p:nvPr/>
        </p:nvPicPr>
        <p:blipFill>
          <a:blip r:embed="rId6"/>
          <a:srcRect/>
          <a:stretch>
            <a:fillRect/>
          </a:stretch>
        </p:blipFill>
        <p:spPr bwMode="auto">
          <a:xfrm>
            <a:off x="1571604" y="4714885"/>
            <a:ext cx="5214974" cy="285752"/>
          </a:xfrm>
          <a:prstGeom prst="rect">
            <a:avLst/>
          </a:prstGeom>
          <a:noFill/>
          <a:ln w="9525">
            <a:noFill/>
            <a:miter lim="800000"/>
            <a:headEnd/>
            <a:tailEnd/>
          </a:ln>
        </p:spPr>
      </p:pic>
      <p:sp>
        <p:nvSpPr>
          <p:cNvPr id="6" name="Rectangle 7"/>
          <p:cNvSpPr>
            <a:spLocks noChangeArrowheads="1"/>
          </p:cNvSpPr>
          <p:nvPr/>
        </p:nvSpPr>
        <p:spPr bwMode="auto">
          <a:xfrm>
            <a:off x="-32" y="6550256"/>
            <a:ext cx="3071834" cy="276991"/>
          </a:xfrm>
          <a:prstGeom prst="rect">
            <a:avLst/>
          </a:prstGeom>
          <a:noFill/>
          <a:ln w="9525">
            <a:noFill/>
            <a:miter lim="800000"/>
            <a:headEnd/>
            <a:tailEnd/>
          </a:ln>
        </p:spPr>
        <p:txBody>
          <a:bodyPr wrap="square" lIns="91431" tIns="45716" rIns="91431" bIns="45716">
            <a:spAutoFit/>
          </a:bodyPr>
          <a:lstStyle/>
          <a:p>
            <a:r>
              <a:rPr lang="pl-PL" sz="1200" dirty="0" err="1" smtClean="0">
                <a:cs typeface="Arial" pitchFamily="34" charset="0"/>
                <a:sym typeface="Wingdings 3" pitchFamily="18" charset="2"/>
              </a:rPr>
              <a:t>C-Y</a:t>
            </a:r>
            <a:r>
              <a:rPr lang="pl-PL" sz="1200" dirty="0" smtClean="0">
                <a:cs typeface="Arial" pitchFamily="34" charset="0"/>
                <a:sym typeface="Wingdings 3" pitchFamily="18" charset="2"/>
              </a:rPr>
              <a:t> </a:t>
            </a:r>
            <a:r>
              <a:rPr lang="pl-PL" sz="1200" dirty="0" err="1" smtClean="0">
                <a:cs typeface="Arial" pitchFamily="34" charset="0"/>
                <a:sym typeface="Wingdings 3" pitchFamily="18" charset="2"/>
              </a:rPr>
              <a:t>Wong</a:t>
            </a:r>
            <a:r>
              <a:rPr lang="pl-PL" sz="1200" dirty="0" smtClean="0">
                <a:cs typeface="Arial" pitchFamily="34" charset="0"/>
                <a:sym typeface="Wingdings 3" pitchFamily="18" charset="2"/>
              </a:rPr>
              <a:t> et al., PRD </a:t>
            </a:r>
            <a:r>
              <a:rPr lang="pl-PL" sz="1200" b="1" dirty="0" smtClean="0">
                <a:cs typeface="Arial" pitchFamily="34" charset="0"/>
                <a:sym typeface="Wingdings 3" pitchFamily="18" charset="2"/>
              </a:rPr>
              <a:t>91</a:t>
            </a:r>
            <a:r>
              <a:rPr lang="pl-PL" sz="1200" dirty="0" smtClean="0">
                <a:cs typeface="Arial" pitchFamily="34" charset="0"/>
                <a:sym typeface="Wingdings 3" pitchFamily="18" charset="2"/>
              </a:rPr>
              <a:t> </a:t>
            </a:r>
            <a:r>
              <a:rPr lang="pl-PL" sz="1200" dirty="0">
                <a:cs typeface="Arial" pitchFamily="34" charset="0"/>
                <a:sym typeface="Wingdings 3" pitchFamily="18" charset="2"/>
              </a:rPr>
              <a:t>(</a:t>
            </a:r>
            <a:r>
              <a:rPr lang="pl-PL" sz="1200" dirty="0" smtClean="0">
                <a:cs typeface="Arial" pitchFamily="34" charset="0"/>
                <a:sym typeface="Wingdings 3" pitchFamily="18" charset="2"/>
              </a:rPr>
              <a:t>2015) 114027</a:t>
            </a:r>
            <a:endParaRPr lang="pl-PL" sz="1200" dirty="0">
              <a:cs typeface="Arial" pitchFamily="34" charset="0"/>
              <a:sym typeface="Wingdings 3" pitchFamily="18" charset="2"/>
            </a:endParaRPr>
          </a:p>
        </p:txBody>
      </p:sp>
      <p:sp>
        <p:nvSpPr>
          <p:cNvPr id="7" name="Prostokąt 6"/>
          <p:cNvSpPr/>
          <p:nvPr/>
        </p:nvSpPr>
        <p:spPr>
          <a:xfrm>
            <a:off x="1643042" y="4643446"/>
            <a:ext cx="142876"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Rectangle 4"/>
          <p:cNvSpPr>
            <a:spLocks noChangeArrowheads="1"/>
          </p:cNvSpPr>
          <p:nvPr/>
        </p:nvSpPr>
        <p:spPr bwMode="auto">
          <a:xfrm>
            <a:off x="0" y="5332413"/>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pl-PL" sz="1400" dirty="0" smtClean="0">
                <a:ea typeface="Calibri" pitchFamily="34" charset="0"/>
                <a:cs typeface="Arial" pitchFamily="34" charset="0"/>
              </a:rPr>
              <a:t>T</a:t>
            </a:r>
            <a:r>
              <a:rPr kumimoji="0" lang="en-US"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ransverse</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momenta</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distributions of different kinds can be described by a quasi </a:t>
            </a:r>
            <a:r>
              <a:rPr kumimoji="0" lang="pl-P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a:t>
            </a:r>
            <a:r>
              <a:rPr kumimoji="0" lang="en-US"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ower</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law formula (known as QCD-inspired </a:t>
            </a:r>
            <a:r>
              <a:rPr kumimoji="0" lang="en-US"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Hagedorn</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formula or </a:t>
            </a:r>
            <a:r>
              <a:rPr kumimoji="0" lang="en-US"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Tsallis</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distribution</a:t>
            </a:r>
            <a:r>
              <a:rPr lang="pl-PL" sz="1400" dirty="0" smtClean="0">
                <a:ea typeface="Calibri" pitchFamily="34" charset="0"/>
                <a:cs typeface="Arial" pitchFamily="34" charset="0"/>
              </a:rPr>
              <a:t> </a:t>
            </a:r>
            <a:r>
              <a:rPr lang="pl-PL" sz="1400" dirty="0" err="1" smtClean="0">
                <a:ea typeface="Calibri" pitchFamily="34" charset="0"/>
                <a:cs typeface="Arial" pitchFamily="34" charset="0"/>
              </a:rPr>
              <a:t>when</a:t>
            </a:r>
            <a:r>
              <a:rPr lang="pl-PL" sz="1400" dirty="0" smtClean="0">
                <a:ea typeface="Calibri" pitchFamily="34" charset="0"/>
                <a:cs typeface="Arial" pitchFamily="34" charset="0"/>
              </a:rPr>
              <a:t> </a:t>
            </a:r>
            <a:r>
              <a:rPr lang="pl-PL" sz="1400" dirty="0" err="1" smtClean="0">
                <a:ea typeface="Calibri" pitchFamily="34" charset="0"/>
                <a:cs typeface="Arial" pitchFamily="34" charset="0"/>
              </a:rPr>
              <a:t>the</a:t>
            </a:r>
            <a:r>
              <a:rPr lang="en-US" sz="1400" dirty="0" smtClean="0">
                <a:ea typeface="Calibri" pitchFamily="34" charset="0"/>
                <a:cs typeface="Arial" pitchFamily="34" charset="0"/>
              </a:rPr>
              <a:t> observation is interpreted in</a:t>
            </a:r>
            <a:r>
              <a:rPr lang="pl-PL" sz="1400" dirty="0" smtClean="0"/>
              <a:t> </a:t>
            </a:r>
            <a:r>
              <a:rPr lang="en-US" sz="1400" dirty="0" smtClean="0">
                <a:ea typeface="Calibri" pitchFamily="34" charset="0"/>
                <a:cs typeface="Arial" pitchFamily="34" charset="0"/>
              </a:rPr>
              <a:t>terms of the statistical model of particle production, employing the </a:t>
            </a:r>
            <a:r>
              <a:rPr lang="en-US" sz="1400" dirty="0" err="1" smtClean="0">
                <a:ea typeface="Calibri" pitchFamily="34" charset="0"/>
                <a:cs typeface="Arial" pitchFamily="34" charset="0"/>
              </a:rPr>
              <a:t>Tsallis</a:t>
            </a:r>
            <a:r>
              <a:rPr lang="pl-PL" sz="1400" dirty="0" smtClean="0"/>
              <a:t> </a:t>
            </a:r>
            <a:r>
              <a:rPr lang="en-US" sz="1400" dirty="0" smtClean="0">
                <a:ea typeface="Calibri" pitchFamily="34" charset="0"/>
                <a:cs typeface="Arial" pitchFamily="34" charset="0"/>
              </a:rPr>
              <a:t>non-extensive statistics</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which for large values of transverse </a:t>
            </a:r>
            <a:r>
              <a:rPr kumimoji="0" lang="en-US"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momenta</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becomes scale free (independent on T) power distribution</a:t>
            </a:r>
            <a:r>
              <a:rPr kumimoji="0" lang="pl-P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pl-PL" sz="1400" b="0" i="0" u="none" strike="noStrike" cap="none" normalizeH="0" baseline="0" dirty="0" smtClean="0">
              <a:ln>
                <a:noFill/>
              </a:ln>
              <a:solidFill>
                <a:schemeClr val="tx1"/>
              </a:solidFill>
              <a:effectLst/>
              <a:latin typeface="Arial" pitchFamily="34" charset="0"/>
            </a:endParaRPr>
          </a:p>
        </p:txBody>
      </p:sp>
      <p:graphicFrame>
        <p:nvGraphicFramePr>
          <p:cNvPr id="158723" name="Object 3"/>
          <p:cNvGraphicFramePr>
            <a:graphicFrameLocks noChangeAspect="1"/>
          </p:cNvGraphicFramePr>
          <p:nvPr/>
        </p:nvGraphicFramePr>
        <p:xfrm>
          <a:off x="5429256" y="5996007"/>
          <a:ext cx="442085" cy="290513"/>
        </p:xfrm>
        <a:graphic>
          <a:graphicData uri="http://schemas.openxmlformats.org/presentationml/2006/ole">
            <mc:AlternateContent xmlns:mc="http://schemas.openxmlformats.org/markup-compatibility/2006">
              <mc:Choice xmlns:v="urn:schemas-microsoft-com:vml" Requires="v">
                <p:oleObj spid="_x0000_s158769" name="Równanie" r:id="rId7" imgW="342751" imgH="228501" progId="Equation.3">
                  <p:embed/>
                </p:oleObj>
              </mc:Choice>
              <mc:Fallback>
                <p:oleObj name="Równanie" r:id="rId7" imgW="342751" imgH="228501"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9256" y="5996007"/>
                        <a:ext cx="442085"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5"/>
          <p:cNvSpPr>
            <a:spLocks noChangeArrowheads="1"/>
          </p:cNvSpPr>
          <p:nvPr/>
        </p:nvSpPr>
        <p:spPr bwMode="auto">
          <a:xfrm>
            <a:off x="32" y="6215082"/>
            <a:ext cx="9144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pl-PL" sz="1400" b="0" i="0" u="none" strike="noStrike" cap="none" normalizeH="0" baseline="0" dirty="0" err="1" smtClean="0">
                <a:ln>
                  <a:noFill/>
                </a:ln>
                <a:solidFill>
                  <a:srgbClr val="FF0000"/>
                </a:solidFill>
                <a:effectLst/>
                <a:latin typeface="Arial" pitchFamily="34" charset="0"/>
                <a:ea typeface="Calibri" pitchFamily="34" charset="0"/>
                <a:cs typeface="Arial" pitchFamily="34" charset="0"/>
              </a:rPr>
              <a:t>Tsallis</a:t>
            </a:r>
            <a:r>
              <a:rPr kumimoji="0" lang="pl-PL" sz="14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 </a:t>
            </a:r>
            <a:r>
              <a:rPr kumimoji="0" lang="pl-PL" sz="1400" b="0" i="0" u="none" strike="noStrike" cap="none" normalizeH="0" baseline="0" dirty="0" err="1" smtClean="0">
                <a:ln>
                  <a:noFill/>
                </a:ln>
                <a:solidFill>
                  <a:srgbClr val="FF0000"/>
                </a:solidFill>
                <a:effectLst/>
                <a:latin typeface="Arial" pitchFamily="34" charset="0"/>
                <a:ea typeface="Calibri" pitchFamily="34" charset="0"/>
                <a:cs typeface="Arial" pitchFamily="34" charset="0"/>
              </a:rPr>
              <a:t>distribution</a:t>
            </a:r>
            <a:r>
              <a:rPr kumimoji="0" lang="pl-PL" sz="14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 </a:t>
            </a:r>
            <a:r>
              <a:rPr kumimoji="0" lang="en-US" sz="14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successfully describes spectra, the flux of which changes by over 14 orders of magnitude.</a:t>
            </a:r>
            <a:endParaRPr kumimoji="0" lang="pl-PL" sz="1400" b="0" i="0" u="none" strike="noStrike" cap="none" normalizeH="0" baseline="0" dirty="0" smtClean="0">
              <a:ln>
                <a:noFill/>
              </a:ln>
              <a:solidFill>
                <a:srgbClr val="FF0000"/>
              </a:solidFill>
              <a:effectLst/>
              <a:latin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0" y="4690600"/>
            <a:ext cx="9144000" cy="738664"/>
          </a:xfrm>
          <a:prstGeom prst="rect">
            <a:avLst/>
          </a:prstGeom>
        </p:spPr>
        <p:txBody>
          <a:bodyPr wrap="square">
            <a:spAutoFit/>
          </a:bodyPr>
          <a:lstStyle/>
          <a:p>
            <a:pPr>
              <a:buFont typeface="Wingdings" pitchFamily="2" charset="2"/>
              <a:buChar char="q"/>
            </a:pPr>
            <a:r>
              <a:rPr lang="pl-PL" sz="1400" dirty="0" smtClean="0"/>
              <a:t>   </a:t>
            </a:r>
            <a:r>
              <a:rPr lang="pl-PL" sz="1400" dirty="0" err="1" smtClean="0"/>
              <a:t>The</a:t>
            </a:r>
            <a:r>
              <a:rPr lang="pl-PL" sz="1400" dirty="0" smtClean="0"/>
              <a:t> </a:t>
            </a:r>
            <a:r>
              <a:rPr lang="pl-PL" sz="1400" dirty="0" err="1" smtClean="0"/>
              <a:t>coefficients</a:t>
            </a:r>
            <a:r>
              <a:rPr lang="pl-PL" sz="1400" dirty="0" smtClean="0"/>
              <a:t> </a:t>
            </a:r>
            <a:r>
              <a:rPr lang="pl-PL" sz="1400" dirty="0" err="1" smtClean="0"/>
              <a:t>Cj</a:t>
            </a:r>
            <a:r>
              <a:rPr lang="pl-PL" sz="1400" dirty="0" smtClean="0"/>
              <a:t> </a:t>
            </a:r>
            <a:r>
              <a:rPr lang="pl-PL" sz="1400" dirty="0" err="1" smtClean="0"/>
              <a:t>are</a:t>
            </a:r>
            <a:r>
              <a:rPr lang="pl-PL" sz="1400" dirty="0" smtClean="0"/>
              <a:t> </a:t>
            </a:r>
            <a:r>
              <a:rPr lang="en-US" sz="1400" dirty="0" smtClean="0"/>
              <a:t>completely insensitive to the P(N &gt; (j +1)) tail of the</a:t>
            </a:r>
            <a:r>
              <a:rPr lang="pl-PL" sz="1400" dirty="0" smtClean="0"/>
              <a:t> </a:t>
            </a:r>
            <a:r>
              <a:rPr lang="en-US" sz="1400" dirty="0" smtClean="0"/>
              <a:t>multiplicity distribution</a:t>
            </a:r>
            <a:r>
              <a:rPr lang="pl-PL" sz="1400" dirty="0" smtClean="0"/>
              <a:t>.</a:t>
            </a:r>
          </a:p>
          <a:p>
            <a:r>
              <a:rPr lang="pl-PL" sz="1400" dirty="0" smtClean="0"/>
              <a:t>      O</a:t>
            </a:r>
            <a:r>
              <a:rPr lang="en-US" sz="1400" dirty="0" err="1" smtClean="0"/>
              <a:t>ur</a:t>
            </a:r>
            <a:r>
              <a:rPr lang="en-US" sz="1400" dirty="0" smtClean="0"/>
              <a:t> analysis is not directly connected with</a:t>
            </a:r>
            <a:r>
              <a:rPr lang="pl-PL" sz="1400" dirty="0" smtClean="0"/>
              <a:t> </a:t>
            </a:r>
            <a:r>
              <a:rPr lang="en-US" sz="1400" dirty="0" smtClean="0"/>
              <a:t>the wave structure observed in data on P(N) for </a:t>
            </a:r>
            <a:r>
              <a:rPr lang="en-US" sz="1400" dirty="0" err="1" smtClean="0"/>
              <a:t>mul</a:t>
            </a:r>
            <a:r>
              <a:rPr lang="pl-PL" sz="1400" dirty="0" err="1" smtClean="0"/>
              <a:t>tiplicities</a:t>
            </a:r>
            <a:r>
              <a:rPr lang="pl-PL" sz="1400" dirty="0" smtClean="0"/>
              <a:t>  </a:t>
            </a:r>
          </a:p>
          <a:p>
            <a:r>
              <a:rPr lang="pl-PL" sz="1400" dirty="0" smtClean="0"/>
              <a:t>      N &gt; 25.</a:t>
            </a:r>
            <a:r>
              <a:rPr lang="en-US" sz="1400" dirty="0" smtClean="0"/>
              <a:t> </a:t>
            </a:r>
            <a:r>
              <a:rPr lang="pl-PL" sz="1400" dirty="0" smtClean="0"/>
              <a:t>T</a:t>
            </a:r>
            <a:r>
              <a:rPr lang="en-US" sz="1400" dirty="0" smtClean="0"/>
              <a:t>he oscillatory behavior of </a:t>
            </a:r>
            <a:r>
              <a:rPr lang="en-US" sz="1400" dirty="0" err="1" smtClean="0"/>
              <a:t>Cj</a:t>
            </a:r>
            <a:r>
              <a:rPr lang="en-US" sz="1400" dirty="0" smtClean="0"/>
              <a:t> is observed starting from the very beginning.</a:t>
            </a:r>
            <a:r>
              <a:rPr lang="pl-PL" sz="1400" dirty="0" smtClean="0"/>
              <a:t> </a:t>
            </a:r>
            <a:endParaRPr lang="pl-PL" sz="1400" dirty="0"/>
          </a:p>
        </p:txBody>
      </p:sp>
      <p:sp>
        <p:nvSpPr>
          <p:cNvPr id="3" name="Prostokąt 2"/>
          <p:cNvSpPr/>
          <p:nvPr/>
        </p:nvSpPr>
        <p:spPr>
          <a:xfrm>
            <a:off x="0" y="3643314"/>
            <a:ext cx="9144000" cy="738664"/>
          </a:xfrm>
          <a:prstGeom prst="rect">
            <a:avLst/>
          </a:prstGeom>
        </p:spPr>
        <p:txBody>
          <a:bodyPr wrap="square">
            <a:spAutoFit/>
          </a:bodyPr>
          <a:lstStyle/>
          <a:p>
            <a:pPr>
              <a:buFont typeface="Wingdings" pitchFamily="2" charset="2"/>
              <a:buChar char="q"/>
            </a:pPr>
            <a:r>
              <a:rPr lang="pl-PL" sz="1400" dirty="0" smtClean="0"/>
              <a:t>   We </a:t>
            </a:r>
            <a:r>
              <a:rPr lang="pl-PL" sz="1400" dirty="0" err="1" smtClean="0"/>
              <a:t>observe</a:t>
            </a:r>
            <a:r>
              <a:rPr lang="pl-PL" sz="1400" dirty="0" smtClean="0"/>
              <a:t> </a:t>
            </a:r>
            <a:r>
              <a:rPr lang="pl-PL" sz="1400" dirty="0" err="1" smtClean="0"/>
              <a:t>strong</a:t>
            </a:r>
            <a:r>
              <a:rPr lang="pl-PL" sz="1400" dirty="0" smtClean="0"/>
              <a:t> </a:t>
            </a:r>
            <a:r>
              <a:rPr lang="pl-PL" sz="1400" dirty="0" err="1" smtClean="0">
                <a:solidFill>
                  <a:srgbClr val="0000FF"/>
                </a:solidFill>
              </a:rPr>
              <a:t>oscillations</a:t>
            </a:r>
            <a:r>
              <a:rPr lang="pl-PL" sz="1400" dirty="0" smtClean="0">
                <a:solidFill>
                  <a:srgbClr val="0000FF"/>
                </a:solidFill>
              </a:rPr>
              <a:t> of </a:t>
            </a:r>
            <a:r>
              <a:rPr lang="pl-PL" sz="1400" dirty="0" err="1" smtClean="0">
                <a:solidFill>
                  <a:srgbClr val="0000FF"/>
                </a:solidFill>
              </a:rPr>
              <a:t>coefficients</a:t>
            </a:r>
            <a:r>
              <a:rPr lang="pl-PL" sz="1400" dirty="0" smtClean="0">
                <a:solidFill>
                  <a:srgbClr val="0000FF"/>
                </a:solidFill>
              </a:rPr>
              <a:t> </a:t>
            </a:r>
            <a:r>
              <a:rPr lang="pl-PL" sz="1400" dirty="0" err="1" smtClean="0">
                <a:solidFill>
                  <a:srgbClr val="0000FF"/>
                </a:solidFill>
              </a:rPr>
              <a:t>Cj</a:t>
            </a:r>
            <a:r>
              <a:rPr lang="pl-PL" sz="1400" dirty="0" smtClean="0">
                <a:solidFill>
                  <a:srgbClr val="0000FF"/>
                </a:solidFill>
              </a:rPr>
              <a:t> </a:t>
            </a:r>
            <a:r>
              <a:rPr lang="pl-PL" sz="1400" dirty="0" err="1" smtClean="0"/>
              <a:t>at</a:t>
            </a:r>
            <a:r>
              <a:rPr lang="pl-PL" sz="1400" dirty="0" smtClean="0"/>
              <a:t> LHC </a:t>
            </a:r>
            <a:r>
              <a:rPr lang="pl-PL" sz="1400" dirty="0" err="1" smtClean="0"/>
              <a:t>energies</a:t>
            </a:r>
            <a:r>
              <a:rPr lang="pl-PL" sz="1400" dirty="0" smtClean="0"/>
              <a:t>.</a:t>
            </a:r>
          </a:p>
          <a:p>
            <a:r>
              <a:rPr lang="pl-PL" sz="1400" dirty="0" smtClean="0"/>
              <a:t>      T</a:t>
            </a:r>
            <a:r>
              <a:rPr lang="en-US" sz="1400" dirty="0" smtClean="0"/>
              <a:t>he coefficients </a:t>
            </a:r>
            <a:r>
              <a:rPr lang="en-US" sz="1400" dirty="0" err="1" smtClean="0"/>
              <a:t>Cj</a:t>
            </a:r>
            <a:r>
              <a:rPr lang="en-US" sz="1400" dirty="0" smtClean="0"/>
              <a:t> tell us how P(N+1) depends on P(N −j), i.e., they encode the memory about</a:t>
            </a:r>
            <a:r>
              <a:rPr lang="pl-PL" sz="1400" dirty="0" smtClean="0"/>
              <a:t> </a:t>
            </a:r>
            <a:r>
              <a:rPr lang="en-US" sz="1400" dirty="0" smtClean="0"/>
              <a:t>particles</a:t>
            </a:r>
            <a:endParaRPr lang="pl-PL" sz="1400" dirty="0" smtClean="0"/>
          </a:p>
          <a:p>
            <a:r>
              <a:rPr lang="pl-PL" sz="1400" dirty="0" smtClean="0"/>
              <a:t>   </a:t>
            </a:r>
            <a:r>
              <a:rPr lang="en-US" sz="1400" dirty="0" smtClean="0"/>
              <a:t> </a:t>
            </a:r>
            <a:r>
              <a:rPr lang="pl-PL" sz="1400" dirty="0" smtClean="0"/>
              <a:t>  </a:t>
            </a:r>
            <a:r>
              <a:rPr lang="en-US" sz="1400" dirty="0" smtClean="0"/>
              <a:t>produced earlier. </a:t>
            </a:r>
            <a:r>
              <a:rPr lang="pl-PL" sz="1400" dirty="0" smtClean="0"/>
              <a:t>For</a:t>
            </a:r>
            <a:r>
              <a:rPr lang="en-US" sz="1400" dirty="0" smtClean="0"/>
              <a:t> the NBD this memory exponentially disappears</a:t>
            </a:r>
            <a:r>
              <a:rPr lang="pl-PL" sz="1400" dirty="0" smtClean="0"/>
              <a:t> </a:t>
            </a:r>
            <a:r>
              <a:rPr lang="en-US" sz="1400" dirty="0" smtClean="0"/>
              <a:t>with increasing distance (rank) j.</a:t>
            </a:r>
            <a:endParaRPr lang="pl-PL" sz="1400" dirty="0"/>
          </a:p>
        </p:txBody>
      </p:sp>
      <p:sp>
        <p:nvSpPr>
          <p:cNvPr id="4" name="pole tekstowe 4"/>
          <p:cNvSpPr txBox="1"/>
          <p:nvPr/>
        </p:nvSpPr>
        <p:spPr>
          <a:xfrm>
            <a:off x="2714612" y="142852"/>
            <a:ext cx="4286280" cy="584775"/>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3200" b="1" dirty="0" smtClean="0">
                <a:solidFill>
                  <a:srgbClr val="FF0000"/>
                </a:solidFill>
                <a:latin typeface="Comic Sans MS" pitchFamily="66" charset="0"/>
              </a:rPr>
              <a:t>Concluding Remarks</a:t>
            </a:r>
            <a:endParaRPr lang="pl-PL" sz="3200" b="1" dirty="0">
              <a:solidFill>
                <a:srgbClr val="FF0000"/>
              </a:solidFill>
              <a:latin typeface="Comic Sans MS" pitchFamily="66" charset="0"/>
            </a:endParaRPr>
          </a:p>
        </p:txBody>
      </p:sp>
      <p:sp>
        <p:nvSpPr>
          <p:cNvPr id="7" name="Prostokąt 6"/>
          <p:cNvSpPr/>
          <p:nvPr/>
        </p:nvSpPr>
        <p:spPr>
          <a:xfrm>
            <a:off x="0" y="1928802"/>
            <a:ext cx="9144000" cy="738664"/>
          </a:xfrm>
          <a:prstGeom prst="rect">
            <a:avLst/>
          </a:prstGeom>
        </p:spPr>
        <p:txBody>
          <a:bodyPr wrap="square">
            <a:spAutoFit/>
          </a:bodyPr>
          <a:lstStyle/>
          <a:p>
            <a:pPr>
              <a:buFont typeface="Wingdings" pitchFamily="2" charset="2"/>
              <a:buChar char="q"/>
            </a:pPr>
            <a:r>
              <a:rPr lang="pl-PL" sz="1400" dirty="0" smtClean="0"/>
              <a:t>   </a:t>
            </a:r>
            <a:r>
              <a:rPr lang="en-US" sz="1400" dirty="0" smtClean="0"/>
              <a:t>Log-periodic structures in the data indicate that the system</a:t>
            </a:r>
            <a:r>
              <a:rPr lang="pl-PL" sz="1400" dirty="0" smtClean="0"/>
              <a:t> </a:t>
            </a:r>
            <a:r>
              <a:rPr lang="en-US" sz="1400" dirty="0" smtClean="0"/>
              <a:t>and/or the underlying physical mechanisms </a:t>
            </a:r>
            <a:endParaRPr lang="pl-PL" sz="1400" dirty="0" smtClean="0"/>
          </a:p>
          <a:p>
            <a:r>
              <a:rPr lang="pl-PL" sz="1400" dirty="0" smtClean="0"/>
              <a:t>      </a:t>
            </a:r>
            <a:r>
              <a:rPr lang="en-US" sz="1400" dirty="0" smtClean="0"/>
              <a:t>have characteristic scale invariance</a:t>
            </a:r>
            <a:r>
              <a:rPr lang="pl-PL" sz="1400" dirty="0" smtClean="0"/>
              <a:t> </a:t>
            </a:r>
            <a:r>
              <a:rPr lang="en-US" sz="1400" dirty="0" smtClean="0"/>
              <a:t>behavior. </a:t>
            </a:r>
            <a:r>
              <a:rPr lang="pl-PL" sz="1400" dirty="0" err="1" smtClean="0"/>
              <a:t>The</a:t>
            </a:r>
            <a:r>
              <a:rPr lang="en-US" sz="1400" dirty="0" smtClean="0"/>
              <a:t> discrete scale invariance</a:t>
            </a:r>
            <a:r>
              <a:rPr lang="pl-PL" sz="1400" dirty="0" smtClean="0"/>
              <a:t> </a:t>
            </a:r>
            <a:r>
              <a:rPr lang="en-US" sz="1400" dirty="0" smtClean="0"/>
              <a:t>and its associated </a:t>
            </a:r>
            <a:endParaRPr lang="pl-PL" sz="1400" dirty="0" smtClean="0"/>
          </a:p>
          <a:p>
            <a:r>
              <a:rPr lang="pl-PL" sz="1400" dirty="0" smtClean="0"/>
              <a:t>      </a:t>
            </a:r>
            <a:r>
              <a:rPr lang="en-US" sz="1400" dirty="0" smtClean="0"/>
              <a:t>complex exponents can appear spontaneously, without</a:t>
            </a:r>
            <a:r>
              <a:rPr lang="pl-PL" sz="1400" dirty="0" smtClean="0"/>
              <a:t> a </a:t>
            </a:r>
            <a:r>
              <a:rPr lang="pl-PL" sz="1400" dirty="0" err="1" smtClean="0"/>
              <a:t>pre-existing</a:t>
            </a:r>
            <a:r>
              <a:rPr lang="pl-PL" sz="1400" dirty="0" smtClean="0"/>
              <a:t> </a:t>
            </a:r>
            <a:r>
              <a:rPr lang="pl-PL" sz="1400" dirty="0" err="1" smtClean="0"/>
              <a:t>hierarchical</a:t>
            </a:r>
            <a:r>
              <a:rPr lang="pl-PL" sz="1400" dirty="0" smtClean="0"/>
              <a:t> </a:t>
            </a:r>
            <a:r>
              <a:rPr lang="pl-PL" sz="1400" dirty="0" err="1" smtClean="0"/>
              <a:t>structure</a:t>
            </a:r>
            <a:r>
              <a:rPr lang="pl-PL" sz="1400" dirty="0" smtClean="0"/>
              <a:t>.</a:t>
            </a:r>
          </a:p>
        </p:txBody>
      </p:sp>
      <p:sp>
        <p:nvSpPr>
          <p:cNvPr id="10" name="Rectangle 5"/>
          <p:cNvSpPr>
            <a:spLocks noChangeArrowheads="1"/>
          </p:cNvSpPr>
          <p:nvPr/>
        </p:nvSpPr>
        <p:spPr bwMode="auto">
          <a:xfrm>
            <a:off x="0" y="2928934"/>
            <a:ext cx="9144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pl-P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pl-PL"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Tsallis</a:t>
            </a:r>
            <a:r>
              <a:rPr kumimoji="0" lang="pl-P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pl-PL"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distribution</a:t>
            </a:r>
            <a:r>
              <a:rPr kumimoji="0" lang="pl-P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pl-PL"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in</a:t>
            </a:r>
            <a:r>
              <a:rPr kumimoji="0" lang="pl-P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energy </a:t>
            </a:r>
            <a:r>
              <a:rPr kumimoji="0" lang="pl-PL"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results</a:t>
            </a:r>
            <a:r>
              <a:rPr kumimoji="0" lang="pl-P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pl-PL"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in</a:t>
            </a:r>
            <a:r>
              <a:rPr kumimoji="0" lang="pl-P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NBD for </a:t>
            </a:r>
            <a:r>
              <a:rPr kumimoji="0" lang="pl-PL"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multiplicity</a:t>
            </a:r>
            <a:r>
              <a:rPr kumimoji="0" lang="pl-PL" sz="14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pl-PL" sz="1400" b="0" i="0" u="none" strike="noStrike" cap="none" normalizeH="0" dirty="0" err="1" smtClean="0">
                <a:ln>
                  <a:noFill/>
                </a:ln>
                <a:solidFill>
                  <a:schemeClr val="tx1"/>
                </a:solidFill>
                <a:effectLst/>
                <a:latin typeface="Arial" pitchFamily="34" charset="0"/>
                <a:ea typeface="Calibri" pitchFamily="34" charset="0"/>
                <a:cs typeface="Arial" pitchFamily="34" charset="0"/>
              </a:rPr>
              <a:t>distribution</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sz="1400" b="0" i="0" u="none" strike="noStrike" cap="none" normalizeH="0" baseline="0" dirty="0" smtClean="0">
              <a:ln>
                <a:noFill/>
              </a:ln>
              <a:solidFill>
                <a:schemeClr val="tx1"/>
              </a:solidFill>
              <a:effectLst/>
              <a:latin typeface="Arial" pitchFamily="34" charset="0"/>
            </a:endParaRPr>
          </a:p>
        </p:txBody>
      </p:sp>
      <p:sp>
        <p:nvSpPr>
          <p:cNvPr id="11" name="pole tekstowe 12"/>
          <p:cNvSpPr txBox="1">
            <a:spLocks noChangeArrowheads="1"/>
          </p:cNvSpPr>
          <p:nvPr/>
        </p:nvSpPr>
        <p:spPr bwMode="auto">
          <a:xfrm>
            <a:off x="1" y="1129713"/>
            <a:ext cx="9144000" cy="584775"/>
          </a:xfrm>
          <a:prstGeom prst="rect">
            <a:avLst/>
          </a:prstGeom>
          <a:noFill/>
          <a:ln w="9525">
            <a:noFill/>
            <a:miter lim="800000"/>
            <a:headEnd/>
            <a:tailEnd/>
          </a:ln>
        </p:spPr>
        <p:txBody>
          <a:bodyPr wrap="square">
            <a:spAutoFit/>
          </a:bodyPr>
          <a:lstStyle/>
          <a:p>
            <a:pPr>
              <a:buFont typeface="Wingdings" pitchFamily="2" charset="2"/>
              <a:buChar char="q"/>
            </a:pPr>
            <a:r>
              <a:rPr lang="pl-PL" sz="1400" dirty="0" smtClean="0">
                <a:cs typeface="Arial" pitchFamily="34" charset="0"/>
              </a:rPr>
              <a:t>  T</a:t>
            </a:r>
            <a:r>
              <a:rPr lang="en-US" sz="1400" dirty="0" err="1" smtClean="0">
                <a:cs typeface="Arial" pitchFamily="34" charset="0"/>
              </a:rPr>
              <a:t>ransverse</a:t>
            </a:r>
            <a:r>
              <a:rPr lang="en-US" sz="1400" dirty="0" smtClean="0">
                <a:cs typeface="Arial" pitchFamily="34" charset="0"/>
              </a:rPr>
              <a:t> momentum distributions are characterized by a </a:t>
            </a:r>
            <a:r>
              <a:rPr lang="en-US" sz="1400" dirty="0">
                <a:cs typeface="Arial" pitchFamily="34" charset="0"/>
              </a:rPr>
              <a:t>quasi-power law (</a:t>
            </a:r>
            <a:r>
              <a:rPr lang="en-US" sz="1400" dirty="0" err="1">
                <a:cs typeface="Arial" pitchFamily="34" charset="0"/>
              </a:rPr>
              <a:t>Tsallis</a:t>
            </a:r>
            <a:r>
              <a:rPr lang="en-US" sz="1400" dirty="0">
                <a:cs typeface="Arial" pitchFamily="34" charset="0"/>
              </a:rPr>
              <a:t> distribution) </a:t>
            </a:r>
            <a:endParaRPr lang="pl-PL" sz="1400" dirty="0" smtClean="0">
              <a:cs typeface="Arial" pitchFamily="34" charset="0"/>
            </a:endParaRPr>
          </a:p>
          <a:p>
            <a:r>
              <a:rPr lang="pl-PL" sz="1400" dirty="0" smtClean="0">
                <a:cs typeface="Arial" pitchFamily="34" charset="0"/>
              </a:rPr>
              <a:t>     </a:t>
            </a:r>
            <a:r>
              <a:rPr lang="en-US" sz="1400" dirty="0" smtClean="0">
                <a:cs typeface="Arial" pitchFamily="34" charset="0"/>
              </a:rPr>
              <a:t>decorated </a:t>
            </a:r>
            <a:r>
              <a:rPr lang="en-US" sz="1400" dirty="0">
                <a:cs typeface="Arial" pitchFamily="34" charset="0"/>
              </a:rPr>
              <a:t>with </a:t>
            </a:r>
            <a:r>
              <a:rPr lang="en-US" sz="1400" dirty="0">
                <a:solidFill>
                  <a:srgbClr val="0000FF"/>
                </a:solidFill>
                <a:cs typeface="Arial" pitchFamily="34" charset="0"/>
              </a:rPr>
              <a:t>log-periodic oscillations</a:t>
            </a:r>
            <a:r>
              <a:rPr lang="en-US" dirty="0" smtClean="0">
                <a:solidFill>
                  <a:srgbClr val="FFFF00"/>
                </a:solidFill>
              </a:rPr>
              <a:t>.</a:t>
            </a:r>
            <a:endParaRPr lang="pl-PL" dirty="0">
              <a:solidFill>
                <a:srgbClr val="FFFF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3"/>
          <a:srcRect/>
          <a:stretch>
            <a:fillRect/>
          </a:stretch>
        </p:blipFill>
        <p:spPr bwMode="auto">
          <a:xfrm>
            <a:off x="-32" y="1628800"/>
            <a:ext cx="4527385" cy="4214842"/>
          </a:xfrm>
          <a:prstGeom prst="rect">
            <a:avLst/>
          </a:prstGeom>
          <a:noFill/>
          <a:ln w="9525">
            <a:noFill/>
            <a:miter lim="800000"/>
            <a:headEnd/>
            <a:tailEnd/>
          </a:ln>
        </p:spPr>
      </p:pic>
      <p:sp>
        <p:nvSpPr>
          <p:cNvPr id="4" name="Rectangle 7"/>
          <p:cNvSpPr>
            <a:spLocks noChangeArrowheads="1"/>
          </p:cNvSpPr>
          <p:nvPr/>
        </p:nvSpPr>
        <p:spPr bwMode="auto">
          <a:xfrm>
            <a:off x="0" y="109815"/>
            <a:ext cx="9144000" cy="461665"/>
          </a:xfrm>
          <a:prstGeom prst="rect">
            <a:avLst/>
          </a:prstGeom>
          <a:noFill/>
          <a:ln w="9525">
            <a:noFill/>
            <a:miter lim="800000"/>
            <a:headEnd/>
            <a:tailEnd/>
          </a:ln>
        </p:spPr>
        <p:txBody>
          <a:bodyPr anchor="ctr">
            <a:spAutoFit/>
          </a:bodyPr>
          <a:lstStyle/>
          <a:p>
            <a:pPr algn="ctr" eaLnBrk="0" hangingPunct="0"/>
            <a:r>
              <a:rPr lang="pl-PL" sz="2400" dirty="0" err="1" smtClean="0">
                <a:solidFill>
                  <a:srgbClr val="FF0000"/>
                </a:solidFill>
                <a:latin typeface="Comic Sans MS" pitchFamily="66" charset="0"/>
                <a:ea typeface="Calibri" pitchFamily="34" charset="0"/>
                <a:cs typeface="Arial" pitchFamily="34" charset="0"/>
              </a:rPr>
              <a:t>Alternatives</a:t>
            </a:r>
            <a:r>
              <a:rPr lang="pl-PL" sz="2400" dirty="0" smtClean="0">
                <a:solidFill>
                  <a:srgbClr val="FF0000"/>
                </a:solidFill>
                <a:latin typeface="Comic Sans MS" pitchFamily="66" charset="0"/>
                <a:ea typeface="Calibri" pitchFamily="34" charset="0"/>
                <a:cs typeface="Arial" pitchFamily="34" charset="0"/>
              </a:rPr>
              <a:t>?  - </a:t>
            </a:r>
            <a:r>
              <a:rPr lang="pl-PL" sz="2400" dirty="0" err="1" smtClean="0">
                <a:solidFill>
                  <a:srgbClr val="FF0000"/>
                </a:solidFill>
                <a:latin typeface="Comic Sans MS" pitchFamily="66" charset="0"/>
                <a:ea typeface="Calibri" pitchFamily="34" charset="0"/>
                <a:cs typeface="Arial" pitchFamily="34" charset="0"/>
              </a:rPr>
              <a:t>Two</a:t>
            </a:r>
            <a:r>
              <a:rPr lang="pl-PL" sz="2400" dirty="0" smtClean="0">
                <a:solidFill>
                  <a:srgbClr val="FF0000"/>
                </a:solidFill>
                <a:latin typeface="Comic Sans MS" pitchFamily="66" charset="0"/>
                <a:ea typeface="Calibri" pitchFamily="34" charset="0"/>
                <a:cs typeface="Arial" pitchFamily="34" charset="0"/>
              </a:rPr>
              <a:t>-component </a:t>
            </a:r>
            <a:r>
              <a:rPr lang="pl-PL" sz="2400" dirty="0" err="1" smtClean="0">
                <a:solidFill>
                  <a:srgbClr val="FF0000"/>
                </a:solidFill>
                <a:latin typeface="Comic Sans MS" pitchFamily="66" charset="0"/>
                <a:ea typeface="Calibri" pitchFamily="34" charset="0"/>
                <a:cs typeface="Arial" pitchFamily="34" charset="0"/>
              </a:rPr>
              <a:t>models</a:t>
            </a:r>
            <a:r>
              <a:rPr lang="pl-PL" sz="2400" dirty="0" smtClean="0">
                <a:solidFill>
                  <a:srgbClr val="FF0000"/>
                </a:solidFill>
                <a:latin typeface="Comic Sans MS" pitchFamily="66" charset="0"/>
                <a:ea typeface="Calibri" pitchFamily="34" charset="0"/>
                <a:cs typeface="Arial" pitchFamily="34" charset="0"/>
              </a:rPr>
              <a:t>  </a:t>
            </a:r>
            <a:endParaRPr lang="pl-PL" sz="1600" dirty="0">
              <a:solidFill>
                <a:srgbClr val="FF0000"/>
              </a:solidFill>
              <a:ea typeface="Calibri" pitchFamily="34" charset="0"/>
              <a:cs typeface="Arial" pitchFamily="34" charset="0"/>
            </a:endParaRPr>
          </a:p>
        </p:txBody>
      </p:sp>
      <p:graphicFrame>
        <p:nvGraphicFramePr>
          <p:cNvPr id="177153" name="Object 1"/>
          <p:cNvGraphicFramePr>
            <a:graphicFrameLocks noChangeAspect="1"/>
          </p:cNvGraphicFramePr>
          <p:nvPr>
            <p:extLst>
              <p:ext uri="{D42A27DB-BD31-4B8C-83A1-F6EECF244321}">
                <p14:modId xmlns:p14="http://schemas.microsoft.com/office/powerpoint/2010/main" val="2904580058"/>
              </p:ext>
            </p:extLst>
          </p:nvPr>
        </p:nvGraphicFramePr>
        <p:xfrm>
          <a:off x="478560" y="764704"/>
          <a:ext cx="3307622" cy="642924"/>
        </p:xfrm>
        <a:graphic>
          <a:graphicData uri="http://schemas.openxmlformats.org/presentationml/2006/ole">
            <mc:AlternateContent xmlns:mc="http://schemas.openxmlformats.org/markup-compatibility/2006">
              <mc:Choice xmlns:v="urn:schemas-microsoft-com:vml" Requires="v">
                <p:oleObj spid="_x0000_s177199" name="Równanie" r:id="rId4" imgW="2590560" imgH="507960" progId="Equation.3">
                  <p:embed/>
                </p:oleObj>
              </mc:Choice>
              <mc:Fallback>
                <p:oleObj name="Równanie" r:id="rId4" imgW="2590560" imgH="50796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560" y="764704"/>
                        <a:ext cx="3307622" cy="6429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7154" name="Object 2"/>
          <p:cNvGraphicFramePr>
            <a:graphicFrameLocks noChangeAspect="1"/>
          </p:cNvGraphicFramePr>
          <p:nvPr>
            <p:extLst>
              <p:ext uri="{D42A27DB-BD31-4B8C-83A1-F6EECF244321}">
                <p14:modId xmlns:p14="http://schemas.microsoft.com/office/powerpoint/2010/main" val="2759602383"/>
              </p:ext>
            </p:extLst>
          </p:nvPr>
        </p:nvGraphicFramePr>
        <p:xfrm>
          <a:off x="4810127" y="908720"/>
          <a:ext cx="4262467" cy="285752"/>
        </p:xfrm>
        <a:graphic>
          <a:graphicData uri="http://schemas.openxmlformats.org/presentationml/2006/ole">
            <mc:AlternateContent xmlns:mc="http://schemas.openxmlformats.org/markup-compatibility/2006">
              <mc:Choice xmlns:v="urn:schemas-microsoft-com:vml" Requires="v">
                <p:oleObj spid="_x0000_s177200" name="Równanie" r:id="rId6" imgW="3403600" imgH="228600" progId="Equation.3">
                  <p:embed/>
                </p:oleObj>
              </mc:Choice>
              <mc:Fallback>
                <p:oleObj name="Równanie" r:id="rId6" imgW="3403600" imgH="2286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0127" y="908720"/>
                        <a:ext cx="4262467" cy="2857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2"/>
          <p:cNvPicPr>
            <a:picLocks noChangeAspect="1" noChangeArrowheads="1"/>
          </p:cNvPicPr>
          <p:nvPr/>
        </p:nvPicPr>
        <p:blipFill>
          <a:blip r:embed="rId8"/>
          <a:srcRect/>
          <a:stretch>
            <a:fillRect/>
          </a:stretch>
        </p:blipFill>
        <p:spPr bwMode="auto">
          <a:xfrm>
            <a:off x="4986368" y="1556792"/>
            <a:ext cx="3943350" cy="4648200"/>
          </a:xfrm>
          <a:prstGeom prst="rect">
            <a:avLst/>
          </a:prstGeom>
          <a:noFill/>
          <a:ln w="9525">
            <a:noFill/>
            <a:miter lim="800000"/>
            <a:headEnd/>
            <a:tailEnd/>
          </a:ln>
        </p:spPr>
      </p:pic>
      <p:sp>
        <p:nvSpPr>
          <p:cNvPr id="9" name="pole tekstowe 8"/>
          <p:cNvSpPr txBox="1"/>
          <p:nvPr/>
        </p:nvSpPr>
        <p:spPr>
          <a:xfrm>
            <a:off x="1000100" y="4335487"/>
            <a:ext cx="2143140" cy="461665"/>
          </a:xfrm>
          <a:prstGeom prst="rect">
            <a:avLst/>
          </a:prstGeom>
          <a:noFill/>
        </p:spPr>
        <p:txBody>
          <a:bodyPr wrap="square" rtlCol="0">
            <a:spAutoFit/>
          </a:bodyPr>
          <a:lstStyle/>
          <a:p>
            <a:r>
              <a:rPr lang="pl-PL" sz="1200" b="1" dirty="0" smtClean="0"/>
              <a:t>ALICE</a:t>
            </a:r>
          </a:p>
          <a:p>
            <a:r>
              <a:rPr lang="pl-PL" sz="1200" b="1" dirty="0" err="1" smtClean="0"/>
              <a:t>Pb+Pb</a:t>
            </a:r>
            <a:r>
              <a:rPr lang="pl-PL" sz="1200" b="1" dirty="0" smtClean="0"/>
              <a:t> </a:t>
            </a:r>
            <a:r>
              <a:rPr lang="pl-PL" sz="1200" b="1" dirty="0" err="1" smtClean="0"/>
              <a:t>at</a:t>
            </a:r>
            <a:r>
              <a:rPr lang="pl-PL" sz="1200" b="1" dirty="0" smtClean="0"/>
              <a:t> 2.76 </a:t>
            </a:r>
            <a:r>
              <a:rPr lang="pl-PL" sz="1200" b="1" dirty="0" err="1" smtClean="0"/>
              <a:t>TeV</a:t>
            </a:r>
            <a:r>
              <a:rPr lang="pl-PL" sz="1200" b="1" dirty="0" smtClean="0"/>
              <a:t>, c=0-5%</a:t>
            </a:r>
            <a:endParaRPr lang="pl-PL" sz="1200" b="1" dirty="0"/>
          </a:p>
        </p:txBody>
      </p:sp>
      <p:sp>
        <p:nvSpPr>
          <p:cNvPr id="6" name="Prostokąt 5"/>
          <p:cNvSpPr/>
          <p:nvPr/>
        </p:nvSpPr>
        <p:spPr>
          <a:xfrm>
            <a:off x="467544" y="5888305"/>
            <a:ext cx="3888432" cy="461665"/>
          </a:xfrm>
          <a:prstGeom prst="rect">
            <a:avLst/>
          </a:prstGeom>
        </p:spPr>
        <p:txBody>
          <a:bodyPr wrap="square">
            <a:spAutoFit/>
          </a:bodyPr>
          <a:lstStyle/>
          <a:p>
            <a:r>
              <a:rPr lang="vi-VN" sz="1200" dirty="0" smtClean="0"/>
              <a:t>G</a:t>
            </a:r>
            <a:r>
              <a:rPr lang="pl-PL" sz="1200" dirty="0" smtClean="0"/>
              <a:t>.</a:t>
            </a:r>
            <a:r>
              <a:rPr lang="vi-VN" sz="1200" dirty="0" smtClean="0"/>
              <a:t>G</a:t>
            </a:r>
            <a:r>
              <a:rPr lang="pl-PL" sz="1200" dirty="0" smtClean="0"/>
              <a:t>.</a:t>
            </a:r>
            <a:r>
              <a:rPr lang="vi-VN" sz="1200" dirty="0" smtClean="0"/>
              <a:t>Barnafoldi</a:t>
            </a:r>
            <a:r>
              <a:rPr lang="pl-PL" sz="1200" dirty="0" smtClean="0"/>
              <a:t> et al., JPCS612(2015)012048</a:t>
            </a:r>
          </a:p>
          <a:p>
            <a:r>
              <a:rPr lang="pl-PL" sz="1200" i="1" dirty="0" smtClean="0"/>
              <a:t>A „</a:t>
            </a:r>
            <a:r>
              <a:rPr lang="pl-PL" sz="1200" i="1" dirty="0" err="1" smtClean="0"/>
              <a:t>soft+hard</a:t>
            </a:r>
            <a:r>
              <a:rPr lang="pl-PL" sz="1200" i="1" dirty="0" smtClean="0"/>
              <a:t>” model…”</a:t>
            </a:r>
            <a:r>
              <a:rPr lang="pl-PL" sz="1200" dirty="0" smtClean="0"/>
              <a:t> </a:t>
            </a:r>
            <a:endParaRPr lang="vi-VN" sz="1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9746" name="Object 3"/>
          <p:cNvGraphicFramePr>
            <a:graphicFrameLocks noChangeAspect="1"/>
          </p:cNvGraphicFramePr>
          <p:nvPr/>
        </p:nvGraphicFramePr>
        <p:xfrm>
          <a:off x="4459675" y="1340906"/>
          <a:ext cx="4612919" cy="3231102"/>
        </p:xfrm>
        <a:graphic>
          <a:graphicData uri="http://schemas.openxmlformats.org/presentationml/2006/ole">
            <mc:AlternateContent xmlns:mc="http://schemas.openxmlformats.org/markup-compatibility/2006">
              <mc:Choice xmlns:v="urn:schemas-microsoft-com:vml" Requires="v">
                <p:oleObj spid="_x0000_s159796" name="Graph" r:id="rId3" imgW="4131360" imgH="2898720" progId="Origin50.Graph">
                  <p:embed/>
                </p:oleObj>
              </mc:Choice>
              <mc:Fallback>
                <p:oleObj name="Graph" r:id="rId3" imgW="4131360" imgH="2898720" progId="Origin50.Graph">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9675" y="1340906"/>
                        <a:ext cx="4612919" cy="32311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47" name="Object 1"/>
          <p:cNvGraphicFramePr>
            <a:graphicFrameLocks noChangeAspect="1"/>
          </p:cNvGraphicFramePr>
          <p:nvPr/>
        </p:nvGraphicFramePr>
        <p:xfrm>
          <a:off x="-71470" y="1302569"/>
          <a:ext cx="4562482" cy="3198001"/>
        </p:xfrm>
        <a:graphic>
          <a:graphicData uri="http://schemas.openxmlformats.org/presentationml/2006/ole">
            <mc:AlternateContent xmlns:mc="http://schemas.openxmlformats.org/markup-compatibility/2006">
              <mc:Choice xmlns:v="urn:schemas-microsoft-com:vml" Requires="v">
                <p:oleObj spid="_x0000_s159797" name="Graph" r:id="rId5" imgW="4154400" imgH="2901600" progId="Origin50.Graph">
                  <p:embed/>
                </p:oleObj>
              </mc:Choice>
              <mc:Fallback>
                <p:oleObj name="Graph" r:id="rId5" imgW="4154400" imgH="2901600" progId="Origin50.Graph">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70" y="1302569"/>
                        <a:ext cx="4562482" cy="319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5" name="Rectangle 7"/>
          <p:cNvSpPr>
            <a:spLocks noChangeArrowheads="1"/>
          </p:cNvSpPr>
          <p:nvPr/>
        </p:nvSpPr>
        <p:spPr bwMode="auto">
          <a:xfrm>
            <a:off x="0" y="109815"/>
            <a:ext cx="9144000" cy="461665"/>
          </a:xfrm>
          <a:prstGeom prst="rect">
            <a:avLst/>
          </a:prstGeom>
          <a:noFill/>
          <a:ln w="9525">
            <a:noFill/>
            <a:miter lim="800000"/>
            <a:headEnd/>
            <a:tailEnd/>
          </a:ln>
        </p:spPr>
        <p:txBody>
          <a:bodyPr anchor="ctr">
            <a:spAutoFit/>
          </a:bodyPr>
          <a:lstStyle/>
          <a:p>
            <a:pPr algn="ctr" eaLnBrk="0" hangingPunct="0"/>
            <a:r>
              <a:rPr lang="pl-PL" sz="2400" dirty="0" err="1" smtClean="0">
                <a:solidFill>
                  <a:srgbClr val="FF0000"/>
                </a:solidFill>
                <a:latin typeface="Comic Sans MS" pitchFamily="66" charset="0"/>
                <a:ea typeface="Calibri" pitchFamily="34" charset="0"/>
                <a:cs typeface="Arial" pitchFamily="34" charset="0"/>
              </a:rPr>
              <a:t>Oscillation</a:t>
            </a:r>
            <a:r>
              <a:rPr lang="pl-PL" sz="2400" dirty="0" smtClean="0">
                <a:solidFill>
                  <a:srgbClr val="FF0000"/>
                </a:solidFill>
                <a:latin typeface="Comic Sans MS" pitchFamily="66" charset="0"/>
                <a:ea typeface="Calibri" pitchFamily="34" charset="0"/>
                <a:cs typeface="Arial" pitchFamily="34" charset="0"/>
              </a:rPr>
              <a:t> </a:t>
            </a:r>
            <a:r>
              <a:rPr lang="pl-PL" sz="2400" dirty="0" err="1" smtClean="0">
                <a:solidFill>
                  <a:srgbClr val="FF0000"/>
                </a:solidFill>
                <a:latin typeface="Comic Sans MS" pitchFamily="66" charset="0"/>
                <a:ea typeface="Calibri" pitchFamily="34" charset="0"/>
                <a:cs typeface="Arial" pitchFamily="34" charset="0"/>
              </a:rPr>
              <a:t>phenomena</a:t>
            </a:r>
            <a:r>
              <a:rPr lang="pl-PL" sz="2400" dirty="0" smtClean="0">
                <a:solidFill>
                  <a:srgbClr val="FF0000"/>
                </a:solidFill>
                <a:latin typeface="Comic Sans MS" pitchFamily="66" charset="0"/>
                <a:ea typeface="Calibri" pitchFamily="34" charset="0"/>
                <a:cs typeface="Arial" pitchFamily="34" charset="0"/>
              </a:rPr>
              <a:t> </a:t>
            </a:r>
            <a:r>
              <a:rPr lang="pl-PL" sz="2400" dirty="0" err="1" smtClean="0">
                <a:solidFill>
                  <a:srgbClr val="FF0000"/>
                </a:solidFill>
                <a:latin typeface="Comic Sans MS" pitchFamily="66" charset="0"/>
                <a:ea typeface="Calibri" pitchFamily="34" charset="0"/>
                <a:cs typeface="Arial" pitchFamily="34" charset="0"/>
              </a:rPr>
              <a:t>or</a:t>
            </a:r>
            <a:r>
              <a:rPr lang="pl-PL" sz="2400" dirty="0" smtClean="0">
                <a:solidFill>
                  <a:srgbClr val="FF0000"/>
                </a:solidFill>
                <a:latin typeface="Comic Sans MS" pitchFamily="66" charset="0"/>
                <a:ea typeface="Calibri" pitchFamily="34" charset="0"/>
                <a:cs typeface="Arial" pitchFamily="34" charset="0"/>
              </a:rPr>
              <a:t>   </a:t>
            </a:r>
            <a:r>
              <a:rPr lang="pl-PL" sz="2400" dirty="0" err="1" smtClean="0">
                <a:solidFill>
                  <a:srgbClr val="0099FF"/>
                </a:solidFill>
                <a:latin typeface="Comic Sans MS" pitchFamily="66" charset="0"/>
                <a:ea typeface="Calibri" pitchFamily="34" charset="0"/>
                <a:cs typeface="Arial" pitchFamily="34" charset="0"/>
              </a:rPr>
              <a:t>two-component</a:t>
            </a:r>
            <a:r>
              <a:rPr lang="pl-PL" sz="2400" dirty="0" smtClean="0">
                <a:solidFill>
                  <a:srgbClr val="0099FF"/>
                </a:solidFill>
                <a:latin typeface="Comic Sans MS" pitchFamily="66" charset="0"/>
                <a:ea typeface="Calibri" pitchFamily="34" charset="0"/>
                <a:cs typeface="Arial" pitchFamily="34" charset="0"/>
              </a:rPr>
              <a:t> model  </a:t>
            </a:r>
            <a:endParaRPr lang="pl-PL" sz="1600" dirty="0">
              <a:solidFill>
                <a:srgbClr val="0099FF"/>
              </a:solidFill>
              <a:ea typeface="Calibri" pitchFamily="34" charset="0"/>
              <a:cs typeface="Arial" pitchFamily="34" charset="0"/>
            </a:endParaRPr>
          </a:p>
        </p:txBody>
      </p:sp>
      <p:sp>
        <p:nvSpPr>
          <p:cNvPr id="17" name="Dowolny kształt 16"/>
          <p:cNvSpPr/>
          <p:nvPr/>
        </p:nvSpPr>
        <p:spPr>
          <a:xfrm rot="261546">
            <a:off x="2569536" y="1524482"/>
            <a:ext cx="714380" cy="1964836"/>
          </a:xfrm>
          <a:custGeom>
            <a:avLst/>
            <a:gdLst>
              <a:gd name="connsiteX0" fmla="*/ 0 w 777240"/>
              <a:gd name="connsiteY0" fmla="*/ 1783080 h 1783080"/>
              <a:gd name="connsiteX1" fmla="*/ 393192 w 777240"/>
              <a:gd name="connsiteY1" fmla="*/ 1042416 h 1783080"/>
              <a:gd name="connsiteX2" fmla="*/ 530352 w 777240"/>
              <a:gd name="connsiteY2" fmla="*/ 704088 h 1783080"/>
              <a:gd name="connsiteX3" fmla="*/ 621792 w 777240"/>
              <a:gd name="connsiteY3" fmla="*/ 484632 h 1783080"/>
              <a:gd name="connsiteX4" fmla="*/ 777240 w 777240"/>
              <a:gd name="connsiteY4" fmla="*/ 0 h 1783080"/>
              <a:gd name="connsiteX5" fmla="*/ 777240 w 777240"/>
              <a:gd name="connsiteY5" fmla="*/ 0 h 1783080"/>
              <a:gd name="connsiteX6" fmla="*/ 777240 w 777240"/>
              <a:gd name="connsiteY6" fmla="*/ 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40" h="1783080">
                <a:moveTo>
                  <a:pt x="0" y="1783080"/>
                </a:moveTo>
                <a:cubicBezTo>
                  <a:pt x="152400" y="1502664"/>
                  <a:pt x="304800" y="1222248"/>
                  <a:pt x="393192" y="1042416"/>
                </a:cubicBezTo>
                <a:cubicBezTo>
                  <a:pt x="481584" y="862584"/>
                  <a:pt x="492252" y="797052"/>
                  <a:pt x="530352" y="704088"/>
                </a:cubicBezTo>
                <a:cubicBezTo>
                  <a:pt x="568452" y="611124"/>
                  <a:pt x="580644" y="601980"/>
                  <a:pt x="621792" y="484632"/>
                </a:cubicBezTo>
                <a:cubicBezTo>
                  <a:pt x="662940" y="367284"/>
                  <a:pt x="777240" y="0"/>
                  <a:pt x="777240" y="0"/>
                </a:cubicBezTo>
                <a:lnTo>
                  <a:pt x="777240" y="0"/>
                </a:lnTo>
                <a:lnTo>
                  <a:pt x="777240" y="0"/>
                </a:lnTo>
              </a:path>
            </a:pathLst>
          </a:cu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8" name="Strzałka w dół 17"/>
          <p:cNvSpPr/>
          <p:nvPr/>
        </p:nvSpPr>
        <p:spPr>
          <a:xfrm rot="1039958">
            <a:off x="5606755" y="597020"/>
            <a:ext cx="357190" cy="1308278"/>
          </a:xfrm>
          <a:prstGeom prst="downArrow">
            <a:avLst/>
          </a:prstGeom>
          <a:solidFill>
            <a:srgbClr val="0099FF"/>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Strzałka w dół 18"/>
          <p:cNvSpPr/>
          <p:nvPr/>
        </p:nvSpPr>
        <p:spPr>
          <a:xfrm rot="3994732">
            <a:off x="4498520" y="-205861"/>
            <a:ext cx="285752" cy="2778384"/>
          </a:xfrm>
          <a:prstGeom prst="downArrow">
            <a:avLst/>
          </a:prstGeom>
          <a:solidFill>
            <a:srgbClr val="0099FF"/>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rostokąt zaokrąglony 19"/>
          <p:cNvSpPr/>
          <p:nvPr/>
        </p:nvSpPr>
        <p:spPr>
          <a:xfrm>
            <a:off x="4857752" y="71414"/>
            <a:ext cx="3357586" cy="500042"/>
          </a:xfrm>
          <a:prstGeom prst="roundRect">
            <a:avLst/>
          </a:prstGeom>
          <a:no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97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59753" name="Rectangle 9"/>
          <p:cNvSpPr>
            <a:spLocks noChangeArrowheads="1"/>
          </p:cNvSpPr>
          <p:nvPr/>
        </p:nvSpPr>
        <p:spPr bwMode="auto">
          <a:xfrm>
            <a:off x="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endParaRPr>
          </a:p>
        </p:txBody>
      </p:sp>
      <p:sp>
        <p:nvSpPr>
          <p:cNvPr id="159754" name="Rectangle 10"/>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2" name="Prostokąt 11"/>
          <p:cNvSpPr/>
          <p:nvPr/>
        </p:nvSpPr>
        <p:spPr>
          <a:xfrm>
            <a:off x="0" y="4924325"/>
            <a:ext cx="9144000" cy="1600438"/>
          </a:xfrm>
          <a:prstGeom prst="rect">
            <a:avLst/>
          </a:prstGeom>
        </p:spPr>
        <p:txBody>
          <a:bodyPr wrap="square">
            <a:spAutoFit/>
          </a:bodyPr>
          <a:lstStyle/>
          <a:p>
            <a:pPr algn="just"/>
            <a:r>
              <a:rPr lang="en-US" sz="1400" b="1" dirty="0" smtClean="0"/>
              <a:t>Sensitivity of</a:t>
            </a:r>
            <a:r>
              <a:rPr lang="pl-PL" sz="1400" b="1" dirty="0" smtClean="0"/>
              <a:t> </a:t>
            </a:r>
            <a:r>
              <a:rPr lang="pl-PL" sz="1400" b="1" dirty="0" err="1" smtClean="0"/>
              <a:t>the</a:t>
            </a:r>
            <a:r>
              <a:rPr lang="pl-PL" sz="1400" b="1" dirty="0" smtClean="0"/>
              <a:t> </a:t>
            </a:r>
            <a:r>
              <a:rPr lang="pl-PL" sz="1400" b="1" dirty="0" err="1" smtClean="0"/>
              <a:t>ratio</a:t>
            </a:r>
            <a:r>
              <a:rPr lang="pl-PL" sz="1400" b="1" dirty="0" smtClean="0"/>
              <a:t> R and</a:t>
            </a:r>
            <a:r>
              <a:rPr lang="en-US" sz="1400" b="1" dirty="0" smtClean="0"/>
              <a:t> coefficients C</a:t>
            </a:r>
            <a:r>
              <a:rPr lang="pl-PL" sz="1400" b="1" baseline="-25000" dirty="0" smtClean="0"/>
              <a:t>j</a:t>
            </a:r>
            <a:r>
              <a:rPr lang="pl-PL" sz="1400" b="1" dirty="0" smtClean="0"/>
              <a:t> </a:t>
            </a:r>
            <a:r>
              <a:rPr lang="en-US" sz="1400" b="1" dirty="0" smtClean="0"/>
              <a:t> to the systematic</a:t>
            </a:r>
            <a:r>
              <a:rPr lang="pl-PL" sz="1400" b="1" dirty="0" smtClean="0"/>
              <a:t> </a:t>
            </a:r>
            <a:r>
              <a:rPr lang="en-US" sz="1400" b="1" dirty="0" smtClean="0"/>
              <a:t>uncertainties of the measurement and to the unfolding</a:t>
            </a:r>
            <a:r>
              <a:rPr lang="pl-PL" sz="1400" b="1" dirty="0" smtClean="0"/>
              <a:t> </a:t>
            </a:r>
            <a:r>
              <a:rPr lang="en-US" sz="1400" b="1" dirty="0" smtClean="0"/>
              <a:t>uncertainties can be checked only by </a:t>
            </a:r>
            <a:r>
              <a:rPr lang="pl-PL" sz="1400" b="1" dirty="0" smtClean="0"/>
              <a:t>the </a:t>
            </a:r>
            <a:r>
              <a:rPr lang="pl-PL" sz="1400" b="1" dirty="0" err="1" smtClean="0"/>
              <a:t>scrutinous</a:t>
            </a:r>
            <a:r>
              <a:rPr lang="en-US" sz="1400" b="1" dirty="0" smtClean="0"/>
              <a:t> analysis</a:t>
            </a:r>
            <a:r>
              <a:rPr lang="pl-PL" sz="1400" b="1" dirty="0" smtClean="0"/>
              <a:t> </a:t>
            </a:r>
            <a:r>
              <a:rPr lang="en-US" sz="1400" b="1" dirty="0" smtClean="0"/>
              <a:t>of the raw data with the proper response matrix</a:t>
            </a:r>
            <a:r>
              <a:rPr lang="pl-PL" sz="1400" b="1" dirty="0"/>
              <a:t> </a:t>
            </a:r>
            <a:r>
              <a:rPr lang="pl-PL" sz="1400" b="1" dirty="0" smtClean="0"/>
              <a:t>(and </a:t>
            </a:r>
            <a:r>
              <a:rPr lang="pl-PL" sz="1400" b="1" dirty="0" err="1" smtClean="0"/>
              <a:t>that</a:t>
            </a:r>
            <a:r>
              <a:rPr lang="pl-PL" sz="1400" b="1" dirty="0" smtClean="0"/>
              <a:t>  </a:t>
            </a:r>
            <a:r>
              <a:rPr lang="pl-PL" sz="1400" b="1" dirty="0" err="1" smtClean="0"/>
              <a:t>exceeds</a:t>
            </a:r>
            <a:r>
              <a:rPr lang="pl-PL" sz="1400" b="1" dirty="0" smtClean="0"/>
              <a:t>  </a:t>
            </a:r>
            <a:r>
              <a:rPr lang="pl-PL" sz="1400" b="1" dirty="0" err="1" smtClean="0"/>
              <a:t>our</a:t>
            </a:r>
            <a:r>
              <a:rPr lang="pl-PL" sz="1400" b="1" dirty="0" smtClean="0"/>
              <a:t> </a:t>
            </a:r>
            <a:r>
              <a:rPr lang="pl-PL" sz="1400" b="1" dirty="0" err="1" smtClean="0"/>
              <a:t>capability</a:t>
            </a:r>
            <a:r>
              <a:rPr lang="pl-PL" sz="1400" b="1" dirty="0" smtClean="0"/>
              <a:t>).</a:t>
            </a:r>
            <a:r>
              <a:rPr lang="en-US" sz="1400" b="1" dirty="0" smtClean="0"/>
              <a:t> </a:t>
            </a:r>
            <a:endParaRPr lang="pl-PL" sz="1400" b="1" dirty="0" smtClean="0"/>
          </a:p>
          <a:p>
            <a:pPr algn="just"/>
            <a:endParaRPr lang="pl-PL" sz="1400" b="1" dirty="0" smtClean="0"/>
          </a:p>
          <a:p>
            <a:pPr algn="just"/>
            <a:r>
              <a:rPr lang="en-US" sz="1400" b="1" dirty="0" smtClean="0"/>
              <a:t>However, in the</a:t>
            </a:r>
            <a:r>
              <a:rPr lang="pl-PL" sz="1400" b="1" dirty="0" smtClean="0"/>
              <a:t> </a:t>
            </a:r>
            <a:r>
              <a:rPr lang="en-US" sz="1400" b="1" dirty="0" smtClean="0"/>
              <a:t>case when these oscillations </a:t>
            </a:r>
            <a:r>
              <a:rPr lang="pl-PL" sz="1400" b="1" dirty="0" smtClean="0"/>
              <a:t>(</a:t>
            </a:r>
            <a:r>
              <a:rPr lang="pl-PL" sz="1400" b="1" dirty="0" err="1" smtClean="0"/>
              <a:t>or</a:t>
            </a:r>
            <a:r>
              <a:rPr lang="pl-PL" sz="1400" b="1" dirty="0" smtClean="0"/>
              <a:t> </a:t>
            </a:r>
            <a:r>
              <a:rPr lang="pl-PL" sz="1400" b="1" dirty="0" err="1" smtClean="0"/>
              <a:t>some</a:t>
            </a:r>
            <a:r>
              <a:rPr lang="pl-PL" sz="1400" b="1" dirty="0" smtClean="0"/>
              <a:t> </a:t>
            </a:r>
            <a:r>
              <a:rPr lang="pl-PL" sz="1400" b="1" dirty="0" err="1" smtClean="0"/>
              <a:t>other</a:t>
            </a:r>
            <a:r>
              <a:rPr lang="pl-PL" sz="1400" b="1" dirty="0" smtClean="0"/>
              <a:t>, </a:t>
            </a:r>
            <a:r>
              <a:rPr lang="pl-PL" sz="1400" b="1" dirty="0" err="1" smtClean="0"/>
              <a:t>equally</a:t>
            </a:r>
            <a:r>
              <a:rPr lang="pl-PL" sz="1400" b="1" dirty="0" smtClean="0"/>
              <a:t> </a:t>
            </a:r>
            <a:r>
              <a:rPr lang="pl-PL" sz="1400" b="1" dirty="0" err="1" smtClean="0"/>
              <a:t>nonexpected</a:t>
            </a:r>
            <a:r>
              <a:rPr lang="pl-PL" sz="1400" b="1" dirty="0" smtClean="0"/>
              <a:t>) </a:t>
            </a:r>
            <a:r>
              <a:rPr lang="en-US" sz="1400" b="1" dirty="0" smtClean="0"/>
              <a:t>would be experimentally</a:t>
            </a:r>
            <a:r>
              <a:rPr lang="pl-PL" sz="1400" b="1" dirty="0" smtClean="0"/>
              <a:t> </a:t>
            </a:r>
            <a:r>
              <a:rPr lang="en-US" sz="1400" b="1" dirty="0" smtClean="0"/>
              <a:t>confirmed, </a:t>
            </a:r>
            <a:r>
              <a:rPr lang="pl-PL" sz="1400" b="1" dirty="0" smtClean="0"/>
              <a:t>a </a:t>
            </a:r>
            <a:r>
              <a:rPr lang="pl-PL" sz="1400" b="1" dirty="0" err="1" smtClean="0"/>
              <a:t>new</a:t>
            </a:r>
            <a:r>
              <a:rPr lang="pl-PL" sz="1400" b="1" dirty="0" smtClean="0"/>
              <a:t>, </a:t>
            </a:r>
            <a:r>
              <a:rPr lang="pl-PL" sz="1400" b="1" dirty="0" err="1" smtClean="0"/>
              <a:t>fresh</a:t>
            </a:r>
            <a:r>
              <a:rPr lang="pl-PL" sz="1400" b="1" dirty="0" smtClean="0"/>
              <a:t> </a:t>
            </a:r>
            <a:r>
              <a:rPr lang="pl-PL" sz="1400" b="1" dirty="0" err="1" smtClean="0"/>
              <a:t>look</a:t>
            </a:r>
            <a:r>
              <a:rPr lang="pl-PL" sz="1400" b="1" dirty="0" smtClean="0"/>
              <a:t> </a:t>
            </a:r>
            <a:r>
              <a:rPr lang="pl-PL" sz="1400" b="1" dirty="0" err="1" smtClean="0"/>
              <a:t>at</a:t>
            </a:r>
            <a:r>
              <a:rPr lang="pl-PL" sz="1400" b="1" dirty="0" smtClean="0"/>
              <a:t> the dynamics of  </a:t>
            </a:r>
            <a:r>
              <a:rPr lang="pl-PL" sz="1400" b="1" dirty="0" err="1" smtClean="0"/>
              <a:t>multiparticle</a:t>
            </a:r>
            <a:r>
              <a:rPr lang="pl-PL" sz="1400" b="1" dirty="0" smtClean="0"/>
              <a:t> </a:t>
            </a:r>
            <a:r>
              <a:rPr lang="pl-PL" sz="1400" b="1" dirty="0" err="1" smtClean="0"/>
              <a:t>production</a:t>
            </a:r>
            <a:r>
              <a:rPr lang="pl-PL" sz="1400" b="1" dirty="0" smtClean="0"/>
              <a:t> </a:t>
            </a:r>
            <a:r>
              <a:rPr lang="pl-PL" sz="1400" b="1" dirty="0" err="1" smtClean="0"/>
              <a:t>processes</a:t>
            </a:r>
            <a:r>
              <a:rPr lang="pl-PL" sz="1400" b="1" dirty="0" smtClean="0"/>
              <a:t> </a:t>
            </a:r>
            <a:r>
              <a:rPr lang="pl-PL" sz="1400" b="1" dirty="0" err="1" smtClean="0"/>
              <a:t>would</a:t>
            </a:r>
            <a:r>
              <a:rPr lang="pl-PL" sz="1400" b="1" dirty="0" smtClean="0"/>
              <a:t> be open.</a:t>
            </a:r>
            <a:endParaRPr lang="pl-PL" sz="14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5496" y="689788"/>
            <a:ext cx="9108504" cy="6124754"/>
          </a:xfrm>
          <a:prstGeom prst="rect">
            <a:avLst/>
          </a:prstGeom>
        </p:spPr>
        <p:txBody>
          <a:bodyPr wrap="square">
            <a:spAutoFit/>
          </a:bodyPr>
          <a:lstStyle/>
          <a:p>
            <a:r>
              <a:rPr lang="pl-PL" sz="1400" b="1" dirty="0" smtClean="0"/>
              <a:t>It </a:t>
            </a:r>
            <a:r>
              <a:rPr lang="pl-PL" sz="1400" b="1" dirty="0" err="1" smtClean="0"/>
              <a:t>turns</a:t>
            </a:r>
            <a:r>
              <a:rPr lang="pl-PL" sz="1400" b="1" dirty="0" smtClean="0"/>
              <a:t> out </a:t>
            </a:r>
            <a:r>
              <a:rPr lang="pl-PL" sz="1400" b="1" dirty="0" err="1" smtClean="0"/>
              <a:t>that</a:t>
            </a:r>
            <a:r>
              <a:rPr lang="pl-PL" sz="1400" b="1" dirty="0" smtClean="0"/>
              <a:t> </a:t>
            </a:r>
            <a:r>
              <a:rPr lang="pl-PL" sz="1400" b="1" dirty="0" err="1" smtClean="0"/>
              <a:t>occurence</a:t>
            </a:r>
            <a:r>
              <a:rPr lang="pl-PL" sz="1400" b="1" dirty="0" smtClean="0"/>
              <a:t> of </a:t>
            </a:r>
            <a:r>
              <a:rPr lang="pl-PL" sz="1400" b="1" dirty="0" err="1" smtClean="0"/>
              <a:t>such</a:t>
            </a:r>
            <a:r>
              <a:rPr lang="pl-PL" sz="1400" b="1" dirty="0" smtClean="0"/>
              <a:t> </a:t>
            </a:r>
            <a:r>
              <a:rPr lang="pl-PL" sz="1400" b="1" dirty="0" err="1" smtClean="0"/>
              <a:t>oscillations</a:t>
            </a:r>
            <a:r>
              <a:rPr lang="pl-PL" sz="1400" b="1" dirty="0" smtClean="0"/>
              <a:t> do not </a:t>
            </a:r>
            <a:r>
              <a:rPr lang="pl-PL" sz="1400" b="1" dirty="0" err="1" smtClean="0"/>
              <a:t>eliminate</a:t>
            </a:r>
            <a:r>
              <a:rPr lang="pl-PL" sz="1400" b="1" dirty="0" smtClean="0"/>
              <a:t> the </a:t>
            </a:r>
            <a:r>
              <a:rPr lang="pl-PL" sz="1400" b="1" dirty="0" err="1" smtClean="0"/>
              <a:t>possible</a:t>
            </a:r>
            <a:r>
              <a:rPr lang="pl-PL" sz="1400" b="1" dirty="0" smtClean="0"/>
              <a:t> </a:t>
            </a:r>
            <a:r>
              <a:rPr lang="pl-PL" sz="1400" b="1" dirty="0" err="1" smtClean="0"/>
              <a:t>use</a:t>
            </a:r>
            <a:r>
              <a:rPr lang="pl-PL" sz="1400" b="1" dirty="0" smtClean="0"/>
              <a:t> of a </a:t>
            </a:r>
            <a:r>
              <a:rPr lang="pl-PL" sz="1400" b="1" dirty="0" err="1" smtClean="0"/>
              <a:t>multicomponent</a:t>
            </a:r>
            <a:r>
              <a:rPr lang="pl-PL" sz="1400" b="1" dirty="0" smtClean="0"/>
              <a:t> NBD. </a:t>
            </a:r>
            <a:r>
              <a:rPr lang="pl-PL" sz="1400" b="1" dirty="0" err="1" smtClean="0"/>
              <a:t>Namely</a:t>
            </a:r>
            <a:r>
              <a:rPr lang="pl-PL" sz="1400" b="1" dirty="0" smtClean="0"/>
              <a:t>,  the </a:t>
            </a:r>
            <a:r>
              <a:rPr lang="pl-PL" sz="1400" b="1" dirty="0" err="1" smtClean="0"/>
              <a:t>multicomponent</a:t>
            </a:r>
            <a:r>
              <a:rPr lang="pl-PL" sz="1400" b="1" dirty="0" smtClean="0"/>
              <a:t> NBD </a:t>
            </a:r>
            <a:r>
              <a:rPr lang="pl-PL" sz="1400" b="1" dirty="0" err="1" smtClean="0"/>
              <a:t>can</a:t>
            </a:r>
            <a:r>
              <a:rPr lang="pl-PL" sz="1400" b="1" dirty="0" smtClean="0"/>
              <a:t>, </a:t>
            </a:r>
            <a:r>
              <a:rPr lang="pl-PL" sz="1400" b="1" dirty="0" err="1" smtClean="0"/>
              <a:t>after</a:t>
            </a:r>
            <a:r>
              <a:rPr lang="pl-PL" sz="1400" b="1" dirty="0" smtClean="0"/>
              <a:t> </a:t>
            </a:r>
            <a:r>
              <a:rPr lang="pl-PL" sz="1400" b="1" dirty="0" err="1" smtClean="0"/>
              <a:t>all</a:t>
            </a:r>
            <a:r>
              <a:rPr lang="pl-PL" sz="1400" b="1" dirty="0" smtClean="0"/>
              <a:t>, </a:t>
            </a:r>
            <a:r>
              <a:rPr lang="pl-PL" sz="1400" b="1" dirty="0" err="1" smtClean="0"/>
              <a:t>lead</a:t>
            </a:r>
            <a:r>
              <a:rPr lang="pl-PL" sz="1400" b="1" dirty="0" smtClean="0"/>
              <a:t> to the </a:t>
            </a:r>
            <a:r>
              <a:rPr lang="pl-PL" sz="1400" b="1" dirty="0" err="1" smtClean="0"/>
              <a:t>oscillatory</a:t>
            </a:r>
            <a:r>
              <a:rPr lang="pl-PL" sz="1400" b="1" dirty="0" smtClean="0"/>
              <a:t> </a:t>
            </a:r>
            <a:r>
              <a:rPr lang="pl-PL" sz="1400" b="1" dirty="0" err="1" smtClean="0"/>
              <a:t>behavior</a:t>
            </a:r>
            <a:r>
              <a:rPr lang="pl-PL" sz="1400" b="1" dirty="0" smtClean="0"/>
              <a:t> of </a:t>
            </a:r>
            <a:r>
              <a:rPr lang="pl-PL" sz="1400" b="1" dirty="0" err="1" smtClean="0"/>
              <a:t>coefficients</a:t>
            </a:r>
            <a:r>
              <a:rPr lang="pl-PL" sz="1400" b="1" dirty="0" smtClean="0"/>
              <a:t> </a:t>
            </a:r>
            <a:r>
              <a:rPr lang="pl-PL" sz="1400" b="1" dirty="0" err="1" smtClean="0"/>
              <a:t>C</a:t>
            </a:r>
            <a:r>
              <a:rPr lang="pl-PL" sz="1400" b="1" baseline="-25000" dirty="0" err="1" smtClean="0"/>
              <a:t>j</a:t>
            </a:r>
            <a:r>
              <a:rPr lang="pl-PL" sz="1400" b="1" baseline="-25000" dirty="0" smtClean="0"/>
              <a:t>  </a:t>
            </a:r>
            <a:r>
              <a:rPr lang="pl-PL" sz="1400" b="1" dirty="0" smtClean="0"/>
              <a:t>.</a:t>
            </a:r>
          </a:p>
          <a:p>
            <a:endParaRPr lang="pl-PL" sz="1400" b="1" dirty="0"/>
          </a:p>
          <a:p>
            <a:endParaRPr lang="pl-PL" sz="1400" b="1" dirty="0" smtClean="0"/>
          </a:p>
          <a:p>
            <a:endParaRPr lang="pl-PL" sz="1400" b="1" dirty="0" smtClean="0"/>
          </a:p>
          <a:p>
            <a:endParaRPr lang="pl-PL" sz="1400" b="1" dirty="0"/>
          </a:p>
          <a:p>
            <a:endParaRPr lang="pl-PL" sz="1400" b="1" dirty="0" smtClean="0"/>
          </a:p>
          <a:p>
            <a:endParaRPr lang="pl-PL" sz="1400" b="1" dirty="0"/>
          </a:p>
          <a:p>
            <a:endParaRPr lang="pl-PL" sz="1400" b="1" dirty="0" smtClean="0"/>
          </a:p>
          <a:p>
            <a:endParaRPr lang="pl-PL" sz="1400" b="1" dirty="0"/>
          </a:p>
          <a:p>
            <a:endParaRPr lang="pl-PL" sz="1400" b="1" dirty="0" smtClean="0"/>
          </a:p>
          <a:p>
            <a:endParaRPr lang="pl-PL" sz="1400" b="1" dirty="0"/>
          </a:p>
          <a:p>
            <a:endParaRPr lang="pl-PL" sz="1400" b="1" dirty="0" smtClean="0"/>
          </a:p>
          <a:p>
            <a:endParaRPr lang="pl-PL" sz="1400" b="1" dirty="0" smtClean="0"/>
          </a:p>
          <a:p>
            <a:endParaRPr lang="pl-PL" sz="1400" b="1" dirty="0"/>
          </a:p>
          <a:p>
            <a:endParaRPr lang="pl-PL" sz="1400" b="1" dirty="0" smtClean="0"/>
          </a:p>
          <a:p>
            <a:endParaRPr lang="pl-PL" sz="1400" b="1" dirty="0"/>
          </a:p>
          <a:p>
            <a:endParaRPr lang="pl-PL" sz="1400" b="1" dirty="0" smtClean="0"/>
          </a:p>
          <a:p>
            <a:endParaRPr lang="pl-PL" sz="1400" b="1" dirty="0"/>
          </a:p>
          <a:p>
            <a:endParaRPr lang="pl-PL" sz="1400" b="1" dirty="0" smtClean="0"/>
          </a:p>
          <a:p>
            <a:endParaRPr lang="pl-PL" sz="1400" b="1" dirty="0"/>
          </a:p>
          <a:p>
            <a:endParaRPr lang="pl-PL" sz="1400" b="1" dirty="0" smtClean="0"/>
          </a:p>
          <a:p>
            <a:endParaRPr lang="pl-PL" sz="1400" b="1" dirty="0"/>
          </a:p>
          <a:p>
            <a:endParaRPr lang="pl-PL" sz="1400" b="1" dirty="0" smtClean="0"/>
          </a:p>
          <a:p>
            <a:endParaRPr lang="pl-PL" sz="1400" b="1" dirty="0"/>
          </a:p>
          <a:p>
            <a:endParaRPr lang="pl-PL" sz="1400" b="1" dirty="0" smtClean="0"/>
          </a:p>
          <a:p>
            <a:endParaRPr lang="pl-PL" sz="1400" b="1" dirty="0"/>
          </a:p>
        </p:txBody>
      </p:sp>
      <p:pic>
        <p:nvPicPr>
          <p:cNvPr id="2938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8496944" cy="5137996"/>
          </a:xfrm>
          <a:prstGeom prst="rect">
            <a:avLst/>
          </a:prstGeom>
          <a:solidFill>
            <a:schemeClr val="tx2"/>
          </a:solidFill>
          <a:ln w="19050">
            <a:solidFill>
              <a:srgbClr val="FF0000"/>
            </a:solidFill>
            <a:miter lim="800000"/>
            <a:headEnd/>
            <a:tailEnd/>
          </a:ln>
        </p:spPr>
      </p:pic>
      <p:sp>
        <p:nvSpPr>
          <p:cNvPr id="3" name="Prostokąt 2"/>
          <p:cNvSpPr/>
          <p:nvPr/>
        </p:nvSpPr>
        <p:spPr>
          <a:xfrm>
            <a:off x="179512" y="116632"/>
            <a:ext cx="2938625" cy="461665"/>
          </a:xfrm>
          <a:prstGeom prst="rect">
            <a:avLst/>
          </a:prstGeom>
        </p:spPr>
        <p:txBody>
          <a:bodyPr wrap="none">
            <a:spAutoFit/>
          </a:bodyPr>
          <a:lstStyle/>
          <a:p>
            <a:r>
              <a:rPr lang="pl-PL" sz="2400" dirty="0" err="1" smtClean="0">
                <a:solidFill>
                  <a:srgbClr val="FF0000"/>
                </a:solidFill>
                <a:latin typeface="Comic Sans MS" panose="030F0702030302020204" pitchFamily="66" charset="0"/>
              </a:rPr>
              <a:t>Very</a:t>
            </a:r>
            <a:r>
              <a:rPr lang="pl-PL" sz="2400" dirty="0" smtClean="0">
                <a:solidFill>
                  <a:srgbClr val="FF0000"/>
                </a:solidFill>
                <a:latin typeface="Comic Sans MS" panose="030F0702030302020204" pitchFamily="66" charset="0"/>
              </a:rPr>
              <a:t> </a:t>
            </a:r>
            <a:r>
              <a:rPr lang="pl-PL" sz="2400" dirty="0" err="1" smtClean="0">
                <a:solidFill>
                  <a:srgbClr val="FF0000"/>
                </a:solidFill>
                <a:latin typeface="Comic Sans MS" panose="030F0702030302020204" pitchFamily="66" charset="0"/>
              </a:rPr>
              <a:t>recent</a:t>
            </a:r>
            <a:r>
              <a:rPr lang="pl-PL" sz="2400" dirty="0" smtClean="0">
                <a:solidFill>
                  <a:srgbClr val="FF0000"/>
                </a:solidFill>
                <a:latin typeface="Comic Sans MS" panose="030F0702030302020204" pitchFamily="66" charset="0"/>
              </a:rPr>
              <a:t> </a:t>
            </a:r>
            <a:r>
              <a:rPr lang="pl-PL" sz="2400" dirty="0" err="1" smtClean="0">
                <a:solidFill>
                  <a:srgbClr val="FF0000"/>
                </a:solidFill>
                <a:latin typeface="Comic Sans MS" panose="030F0702030302020204" pitchFamily="66" charset="0"/>
              </a:rPr>
              <a:t>result</a:t>
            </a:r>
            <a:r>
              <a:rPr lang="pl-PL" sz="2400" dirty="0" smtClean="0">
                <a:solidFill>
                  <a:srgbClr val="FF0000"/>
                </a:solidFill>
                <a:latin typeface="Comic Sans MS" panose="030F0702030302020204" pitchFamily="66" charset="0"/>
              </a:rPr>
              <a:t>:</a:t>
            </a:r>
            <a:endParaRPr lang="pl-PL" sz="2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6527413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5496" y="689788"/>
            <a:ext cx="9108504" cy="6124754"/>
          </a:xfrm>
          <a:prstGeom prst="rect">
            <a:avLst/>
          </a:prstGeom>
        </p:spPr>
        <p:txBody>
          <a:bodyPr wrap="square">
            <a:spAutoFit/>
          </a:bodyPr>
          <a:lstStyle/>
          <a:p>
            <a:r>
              <a:rPr lang="pl-PL" sz="1400" b="1" dirty="0" smtClean="0"/>
              <a:t>It </a:t>
            </a:r>
            <a:r>
              <a:rPr lang="pl-PL" sz="1400" b="1" dirty="0" err="1" smtClean="0"/>
              <a:t>turns</a:t>
            </a:r>
            <a:r>
              <a:rPr lang="pl-PL" sz="1400" b="1" dirty="0" smtClean="0"/>
              <a:t> out </a:t>
            </a:r>
            <a:r>
              <a:rPr lang="pl-PL" sz="1400" b="1" dirty="0" err="1" smtClean="0"/>
              <a:t>that</a:t>
            </a:r>
            <a:r>
              <a:rPr lang="pl-PL" sz="1400" b="1" dirty="0" smtClean="0"/>
              <a:t> </a:t>
            </a:r>
            <a:r>
              <a:rPr lang="pl-PL" sz="1400" b="1" dirty="0" err="1" smtClean="0"/>
              <a:t>occurence</a:t>
            </a:r>
            <a:r>
              <a:rPr lang="pl-PL" sz="1400" b="1" dirty="0" smtClean="0"/>
              <a:t> of </a:t>
            </a:r>
            <a:r>
              <a:rPr lang="pl-PL" sz="1400" b="1" dirty="0" err="1" smtClean="0"/>
              <a:t>such</a:t>
            </a:r>
            <a:r>
              <a:rPr lang="pl-PL" sz="1400" b="1" dirty="0" smtClean="0"/>
              <a:t> </a:t>
            </a:r>
            <a:r>
              <a:rPr lang="pl-PL" sz="1400" b="1" dirty="0" err="1" smtClean="0"/>
              <a:t>oscillations</a:t>
            </a:r>
            <a:r>
              <a:rPr lang="pl-PL" sz="1400" b="1" dirty="0" smtClean="0"/>
              <a:t> do not </a:t>
            </a:r>
            <a:r>
              <a:rPr lang="pl-PL" sz="1400" b="1" dirty="0" err="1" smtClean="0"/>
              <a:t>eliminate</a:t>
            </a:r>
            <a:r>
              <a:rPr lang="pl-PL" sz="1400" b="1" dirty="0" smtClean="0"/>
              <a:t> the </a:t>
            </a:r>
            <a:r>
              <a:rPr lang="pl-PL" sz="1400" b="1" dirty="0" err="1" smtClean="0"/>
              <a:t>possible</a:t>
            </a:r>
            <a:r>
              <a:rPr lang="pl-PL" sz="1400" b="1" dirty="0" smtClean="0"/>
              <a:t> </a:t>
            </a:r>
            <a:r>
              <a:rPr lang="pl-PL" sz="1400" b="1" dirty="0" err="1" smtClean="0"/>
              <a:t>use</a:t>
            </a:r>
            <a:r>
              <a:rPr lang="pl-PL" sz="1400" b="1" dirty="0" smtClean="0"/>
              <a:t> of a </a:t>
            </a:r>
            <a:r>
              <a:rPr lang="pl-PL" sz="1400" b="1" dirty="0" err="1" smtClean="0"/>
              <a:t>multicomponent</a:t>
            </a:r>
            <a:r>
              <a:rPr lang="pl-PL" sz="1400" b="1" dirty="0" smtClean="0"/>
              <a:t> NBD. </a:t>
            </a:r>
            <a:r>
              <a:rPr lang="pl-PL" sz="1400" b="1" dirty="0" err="1" smtClean="0"/>
              <a:t>Namely</a:t>
            </a:r>
            <a:r>
              <a:rPr lang="pl-PL" sz="1400" b="1" dirty="0" smtClean="0"/>
              <a:t>,  the </a:t>
            </a:r>
            <a:r>
              <a:rPr lang="pl-PL" sz="1400" b="1" dirty="0" err="1" smtClean="0"/>
              <a:t>multicomponent</a:t>
            </a:r>
            <a:r>
              <a:rPr lang="pl-PL" sz="1400" b="1" dirty="0" smtClean="0"/>
              <a:t> NBD </a:t>
            </a:r>
            <a:r>
              <a:rPr lang="pl-PL" sz="1400" b="1" dirty="0" err="1" smtClean="0"/>
              <a:t>can</a:t>
            </a:r>
            <a:r>
              <a:rPr lang="pl-PL" sz="1400" b="1" dirty="0" smtClean="0"/>
              <a:t>, </a:t>
            </a:r>
            <a:r>
              <a:rPr lang="pl-PL" sz="1400" b="1" dirty="0" err="1" smtClean="0"/>
              <a:t>after</a:t>
            </a:r>
            <a:r>
              <a:rPr lang="pl-PL" sz="1400" b="1" dirty="0" smtClean="0"/>
              <a:t> </a:t>
            </a:r>
            <a:r>
              <a:rPr lang="pl-PL" sz="1400" b="1" dirty="0" err="1" smtClean="0"/>
              <a:t>all</a:t>
            </a:r>
            <a:r>
              <a:rPr lang="pl-PL" sz="1400" b="1" dirty="0" smtClean="0"/>
              <a:t>, </a:t>
            </a:r>
            <a:r>
              <a:rPr lang="pl-PL" sz="1400" b="1" dirty="0" err="1" smtClean="0"/>
              <a:t>lead</a:t>
            </a:r>
            <a:r>
              <a:rPr lang="pl-PL" sz="1400" b="1" dirty="0" smtClean="0"/>
              <a:t> to the </a:t>
            </a:r>
            <a:r>
              <a:rPr lang="pl-PL" sz="1400" b="1" dirty="0" err="1" smtClean="0"/>
              <a:t>oscillatory</a:t>
            </a:r>
            <a:r>
              <a:rPr lang="pl-PL" sz="1400" b="1" dirty="0" smtClean="0"/>
              <a:t> </a:t>
            </a:r>
            <a:r>
              <a:rPr lang="pl-PL" sz="1400" b="1" dirty="0" err="1" smtClean="0"/>
              <a:t>behavior</a:t>
            </a:r>
            <a:r>
              <a:rPr lang="pl-PL" sz="1400" b="1" dirty="0" smtClean="0"/>
              <a:t> of </a:t>
            </a:r>
            <a:r>
              <a:rPr lang="pl-PL" sz="1400" b="1" dirty="0" err="1" smtClean="0"/>
              <a:t>coefficients</a:t>
            </a:r>
            <a:r>
              <a:rPr lang="pl-PL" sz="1400" b="1" dirty="0" smtClean="0"/>
              <a:t> </a:t>
            </a:r>
            <a:r>
              <a:rPr lang="pl-PL" sz="1400" b="1" dirty="0" err="1" smtClean="0"/>
              <a:t>C</a:t>
            </a:r>
            <a:r>
              <a:rPr lang="pl-PL" sz="1400" b="1" baseline="-25000" dirty="0" err="1" smtClean="0"/>
              <a:t>j</a:t>
            </a:r>
            <a:r>
              <a:rPr lang="pl-PL" sz="1400" b="1" baseline="-25000" dirty="0" smtClean="0"/>
              <a:t>  </a:t>
            </a:r>
            <a:r>
              <a:rPr lang="pl-PL" sz="1400" b="1" dirty="0" smtClean="0"/>
              <a:t>.</a:t>
            </a:r>
          </a:p>
          <a:p>
            <a:endParaRPr lang="pl-PL" sz="1400" b="1" dirty="0"/>
          </a:p>
          <a:p>
            <a:endParaRPr lang="pl-PL" sz="1400" b="1" dirty="0" smtClean="0"/>
          </a:p>
          <a:p>
            <a:endParaRPr lang="pl-PL" sz="1400" b="1" dirty="0" smtClean="0"/>
          </a:p>
          <a:p>
            <a:endParaRPr lang="pl-PL" sz="1400" b="1" dirty="0"/>
          </a:p>
          <a:p>
            <a:endParaRPr lang="pl-PL" sz="1400" b="1" dirty="0" smtClean="0"/>
          </a:p>
          <a:p>
            <a:endParaRPr lang="pl-PL" sz="1400" b="1" dirty="0"/>
          </a:p>
          <a:p>
            <a:endParaRPr lang="pl-PL" sz="1400" b="1" dirty="0" smtClean="0"/>
          </a:p>
          <a:p>
            <a:endParaRPr lang="pl-PL" sz="1400" b="1" dirty="0"/>
          </a:p>
          <a:p>
            <a:endParaRPr lang="pl-PL" sz="1400" b="1" dirty="0" smtClean="0"/>
          </a:p>
          <a:p>
            <a:endParaRPr lang="pl-PL" sz="1400" b="1" dirty="0"/>
          </a:p>
          <a:p>
            <a:endParaRPr lang="pl-PL" sz="1400" b="1" dirty="0" smtClean="0"/>
          </a:p>
          <a:p>
            <a:endParaRPr lang="pl-PL" sz="1400" b="1" dirty="0" smtClean="0"/>
          </a:p>
          <a:p>
            <a:endParaRPr lang="pl-PL" sz="1400" b="1" dirty="0"/>
          </a:p>
          <a:p>
            <a:endParaRPr lang="pl-PL" sz="1400" b="1" dirty="0" smtClean="0"/>
          </a:p>
          <a:p>
            <a:endParaRPr lang="pl-PL" sz="1400" b="1" dirty="0"/>
          </a:p>
          <a:p>
            <a:endParaRPr lang="pl-PL" sz="1400" b="1" dirty="0" smtClean="0"/>
          </a:p>
          <a:p>
            <a:endParaRPr lang="pl-PL" sz="1400" b="1" dirty="0"/>
          </a:p>
          <a:p>
            <a:endParaRPr lang="pl-PL" sz="1400" b="1" dirty="0" smtClean="0"/>
          </a:p>
          <a:p>
            <a:endParaRPr lang="pl-PL" sz="1400" b="1" dirty="0"/>
          </a:p>
          <a:p>
            <a:endParaRPr lang="pl-PL" sz="1400" b="1" dirty="0" smtClean="0"/>
          </a:p>
          <a:p>
            <a:endParaRPr lang="pl-PL" sz="1400" b="1" dirty="0"/>
          </a:p>
          <a:p>
            <a:endParaRPr lang="pl-PL" sz="1400" b="1" dirty="0" smtClean="0"/>
          </a:p>
          <a:p>
            <a:endParaRPr lang="pl-PL" sz="1400" b="1" dirty="0"/>
          </a:p>
          <a:p>
            <a:endParaRPr lang="pl-PL" sz="1400" b="1" dirty="0" smtClean="0"/>
          </a:p>
          <a:p>
            <a:endParaRPr lang="pl-PL" sz="1400" b="1" dirty="0"/>
          </a:p>
        </p:txBody>
      </p:sp>
      <p:pic>
        <p:nvPicPr>
          <p:cNvPr id="2938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8496944" cy="5137996"/>
          </a:xfrm>
          <a:prstGeom prst="rect">
            <a:avLst/>
          </a:prstGeom>
          <a:solidFill>
            <a:schemeClr val="tx2"/>
          </a:solidFill>
          <a:ln w="19050">
            <a:solidFill>
              <a:srgbClr val="FF0000"/>
            </a:solidFill>
            <a:miter lim="800000"/>
            <a:headEnd/>
            <a:tailEnd/>
          </a:ln>
        </p:spPr>
      </p:pic>
      <p:sp>
        <p:nvSpPr>
          <p:cNvPr id="4" name="Elipsa 3"/>
          <p:cNvSpPr/>
          <p:nvPr/>
        </p:nvSpPr>
        <p:spPr>
          <a:xfrm>
            <a:off x="2771800" y="5013176"/>
            <a:ext cx="2808312"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p:cNvSpPr/>
          <p:nvPr/>
        </p:nvSpPr>
        <p:spPr>
          <a:xfrm>
            <a:off x="179512" y="116632"/>
            <a:ext cx="2938625" cy="461665"/>
          </a:xfrm>
          <a:prstGeom prst="rect">
            <a:avLst/>
          </a:prstGeom>
        </p:spPr>
        <p:txBody>
          <a:bodyPr wrap="none">
            <a:spAutoFit/>
          </a:bodyPr>
          <a:lstStyle/>
          <a:p>
            <a:r>
              <a:rPr lang="pl-PL" sz="2400" dirty="0" err="1" smtClean="0">
                <a:solidFill>
                  <a:srgbClr val="FF0000"/>
                </a:solidFill>
                <a:latin typeface="Comic Sans MS" panose="030F0702030302020204" pitchFamily="66" charset="0"/>
              </a:rPr>
              <a:t>Very</a:t>
            </a:r>
            <a:r>
              <a:rPr lang="pl-PL" sz="2400" dirty="0" smtClean="0">
                <a:solidFill>
                  <a:srgbClr val="FF0000"/>
                </a:solidFill>
                <a:latin typeface="Comic Sans MS" panose="030F0702030302020204" pitchFamily="66" charset="0"/>
              </a:rPr>
              <a:t> </a:t>
            </a:r>
            <a:r>
              <a:rPr lang="pl-PL" sz="2400" dirty="0" err="1" smtClean="0">
                <a:solidFill>
                  <a:srgbClr val="FF0000"/>
                </a:solidFill>
                <a:latin typeface="Comic Sans MS" panose="030F0702030302020204" pitchFamily="66" charset="0"/>
              </a:rPr>
              <a:t>recent</a:t>
            </a:r>
            <a:r>
              <a:rPr lang="pl-PL" sz="2400" dirty="0" smtClean="0">
                <a:solidFill>
                  <a:srgbClr val="FF0000"/>
                </a:solidFill>
                <a:latin typeface="Comic Sans MS" panose="030F0702030302020204" pitchFamily="66" charset="0"/>
              </a:rPr>
              <a:t> </a:t>
            </a:r>
            <a:r>
              <a:rPr lang="pl-PL" sz="2400" dirty="0" err="1" smtClean="0">
                <a:solidFill>
                  <a:srgbClr val="FF0000"/>
                </a:solidFill>
                <a:latin typeface="Comic Sans MS" panose="030F0702030302020204" pitchFamily="66" charset="0"/>
              </a:rPr>
              <a:t>result</a:t>
            </a:r>
            <a:r>
              <a:rPr lang="pl-PL" sz="2400" dirty="0" smtClean="0">
                <a:solidFill>
                  <a:srgbClr val="FF0000"/>
                </a:solidFill>
                <a:latin typeface="Comic Sans MS" panose="030F0702030302020204" pitchFamily="66" charset="0"/>
              </a:rPr>
              <a:t>:</a:t>
            </a:r>
            <a:endParaRPr lang="pl-PL" sz="2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5808921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051720"/>
            <a:ext cx="6336704" cy="8973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rostokąt 1"/>
          <p:cNvSpPr/>
          <p:nvPr/>
        </p:nvSpPr>
        <p:spPr>
          <a:xfrm>
            <a:off x="251520" y="1268760"/>
            <a:ext cx="8640960" cy="5693866"/>
          </a:xfrm>
          <a:prstGeom prst="rect">
            <a:avLst/>
          </a:prstGeom>
        </p:spPr>
        <p:txBody>
          <a:bodyPr wrap="square">
            <a:spAutoFit/>
          </a:bodyPr>
          <a:lstStyle/>
          <a:p>
            <a:r>
              <a:rPr lang="pl-PL" sz="1400" b="1" dirty="0" smtClean="0"/>
              <a:t>The </a:t>
            </a:r>
            <a:r>
              <a:rPr lang="en-US" sz="1400" b="1" dirty="0" smtClean="0"/>
              <a:t>2-component N</a:t>
            </a:r>
            <a:r>
              <a:rPr lang="pl-PL" sz="1400" b="1" dirty="0" smtClean="0"/>
              <a:t>BD</a:t>
            </a:r>
            <a:r>
              <a:rPr lang="en-US" sz="1400" b="1" dirty="0" smtClean="0"/>
              <a:t> </a:t>
            </a:r>
            <a:r>
              <a:rPr lang="pl-PL" sz="1400" b="1" dirty="0" smtClean="0"/>
              <a:t>with </a:t>
            </a:r>
            <a:r>
              <a:rPr lang="pl-PL" sz="1400" b="1" dirty="0" err="1" smtClean="0"/>
              <a:t>suitably</a:t>
            </a:r>
            <a:r>
              <a:rPr lang="pl-PL" sz="1400" b="1" dirty="0" smtClean="0"/>
              <a:t> </a:t>
            </a:r>
            <a:r>
              <a:rPr lang="pl-PL" sz="1400" b="1" dirty="0" err="1" smtClean="0"/>
              <a:t>chosen</a:t>
            </a:r>
            <a:r>
              <a:rPr lang="pl-PL" sz="1400" b="1" dirty="0" smtClean="0"/>
              <a:t> </a:t>
            </a:r>
            <a:r>
              <a:rPr lang="pl-PL" sz="1400" b="1" dirty="0" err="1" smtClean="0"/>
              <a:t>parameters</a:t>
            </a:r>
            <a:r>
              <a:rPr lang="pl-PL" sz="1400" b="1" dirty="0" smtClean="0"/>
              <a:t> </a:t>
            </a:r>
            <a:r>
              <a:rPr lang="pl-PL" sz="1400" b="1" dirty="0" err="1" smtClean="0"/>
              <a:t>produces</a:t>
            </a:r>
            <a:r>
              <a:rPr lang="pl-PL" sz="1400" b="1" dirty="0" smtClean="0"/>
              <a:t> </a:t>
            </a:r>
            <a:r>
              <a:rPr lang="pl-PL" sz="1400" b="1" dirty="0" err="1" smtClean="0"/>
              <a:t>oscillations</a:t>
            </a:r>
            <a:r>
              <a:rPr lang="pl-PL" sz="1400" b="1" dirty="0" smtClean="0"/>
              <a:t> (</a:t>
            </a:r>
            <a:r>
              <a:rPr lang="pl-PL" sz="1400" b="1" dirty="0" err="1" smtClean="0"/>
              <a:t>dashed</a:t>
            </a:r>
            <a:r>
              <a:rPr lang="pl-PL" sz="1400" b="1" dirty="0" smtClean="0"/>
              <a:t> </a:t>
            </a:r>
            <a:r>
              <a:rPr lang="pl-PL" sz="1400" b="1" dirty="0" err="1" smtClean="0"/>
              <a:t>line</a:t>
            </a:r>
            <a:r>
              <a:rPr lang="pl-PL" sz="1400" b="1" dirty="0" smtClean="0"/>
              <a:t>). But </a:t>
            </a:r>
            <a:r>
              <a:rPr lang="pl-PL" sz="1400" b="1" dirty="0" err="1" smtClean="0"/>
              <a:t>those</a:t>
            </a:r>
            <a:r>
              <a:rPr lang="pl-PL" sz="1400" b="1" dirty="0" smtClean="0"/>
              <a:t> </a:t>
            </a:r>
            <a:r>
              <a:rPr lang="pl-PL" sz="1400" b="1" dirty="0" err="1" smtClean="0"/>
              <a:t>parameters</a:t>
            </a:r>
            <a:r>
              <a:rPr lang="pl-PL" sz="1400" b="1" dirty="0" smtClean="0"/>
              <a:t> </a:t>
            </a:r>
            <a:r>
              <a:rPr lang="pl-PL" sz="1400" b="1" dirty="0" err="1" smtClean="0"/>
              <a:t>are</a:t>
            </a:r>
            <a:r>
              <a:rPr lang="pl-PL" sz="1400" b="1" dirty="0" smtClean="0"/>
              <a:t> not the one </a:t>
            </a:r>
            <a:r>
              <a:rPr lang="pl-PL" sz="1400" b="1" dirty="0" err="1" smtClean="0"/>
              <a:t>used</a:t>
            </a:r>
            <a:r>
              <a:rPr lang="pl-PL" sz="1400" b="1" dirty="0" smtClean="0"/>
              <a:t> </a:t>
            </a:r>
            <a:r>
              <a:rPr lang="pl-PL" sz="1400" b="1" dirty="0" err="1" smtClean="0"/>
              <a:t>so</a:t>
            </a:r>
            <a:r>
              <a:rPr lang="pl-PL" sz="1400" b="1" dirty="0" smtClean="0"/>
              <a:t> far in </a:t>
            </a:r>
            <a:r>
              <a:rPr lang="pl-PL" sz="1400" b="1" dirty="0" err="1" smtClean="0"/>
              <a:t>fitting</a:t>
            </a:r>
            <a:r>
              <a:rPr lang="pl-PL" sz="1400" b="1" dirty="0" smtClean="0"/>
              <a:t> P(N) (</a:t>
            </a:r>
            <a:r>
              <a:rPr lang="pl-PL" sz="1400" b="1" dirty="0" err="1" smtClean="0"/>
              <a:t>full</a:t>
            </a:r>
            <a:r>
              <a:rPr lang="pl-PL" sz="1400" b="1" dirty="0" smtClean="0"/>
              <a:t> </a:t>
            </a:r>
            <a:r>
              <a:rPr lang="pl-PL" sz="1400" b="1" dirty="0" err="1" smtClean="0"/>
              <a:t>line</a:t>
            </a:r>
            <a:r>
              <a:rPr lang="pl-PL" sz="1400" b="1" dirty="0" smtClean="0"/>
              <a:t>).</a:t>
            </a:r>
          </a:p>
          <a:p>
            <a:endParaRPr lang="pl-PL" sz="1400" b="1" dirty="0"/>
          </a:p>
          <a:p>
            <a:endParaRPr lang="pl-PL" sz="1400" b="1" dirty="0" smtClean="0"/>
          </a:p>
          <a:p>
            <a:endParaRPr lang="pl-PL" sz="1400" b="1" dirty="0"/>
          </a:p>
          <a:p>
            <a:endParaRPr lang="pl-PL" sz="1400" b="1" dirty="0" smtClean="0"/>
          </a:p>
          <a:p>
            <a:endParaRPr lang="pl-PL" sz="1400" b="1" dirty="0" smtClean="0"/>
          </a:p>
          <a:p>
            <a:endParaRPr lang="pl-PL" sz="1400" b="1" dirty="0"/>
          </a:p>
          <a:p>
            <a:endParaRPr lang="pl-PL" sz="1400" b="1" dirty="0" smtClean="0"/>
          </a:p>
          <a:p>
            <a:endParaRPr lang="pl-PL" sz="1400" b="1" dirty="0"/>
          </a:p>
          <a:p>
            <a:endParaRPr lang="pl-PL" sz="1400" b="1" dirty="0" smtClean="0"/>
          </a:p>
          <a:p>
            <a:endParaRPr lang="pl-PL" sz="1400" b="1" dirty="0"/>
          </a:p>
          <a:p>
            <a:endParaRPr lang="pl-PL" sz="1400" b="1" dirty="0" smtClean="0"/>
          </a:p>
          <a:p>
            <a:endParaRPr lang="pl-PL" sz="1400" b="1" dirty="0" smtClean="0"/>
          </a:p>
          <a:p>
            <a:endParaRPr lang="pl-PL" sz="1400" b="1" dirty="0"/>
          </a:p>
          <a:p>
            <a:endParaRPr lang="pl-PL" sz="1400" b="1" dirty="0" smtClean="0"/>
          </a:p>
          <a:p>
            <a:endParaRPr lang="pl-PL" sz="1400" b="1" dirty="0"/>
          </a:p>
          <a:p>
            <a:endParaRPr lang="pl-PL" sz="1400" b="1" dirty="0"/>
          </a:p>
          <a:p>
            <a:endParaRPr lang="pl-PL" sz="1400" b="1" dirty="0" smtClean="0"/>
          </a:p>
          <a:p>
            <a:endParaRPr lang="pl-PL" sz="1400" b="1" dirty="0" smtClean="0"/>
          </a:p>
          <a:p>
            <a:endParaRPr lang="pl-PL" sz="1400" b="1" dirty="0"/>
          </a:p>
          <a:p>
            <a:r>
              <a:rPr lang="pl-PL" sz="1400" b="1" dirty="0" err="1" smtClean="0"/>
              <a:t>Therefore</a:t>
            </a:r>
            <a:r>
              <a:rPr lang="pl-PL" sz="1400" b="1" dirty="0" smtClean="0"/>
              <a:t>:</a:t>
            </a:r>
            <a:r>
              <a:rPr lang="pl-PL" sz="1400" b="1" i="1" dirty="0" smtClean="0"/>
              <a:t> </a:t>
            </a:r>
            <a:r>
              <a:rPr lang="en-US" sz="1400" b="1" i="1" dirty="0" smtClean="0"/>
              <a:t> </a:t>
            </a:r>
            <a:r>
              <a:rPr lang="en-US" sz="1400" b="1" i="1" dirty="0"/>
              <a:t>Possible models of </a:t>
            </a:r>
            <a:r>
              <a:rPr lang="en-US" sz="1400" b="1" i="1" dirty="0" err="1"/>
              <a:t>multiparticle</a:t>
            </a:r>
            <a:r>
              <a:rPr lang="en-US" sz="1400" b="1" i="1" dirty="0"/>
              <a:t> production  must describe, with the same parameters, </a:t>
            </a:r>
            <a:r>
              <a:rPr lang="pl-PL" sz="1400" b="1" i="1" dirty="0" err="1" smtClean="0"/>
              <a:t>both</a:t>
            </a:r>
            <a:r>
              <a:rPr lang="pl-PL" sz="1400" b="1" i="1" dirty="0" smtClean="0"/>
              <a:t> the </a:t>
            </a:r>
            <a:r>
              <a:rPr lang="en-US" sz="1400" b="1" i="1" dirty="0" smtClean="0">
                <a:solidFill>
                  <a:srgbClr val="FF0000"/>
                </a:solidFill>
              </a:rPr>
              <a:t>multiplicity distribution</a:t>
            </a:r>
            <a:r>
              <a:rPr lang="pl-PL" sz="1400" b="1" i="1" dirty="0" smtClean="0">
                <a:solidFill>
                  <a:srgbClr val="FF0000"/>
                </a:solidFill>
              </a:rPr>
              <a:t>s </a:t>
            </a:r>
            <a:r>
              <a:rPr lang="en-US" sz="1400" b="1" i="1" dirty="0" smtClean="0">
                <a:solidFill>
                  <a:srgbClr val="FF0000"/>
                </a:solidFill>
              </a:rPr>
              <a:t>P(N</a:t>
            </a:r>
            <a:r>
              <a:rPr lang="en-US" sz="1400" b="1" i="1" dirty="0">
                <a:solidFill>
                  <a:srgbClr val="FF0000"/>
                </a:solidFill>
              </a:rPr>
              <a:t>) </a:t>
            </a:r>
            <a:r>
              <a:rPr lang="en-US" sz="1400" b="1" i="1" dirty="0"/>
              <a:t>and </a:t>
            </a:r>
            <a:r>
              <a:rPr lang="pl-PL" sz="1400" b="1" i="1" dirty="0" smtClean="0">
                <a:solidFill>
                  <a:srgbClr val="FF0000"/>
                </a:solidFill>
              </a:rPr>
              <a:t>the </a:t>
            </a:r>
            <a:r>
              <a:rPr lang="pl-PL" sz="1400" b="1" i="1" dirty="0" err="1" smtClean="0">
                <a:solidFill>
                  <a:srgbClr val="FF0000"/>
                </a:solidFill>
              </a:rPr>
              <a:t>corresponding</a:t>
            </a:r>
            <a:r>
              <a:rPr lang="pl-PL" sz="1400" b="1" i="1" dirty="0" smtClean="0">
                <a:solidFill>
                  <a:srgbClr val="FF0000"/>
                </a:solidFill>
              </a:rPr>
              <a:t> </a:t>
            </a:r>
            <a:r>
              <a:rPr lang="en-US" sz="1400" b="1" i="1" dirty="0" smtClean="0">
                <a:solidFill>
                  <a:srgbClr val="FF0000"/>
                </a:solidFill>
              </a:rPr>
              <a:t>coefficients </a:t>
            </a:r>
            <a:r>
              <a:rPr lang="pl-PL" sz="1400" b="1" i="1" dirty="0" err="1" smtClean="0">
                <a:solidFill>
                  <a:srgbClr val="FF0000"/>
                </a:solidFill>
              </a:rPr>
              <a:t>C</a:t>
            </a:r>
            <a:r>
              <a:rPr lang="pl-PL" sz="1400" b="1" i="1" baseline="-25000" dirty="0" err="1" smtClean="0">
                <a:solidFill>
                  <a:srgbClr val="FF0000"/>
                </a:solidFill>
              </a:rPr>
              <a:t>j</a:t>
            </a:r>
            <a:r>
              <a:rPr lang="pl-PL" sz="1400" b="1" i="1" baseline="-25000" dirty="0">
                <a:solidFill>
                  <a:srgbClr val="FF0000"/>
                </a:solidFill>
              </a:rPr>
              <a:t>  </a:t>
            </a:r>
            <a:r>
              <a:rPr lang="pl-PL" sz="1400" b="1" i="1" baseline="-25000" dirty="0" smtClean="0">
                <a:solidFill>
                  <a:srgbClr val="FF0000"/>
                </a:solidFill>
              </a:rPr>
              <a:t> </a:t>
            </a:r>
            <a:r>
              <a:rPr lang="pl-PL" sz="1400" b="1" i="1" dirty="0" smtClean="0"/>
              <a:t> </a:t>
            </a:r>
            <a:r>
              <a:rPr lang="pl-PL" sz="1400" b="1" i="1" dirty="0" err="1" smtClean="0"/>
              <a:t>becsause</a:t>
            </a:r>
            <a:r>
              <a:rPr lang="pl-PL" sz="1400" b="1" i="1" dirty="0" smtClean="0"/>
              <a:t> </a:t>
            </a:r>
            <a:r>
              <a:rPr lang="pl-PL" sz="1400" b="1" i="1" dirty="0" err="1" smtClean="0"/>
              <a:t>these</a:t>
            </a:r>
            <a:r>
              <a:rPr lang="pl-PL" sz="1400" b="1" i="1" dirty="0" smtClean="0"/>
              <a:t> </a:t>
            </a:r>
            <a:r>
              <a:rPr lang="pl-PL" sz="1400" b="1" i="1" dirty="0" err="1" smtClean="0"/>
              <a:t>coefficients</a:t>
            </a:r>
            <a:r>
              <a:rPr lang="pl-PL" sz="1400" b="1" i="1" dirty="0" smtClean="0"/>
              <a:t>   </a:t>
            </a:r>
            <a:r>
              <a:rPr lang="pl-PL" sz="1400" b="1" i="1" dirty="0" err="1" smtClean="0"/>
              <a:t>provide</a:t>
            </a:r>
            <a:r>
              <a:rPr lang="pl-PL" sz="1400" b="1" i="1" dirty="0" smtClean="0"/>
              <a:t> </a:t>
            </a:r>
            <a:r>
              <a:rPr lang="pl-PL" sz="1400" b="1" i="1" dirty="0" err="1"/>
              <a:t>us</a:t>
            </a:r>
            <a:r>
              <a:rPr lang="pl-PL" sz="1400" b="1" i="1" dirty="0"/>
              <a:t> </a:t>
            </a:r>
            <a:r>
              <a:rPr lang="pl-PL" sz="1400" b="1" i="1" dirty="0" smtClean="0"/>
              <a:t>a </a:t>
            </a:r>
            <a:r>
              <a:rPr lang="pl-PL" sz="1400" b="1" i="1" dirty="0" err="1" smtClean="0"/>
              <a:t>new</a:t>
            </a:r>
            <a:r>
              <a:rPr lang="pl-PL" sz="1400" b="1" i="1" dirty="0" smtClean="0"/>
              <a:t> </a:t>
            </a:r>
            <a:r>
              <a:rPr lang="pl-PL" sz="1400" b="1" i="1" dirty="0" err="1" smtClean="0"/>
              <a:t>information</a:t>
            </a:r>
            <a:r>
              <a:rPr lang="pl-PL" sz="1400" b="1" i="1" smtClean="0"/>
              <a:t>,  </a:t>
            </a:r>
            <a:r>
              <a:rPr lang="pl-PL" sz="1400" b="1" i="1" dirty="0" err="1" smtClean="0"/>
              <a:t>which</a:t>
            </a:r>
            <a:r>
              <a:rPr lang="pl-PL" sz="1400" b="1" i="1" dirty="0" smtClean="0"/>
              <a:t> </a:t>
            </a:r>
            <a:r>
              <a:rPr lang="pl-PL" sz="1400" b="1" i="1" dirty="0" err="1" smtClean="0"/>
              <a:t>can</a:t>
            </a:r>
            <a:r>
              <a:rPr lang="pl-PL" sz="1400" b="1" i="1" dirty="0" smtClean="0"/>
              <a:t> be </a:t>
            </a:r>
            <a:r>
              <a:rPr lang="pl-PL" sz="1400" b="1" i="1" dirty="0" err="1" smtClean="0"/>
              <a:t>used</a:t>
            </a:r>
            <a:r>
              <a:rPr lang="pl-PL" sz="1400" b="1" i="1" dirty="0" smtClean="0"/>
              <a:t> to </a:t>
            </a:r>
            <a:r>
              <a:rPr lang="pl-PL" sz="1400" b="1" i="1" dirty="0" err="1" smtClean="0"/>
              <a:t>improve</a:t>
            </a:r>
            <a:r>
              <a:rPr lang="pl-PL" sz="1400" b="1" i="1" dirty="0" smtClean="0"/>
              <a:t> </a:t>
            </a:r>
            <a:r>
              <a:rPr lang="pl-PL" sz="1400" b="1" i="1" dirty="0" err="1"/>
              <a:t>models</a:t>
            </a:r>
            <a:r>
              <a:rPr lang="pl-PL" sz="1400" b="1" i="1" dirty="0"/>
              <a:t> </a:t>
            </a:r>
            <a:r>
              <a:rPr lang="pl-PL" sz="1400" b="1" i="1" dirty="0" smtClean="0"/>
              <a:t> of </a:t>
            </a:r>
            <a:r>
              <a:rPr lang="pl-PL" sz="1400" b="1" i="1" dirty="0" err="1"/>
              <a:t>particle</a:t>
            </a:r>
            <a:r>
              <a:rPr lang="pl-PL" sz="1400" b="1" i="1" dirty="0"/>
              <a:t> </a:t>
            </a:r>
            <a:r>
              <a:rPr lang="pl-PL" sz="1400" b="1" i="1" dirty="0" err="1"/>
              <a:t>production</a:t>
            </a:r>
            <a:r>
              <a:rPr lang="pl-PL" sz="1400" b="1" i="1" dirty="0"/>
              <a:t> </a:t>
            </a:r>
            <a:r>
              <a:rPr lang="pl-PL" sz="1400" b="1" i="1" dirty="0" err="1" smtClean="0"/>
              <a:t>processes</a:t>
            </a:r>
            <a:r>
              <a:rPr lang="pl-PL" sz="1400" b="1" i="1" dirty="0" smtClean="0"/>
              <a:t>.</a:t>
            </a:r>
            <a:endParaRPr lang="pl-PL" sz="1400" b="1" i="1" dirty="0"/>
          </a:p>
          <a:p>
            <a:endParaRPr lang="pl-PL" sz="1400" b="1" dirty="0"/>
          </a:p>
        </p:txBody>
      </p:sp>
      <p:sp>
        <p:nvSpPr>
          <p:cNvPr id="5" name="Strzałka w dół 4"/>
          <p:cNvSpPr/>
          <p:nvPr/>
        </p:nvSpPr>
        <p:spPr>
          <a:xfrm>
            <a:off x="4572000" y="332656"/>
            <a:ext cx="484632" cy="79208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179512" y="116632"/>
            <a:ext cx="2938625" cy="461665"/>
          </a:xfrm>
          <a:prstGeom prst="rect">
            <a:avLst/>
          </a:prstGeom>
        </p:spPr>
        <p:txBody>
          <a:bodyPr wrap="none">
            <a:spAutoFit/>
          </a:bodyPr>
          <a:lstStyle/>
          <a:p>
            <a:r>
              <a:rPr lang="pl-PL" sz="2400" dirty="0" err="1" smtClean="0">
                <a:solidFill>
                  <a:srgbClr val="FF0000"/>
                </a:solidFill>
                <a:latin typeface="Comic Sans MS" panose="030F0702030302020204" pitchFamily="66" charset="0"/>
              </a:rPr>
              <a:t>Very</a:t>
            </a:r>
            <a:r>
              <a:rPr lang="pl-PL" sz="2400" dirty="0" smtClean="0">
                <a:solidFill>
                  <a:srgbClr val="FF0000"/>
                </a:solidFill>
                <a:latin typeface="Comic Sans MS" panose="030F0702030302020204" pitchFamily="66" charset="0"/>
              </a:rPr>
              <a:t> </a:t>
            </a:r>
            <a:r>
              <a:rPr lang="pl-PL" sz="2400" dirty="0" err="1" smtClean="0">
                <a:solidFill>
                  <a:srgbClr val="FF0000"/>
                </a:solidFill>
                <a:latin typeface="Comic Sans MS" panose="030F0702030302020204" pitchFamily="66" charset="0"/>
              </a:rPr>
              <a:t>recent</a:t>
            </a:r>
            <a:r>
              <a:rPr lang="pl-PL" sz="2400" dirty="0" smtClean="0">
                <a:solidFill>
                  <a:srgbClr val="FF0000"/>
                </a:solidFill>
                <a:latin typeface="Comic Sans MS" panose="030F0702030302020204" pitchFamily="66" charset="0"/>
              </a:rPr>
              <a:t> </a:t>
            </a:r>
            <a:r>
              <a:rPr lang="pl-PL" sz="2400" dirty="0" err="1" smtClean="0">
                <a:solidFill>
                  <a:srgbClr val="FF0000"/>
                </a:solidFill>
                <a:latin typeface="Comic Sans MS" panose="030F0702030302020204" pitchFamily="66" charset="0"/>
              </a:rPr>
              <a:t>result</a:t>
            </a:r>
            <a:r>
              <a:rPr lang="pl-PL" sz="2400" dirty="0" smtClean="0">
                <a:solidFill>
                  <a:srgbClr val="FF0000"/>
                </a:solidFill>
                <a:latin typeface="Comic Sans MS" panose="030F0702030302020204" pitchFamily="66" charset="0"/>
              </a:rPr>
              <a:t>:</a:t>
            </a:r>
            <a:endParaRPr lang="pl-PL" sz="2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7834783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Documents and Settings\admin\Pulpit\uneco06_img.jp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3" name="Rectangle 1"/>
          <p:cNvSpPr>
            <a:spLocks noChangeArrowheads="1"/>
          </p:cNvSpPr>
          <p:nvPr/>
        </p:nvSpPr>
        <p:spPr bwMode="auto">
          <a:xfrm>
            <a:off x="0" y="214290"/>
            <a:ext cx="9144000" cy="584775"/>
          </a:xfrm>
          <a:prstGeom prst="rect">
            <a:avLst/>
          </a:prstGeom>
          <a:noFill/>
          <a:ln w="9525">
            <a:noFill/>
            <a:miter lim="800000"/>
            <a:headEnd/>
            <a:tailEnd/>
          </a:ln>
        </p:spPr>
        <p:txBody>
          <a:bodyPr wrap="square" anchor="ctr">
            <a:spAutoFit/>
          </a:bodyPr>
          <a:lstStyle/>
          <a:p>
            <a:pPr algn="r"/>
            <a:r>
              <a:rPr lang="ko-KR" sz="3200" b="1" dirty="0">
                <a:latin typeface="Arial Unicode MS" pitchFamily="34" charset="-128"/>
                <a:cs typeface="맑은 고딕"/>
              </a:rPr>
              <a:t>여러분의 관심 에 감사드립니다</a:t>
            </a:r>
            <a:r>
              <a:rPr lang="ko-KR" sz="3200" b="1" dirty="0">
                <a:cs typeface="맑은 고딕"/>
              </a:rPr>
              <a:t> </a:t>
            </a:r>
          </a:p>
        </p:txBody>
      </p:sp>
      <p:sp>
        <p:nvSpPr>
          <p:cNvPr id="4" name="Prostokąt 2"/>
          <p:cNvSpPr>
            <a:spLocks noChangeArrowheads="1"/>
          </p:cNvSpPr>
          <p:nvPr/>
        </p:nvSpPr>
        <p:spPr bwMode="auto">
          <a:xfrm>
            <a:off x="0" y="1357298"/>
            <a:ext cx="9144000" cy="892552"/>
          </a:xfrm>
          <a:prstGeom prst="rect">
            <a:avLst/>
          </a:prstGeom>
          <a:noFill/>
          <a:ln w="9525">
            <a:noFill/>
            <a:miter lim="800000"/>
            <a:headEnd/>
            <a:tailEnd/>
          </a:ln>
        </p:spPr>
        <p:txBody>
          <a:bodyPr wrap="square">
            <a:spAutoFit/>
          </a:bodyPr>
          <a:lstStyle/>
          <a:p>
            <a:pPr algn="r"/>
            <a:r>
              <a:rPr lang="en-US" sz="3200" b="1" dirty="0">
                <a:solidFill>
                  <a:srgbClr val="FF0000"/>
                </a:solidFill>
                <a:latin typeface="Comic Sans MS" pitchFamily="66" charset="0"/>
              </a:rPr>
              <a:t>Thank you for your attention </a:t>
            </a:r>
            <a:endParaRPr lang="pl-PL" sz="3200" b="1" dirty="0" smtClean="0">
              <a:solidFill>
                <a:srgbClr val="FF0000"/>
              </a:solidFill>
              <a:latin typeface="Comic Sans MS" pitchFamily="66" charset="0"/>
            </a:endParaRPr>
          </a:p>
          <a:p>
            <a:pPr algn="r"/>
            <a:r>
              <a:rPr lang="en-US" sz="2000" b="1" dirty="0" smtClean="0">
                <a:solidFill>
                  <a:srgbClr val="FF0000"/>
                </a:solidFill>
                <a:latin typeface="Comic Sans MS" pitchFamily="66" charset="0"/>
              </a:rPr>
              <a:t>and </a:t>
            </a:r>
            <a:r>
              <a:rPr lang="en-US" sz="2000" b="1" dirty="0">
                <a:solidFill>
                  <a:srgbClr val="FF0000"/>
                </a:solidFill>
                <a:latin typeface="Comic Sans MS" pitchFamily="66" charset="0"/>
              </a:rPr>
              <a:t>I look forward to your comments and questions</a:t>
            </a:r>
            <a:endParaRPr lang="pl-PL" sz="2000" b="1" dirty="0">
              <a:solidFill>
                <a:srgbClr val="FF0000"/>
              </a:solidFill>
              <a:latin typeface="Comic Sans MS" pitchFamily="66" charset="0"/>
            </a:endParaRPr>
          </a:p>
        </p:txBody>
      </p:sp>
      <p:graphicFrame>
        <p:nvGraphicFramePr>
          <p:cNvPr id="289795" name="Object 1"/>
          <p:cNvGraphicFramePr>
            <a:graphicFrameLocks noChangeAspect="1"/>
          </p:cNvGraphicFramePr>
          <p:nvPr/>
        </p:nvGraphicFramePr>
        <p:xfrm>
          <a:off x="7072330" y="3169803"/>
          <a:ext cx="2000264" cy="1402205"/>
        </p:xfrm>
        <a:graphic>
          <a:graphicData uri="http://schemas.openxmlformats.org/presentationml/2006/ole">
            <mc:AlternateContent xmlns:mc="http://schemas.openxmlformats.org/markup-compatibility/2006">
              <mc:Choice xmlns:v="urn:schemas-microsoft-com:vml" Requires="v">
                <p:oleObj spid="_x0000_s289839" name="Graph" r:id="rId5" imgW="4154400" imgH="2901600" progId="Origin50.Graph">
                  <p:embed/>
                </p:oleObj>
              </mc:Choice>
              <mc:Fallback>
                <p:oleObj name="Graph" r:id="rId5" imgW="4154400" imgH="2901600" progId="Origin50.Graph">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2330" y="3169803"/>
                        <a:ext cx="2000264" cy="1402205"/>
                      </a:xfrm>
                      <a:prstGeom prst="rect">
                        <a:avLst/>
                      </a:prstGeom>
                      <a:solidFill>
                        <a:schemeClr val="bg1">
                          <a:alpha val="85001"/>
                        </a:schemeClr>
                      </a:solidFill>
                    </p:spPr>
                  </p:pic>
                </p:oleObj>
              </mc:Fallback>
            </mc:AlternateContent>
          </a:graphicData>
        </a:graphic>
      </p:graphicFrame>
      <p:graphicFrame>
        <p:nvGraphicFramePr>
          <p:cNvPr id="289796" name="Object 3"/>
          <p:cNvGraphicFramePr>
            <a:graphicFrameLocks noChangeAspect="1"/>
          </p:cNvGraphicFramePr>
          <p:nvPr/>
        </p:nvGraphicFramePr>
        <p:xfrm>
          <a:off x="7072330" y="5171414"/>
          <a:ext cx="2000264" cy="1400858"/>
        </p:xfrm>
        <a:graphic>
          <a:graphicData uri="http://schemas.openxmlformats.org/presentationml/2006/ole">
            <mc:AlternateContent xmlns:mc="http://schemas.openxmlformats.org/markup-compatibility/2006">
              <mc:Choice xmlns:v="urn:schemas-microsoft-com:vml" Requires="v">
                <p:oleObj spid="_x0000_s289840" name="Graph" r:id="rId7" imgW="4131360" imgH="2898720" progId="Origin50.Graph">
                  <p:embed/>
                </p:oleObj>
              </mc:Choice>
              <mc:Fallback>
                <p:oleObj name="Graph" r:id="rId7" imgW="4131360" imgH="2898720" progId="Origin50.Graph">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2330" y="5171414"/>
                        <a:ext cx="2000264" cy="1400858"/>
                      </a:xfrm>
                      <a:prstGeom prst="rect">
                        <a:avLst/>
                      </a:prstGeom>
                      <a:solidFill>
                        <a:schemeClr val="bg1">
                          <a:alpha val="85001"/>
                        </a:schemeClr>
                      </a:solidFill>
                    </p:spPr>
                  </p:pic>
                </p:oleObj>
              </mc:Fallback>
            </mc:AlternateContent>
          </a:graphicData>
        </a:graphic>
      </p:graphicFrame>
      <p:sp>
        <p:nvSpPr>
          <p:cNvPr id="9" name="Prostokąt 8"/>
          <p:cNvSpPr/>
          <p:nvPr/>
        </p:nvSpPr>
        <p:spPr>
          <a:xfrm>
            <a:off x="7000892" y="6581025"/>
            <a:ext cx="1857388" cy="276999"/>
          </a:xfrm>
          <a:prstGeom prst="rect">
            <a:avLst/>
          </a:prstGeom>
        </p:spPr>
        <p:txBody>
          <a:bodyPr wrap="square">
            <a:spAutoFit/>
          </a:bodyPr>
          <a:lstStyle/>
          <a:p>
            <a:r>
              <a:rPr lang="pl-PL" sz="1200" b="1" dirty="0" smtClean="0">
                <a:solidFill>
                  <a:schemeClr val="bg1"/>
                </a:solidFill>
                <a:ea typeface="ＭＳ Ｐゴシック"/>
                <a:cs typeface="ＭＳ Ｐゴシック"/>
                <a:sym typeface="Wingdings" pitchFamily="2" charset="2"/>
              </a:rPr>
              <a:t>arXiv:1601.03883 </a:t>
            </a:r>
            <a:endParaRPr lang="pl-PL" sz="1200" b="1" dirty="0">
              <a:solidFill>
                <a:schemeClr val="bg1"/>
              </a:solidFill>
            </a:endParaRPr>
          </a:p>
        </p:txBody>
      </p:sp>
      <p:sp>
        <p:nvSpPr>
          <p:cNvPr id="10" name="Prostokąt 9"/>
          <p:cNvSpPr/>
          <p:nvPr/>
        </p:nvSpPr>
        <p:spPr>
          <a:xfrm>
            <a:off x="7000892" y="4681847"/>
            <a:ext cx="2143140" cy="461665"/>
          </a:xfrm>
          <a:prstGeom prst="rect">
            <a:avLst/>
          </a:prstGeom>
        </p:spPr>
        <p:txBody>
          <a:bodyPr wrap="square">
            <a:spAutoFit/>
          </a:bodyPr>
          <a:lstStyle/>
          <a:p>
            <a:r>
              <a:rPr lang="pl-PL" sz="1200" b="1" dirty="0" err="1" smtClean="0">
                <a:solidFill>
                  <a:schemeClr val="bg1"/>
                </a:solidFill>
                <a:ea typeface="ＭＳ Ｐゴシック"/>
                <a:cs typeface="ＭＳ Ｐゴシック"/>
                <a:sym typeface="Wingdings" pitchFamily="2" charset="2"/>
              </a:rPr>
              <a:t>Entropy</a:t>
            </a:r>
            <a:r>
              <a:rPr lang="pl-PL" sz="1200" b="1" dirty="0" smtClean="0">
                <a:solidFill>
                  <a:schemeClr val="bg1"/>
                </a:solidFill>
                <a:ea typeface="ＭＳ Ｐゴシック"/>
                <a:cs typeface="ＭＳ Ｐゴシック"/>
                <a:sym typeface="Wingdings" pitchFamily="2" charset="2"/>
              </a:rPr>
              <a:t> 17 (2015) 384</a:t>
            </a:r>
          </a:p>
          <a:p>
            <a:r>
              <a:rPr lang="pl-PL" sz="1200" b="1" dirty="0" smtClean="0">
                <a:solidFill>
                  <a:schemeClr val="bg1"/>
                </a:solidFill>
                <a:ea typeface="ＭＳ Ｐゴシック"/>
                <a:cs typeface="ＭＳ Ｐゴシック"/>
                <a:sym typeface="Wingdings" pitchFamily="2" charset="2"/>
              </a:rPr>
              <a:t>Chaos, S &amp; F 81 (2015) 487</a:t>
            </a:r>
          </a:p>
        </p:txBody>
      </p:sp>
      <p:sp>
        <p:nvSpPr>
          <p:cNvPr id="11" name="Prostokąt 10"/>
          <p:cNvSpPr/>
          <p:nvPr/>
        </p:nvSpPr>
        <p:spPr>
          <a:xfrm>
            <a:off x="6967672" y="2866249"/>
            <a:ext cx="1104790" cy="276999"/>
          </a:xfrm>
          <a:prstGeom prst="rect">
            <a:avLst/>
          </a:prstGeom>
        </p:spPr>
        <p:txBody>
          <a:bodyPr wrap="none">
            <a:spAutoFit/>
          </a:bodyPr>
          <a:lstStyle/>
          <a:p>
            <a:r>
              <a:rPr lang="pl-PL" sz="1200" b="1" dirty="0" err="1" smtClean="0">
                <a:solidFill>
                  <a:schemeClr val="bg1"/>
                </a:solidFill>
                <a:ea typeface="ＭＳ Ｐゴシック"/>
                <a:cs typeface="ＭＳ Ｐゴシック"/>
                <a:sym typeface="Wingdings" pitchFamily="2" charset="2"/>
              </a:rPr>
              <a:t>References</a:t>
            </a:r>
            <a:r>
              <a:rPr lang="pl-PL" sz="1200" b="1" dirty="0" smtClean="0">
                <a:solidFill>
                  <a:schemeClr val="bg1"/>
                </a:solidFill>
                <a:ea typeface="ＭＳ Ｐゴシック"/>
                <a:cs typeface="ＭＳ Ｐゴシック"/>
                <a:sym typeface="Wingdings" pitchFamily="2" charset="2"/>
              </a:rPr>
              <a:t>: </a:t>
            </a:r>
            <a:endParaRPr lang="pl-PL" sz="1200" b="1"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pole tekstowe 1"/>
          <p:cNvSpPr txBox="1"/>
          <p:nvPr/>
        </p:nvSpPr>
        <p:spPr>
          <a:xfrm>
            <a:off x="1686302" y="260648"/>
            <a:ext cx="4685898" cy="923330"/>
          </a:xfrm>
          <a:prstGeom prst="rect">
            <a:avLst/>
          </a:prstGeom>
          <a:noFill/>
        </p:spPr>
        <p:txBody>
          <a:bodyPr wrap="none" rtlCol="0">
            <a:spAutoFit/>
          </a:bodyPr>
          <a:lstStyle/>
          <a:p>
            <a:r>
              <a:rPr lang="pl-PL" sz="5400" i="1" dirty="0" err="1" smtClean="0">
                <a:solidFill>
                  <a:schemeClr val="bg1"/>
                </a:solidFill>
              </a:rPr>
              <a:t>Back-up</a:t>
            </a:r>
            <a:r>
              <a:rPr lang="pl-PL" sz="5400" i="1" dirty="0" smtClean="0">
                <a:solidFill>
                  <a:schemeClr val="bg1"/>
                </a:solidFill>
              </a:rPr>
              <a:t> </a:t>
            </a:r>
            <a:r>
              <a:rPr lang="pl-PL" sz="5400" i="1" dirty="0" err="1" smtClean="0">
                <a:solidFill>
                  <a:schemeClr val="bg1"/>
                </a:solidFill>
              </a:rPr>
              <a:t>slides</a:t>
            </a:r>
            <a:endParaRPr lang="pl-PL" sz="5400" i="1"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5" name="Rectangle 20"/>
          <p:cNvSpPr>
            <a:spLocks noChangeArrowheads="1"/>
          </p:cNvSpPr>
          <p:nvPr/>
        </p:nvSpPr>
        <p:spPr bwMode="auto">
          <a:xfrm>
            <a:off x="0" y="1662113"/>
            <a:ext cx="2928938" cy="338137"/>
          </a:xfrm>
          <a:prstGeom prst="rect">
            <a:avLst/>
          </a:prstGeom>
          <a:noFill/>
          <a:ln w="9525">
            <a:noFill/>
            <a:miter lim="800000"/>
            <a:headEnd/>
            <a:tailEnd/>
          </a:ln>
        </p:spPr>
        <p:txBody>
          <a:bodyPr anchor="ctr">
            <a:spAutoFit/>
          </a:bodyPr>
          <a:lstStyle/>
          <a:p>
            <a:pPr eaLnBrk="0" hangingPunct="0"/>
            <a:r>
              <a:rPr lang="pl-PL" sz="1600">
                <a:solidFill>
                  <a:srgbClr val="0000CC"/>
                </a:solidFill>
                <a:ea typeface="Calibri" pitchFamily="34" charset="0"/>
                <a:cs typeface="Arial" pitchFamily="34" charset="0"/>
              </a:rPr>
              <a:t>and </a:t>
            </a:r>
            <a:r>
              <a:rPr lang="en-US" sz="1600">
                <a:solidFill>
                  <a:srgbClr val="0000CC"/>
                </a:solidFill>
                <a:ea typeface="Calibri" pitchFamily="34" charset="0"/>
                <a:cs typeface="Arial" pitchFamily="34" charset="0"/>
              </a:rPr>
              <a:t>the hierarchy of  evolution</a:t>
            </a:r>
            <a:r>
              <a:rPr lang="pl-PL" sz="1600">
                <a:solidFill>
                  <a:srgbClr val="0000CC"/>
                </a:solidFill>
                <a:ea typeface="Calibri" pitchFamily="34" charset="0"/>
                <a:cs typeface="Arial" pitchFamily="34" charset="0"/>
              </a:rPr>
              <a:t> </a:t>
            </a:r>
          </a:p>
        </p:txBody>
      </p:sp>
      <p:sp>
        <p:nvSpPr>
          <p:cNvPr id="37906" name="Rectangle 20"/>
          <p:cNvSpPr>
            <a:spLocks noChangeArrowheads="1"/>
          </p:cNvSpPr>
          <p:nvPr/>
        </p:nvSpPr>
        <p:spPr bwMode="auto">
          <a:xfrm>
            <a:off x="0" y="71438"/>
            <a:ext cx="2419350" cy="338137"/>
          </a:xfrm>
          <a:prstGeom prst="rect">
            <a:avLst/>
          </a:prstGeom>
          <a:noFill/>
          <a:ln w="9525">
            <a:noFill/>
            <a:miter lim="800000"/>
            <a:headEnd/>
            <a:tailEnd/>
          </a:ln>
        </p:spPr>
        <p:txBody>
          <a:bodyPr anchor="ctr">
            <a:spAutoFit/>
          </a:bodyPr>
          <a:lstStyle/>
          <a:p>
            <a:pPr eaLnBrk="0" hangingPunct="0"/>
            <a:r>
              <a:rPr lang="pl-PL" sz="1600">
                <a:solidFill>
                  <a:srgbClr val="0000CC"/>
                </a:solidFill>
                <a:ea typeface="Calibri" pitchFamily="34" charset="0"/>
                <a:cs typeface="Arial" pitchFamily="34" charset="0"/>
              </a:rPr>
              <a:t>Frequency of oscillations  </a:t>
            </a:r>
          </a:p>
        </p:txBody>
      </p:sp>
      <p:sp>
        <p:nvSpPr>
          <p:cNvPr id="37907" name="Rectangle 16"/>
          <p:cNvSpPr>
            <a:spLocks noChangeArrowheads="1"/>
          </p:cNvSpPr>
          <p:nvPr/>
        </p:nvSpPr>
        <p:spPr bwMode="auto">
          <a:xfrm>
            <a:off x="0" y="400050"/>
            <a:ext cx="4000500" cy="307975"/>
          </a:xfrm>
          <a:prstGeom prst="rect">
            <a:avLst/>
          </a:prstGeom>
          <a:noFill/>
          <a:ln w="9525">
            <a:noFill/>
            <a:miter lim="800000"/>
            <a:headEnd/>
            <a:tailEnd/>
          </a:ln>
        </p:spPr>
        <p:txBody>
          <a:bodyPr anchor="ctr">
            <a:spAutoFit/>
          </a:bodyPr>
          <a:lstStyle/>
          <a:p>
            <a:pPr eaLnBrk="0" hangingPunct="0"/>
            <a:r>
              <a:rPr lang="en-US" sz="1400">
                <a:ea typeface="Calibri" pitchFamily="34" charset="0"/>
                <a:cs typeface="Arial" pitchFamily="34" charset="0"/>
              </a:rPr>
              <a:t>Comparison of fit parameters of oscillating term </a:t>
            </a:r>
          </a:p>
        </p:txBody>
      </p:sp>
      <p:graphicFrame>
        <p:nvGraphicFramePr>
          <p:cNvPr id="37890" name="Object 15"/>
          <p:cNvGraphicFramePr>
            <a:graphicFrameLocks noChangeAspect="1"/>
          </p:cNvGraphicFramePr>
          <p:nvPr/>
        </p:nvGraphicFramePr>
        <p:xfrm>
          <a:off x="3857625" y="428625"/>
          <a:ext cx="214313" cy="214313"/>
        </p:xfrm>
        <a:graphic>
          <a:graphicData uri="http://schemas.openxmlformats.org/presentationml/2006/ole">
            <mc:AlternateContent xmlns:mc="http://schemas.openxmlformats.org/markup-compatibility/2006">
              <mc:Choice xmlns:v="urn:schemas-microsoft-com:vml" Requires="v">
                <p:oleObj spid="_x0000_s38220" name="Równanie" r:id="rId3" imgW="152268" imgH="164957" progId="Equation.3">
                  <p:embed/>
                </p:oleObj>
              </mc:Choice>
              <mc:Fallback>
                <p:oleObj name="Równanie" r:id="rId3" imgW="152268" imgH="164957" progId="Equation.3">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25" y="428625"/>
                        <a:ext cx="214313" cy="21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908" name="Rectangle 17"/>
          <p:cNvSpPr>
            <a:spLocks noChangeArrowheads="1"/>
          </p:cNvSpPr>
          <p:nvPr/>
        </p:nvSpPr>
        <p:spPr bwMode="auto">
          <a:xfrm>
            <a:off x="4000500" y="406400"/>
            <a:ext cx="4857750" cy="307975"/>
          </a:xfrm>
          <a:prstGeom prst="rect">
            <a:avLst/>
          </a:prstGeom>
          <a:noFill/>
          <a:ln w="9525">
            <a:noFill/>
            <a:miter lim="800000"/>
            <a:headEnd/>
            <a:tailEnd/>
          </a:ln>
        </p:spPr>
        <p:txBody>
          <a:bodyPr anchor="ctr">
            <a:spAutoFit/>
          </a:bodyPr>
          <a:lstStyle/>
          <a:p>
            <a:pPr eaLnBrk="0" hangingPunct="0"/>
            <a:r>
              <a:rPr lang="en-US" sz="1400">
                <a:ea typeface="Calibri" pitchFamily="34" charset="0"/>
                <a:cs typeface="Arial" pitchFamily="34" charset="0"/>
              </a:rPr>
              <a:t>clearly show that observed frequency given by parameter </a:t>
            </a:r>
          </a:p>
        </p:txBody>
      </p:sp>
      <p:graphicFrame>
        <p:nvGraphicFramePr>
          <p:cNvPr id="37891" name="Object 14"/>
          <p:cNvGraphicFramePr>
            <a:graphicFrameLocks noChangeAspect="1"/>
          </p:cNvGraphicFramePr>
          <p:nvPr/>
        </p:nvGraphicFramePr>
        <p:xfrm>
          <a:off x="8643938" y="428625"/>
          <a:ext cx="214312" cy="249238"/>
        </p:xfrm>
        <a:graphic>
          <a:graphicData uri="http://schemas.openxmlformats.org/presentationml/2006/ole">
            <mc:AlternateContent xmlns:mc="http://schemas.openxmlformats.org/markup-compatibility/2006">
              <mc:Choice xmlns:v="urn:schemas-microsoft-com:vml" Requires="v">
                <p:oleObj spid="_x0000_s38221" name="Równanie" r:id="rId5" imgW="114201" imgH="139579" progId="Equation.3">
                  <p:embed/>
                </p:oleObj>
              </mc:Choice>
              <mc:Fallback>
                <p:oleObj name="Równanie" r:id="rId5" imgW="114201" imgH="139579" progId="Equation.3">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3938" y="428625"/>
                        <a:ext cx="214312" cy="249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909" name="Rectangle 18"/>
          <p:cNvSpPr>
            <a:spLocks noChangeArrowheads="1"/>
          </p:cNvSpPr>
          <p:nvPr/>
        </p:nvSpPr>
        <p:spPr bwMode="auto">
          <a:xfrm>
            <a:off x="0" y="620713"/>
            <a:ext cx="2857500" cy="307975"/>
          </a:xfrm>
          <a:prstGeom prst="rect">
            <a:avLst/>
          </a:prstGeom>
          <a:noFill/>
          <a:ln w="9525">
            <a:noFill/>
            <a:miter lim="800000"/>
            <a:headEnd/>
            <a:tailEnd/>
          </a:ln>
        </p:spPr>
        <p:txBody>
          <a:bodyPr anchor="ctr">
            <a:spAutoFit/>
          </a:bodyPr>
          <a:lstStyle/>
          <a:p>
            <a:pPr eaLnBrk="0" hangingPunct="0"/>
            <a:r>
              <a:rPr lang="en-US" sz="1400">
                <a:ea typeface="Calibri" pitchFamily="34" charset="0"/>
                <a:cs typeface="Arial" pitchFamily="34" charset="0"/>
              </a:rPr>
              <a:t>is few tens  smaller than expected </a:t>
            </a:r>
          </a:p>
        </p:txBody>
      </p:sp>
      <p:graphicFrame>
        <p:nvGraphicFramePr>
          <p:cNvPr id="37892" name="Object 13"/>
          <p:cNvGraphicFramePr>
            <a:graphicFrameLocks noChangeAspect="1"/>
          </p:cNvGraphicFramePr>
          <p:nvPr/>
        </p:nvGraphicFramePr>
        <p:xfrm>
          <a:off x="2784475" y="895350"/>
          <a:ext cx="1290638" cy="319088"/>
        </p:xfrm>
        <a:graphic>
          <a:graphicData uri="http://schemas.openxmlformats.org/presentationml/2006/ole">
            <mc:AlternateContent xmlns:mc="http://schemas.openxmlformats.org/markup-compatibility/2006">
              <mc:Choice xmlns:v="urn:schemas-microsoft-com:vml" Requires="v">
                <p:oleObj spid="_x0000_s38222" name="Równanie" r:id="rId7" imgW="825500" imgH="203200" progId="Equation.3">
                  <p:embed/>
                </p:oleObj>
              </mc:Choice>
              <mc:Fallback>
                <p:oleObj name="Równanie" r:id="rId7" imgW="825500" imgH="203200"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4475" y="895350"/>
                        <a:ext cx="1290638"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910" name="Rectangle 19"/>
          <p:cNvSpPr>
            <a:spLocks noChangeArrowheads="1"/>
          </p:cNvSpPr>
          <p:nvPr/>
        </p:nvSpPr>
        <p:spPr bwMode="auto">
          <a:xfrm>
            <a:off x="0" y="1143000"/>
            <a:ext cx="2214563" cy="307975"/>
          </a:xfrm>
          <a:prstGeom prst="rect">
            <a:avLst/>
          </a:prstGeom>
          <a:noFill/>
          <a:ln w="9525">
            <a:noFill/>
            <a:miter lim="800000"/>
            <a:headEnd/>
            <a:tailEnd/>
          </a:ln>
        </p:spPr>
        <p:txBody>
          <a:bodyPr anchor="ctr">
            <a:spAutoFit/>
          </a:bodyPr>
          <a:lstStyle/>
          <a:p>
            <a:pPr eaLnBrk="0" hangingPunct="0"/>
            <a:r>
              <a:rPr lang="en-US" sz="1200">
                <a:latin typeface="Times New Roman" pitchFamily="18" charset="0"/>
                <a:ea typeface="Calibri" pitchFamily="34" charset="0"/>
                <a:cs typeface="Times New Roman" pitchFamily="18" charset="0"/>
              </a:rPr>
              <a:t> </a:t>
            </a:r>
            <a:r>
              <a:rPr lang="en-US" sz="1400">
                <a:ea typeface="Calibri" pitchFamily="34" charset="0"/>
                <a:cs typeface="Arial" pitchFamily="34" charset="0"/>
              </a:rPr>
              <a:t>value for any reasonable </a:t>
            </a:r>
          </a:p>
        </p:txBody>
      </p:sp>
      <p:graphicFrame>
        <p:nvGraphicFramePr>
          <p:cNvPr id="37893" name="Object 12"/>
          <p:cNvGraphicFramePr>
            <a:graphicFrameLocks noChangeAspect="1"/>
          </p:cNvGraphicFramePr>
          <p:nvPr/>
        </p:nvGraphicFramePr>
        <p:xfrm>
          <a:off x="2128838" y="1214438"/>
          <a:ext cx="228600" cy="214312"/>
        </p:xfrm>
        <a:graphic>
          <a:graphicData uri="http://schemas.openxmlformats.org/presentationml/2006/ole">
            <mc:AlternateContent xmlns:mc="http://schemas.openxmlformats.org/markup-compatibility/2006">
              <mc:Choice xmlns:v="urn:schemas-microsoft-com:vml" Requires="v">
                <p:oleObj spid="_x0000_s38223" name="Równanie" r:id="rId9" imgW="152334" imgH="139639" progId="Equation.3">
                  <p:embed/>
                </p:oleObj>
              </mc:Choice>
              <mc:Fallback>
                <p:oleObj name="Równanie" r:id="rId9" imgW="152334" imgH="139639"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8838" y="1214438"/>
                        <a:ext cx="228600" cy="214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4" name="Object 11"/>
          <p:cNvGraphicFramePr>
            <a:graphicFrameLocks noChangeAspect="1"/>
          </p:cNvGraphicFramePr>
          <p:nvPr/>
        </p:nvGraphicFramePr>
        <p:xfrm>
          <a:off x="2357438" y="2214563"/>
          <a:ext cx="2273300" cy="320675"/>
        </p:xfrm>
        <a:graphic>
          <a:graphicData uri="http://schemas.openxmlformats.org/presentationml/2006/ole">
            <mc:AlternateContent xmlns:mc="http://schemas.openxmlformats.org/markup-compatibility/2006">
              <mc:Choice xmlns:v="urn:schemas-microsoft-com:vml" Requires="v">
                <p:oleObj spid="_x0000_s38224" name="Równanie" r:id="rId11" imgW="1663700" imgH="228600" progId="Equation.3">
                  <p:embed/>
                </p:oleObj>
              </mc:Choice>
              <mc:Fallback>
                <p:oleObj name="Równanie" r:id="rId11" imgW="1663700" imgH="228600"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57438" y="2214563"/>
                        <a:ext cx="2273300" cy="32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911" name="Rectangle 21"/>
          <p:cNvSpPr>
            <a:spLocks noChangeArrowheads="1"/>
          </p:cNvSpPr>
          <p:nvPr/>
        </p:nvSpPr>
        <p:spPr bwMode="auto">
          <a:xfrm>
            <a:off x="0" y="2652713"/>
            <a:ext cx="2571750" cy="307975"/>
          </a:xfrm>
          <a:prstGeom prst="rect">
            <a:avLst/>
          </a:prstGeom>
          <a:noFill/>
          <a:ln w="9525">
            <a:noFill/>
            <a:miter lim="800000"/>
            <a:headEnd/>
            <a:tailEnd/>
          </a:ln>
        </p:spPr>
        <p:txBody>
          <a:bodyPr anchor="ctr">
            <a:spAutoFit/>
          </a:bodyPr>
          <a:lstStyle/>
          <a:p>
            <a:pPr eaLnBrk="0" hangingPunct="0"/>
            <a:r>
              <a:rPr lang="en-US" sz="1400">
                <a:ea typeface="Calibri" pitchFamily="34" charset="0"/>
                <a:cs typeface="Arial" pitchFamily="34" charset="0"/>
              </a:rPr>
              <a:t>Neglecting the fluctuations of </a:t>
            </a:r>
          </a:p>
        </p:txBody>
      </p:sp>
      <p:graphicFrame>
        <p:nvGraphicFramePr>
          <p:cNvPr id="37895" name="Object 10"/>
          <p:cNvGraphicFramePr>
            <a:graphicFrameLocks noChangeAspect="1"/>
          </p:cNvGraphicFramePr>
          <p:nvPr/>
        </p:nvGraphicFramePr>
        <p:xfrm>
          <a:off x="2632075" y="2643188"/>
          <a:ext cx="225425" cy="300037"/>
        </p:xfrm>
        <a:graphic>
          <a:graphicData uri="http://schemas.openxmlformats.org/presentationml/2006/ole">
            <mc:AlternateContent xmlns:mc="http://schemas.openxmlformats.org/markup-compatibility/2006">
              <mc:Choice xmlns:v="urn:schemas-microsoft-com:vml" Requires="v">
                <p:oleObj spid="_x0000_s38225" name="Równanie" r:id="rId13" imgW="177646" imgH="228402" progId="Equation.3">
                  <p:embed/>
                </p:oleObj>
              </mc:Choice>
              <mc:Fallback>
                <p:oleObj name="Równanie" r:id="rId13" imgW="177646" imgH="228402" progId="Equation.3">
                  <p:embed/>
                  <p:pic>
                    <p:nvPicPr>
                      <p:cNvPr id="0"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32075" y="2643188"/>
                        <a:ext cx="225425" cy="300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912" name="Rectangle 22"/>
          <p:cNvSpPr>
            <a:spLocks noChangeArrowheads="1"/>
          </p:cNvSpPr>
          <p:nvPr/>
        </p:nvSpPr>
        <p:spPr bwMode="auto">
          <a:xfrm>
            <a:off x="3000375" y="2643188"/>
            <a:ext cx="1643063" cy="307975"/>
          </a:xfrm>
          <a:prstGeom prst="rect">
            <a:avLst/>
          </a:prstGeom>
          <a:noFill/>
          <a:ln w="9525">
            <a:noFill/>
            <a:miter lim="800000"/>
            <a:headEnd/>
            <a:tailEnd/>
          </a:ln>
        </p:spPr>
        <p:txBody>
          <a:bodyPr anchor="ctr">
            <a:spAutoFit/>
          </a:bodyPr>
          <a:lstStyle/>
          <a:p>
            <a:pPr eaLnBrk="0" hangingPunct="0"/>
            <a:r>
              <a:rPr lang="en-US" sz="1400">
                <a:ea typeface="Calibri" pitchFamily="34" charset="0"/>
                <a:cs typeface="Arial" pitchFamily="34" charset="0"/>
              </a:rPr>
              <a:t>parameters, after </a:t>
            </a:r>
          </a:p>
        </p:txBody>
      </p:sp>
      <p:graphicFrame>
        <p:nvGraphicFramePr>
          <p:cNvPr id="37896" name="Object 9"/>
          <p:cNvGraphicFramePr>
            <a:graphicFrameLocks noChangeAspect="1"/>
          </p:cNvGraphicFramePr>
          <p:nvPr/>
        </p:nvGraphicFramePr>
        <p:xfrm>
          <a:off x="4643438" y="2714625"/>
          <a:ext cx="214312" cy="214313"/>
        </p:xfrm>
        <a:graphic>
          <a:graphicData uri="http://schemas.openxmlformats.org/presentationml/2006/ole">
            <mc:AlternateContent xmlns:mc="http://schemas.openxmlformats.org/markup-compatibility/2006">
              <mc:Choice xmlns:v="urn:schemas-microsoft-com:vml" Requires="v">
                <p:oleObj spid="_x0000_s38226" name="Równanie" r:id="rId15" imgW="139680" imgH="126720" progId="Equation.3">
                  <p:embed/>
                </p:oleObj>
              </mc:Choice>
              <mc:Fallback>
                <p:oleObj name="Równanie" r:id="rId15" imgW="139680" imgH="126720" progId="Equation.3">
                  <p:embed/>
                  <p:pic>
                    <p:nvPicPr>
                      <p:cNvPr id="0" name="Object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43438" y="2714625"/>
                        <a:ext cx="214312" cy="21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913" name="Rectangle 23"/>
          <p:cNvSpPr>
            <a:spLocks noChangeArrowheads="1"/>
          </p:cNvSpPr>
          <p:nvPr/>
        </p:nvSpPr>
        <p:spPr bwMode="auto">
          <a:xfrm>
            <a:off x="4929188" y="2643188"/>
            <a:ext cx="642937" cy="307975"/>
          </a:xfrm>
          <a:prstGeom prst="rect">
            <a:avLst/>
          </a:prstGeom>
          <a:noFill/>
          <a:ln w="9525">
            <a:noFill/>
            <a:miter lim="800000"/>
            <a:headEnd/>
            <a:tailEnd/>
          </a:ln>
        </p:spPr>
        <p:txBody>
          <a:bodyPr anchor="ctr">
            <a:spAutoFit/>
          </a:bodyPr>
          <a:lstStyle/>
          <a:p>
            <a:pPr eaLnBrk="0" hangingPunct="0"/>
            <a:r>
              <a:rPr lang="pl-PL" sz="1400">
                <a:ea typeface="Calibri" pitchFamily="34" charset="0"/>
                <a:cs typeface="Arial" pitchFamily="34" charset="0"/>
              </a:rPr>
              <a:t>s</a:t>
            </a:r>
            <a:r>
              <a:rPr lang="en-US" sz="1400">
                <a:ea typeface="Calibri" pitchFamily="34" charset="0"/>
                <a:cs typeface="Arial" pitchFamily="34" charset="0"/>
              </a:rPr>
              <a:t>teps </a:t>
            </a:r>
            <a:endParaRPr lang="pl-PL" sz="1400">
              <a:ea typeface="Calibri" pitchFamily="34" charset="0"/>
              <a:cs typeface="Arial" pitchFamily="34" charset="0"/>
            </a:endParaRPr>
          </a:p>
        </p:txBody>
      </p:sp>
      <p:graphicFrame>
        <p:nvGraphicFramePr>
          <p:cNvPr id="37897" name="Object 8"/>
          <p:cNvGraphicFramePr>
            <a:graphicFrameLocks noChangeAspect="1"/>
          </p:cNvGraphicFramePr>
          <p:nvPr/>
        </p:nvGraphicFramePr>
        <p:xfrm>
          <a:off x="2286000" y="3084513"/>
          <a:ext cx="2571750" cy="344487"/>
        </p:xfrm>
        <a:graphic>
          <a:graphicData uri="http://schemas.openxmlformats.org/presentationml/2006/ole">
            <mc:AlternateContent xmlns:mc="http://schemas.openxmlformats.org/markup-compatibility/2006">
              <mc:Choice xmlns:v="urn:schemas-microsoft-com:vml" Requires="v">
                <p:oleObj spid="_x0000_s38227" name="Równanie" r:id="rId17" imgW="1828800" imgH="241300" progId="Equation.3">
                  <p:embed/>
                </p:oleObj>
              </mc:Choice>
              <mc:Fallback>
                <p:oleObj name="Równanie" r:id="rId17" imgW="1828800" imgH="241300" progId="Equation.3">
                  <p:embed/>
                  <p:pic>
                    <p:nvPicPr>
                      <p:cNvPr id="0"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86000" y="3084513"/>
                        <a:ext cx="2571750" cy="344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8" name="Object 7"/>
          <p:cNvGraphicFramePr>
            <a:graphicFrameLocks noChangeAspect="1"/>
          </p:cNvGraphicFramePr>
          <p:nvPr/>
        </p:nvGraphicFramePr>
        <p:xfrm>
          <a:off x="2198688" y="3629025"/>
          <a:ext cx="2801937" cy="371475"/>
        </p:xfrm>
        <a:graphic>
          <a:graphicData uri="http://schemas.openxmlformats.org/presentationml/2006/ole">
            <mc:AlternateContent xmlns:mc="http://schemas.openxmlformats.org/markup-compatibility/2006">
              <mc:Choice xmlns:v="urn:schemas-microsoft-com:vml" Requires="v">
                <p:oleObj spid="_x0000_s38228" name="Równanie" r:id="rId19" imgW="1765300" imgH="228600" progId="Equation.3">
                  <p:embed/>
                </p:oleObj>
              </mc:Choice>
              <mc:Fallback>
                <p:oleObj name="Równanie" r:id="rId19" imgW="1765300" imgH="228600" progId="Equation.3">
                  <p:embed/>
                  <p:pic>
                    <p:nvPicPr>
                      <p:cNvPr id="0" name="Object 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98688" y="3629025"/>
                        <a:ext cx="2801937"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914" name="Rectangle 25"/>
          <p:cNvSpPr>
            <a:spLocks noChangeArrowheads="1"/>
          </p:cNvSpPr>
          <p:nvPr/>
        </p:nvSpPr>
        <p:spPr bwMode="auto">
          <a:xfrm>
            <a:off x="0" y="4264025"/>
            <a:ext cx="4214813" cy="307975"/>
          </a:xfrm>
          <a:prstGeom prst="rect">
            <a:avLst/>
          </a:prstGeom>
          <a:noFill/>
          <a:ln w="9525">
            <a:noFill/>
            <a:miter lim="800000"/>
            <a:headEnd/>
            <a:tailEnd/>
          </a:ln>
        </p:spPr>
        <p:txBody>
          <a:bodyPr anchor="ctr">
            <a:spAutoFit/>
          </a:bodyPr>
          <a:lstStyle/>
          <a:p>
            <a:pPr eaLnBrk="0" hangingPunct="0"/>
            <a:r>
              <a:rPr lang="en-US" sz="1400">
                <a:ea typeface="Calibri" pitchFamily="34" charset="0"/>
                <a:cs typeface="Arial" pitchFamily="34" charset="0"/>
              </a:rPr>
              <a:t>These equation do not change the slope parameter </a:t>
            </a:r>
          </a:p>
        </p:txBody>
      </p:sp>
      <p:graphicFrame>
        <p:nvGraphicFramePr>
          <p:cNvPr id="37899" name="Object 6"/>
          <p:cNvGraphicFramePr>
            <a:graphicFrameLocks noChangeAspect="1"/>
          </p:cNvGraphicFramePr>
          <p:nvPr/>
        </p:nvGraphicFramePr>
        <p:xfrm>
          <a:off x="4214813" y="4214813"/>
          <a:ext cx="268287" cy="357187"/>
        </p:xfrm>
        <a:graphic>
          <a:graphicData uri="http://schemas.openxmlformats.org/presentationml/2006/ole">
            <mc:AlternateContent xmlns:mc="http://schemas.openxmlformats.org/markup-compatibility/2006">
              <mc:Choice xmlns:v="urn:schemas-microsoft-com:vml" Requires="v">
                <p:oleObj spid="_x0000_s38229" name="Równanie" r:id="rId21" imgW="215806" imgH="228501" progId="Equation.3">
                  <p:embed/>
                </p:oleObj>
              </mc:Choice>
              <mc:Fallback>
                <p:oleObj name="Równanie" r:id="rId21" imgW="215806" imgH="228501" progId="Equation.3">
                  <p:embed/>
                  <p:pic>
                    <p:nvPicPr>
                      <p:cNvPr id="0" name="Object 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14813" y="4214813"/>
                        <a:ext cx="268287" cy="35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900" name="Object 4"/>
          <p:cNvGraphicFramePr>
            <a:graphicFrameLocks noChangeAspect="1"/>
          </p:cNvGraphicFramePr>
          <p:nvPr/>
        </p:nvGraphicFramePr>
        <p:xfrm>
          <a:off x="3132138" y="4724400"/>
          <a:ext cx="1225550" cy="561975"/>
        </p:xfrm>
        <a:graphic>
          <a:graphicData uri="http://schemas.openxmlformats.org/presentationml/2006/ole">
            <mc:AlternateContent xmlns:mc="http://schemas.openxmlformats.org/markup-compatibility/2006">
              <mc:Choice xmlns:v="urn:schemas-microsoft-com:vml" Requires="v">
                <p:oleObj spid="_x0000_s38230" name="Równanie" r:id="rId23" imgW="939392" imgH="431613" progId="Equation.3">
                  <p:embed/>
                </p:oleObj>
              </mc:Choice>
              <mc:Fallback>
                <p:oleObj name="Równanie" r:id="rId23" imgW="939392" imgH="431613" progId="Equation.3">
                  <p:embed/>
                  <p:pic>
                    <p:nvPicPr>
                      <p:cNvPr id="0" name="Object 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132138" y="4724400"/>
                        <a:ext cx="1225550"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915" name="Rectangle 26"/>
          <p:cNvSpPr>
            <a:spLocks noChangeArrowheads="1"/>
          </p:cNvSpPr>
          <p:nvPr/>
        </p:nvSpPr>
        <p:spPr bwMode="auto">
          <a:xfrm>
            <a:off x="4572000" y="4264025"/>
            <a:ext cx="2428875" cy="307975"/>
          </a:xfrm>
          <a:prstGeom prst="rect">
            <a:avLst/>
          </a:prstGeom>
          <a:noFill/>
          <a:ln w="9525">
            <a:noFill/>
            <a:miter lim="800000"/>
            <a:headEnd/>
            <a:tailEnd/>
          </a:ln>
        </p:spPr>
        <p:txBody>
          <a:bodyPr anchor="ctr">
            <a:spAutoFit/>
          </a:bodyPr>
          <a:lstStyle/>
          <a:p>
            <a:pPr eaLnBrk="0" hangingPunct="0"/>
            <a:r>
              <a:rPr lang="en-US" sz="1400">
                <a:ea typeface="Calibri" pitchFamily="34" charset="0"/>
                <a:cs typeface="Arial" pitchFamily="34" charset="0"/>
              </a:rPr>
              <a:t> but frequency of oscillation  </a:t>
            </a:r>
          </a:p>
        </p:txBody>
      </p:sp>
      <p:sp>
        <p:nvSpPr>
          <p:cNvPr id="37916" name="Rectangle 26"/>
          <p:cNvSpPr>
            <a:spLocks noChangeArrowheads="1"/>
          </p:cNvSpPr>
          <p:nvPr/>
        </p:nvSpPr>
        <p:spPr bwMode="auto">
          <a:xfrm>
            <a:off x="0" y="5264150"/>
            <a:ext cx="1000125" cy="307975"/>
          </a:xfrm>
          <a:prstGeom prst="rect">
            <a:avLst/>
          </a:prstGeom>
          <a:noFill/>
          <a:ln w="9525">
            <a:noFill/>
            <a:miter lim="800000"/>
            <a:headEnd/>
            <a:tailEnd/>
          </a:ln>
        </p:spPr>
        <p:txBody>
          <a:bodyPr anchor="ctr">
            <a:spAutoFit/>
          </a:bodyPr>
          <a:lstStyle/>
          <a:p>
            <a:pPr eaLnBrk="0" hangingPunct="0"/>
            <a:r>
              <a:rPr lang="en-US" sz="1400">
                <a:ea typeface="Calibri" pitchFamily="34" charset="0"/>
                <a:cs typeface="Arial" pitchFamily="34" charset="0"/>
              </a:rPr>
              <a:t> becomes </a:t>
            </a:r>
          </a:p>
        </p:txBody>
      </p:sp>
      <p:sp>
        <p:nvSpPr>
          <p:cNvPr id="37917" name="Rectangle 26"/>
          <p:cNvSpPr>
            <a:spLocks noChangeArrowheads="1"/>
          </p:cNvSpPr>
          <p:nvPr/>
        </p:nvSpPr>
        <p:spPr bwMode="auto">
          <a:xfrm>
            <a:off x="1152525" y="5264150"/>
            <a:ext cx="1347788" cy="307975"/>
          </a:xfrm>
          <a:prstGeom prst="rect">
            <a:avLst/>
          </a:prstGeom>
          <a:noFill/>
          <a:ln w="9525">
            <a:noFill/>
            <a:miter lim="800000"/>
            <a:headEnd/>
            <a:tailEnd/>
          </a:ln>
        </p:spPr>
        <p:txBody>
          <a:bodyPr anchor="ctr">
            <a:spAutoFit/>
          </a:bodyPr>
          <a:lstStyle/>
          <a:p>
            <a:pPr eaLnBrk="0" hangingPunct="0"/>
            <a:r>
              <a:rPr lang="en-US" sz="1400">
                <a:ea typeface="Calibri" pitchFamily="34" charset="0"/>
                <a:cs typeface="Arial" pitchFamily="34" charset="0"/>
              </a:rPr>
              <a:t> </a:t>
            </a:r>
            <a:r>
              <a:rPr lang="pl-PL" sz="1400">
                <a:ea typeface="Calibri" pitchFamily="34" charset="0"/>
                <a:cs typeface="Arial" pitchFamily="34" charset="0"/>
              </a:rPr>
              <a:t>times smaller</a:t>
            </a:r>
            <a:r>
              <a:rPr lang="en-US" sz="1400">
                <a:ea typeface="Calibri" pitchFamily="34" charset="0"/>
                <a:cs typeface="Arial" pitchFamily="34" charset="0"/>
              </a:rPr>
              <a:t>  </a:t>
            </a:r>
          </a:p>
        </p:txBody>
      </p:sp>
      <p:sp>
        <p:nvSpPr>
          <p:cNvPr id="37918" name="Rectangle 28"/>
          <p:cNvSpPr>
            <a:spLocks noChangeArrowheads="1"/>
          </p:cNvSpPr>
          <p:nvPr/>
        </p:nvSpPr>
        <p:spPr bwMode="auto">
          <a:xfrm>
            <a:off x="0" y="6192838"/>
            <a:ext cx="2643188" cy="307975"/>
          </a:xfrm>
          <a:prstGeom prst="rect">
            <a:avLst/>
          </a:prstGeom>
          <a:noFill/>
          <a:ln w="9525">
            <a:noFill/>
            <a:miter lim="800000"/>
            <a:headEnd/>
            <a:tailEnd/>
          </a:ln>
        </p:spPr>
        <p:txBody>
          <a:bodyPr anchor="ctr">
            <a:spAutoFit/>
          </a:bodyPr>
          <a:lstStyle/>
          <a:p>
            <a:pPr eaLnBrk="0" hangingPunct="0"/>
            <a:r>
              <a:rPr lang="en-US" sz="1400">
                <a:ea typeface="Calibri" pitchFamily="34" charset="0"/>
                <a:cs typeface="Arial" pitchFamily="34" charset="0"/>
              </a:rPr>
              <a:t>Experimental data indicate that </a:t>
            </a:r>
          </a:p>
        </p:txBody>
      </p:sp>
      <p:sp>
        <p:nvSpPr>
          <p:cNvPr id="37919" name="Rectangle 29"/>
          <p:cNvSpPr>
            <a:spLocks noChangeArrowheads="1"/>
          </p:cNvSpPr>
          <p:nvPr/>
        </p:nvSpPr>
        <p:spPr bwMode="auto">
          <a:xfrm>
            <a:off x="4071938" y="6192838"/>
            <a:ext cx="500062" cy="307975"/>
          </a:xfrm>
          <a:prstGeom prst="rect">
            <a:avLst/>
          </a:prstGeom>
          <a:noFill/>
          <a:ln w="9525">
            <a:noFill/>
            <a:miter lim="800000"/>
            <a:headEnd/>
            <a:tailEnd/>
          </a:ln>
        </p:spPr>
        <p:txBody>
          <a:bodyPr anchor="ctr">
            <a:spAutoFit/>
          </a:bodyPr>
          <a:lstStyle/>
          <a:p>
            <a:pPr eaLnBrk="0" hangingPunct="0"/>
            <a:r>
              <a:rPr lang="en-US" sz="1200">
                <a:latin typeface="Times New Roman" pitchFamily="18" charset="0"/>
                <a:ea typeface="Calibri" pitchFamily="34" charset="0"/>
                <a:cs typeface="Times New Roman" pitchFamily="18" charset="0"/>
              </a:rPr>
              <a:t> </a:t>
            </a:r>
            <a:r>
              <a:rPr lang="en-US" sz="1400">
                <a:ea typeface="Calibri" pitchFamily="34" charset="0"/>
                <a:cs typeface="Arial" pitchFamily="34" charset="0"/>
              </a:rPr>
              <a:t>(for </a:t>
            </a:r>
          </a:p>
        </p:txBody>
      </p:sp>
      <p:graphicFrame>
        <p:nvGraphicFramePr>
          <p:cNvPr id="37901" name="Object 3"/>
          <p:cNvGraphicFramePr>
            <a:graphicFrameLocks noChangeAspect="1"/>
          </p:cNvGraphicFramePr>
          <p:nvPr/>
        </p:nvGraphicFramePr>
        <p:xfrm>
          <a:off x="2641600" y="6196013"/>
          <a:ext cx="644525" cy="233362"/>
        </p:xfrm>
        <a:graphic>
          <a:graphicData uri="http://schemas.openxmlformats.org/presentationml/2006/ole">
            <mc:AlternateContent xmlns:mc="http://schemas.openxmlformats.org/markup-compatibility/2006">
              <mc:Choice xmlns:v="urn:schemas-microsoft-com:vml" Requires="v">
                <p:oleObj spid="_x0000_s38231" name="Równanie" r:id="rId25" imgW="457002" imgH="165028" progId="Equation.3">
                  <p:embed/>
                </p:oleObj>
              </mc:Choice>
              <mc:Fallback>
                <p:oleObj name="Równanie" r:id="rId25" imgW="457002" imgH="165028" progId="Equation.3">
                  <p:embed/>
                  <p:pic>
                    <p:nvPicPr>
                      <p:cNvPr id="0" name="Object 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641600" y="6196013"/>
                        <a:ext cx="644525" cy="233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902" name="Object 2"/>
          <p:cNvGraphicFramePr>
            <a:graphicFrameLocks noChangeAspect="1"/>
          </p:cNvGraphicFramePr>
          <p:nvPr/>
        </p:nvGraphicFramePr>
        <p:xfrm>
          <a:off x="4572000" y="6215063"/>
          <a:ext cx="809625" cy="242887"/>
        </p:xfrm>
        <a:graphic>
          <a:graphicData uri="http://schemas.openxmlformats.org/presentationml/2006/ole">
            <mc:AlternateContent xmlns:mc="http://schemas.openxmlformats.org/markup-compatibility/2006">
              <mc:Choice xmlns:v="urn:schemas-microsoft-com:vml" Requires="v">
                <p:oleObj spid="_x0000_s38232" name="Równanie" r:id="rId27" imgW="583693" imgH="177646" progId="Equation.3">
                  <p:embed/>
                </p:oleObj>
              </mc:Choice>
              <mc:Fallback>
                <p:oleObj name="Równanie" r:id="rId27" imgW="583693" imgH="177646" progId="Equation.3">
                  <p:embed/>
                  <p:pic>
                    <p:nvPicPr>
                      <p:cNvPr id="0" name="Object 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572000" y="6215063"/>
                        <a:ext cx="809625" cy="242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903" name="Object 1"/>
          <p:cNvGraphicFramePr>
            <a:graphicFrameLocks noChangeAspect="1"/>
          </p:cNvGraphicFramePr>
          <p:nvPr/>
        </p:nvGraphicFramePr>
        <p:xfrm>
          <a:off x="5857875" y="6143625"/>
          <a:ext cx="500063" cy="250825"/>
        </p:xfrm>
        <a:graphic>
          <a:graphicData uri="http://schemas.openxmlformats.org/presentationml/2006/ole">
            <mc:AlternateContent xmlns:mc="http://schemas.openxmlformats.org/markup-compatibility/2006">
              <mc:Choice xmlns:v="urn:schemas-microsoft-com:vml" Requires="v">
                <p:oleObj spid="_x0000_s38233" name="Równanie" r:id="rId29" imgW="355138" imgH="177569" progId="Equation.3">
                  <p:embed/>
                </p:oleObj>
              </mc:Choice>
              <mc:Fallback>
                <p:oleObj name="Równanie" r:id="rId29" imgW="355138" imgH="177569" progId="Equation.3">
                  <p:embed/>
                  <p:pic>
                    <p:nvPicPr>
                      <p:cNvPr id="0" name="Object 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857875" y="6143625"/>
                        <a:ext cx="500063"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920" name="Rectangle 29"/>
          <p:cNvSpPr>
            <a:spLocks noChangeArrowheads="1"/>
          </p:cNvSpPr>
          <p:nvPr/>
        </p:nvSpPr>
        <p:spPr bwMode="auto">
          <a:xfrm>
            <a:off x="5357813" y="6143625"/>
            <a:ext cx="500062" cy="307975"/>
          </a:xfrm>
          <a:prstGeom prst="rect">
            <a:avLst/>
          </a:prstGeom>
          <a:noFill/>
          <a:ln w="9525">
            <a:noFill/>
            <a:miter lim="800000"/>
            <a:headEnd/>
            <a:tailEnd/>
          </a:ln>
        </p:spPr>
        <p:txBody>
          <a:bodyPr anchor="ctr">
            <a:spAutoFit/>
          </a:bodyPr>
          <a:lstStyle/>
          <a:p>
            <a:pPr eaLnBrk="0" hangingPunct="0"/>
            <a:r>
              <a:rPr lang="pl-PL" sz="1400">
                <a:ea typeface="Calibri" pitchFamily="34" charset="0"/>
                <a:cs typeface="Arial" pitchFamily="34" charset="0"/>
              </a:rPr>
              <a:t>and</a:t>
            </a:r>
            <a:r>
              <a:rPr lang="en-US" sz="1400">
                <a:ea typeface="Calibri" pitchFamily="34" charset="0"/>
                <a:cs typeface="Arial" pitchFamily="34" charset="0"/>
              </a:rPr>
              <a:t> </a:t>
            </a:r>
          </a:p>
        </p:txBody>
      </p:sp>
      <p:sp>
        <p:nvSpPr>
          <p:cNvPr id="37921" name="Rectangle 29"/>
          <p:cNvSpPr>
            <a:spLocks noChangeArrowheads="1"/>
          </p:cNvSpPr>
          <p:nvPr/>
        </p:nvSpPr>
        <p:spPr bwMode="auto">
          <a:xfrm>
            <a:off x="0" y="3357563"/>
            <a:ext cx="500063" cy="307975"/>
          </a:xfrm>
          <a:prstGeom prst="rect">
            <a:avLst/>
          </a:prstGeom>
          <a:noFill/>
          <a:ln w="9525">
            <a:noFill/>
            <a:miter lim="800000"/>
            <a:headEnd/>
            <a:tailEnd/>
          </a:ln>
        </p:spPr>
        <p:txBody>
          <a:bodyPr anchor="ctr">
            <a:spAutoFit/>
          </a:bodyPr>
          <a:lstStyle/>
          <a:p>
            <a:pPr eaLnBrk="0" hangingPunct="0"/>
            <a:r>
              <a:rPr lang="pl-PL" sz="1400">
                <a:ea typeface="Calibri" pitchFamily="34" charset="0"/>
                <a:cs typeface="Arial" pitchFamily="34" charset="0"/>
              </a:rPr>
              <a:t>and</a:t>
            </a:r>
            <a:r>
              <a:rPr lang="en-US" sz="1400">
                <a:ea typeface="Calibri" pitchFamily="34" charset="0"/>
                <a:cs typeface="Arial" pitchFamily="34" charset="0"/>
              </a:rPr>
              <a:t> </a:t>
            </a:r>
          </a:p>
        </p:txBody>
      </p:sp>
      <p:sp>
        <p:nvSpPr>
          <p:cNvPr id="37" name="Prostokąt zaokrąglony 36"/>
          <p:cNvSpPr/>
          <p:nvPr/>
        </p:nvSpPr>
        <p:spPr>
          <a:xfrm>
            <a:off x="2071688" y="3500438"/>
            <a:ext cx="3143250" cy="6429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37923" name="Rectangle 29"/>
          <p:cNvSpPr>
            <a:spLocks noChangeArrowheads="1"/>
          </p:cNvSpPr>
          <p:nvPr/>
        </p:nvSpPr>
        <p:spPr bwMode="auto">
          <a:xfrm>
            <a:off x="6286500" y="6121400"/>
            <a:ext cx="500063" cy="307975"/>
          </a:xfrm>
          <a:prstGeom prst="rect">
            <a:avLst/>
          </a:prstGeom>
          <a:noFill/>
          <a:ln w="9525">
            <a:noFill/>
            <a:miter lim="800000"/>
            <a:headEnd/>
            <a:tailEnd/>
          </a:ln>
        </p:spPr>
        <p:txBody>
          <a:bodyPr anchor="ctr">
            <a:spAutoFit/>
          </a:bodyPr>
          <a:lstStyle/>
          <a:p>
            <a:pPr eaLnBrk="0" hangingPunct="0"/>
            <a:r>
              <a:rPr lang="en-US" sz="1200">
                <a:latin typeface="Times New Roman" pitchFamily="18" charset="0"/>
                <a:ea typeface="Calibri" pitchFamily="34" charset="0"/>
                <a:cs typeface="Times New Roman" pitchFamily="18" charset="0"/>
              </a:rPr>
              <a:t> </a:t>
            </a:r>
            <a:r>
              <a:rPr lang="pl-PL" sz="1400">
                <a:ea typeface="Calibri" pitchFamily="34" charset="0"/>
                <a:cs typeface="Arial" pitchFamily="34" charset="0"/>
              </a:rPr>
              <a:t>)</a:t>
            </a:r>
            <a:r>
              <a:rPr lang="en-US" sz="1400">
                <a:ea typeface="Calibri" pitchFamily="34" charset="0"/>
                <a:cs typeface="Arial" pitchFamily="34" charset="0"/>
              </a:rPr>
              <a:t> </a:t>
            </a:r>
          </a:p>
        </p:txBody>
      </p:sp>
      <p:graphicFrame>
        <p:nvGraphicFramePr>
          <p:cNvPr id="37904" name="Object 16"/>
          <p:cNvGraphicFramePr>
            <a:graphicFrameLocks noChangeAspect="1"/>
          </p:cNvGraphicFramePr>
          <p:nvPr/>
        </p:nvGraphicFramePr>
        <p:xfrm>
          <a:off x="1000125" y="5286375"/>
          <a:ext cx="214313" cy="214313"/>
        </p:xfrm>
        <a:graphic>
          <a:graphicData uri="http://schemas.openxmlformats.org/presentationml/2006/ole">
            <mc:AlternateContent xmlns:mc="http://schemas.openxmlformats.org/markup-compatibility/2006">
              <mc:Choice xmlns:v="urn:schemas-microsoft-com:vml" Requires="v">
                <p:oleObj spid="_x0000_s38234" name="Równanie" r:id="rId31" imgW="139518" imgH="126835" progId="Equation.3">
                  <p:embed/>
                </p:oleObj>
              </mc:Choice>
              <mc:Fallback>
                <p:oleObj name="Równanie" r:id="rId31" imgW="139518" imgH="126835" progId="Equation.3">
                  <p:embed/>
                  <p:pic>
                    <p:nvPicPr>
                      <p:cNvPr id="0" name="Object 1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000125" y="5286375"/>
                        <a:ext cx="214313" cy="21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p>
        </p:txBody>
      </p:sp>
      <p:graphicFrame>
        <p:nvGraphicFramePr>
          <p:cNvPr id="17410" name="Object 1"/>
          <p:cNvGraphicFramePr>
            <a:graphicFrameLocks noChangeAspect="1"/>
          </p:cNvGraphicFramePr>
          <p:nvPr/>
        </p:nvGraphicFramePr>
        <p:xfrm>
          <a:off x="1" y="1"/>
          <a:ext cx="4857752" cy="3392613"/>
        </p:xfrm>
        <a:graphic>
          <a:graphicData uri="http://schemas.openxmlformats.org/presentationml/2006/ole">
            <mc:AlternateContent xmlns:mc="http://schemas.openxmlformats.org/markup-compatibility/2006">
              <mc:Choice xmlns:v="urn:schemas-microsoft-com:vml" Requires="v">
                <p:oleObj spid="_x0000_s17498" name="Graph" r:id="rId3" imgW="4154424" imgH="2901696" progId="Origin50.Graph">
                  <p:embed/>
                </p:oleObj>
              </mc:Choice>
              <mc:Fallback>
                <p:oleObj name="Graph" r:id="rId3" imgW="4154424" imgH="2901696" progId="Origin50.Graph">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4857752" cy="3392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pole tekstowe 3"/>
          <p:cNvSpPr txBox="1"/>
          <p:nvPr/>
        </p:nvSpPr>
        <p:spPr>
          <a:xfrm>
            <a:off x="285720" y="3478413"/>
            <a:ext cx="2143140" cy="307777"/>
          </a:xfrm>
          <a:prstGeom prst="rect">
            <a:avLst/>
          </a:prstGeom>
          <a:noFill/>
        </p:spPr>
        <p:txBody>
          <a:bodyPr wrap="square" rtlCol="0">
            <a:spAutoFit/>
          </a:bodyPr>
          <a:lstStyle/>
          <a:p>
            <a:r>
              <a:rPr lang="pl-PL" sz="1400" dirty="0" err="1" smtClean="0"/>
              <a:t>number</a:t>
            </a:r>
            <a:r>
              <a:rPr lang="pl-PL" sz="1400" dirty="0" smtClean="0"/>
              <a:t> of </a:t>
            </a:r>
            <a:r>
              <a:rPr lang="pl-PL" sz="1400" dirty="0" err="1" smtClean="0"/>
              <a:t>clans</a:t>
            </a:r>
            <a:endParaRPr lang="pl-PL" sz="1400" dirty="0"/>
          </a:p>
        </p:txBody>
      </p:sp>
      <p:graphicFrame>
        <p:nvGraphicFramePr>
          <p:cNvPr id="3" name="Object 3"/>
          <p:cNvGraphicFramePr>
            <a:graphicFrameLocks noChangeAspect="1"/>
          </p:cNvGraphicFramePr>
          <p:nvPr/>
        </p:nvGraphicFramePr>
        <p:xfrm>
          <a:off x="285720" y="3929070"/>
          <a:ext cx="1790700" cy="571500"/>
        </p:xfrm>
        <a:graphic>
          <a:graphicData uri="http://schemas.openxmlformats.org/presentationml/2006/ole">
            <mc:AlternateContent xmlns:mc="http://schemas.openxmlformats.org/markup-compatibility/2006">
              <mc:Choice xmlns:v="urn:schemas-microsoft-com:vml" Requires="v">
                <p:oleObj spid="_x0000_s17499" name="Równanie" r:id="rId5" imgW="1320227" imgH="431613" progId="Equation.3">
                  <p:embed/>
                </p:oleObj>
              </mc:Choice>
              <mc:Fallback>
                <p:oleObj name="Równanie" r:id="rId5" imgW="1320227" imgH="431613"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20" y="3929070"/>
                        <a:ext cx="17907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10"/>
          <p:cNvPicPr>
            <a:picLocks noChangeAspect="1" noChangeArrowheads="1"/>
          </p:cNvPicPr>
          <p:nvPr/>
        </p:nvPicPr>
        <p:blipFill>
          <a:blip r:embed="rId7"/>
          <a:srcRect/>
          <a:stretch>
            <a:fillRect/>
          </a:stretch>
        </p:blipFill>
        <p:spPr bwMode="auto">
          <a:xfrm>
            <a:off x="71406" y="4676787"/>
            <a:ext cx="4371975" cy="466725"/>
          </a:xfrm>
          <a:prstGeom prst="rect">
            <a:avLst/>
          </a:prstGeom>
          <a:noFill/>
          <a:ln w="9525">
            <a:noFill/>
            <a:miter lim="800000"/>
            <a:headEnd/>
            <a:tailEnd/>
          </a:ln>
        </p:spPr>
      </p:pic>
      <p:graphicFrame>
        <p:nvGraphicFramePr>
          <p:cNvPr id="17412" name="Object 1"/>
          <p:cNvGraphicFramePr>
            <a:graphicFrameLocks noChangeAspect="1"/>
          </p:cNvGraphicFramePr>
          <p:nvPr/>
        </p:nvGraphicFramePr>
        <p:xfrm>
          <a:off x="4071934" y="2"/>
          <a:ext cx="4786346" cy="3346602"/>
        </p:xfrm>
        <a:graphic>
          <a:graphicData uri="http://schemas.openxmlformats.org/presentationml/2006/ole">
            <mc:AlternateContent xmlns:mc="http://schemas.openxmlformats.org/markup-compatibility/2006">
              <mc:Choice xmlns:v="urn:schemas-microsoft-com:vml" Requires="v">
                <p:oleObj spid="_x0000_s17500" name="Graph" r:id="rId8" imgW="4154424" imgH="2901696" progId="Origin50.Graph">
                  <p:embed/>
                </p:oleObj>
              </mc:Choice>
              <mc:Fallback>
                <p:oleObj name="Graph" r:id="rId8" imgW="4154424" imgH="2901696" progId="Origin50.Graph">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71934" y="2"/>
                        <a:ext cx="4786346" cy="33466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pole tekstowe 8"/>
          <p:cNvSpPr txBox="1"/>
          <p:nvPr/>
        </p:nvSpPr>
        <p:spPr>
          <a:xfrm>
            <a:off x="5357818" y="3478413"/>
            <a:ext cx="3714776" cy="307777"/>
          </a:xfrm>
          <a:prstGeom prst="rect">
            <a:avLst/>
          </a:prstGeom>
          <a:noFill/>
        </p:spPr>
        <p:txBody>
          <a:bodyPr wrap="square" rtlCol="0">
            <a:spAutoFit/>
          </a:bodyPr>
          <a:lstStyle/>
          <a:p>
            <a:r>
              <a:rPr lang="pl-PL" sz="1400" dirty="0" err="1" smtClean="0"/>
              <a:t>multiplicity</a:t>
            </a:r>
            <a:r>
              <a:rPr lang="pl-PL" sz="1400" dirty="0" smtClean="0"/>
              <a:t> </a:t>
            </a:r>
            <a:r>
              <a:rPr lang="pl-PL" sz="1400" dirty="0" err="1" smtClean="0"/>
              <a:t>in</a:t>
            </a:r>
            <a:r>
              <a:rPr lang="pl-PL" sz="1400" dirty="0" smtClean="0"/>
              <a:t> a </a:t>
            </a:r>
            <a:r>
              <a:rPr lang="pl-PL" sz="1400" dirty="0" err="1" smtClean="0"/>
              <a:t>clan</a:t>
            </a:r>
            <a:endParaRPr lang="pl-PL" sz="1400" dirty="0"/>
          </a:p>
        </p:txBody>
      </p:sp>
      <p:pic>
        <p:nvPicPr>
          <p:cNvPr id="10" name="Picture 3"/>
          <p:cNvPicPr>
            <a:picLocks noChangeAspect="1" noChangeArrowheads="1"/>
          </p:cNvPicPr>
          <p:nvPr/>
        </p:nvPicPr>
        <p:blipFill>
          <a:blip r:embed="rId10"/>
          <a:srcRect/>
          <a:stretch>
            <a:fillRect/>
          </a:stretch>
        </p:blipFill>
        <p:spPr bwMode="auto">
          <a:xfrm>
            <a:off x="5300688" y="3962408"/>
            <a:ext cx="2914650" cy="609600"/>
          </a:xfrm>
          <a:prstGeom prst="rect">
            <a:avLst/>
          </a:prstGeom>
          <a:noFill/>
          <a:ln w="9525">
            <a:noFill/>
            <a:miter lim="800000"/>
            <a:headEnd/>
            <a:tailEnd/>
          </a:ln>
        </p:spPr>
      </p:pic>
      <p:graphicFrame>
        <p:nvGraphicFramePr>
          <p:cNvPr id="17413" name="Object 5"/>
          <p:cNvGraphicFramePr>
            <a:graphicFrameLocks noChangeAspect="1"/>
          </p:cNvGraphicFramePr>
          <p:nvPr/>
        </p:nvGraphicFramePr>
        <p:xfrm>
          <a:off x="8241056" y="571480"/>
          <a:ext cx="902976" cy="285752"/>
        </p:xfrm>
        <a:graphic>
          <a:graphicData uri="http://schemas.openxmlformats.org/presentationml/2006/ole">
            <mc:AlternateContent xmlns:mc="http://schemas.openxmlformats.org/markup-compatibility/2006">
              <mc:Choice xmlns:v="urn:schemas-microsoft-com:vml" Requires="v">
                <p:oleObj spid="_x0000_s17501" name="Równanie" r:id="rId11" imgW="736600" imgH="241300" progId="Equation.3">
                  <p:embed/>
                </p:oleObj>
              </mc:Choice>
              <mc:Fallback>
                <p:oleObj name="Równanie" r:id="rId11" imgW="736600" imgH="241300" progId="Equation.3">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41056" y="571480"/>
                        <a:ext cx="902976" cy="2857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Object 4"/>
          <p:cNvGraphicFramePr>
            <a:graphicFrameLocks noChangeAspect="1"/>
          </p:cNvGraphicFramePr>
          <p:nvPr/>
        </p:nvGraphicFramePr>
        <p:xfrm>
          <a:off x="1836738" y="1428750"/>
          <a:ext cx="5122862" cy="1714500"/>
        </p:xfrm>
        <a:graphic>
          <a:graphicData uri="http://schemas.openxmlformats.org/presentationml/2006/ole">
            <mc:AlternateContent xmlns:mc="http://schemas.openxmlformats.org/markup-compatibility/2006">
              <mc:Choice xmlns:v="urn:schemas-microsoft-com:vml" Requires="v">
                <p:oleObj spid="_x0000_s60484" name="Równanie" r:id="rId3" imgW="1498320" imgH="596880" progId="Equation.3">
                  <p:embed/>
                </p:oleObj>
              </mc:Choice>
              <mc:Fallback>
                <p:oleObj name="Równanie" r:id="rId3" imgW="1498320" imgH="5968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6738" y="1428750"/>
                        <a:ext cx="5122862" cy="1714500"/>
                      </a:xfrm>
                      <a:prstGeom prst="rect">
                        <a:avLst/>
                      </a:prstGeom>
                      <a:solidFill>
                        <a:srgbClr val="FFFF00"/>
                      </a:solidFill>
                      <a:ln w="3175">
                        <a:solidFill>
                          <a:srgbClr val="FFFF00"/>
                        </a:solidFill>
                        <a:miter lim="800000"/>
                        <a:headEnd/>
                        <a:tailEnd/>
                      </a:ln>
                    </p:spPr>
                  </p:pic>
                </p:oleObj>
              </mc:Fallback>
            </mc:AlternateContent>
          </a:graphicData>
        </a:graphic>
      </p:graphicFrame>
      <p:graphicFrame>
        <p:nvGraphicFramePr>
          <p:cNvPr id="60419" name="Object 2"/>
          <p:cNvGraphicFramePr>
            <a:graphicFrameLocks noChangeAspect="1"/>
          </p:cNvGraphicFramePr>
          <p:nvPr/>
        </p:nvGraphicFramePr>
        <p:xfrm>
          <a:off x="2981325" y="5270500"/>
          <a:ext cx="2828925" cy="1301750"/>
        </p:xfrm>
        <a:graphic>
          <a:graphicData uri="http://schemas.openxmlformats.org/presentationml/2006/ole">
            <mc:AlternateContent xmlns:mc="http://schemas.openxmlformats.org/markup-compatibility/2006">
              <mc:Choice xmlns:v="urn:schemas-microsoft-com:vml" Requires="v">
                <p:oleObj spid="_x0000_s60485" name="Równanie" r:id="rId5" imgW="787320" imgH="431640" progId="Equation.3">
                  <p:embed/>
                </p:oleObj>
              </mc:Choice>
              <mc:Fallback>
                <p:oleObj name="Równanie" r:id="rId5" imgW="787320" imgH="43164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1325" y="5270500"/>
                        <a:ext cx="2828925" cy="1301750"/>
                      </a:xfrm>
                      <a:prstGeom prst="rect">
                        <a:avLst/>
                      </a:prstGeom>
                      <a:solidFill>
                        <a:srgbClr val="FFFF00"/>
                      </a:solidFill>
                      <a:ln w="3175">
                        <a:solidFill>
                          <a:srgbClr val="FFFF00"/>
                        </a:solidFill>
                        <a:miter lim="800000"/>
                        <a:headEnd/>
                        <a:tailEnd/>
                      </a:ln>
                    </p:spPr>
                  </p:pic>
                </p:oleObj>
              </mc:Fallback>
            </mc:AlternateContent>
          </a:graphicData>
        </a:graphic>
      </p:graphicFrame>
      <p:sp>
        <p:nvSpPr>
          <p:cNvPr id="5" name="Strzałka w dół 4"/>
          <p:cNvSpPr/>
          <p:nvPr/>
        </p:nvSpPr>
        <p:spPr>
          <a:xfrm>
            <a:off x="3714750" y="3500438"/>
            <a:ext cx="1714500" cy="135731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60422" name="pole tekstowe 5"/>
          <p:cNvSpPr txBox="1">
            <a:spLocks noChangeArrowheads="1"/>
          </p:cNvSpPr>
          <p:nvPr/>
        </p:nvSpPr>
        <p:spPr bwMode="auto">
          <a:xfrm>
            <a:off x="0" y="773113"/>
            <a:ext cx="3929063" cy="369887"/>
          </a:xfrm>
          <a:prstGeom prst="rect">
            <a:avLst/>
          </a:prstGeom>
          <a:noFill/>
          <a:ln w="9525">
            <a:noFill/>
            <a:miter lim="800000"/>
            <a:headEnd/>
            <a:tailEnd/>
          </a:ln>
        </p:spPr>
        <p:txBody>
          <a:bodyPr>
            <a:spAutoFit/>
          </a:bodyPr>
          <a:lstStyle/>
          <a:p>
            <a:r>
              <a:rPr lang="pl-PL"/>
              <a:t>C. Tsallis, J.Stat.Phys. </a:t>
            </a:r>
            <a:r>
              <a:rPr lang="pl-PL" b="1"/>
              <a:t>52</a:t>
            </a:r>
            <a:r>
              <a:rPr lang="pl-PL"/>
              <a:t> (1988) 479</a:t>
            </a:r>
          </a:p>
        </p:txBody>
      </p:sp>
      <p:sp>
        <p:nvSpPr>
          <p:cNvPr id="6042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p>
        </p:txBody>
      </p:sp>
      <p:graphicFrame>
        <p:nvGraphicFramePr>
          <p:cNvPr id="60420" name="Object 3"/>
          <p:cNvGraphicFramePr>
            <a:graphicFrameLocks noChangeAspect="1"/>
          </p:cNvGraphicFramePr>
          <p:nvPr/>
        </p:nvGraphicFramePr>
        <p:xfrm>
          <a:off x="4232275" y="3643313"/>
          <a:ext cx="696913" cy="357187"/>
        </p:xfrm>
        <a:graphic>
          <a:graphicData uri="http://schemas.openxmlformats.org/presentationml/2006/ole">
            <mc:AlternateContent xmlns:mc="http://schemas.openxmlformats.org/markup-compatibility/2006">
              <mc:Choice xmlns:v="urn:schemas-microsoft-com:vml" Requires="v">
                <p:oleObj spid="_x0000_s60486" name="Równanie" r:id="rId7" imgW="406048" imgH="203024" progId="Equation.3">
                  <p:embed/>
                </p:oleObj>
              </mc:Choice>
              <mc:Fallback>
                <p:oleObj name="Równanie" r:id="rId7" imgW="406048" imgH="203024"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2275" y="3643313"/>
                        <a:ext cx="696913" cy="35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424" name="pole tekstowe 11"/>
          <p:cNvSpPr txBox="1">
            <a:spLocks noChangeArrowheads="1"/>
          </p:cNvSpPr>
          <p:nvPr/>
        </p:nvSpPr>
        <p:spPr bwMode="auto">
          <a:xfrm>
            <a:off x="2428875" y="0"/>
            <a:ext cx="4000500" cy="523875"/>
          </a:xfrm>
          <a:prstGeom prst="rect">
            <a:avLst/>
          </a:prstGeom>
          <a:noFill/>
          <a:ln w="9525">
            <a:noFill/>
            <a:miter lim="800000"/>
            <a:headEnd/>
            <a:tailEnd/>
          </a:ln>
        </p:spPr>
        <p:txBody>
          <a:bodyPr>
            <a:spAutoFit/>
          </a:bodyPr>
          <a:lstStyle/>
          <a:p>
            <a:pPr algn="ctr"/>
            <a:r>
              <a:rPr lang="pl-PL" sz="2800" dirty="0" err="1">
                <a:solidFill>
                  <a:srgbClr val="FF0000"/>
                </a:solidFill>
                <a:latin typeface="Comic Sans MS" pitchFamily="66" charset="0"/>
              </a:rPr>
              <a:t>Tsallis</a:t>
            </a:r>
            <a:r>
              <a:rPr lang="pl-PL" sz="2800" dirty="0">
                <a:solidFill>
                  <a:srgbClr val="FF0000"/>
                </a:solidFill>
                <a:latin typeface="Comic Sans MS" pitchFamily="66" charset="0"/>
              </a:rPr>
              <a:t> </a:t>
            </a:r>
            <a:r>
              <a:rPr lang="pl-PL" sz="2800" dirty="0" err="1">
                <a:solidFill>
                  <a:srgbClr val="FF0000"/>
                </a:solidFill>
                <a:latin typeface="Comic Sans MS" pitchFamily="66" charset="0"/>
              </a:rPr>
              <a:t>distribution</a:t>
            </a:r>
            <a:endParaRPr lang="pl-PL" sz="2800" dirty="0">
              <a:solidFill>
                <a:srgbClr val="FF0000"/>
              </a:solidFill>
              <a:latin typeface="Comic Sans MS" pitchFamily="66" charset="0"/>
            </a:endParaRPr>
          </a:p>
        </p:txBody>
      </p:sp>
      <p:sp>
        <p:nvSpPr>
          <p:cNvPr id="60425" name="pole tekstowe 7"/>
          <p:cNvSpPr txBox="1">
            <a:spLocks noChangeArrowheads="1"/>
          </p:cNvSpPr>
          <p:nvPr/>
        </p:nvSpPr>
        <p:spPr bwMode="auto">
          <a:xfrm>
            <a:off x="5715000" y="3429000"/>
            <a:ext cx="3429000" cy="584200"/>
          </a:xfrm>
          <a:prstGeom prst="rect">
            <a:avLst/>
          </a:prstGeom>
          <a:noFill/>
          <a:ln w="9525">
            <a:noFill/>
            <a:miter lim="800000"/>
            <a:headEnd/>
            <a:tailEnd/>
          </a:ln>
        </p:spPr>
        <p:txBody>
          <a:bodyPr>
            <a:spAutoFit/>
          </a:bodyPr>
          <a:lstStyle/>
          <a:p>
            <a:r>
              <a:rPr lang="pl-PL" sz="3200">
                <a:solidFill>
                  <a:srgbClr val="FF0000"/>
                </a:solidFill>
                <a:latin typeface="Comic Sans MS" pitchFamily="66" charset="0"/>
              </a:rPr>
              <a:t>meaning of  q   ?</a:t>
            </a:r>
          </a:p>
        </p:txBody>
      </p:sp>
      <p:sp>
        <p:nvSpPr>
          <p:cNvPr id="60426" name="pole tekstowe 5"/>
          <p:cNvSpPr txBox="1">
            <a:spLocks noChangeArrowheads="1"/>
          </p:cNvSpPr>
          <p:nvPr/>
        </p:nvSpPr>
        <p:spPr bwMode="auto">
          <a:xfrm>
            <a:off x="0" y="5576888"/>
            <a:ext cx="2214563" cy="923925"/>
          </a:xfrm>
          <a:prstGeom prst="rect">
            <a:avLst/>
          </a:prstGeom>
          <a:noFill/>
          <a:ln w="9525">
            <a:noFill/>
            <a:miter lim="800000"/>
            <a:headEnd/>
            <a:tailEnd/>
          </a:ln>
        </p:spPr>
        <p:txBody>
          <a:bodyPr>
            <a:spAutoFit/>
          </a:bodyPr>
          <a:lstStyle/>
          <a:p>
            <a:r>
              <a:rPr lang="pl-PL" b="1">
                <a:solidFill>
                  <a:srgbClr val="FF0000"/>
                </a:solidFill>
              </a:rPr>
              <a:t>BG</a:t>
            </a:r>
          </a:p>
          <a:p>
            <a:endParaRPr lang="pl-PL"/>
          </a:p>
          <a:p>
            <a:r>
              <a:rPr lang="pl-PL"/>
              <a:t>R. </a:t>
            </a:r>
            <a:r>
              <a:rPr lang="en-US"/>
              <a:t>Hagedorn</a:t>
            </a:r>
            <a:r>
              <a:rPr lang="pl-PL"/>
              <a:t> (1965)</a:t>
            </a:r>
          </a:p>
        </p:txBody>
      </p:sp>
      <p:sp>
        <p:nvSpPr>
          <p:cNvPr id="60427" name="Text Box 2"/>
          <p:cNvSpPr txBox="1">
            <a:spLocks noChangeArrowheads="1"/>
          </p:cNvSpPr>
          <p:nvPr/>
        </p:nvSpPr>
        <p:spPr bwMode="auto">
          <a:xfrm>
            <a:off x="6143636" y="4071938"/>
            <a:ext cx="3000364" cy="2246743"/>
          </a:xfrm>
          <a:prstGeom prst="rect">
            <a:avLst/>
          </a:prstGeom>
          <a:noFill/>
          <a:ln w="9525">
            <a:noFill/>
            <a:miter lim="800000"/>
            <a:headEnd/>
            <a:tailEnd/>
          </a:ln>
        </p:spPr>
        <p:txBody>
          <a:bodyPr wrap="square" lIns="91413" tIns="45707" rIns="91413" bIns="45707">
            <a:spAutoFit/>
          </a:bodyPr>
          <a:lstStyle/>
          <a:p>
            <a:r>
              <a:rPr lang="en-US" sz="1400" dirty="0">
                <a:ea typeface="ＭＳ Ｐゴシック"/>
                <a:cs typeface="ＭＳ Ｐゴシック"/>
                <a:sym typeface="Wingdings" pitchFamily="2" charset="2"/>
              </a:rPr>
              <a:t>E</a:t>
            </a:r>
            <a:r>
              <a:rPr lang="pl-PL" sz="1400" dirty="0" err="1">
                <a:ea typeface="ＭＳ Ｐゴシック"/>
                <a:cs typeface="ＭＳ Ｐゴシック"/>
                <a:sym typeface="Wingdings" pitchFamily="2" charset="2"/>
              </a:rPr>
              <a:t>xamples</a:t>
            </a:r>
            <a:r>
              <a:rPr lang="pl-PL" sz="1400" dirty="0">
                <a:ea typeface="ＭＳ Ｐゴシック"/>
                <a:cs typeface="ＭＳ Ｐゴシック"/>
                <a:sym typeface="Wingdings" pitchFamily="2" charset="2"/>
              </a:rPr>
              <a:t> of </a:t>
            </a:r>
            <a:r>
              <a:rPr lang="pl-PL" sz="1400" dirty="0" err="1">
                <a:ea typeface="ＭＳ Ｐゴシック"/>
                <a:cs typeface="ＭＳ Ｐゴシック"/>
                <a:sym typeface="Wingdings" pitchFamily="2" charset="2"/>
              </a:rPr>
              <a:t>mechnisms</a:t>
            </a:r>
            <a:r>
              <a:rPr lang="pl-PL" sz="1400" dirty="0">
                <a:ea typeface="ＭＳ Ｐゴシック"/>
                <a:cs typeface="ＭＳ Ｐゴシック"/>
                <a:sym typeface="Wingdings" pitchFamily="2" charset="2"/>
              </a:rPr>
              <a:t> </a:t>
            </a:r>
            <a:r>
              <a:rPr lang="pl-PL" sz="1400" dirty="0" err="1">
                <a:ea typeface="ＭＳ Ｐゴシック"/>
                <a:cs typeface="ＭＳ Ｐゴシック"/>
                <a:sym typeface="Wingdings" pitchFamily="2" charset="2"/>
              </a:rPr>
              <a:t>leading</a:t>
            </a:r>
            <a:r>
              <a:rPr lang="pl-PL" sz="1400" dirty="0">
                <a:ea typeface="ＭＳ Ｐゴシック"/>
                <a:cs typeface="ＭＳ Ｐゴシック"/>
                <a:sym typeface="Wingdings" pitchFamily="2" charset="2"/>
              </a:rPr>
              <a:t> to </a:t>
            </a:r>
          </a:p>
          <a:p>
            <a:r>
              <a:rPr lang="pl-PL" sz="1400" dirty="0" err="1">
                <a:ea typeface="ＭＳ Ｐゴシック"/>
                <a:cs typeface="ＭＳ Ｐゴシック"/>
                <a:sym typeface="Wingdings" pitchFamily="2" charset="2"/>
              </a:rPr>
              <a:t>Tsallis</a:t>
            </a:r>
            <a:r>
              <a:rPr lang="pl-PL" sz="1400" dirty="0">
                <a:ea typeface="ＭＳ Ｐゴシック"/>
                <a:cs typeface="ＭＳ Ｐゴシック"/>
                <a:sym typeface="Wingdings" pitchFamily="2" charset="2"/>
              </a:rPr>
              <a:t> </a:t>
            </a:r>
            <a:r>
              <a:rPr lang="pl-PL" sz="1400" dirty="0" err="1">
                <a:ea typeface="ＭＳ Ｐゴシック"/>
                <a:cs typeface="ＭＳ Ｐゴシック"/>
                <a:sym typeface="Wingdings" pitchFamily="2" charset="2"/>
              </a:rPr>
              <a:t>distribution</a:t>
            </a:r>
            <a:r>
              <a:rPr lang="pl-PL" sz="1400" dirty="0">
                <a:ea typeface="ＭＳ Ｐゴシック"/>
                <a:cs typeface="ＭＳ Ｐゴシック"/>
                <a:sym typeface="Wingdings" pitchFamily="2" charset="2"/>
              </a:rPr>
              <a:t>:</a:t>
            </a:r>
          </a:p>
          <a:p>
            <a:r>
              <a:rPr lang="pl-PL" sz="1400" dirty="0">
                <a:ea typeface="ＭＳ Ｐゴシック"/>
                <a:cs typeface="ＭＳ Ｐゴシック"/>
                <a:sym typeface="Wingdings" pitchFamily="2" charset="2"/>
              </a:rPr>
              <a:t>      - </a:t>
            </a:r>
            <a:r>
              <a:rPr lang="pl-PL" sz="1400" dirty="0" err="1">
                <a:ea typeface="ＭＳ Ｐゴシック"/>
                <a:cs typeface="ＭＳ Ｐゴシック"/>
                <a:sym typeface="Wingdings" pitchFamily="2" charset="2"/>
              </a:rPr>
              <a:t>Superstatistics</a:t>
            </a:r>
            <a:endParaRPr lang="pl-PL" sz="1400" dirty="0">
              <a:ea typeface="ＭＳ Ｐゴシック"/>
              <a:cs typeface="ＭＳ Ｐゴシック"/>
              <a:sym typeface="Wingdings" pitchFamily="2" charset="2"/>
            </a:endParaRPr>
          </a:p>
          <a:p>
            <a:r>
              <a:rPr lang="pl-PL" sz="1400" dirty="0">
                <a:ea typeface="ＭＳ Ｐゴシック"/>
                <a:cs typeface="ＭＳ Ｐゴシック"/>
                <a:sym typeface="Wingdings" pitchFamily="2" charset="2"/>
              </a:rPr>
              <a:t>      - </a:t>
            </a:r>
            <a:r>
              <a:rPr lang="pl-PL" sz="1400" dirty="0" err="1">
                <a:ea typeface="ＭＳ Ｐゴシック"/>
                <a:cs typeface="ＭＳ Ｐゴシック"/>
                <a:sym typeface="Wingdings" pitchFamily="2" charset="2"/>
              </a:rPr>
              <a:t>Stochastic</a:t>
            </a:r>
            <a:r>
              <a:rPr lang="pl-PL" sz="1400" dirty="0">
                <a:ea typeface="ＭＳ Ｐゴシック"/>
                <a:cs typeface="ＭＳ Ｐゴシック"/>
                <a:sym typeface="Wingdings" pitchFamily="2" charset="2"/>
              </a:rPr>
              <a:t> </a:t>
            </a:r>
            <a:r>
              <a:rPr lang="pl-PL" sz="1400" dirty="0" err="1">
                <a:ea typeface="ＭＳ Ｐゴシック"/>
                <a:cs typeface="ＭＳ Ｐゴシック"/>
                <a:sym typeface="Wingdings" pitchFamily="2" charset="2"/>
              </a:rPr>
              <a:t>network</a:t>
            </a:r>
            <a:r>
              <a:rPr lang="pl-PL" sz="1400" dirty="0">
                <a:ea typeface="ＭＳ Ｐゴシック"/>
                <a:cs typeface="ＭＳ Ｐゴシック"/>
                <a:sym typeface="Wingdings" pitchFamily="2" charset="2"/>
              </a:rPr>
              <a:t> </a:t>
            </a:r>
            <a:r>
              <a:rPr lang="pl-PL" sz="1400" dirty="0" err="1">
                <a:ea typeface="ＭＳ Ｐゴシック"/>
                <a:cs typeface="ＭＳ Ｐゴシック"/>
                <a:sym typeface="Wingdings" pitchFamily="2" charset="2"/>
              </a:rPr>
              <a:t>approach</a:t>
            </a:r>
            <a:endParaRPr lang="pl-PL" sz="1400" dirty="0">
              <a:ea typeface="ＭＳ Ｐゴシック"/>
              <a:cs typeface="ＭＳ Ｐゴシック"/>
              <a:sym typeface="Wingdings" pitchFamily="2" charset="2"/>
            </a:endParaRPr>
          </a:p>
          <a:p>
            <a:r>
              <a:rPr lang="pl-PL" sz="1400" dirty="0">
                <a:ea typeface="ＭＳ Ｐゴシック"/>
                <a:cs typeface="ＭＳ Ｐゴシック"/>
                <a:sym typeface="Wingdings" pitchFamily="2" charset="2"/>
              </a:rPr>
              <a:t>      - </a:t>
            </a:r>
            <a:r>
              <a:rPr lang="pl-PL" sz="1400" dirty="0" err="1">
                <a:ea typeface="ＭＳ Ｐゴシック"/>
                <a:cs typeface="ＭＳ Ｐゴシック"/>
                <a:sym typeface="Wingdings" pitchFamily="2" charset="2"/>
              </a:rPr>
              <a:t>Multiplicative</a:t>
            </a:r>
            <a:r>
              <a:rPr lang="pl-PL" sz="1400" dirty="0">
                <a:ea typeface="ＭＳ Ｐゴシック"/>
                <a:cs typeface="ＭＳ Ｐゴシック"/>
                <a:sym typeface="Wingdings" pitchFamily="2" charset="2"/>
              </a:rPr>
              <a:t> </a:t>
            </a:r>
            <a:r>
              <a:rPr lang="pl-PL" sz="1400" dirty="0" err="1">
                <a:ea typeface="ＭＳ Ｐゴシック"/>
                <a:cs typeface="ＭＳ Ｐゴシック"/>
                <a:sym typeface="Wingdings" pitchFamily="2" charset="2"/>
              </a:rPr>
              <a:t>noise</a:t>
            </a:r>
            <a:endParaRPr lang="pl-PL" sz="1400" dirty="0">
              <a:ea typeface="ＭＳ Ｐゴシック"/>
              <a:cs typeface="ＭＳ Ｐゴシック"/>
              <a:sym typeface="Wingdings" pitchFamily="2" charset="2"/>
            </a:endParaRPr>
          </a:p>
          <a:p>
            <a:r>
              <a:rPr lang="pl-PL" sz="1400" dirty="0">
                <a:ea typeface="ＭＳ Ｐゴシック"/>
                <a:cs typeface="ＭＳ Ｐゴシック"/>
                <a:sym typeface="Wingdings" pitchFamily="2" charset="2"/>
              </a:rPr>
              <a:t>      - </a:t>
            </a:r>
            <a:r>
              <a:rPr lang="pl-PL" sz="1400" dirty="0" err="1">
                <a:ea typeface="ＭＳ Ｐゴシック"/>
                <a:cs typeface="ＭＳ Ｐゴシック"/>
                <a:sym typeface="Wingdings" pitchFamily="2" charset="2"/>
              </a:rPr>
              <a:t>MaxEnt</a:t>
            </a:r>
            <a:r>
              <a:rPr lang="pl-PL" sz="1400" dirty="0">
                <a:ea typeface="ＭＳ Ｐゴシック"/>
                <a:cs typeface="ＭＳ Ｐゴシック"/>
                <a:sym typeface="Wingdings" pitchFamily="2" charset="2"/>
              </a:rPr>
              <a:t> (</a:t>
            </a:r>
            <a:r>
              <a:rPr lang="pl-PL" sz="1400" dirty="0" err="1">
                <a:ea typeface="ＭＳ Ｐゴシック"/>
                <a:cs typeface="ＭＳ Ｐゴシック"/>
                <a:sym typeface="Wingdings" pitchFamily="2" charset="2"/>
              </a:rPr>
              <a:t>Shannon</a:t>
            </a:r>
            <a:r>
              <a:rPr lang="pl-PL" sz="1400" dirty="0">
                <a:ea typeface="ＭＳ Ｐゴシック"/>
                <a:cs typeface="ＭＳ Ｐゴシック"/>
                <a:sym typeface="Wingdings" pitchFamily="2" charset="2"/>
              </a:rPr>
              <a:t> </a:t>
            </a:r>
            <a:r>
              <a:rPr lang="pl-PL" sz="1400" dirty="0" err="1">
                <a:ea typeface="ＭＳ Ｐゴシック"/>
                <a:cs typeface="ＭＳ Ｐゴシック"/>
                <a:sym typeface="Wingdings" pitchFamily="2" charset="2"/>
              </a:rPr>
              <a:t>entropy</a:t>
            </a:r>
            <a:r>
              <a:rPr lang="pl-PL" sz="1400" dirty="0">
                <a:ea typeface="ＭＳ Ｐゴシック"/>
                <a:cs typeface="ＭＳ Ｐゴシック"/>
                <a:sym typeface="Wingdings" pitchFamily="2" charset="2"/>
              </a:rPr>
              <a:t>)</a:t>
            </a:r>
          </a:p>
          <a:p>
            <a:endParaRPr lang="pl-PL" sz="1400" dirty="0">
              <a:ea typeface="ＭＳ Ｐゴシック"/>
              <a:cs typeface="ＭＳ Ｐゴシック"/>
              <a:sym typeface="Wingdings" pitchFamily="2" charset="2"/>
            </a:endParaRPr>
          </a:p>
          <a:p>
            <a:pPr algn="r"/>
            <a:r>
              <a:rPr lang="pl-PL" sz="1400" dirty="0">
                <a:ea typeface="ＭＳ Ｐゴシック"/>
                <a:cs typeface="ＭＳ Ｐゴシック"/>
                <a:sym typeface="Wingdings" pitchFamily="2" charset="2"/>
              </a:rPr>
              <a:t>                       </a:t>
            </a:r>
            <a:r>
              <a:rPr lang="pl-PL" sz="1400" dirty="0" err="1">
                <a:ea typeface="ＭＳ Ｐゴシック"/>
                <a:cs typeface="ＭＳ Ｐゴシック"/>
                <a:sym typeface="Wingdings" pitchFamily="2" charset="2"/>
              </a:rPr>
              <a:t>more</a:t>
            </a:r>
            <a:r>
              <a:rPr lang="pl-PL" sz="1400" dirty="0">
                <a:ea typeface="ＭＳ Ｐゴシック"/>
                <a:cs typeface="ＭＳ Ｐゴシック"/>
                <a:sym typeface="Wingdings" pitchFamily="2" charset="2"/>
              </a:rPr>
              <a:t> </a:t>
            </a:r>
            <a:r>
              <a:rPr lang="pl-PL" sz="1400" dirty="0" err="1">
                <a:ea typeface="ＭＳ Ｐゴシック"/>
                <a:cs typeface="ＭＳ Ｐゴシック"/>
                <a:sym typeface="Wingdings" pitchFamily="2" charset="2"/>
              </a:rPr>
              <a:t>information</a:t>
            </a:r>
            <a:r>
              <a:rPr lang="pl-PL" sz="1400" dirty="0">
                <a:ea typeface="ＭＳ Ｐゴシック"/>
                <a:cs typeface="ＭＳ Ｐゴシック"/>
                <a:sym typeface="Wingdings" pitchFamily="2" charset="2"/>
              </a:rPr>
              <a:t>:  </a:t>
            </a:r>
            <a:r>
              <a:rPr lang="pl-PL" sz="1400" dirty="0" smtClean="0">
                <a:ea typeface="ＭＳ Ｐゴシック"/>
                <a:cs typeface="ＭＳ Ｐゴシック"/>
                <a:sym typeface="Wingdings" pitchFamily="2" charset="2"/>
              </a:rPr>
              <a:t>APPB 46 (2015) 1103 arXiv:1501.01936  </a:t>
            </a:r>
            <a:endParaRPr lang="pl-PL" sz="2000" dirty="0">
              <a:ea typeface="ＭＳ Ｐゴシック"/>
              <a:cs typeface="ＭＳ Ｐゴシック"/>
              <a:sym typeface="Wingdings" pitchFamily="2" charset="2"/>
            </a:endParaRPr>
          </a:p>
        </p:txBody>
      </p:sp>
      <p:sp>
        <p:nvSpPr>
          <p:cNvPr id="60428" name="Elipsa 1"/>
          <p:cNvSpPr>
            <a:spLocks noChangeArrowheads="1"/>
          </p:cNvSpPr>
          <p:nvPr/>
        </p:nvSpPr>
        <p:spPr bwMode="auto">
          <a:xfrm>
            <a:off x="6215074" y="4572008"/>
            <a:ext cx="2000250" cy="214313"/>
          </a:xfrm>
          <a:prstGeom prst="ellipse">
            <a:avLst/>
          </a:prstGeom>
          <a:noFill/>
          <a:ln w="12700" algn="ctr">
            <a:solidFill>
              <a:srgbClr val="FF0000"/>
            </a:solidFill>
            <a:round/>
            <a:headEnd/>
            <a:tailEnd/>
          </a:ln>
        </p:spPr>
        <p:txBody>
          <a:bodyPr/>
          <a:lstStyle/>
          <a:p>
            <a:endParaRPr lang="pl-PL"/>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19416"/>
            <a:ext cx="6336705" cy="6886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017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rostokąt zaokrąglony 26"/>
          <p:cNvSpPr/>
          <p:nvPr/>
        </p:nvSpPr>
        <p:spPr>
          <a:xfrm>
            <a:off x="3214688" y="6000750"/>
            <a:ext cx="1857375" cy="785813"/>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5" name="Prostokąt zaokrąglony 24"/>
          <p:cNvSpPr/>
          <p:nvPr/>
        </p:nvSpPr>
        <p:spPr>
          <a:xfrm>
            <a:off x="4500563" y="4857750"/>
            <a:ext cx="2143125" cy="92868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5" name="Prostokąt zaokrąglony 14"/>
          <p:cNvSpPr/>
          <p:nvPr/>
        </p:nvSpPr>
        <p:spPr>
          <a:xfrm>
            <a:off x="5000625" y="1571625"/>
            <a:ext cx="1214438" cy="64293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4" name="Prostokąt zaokrąglony 13"/>
          <p:cNvSpPr/>
          <p:nvPr/>
        </p:nvSpPr>
        <p:spPr>
          <a:xfrm>
            <a:off x="3643313" y="1571625"/>
            <a:ext cx="1357312" cy="64293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3" name="Prostokąt zaokrąglony 12"/>
          <p:cNvSpPr/>
          <p:nvPr/>
        </p:nvSpPr>
        <p:spPr>
          <a:xfrm>
            <a:off x="1571625" y="1571625"/>
            <a:ext cx="1428750" cy="714375"/>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6145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p>
        </p:txBody>
      </p:sp>
      <p:sp>
        <p:nvSpPr>
          <p:cNvPr id="61453" name="pole tekstowe 11"/>
          <p:cNvSpPr txBox="1">
            <a:spLocks noChangeArrowheads="1"/>
          </p:cNvSpPr>
          <p:nvPr/>
        </p:nvSpPr>
        <p:spPr bwMode="auto">
          <a:xfrm>
            <a:off x="2428875" y="0"/>
            <a:ext cx="4000500" cy="523875"/>
          </a:xfrm>
          <a:prstGeom prst="rect">
            <a:avLst/>
          </a:prstGeom>
          <a:noFill/>
          <a:ln w="9525">
            <a:noFill/>
            <a:miter lim="800000"/>
            <a:headEnd/>
            <a:tailEnd/>
          </a:ln>
        </p:spPr>
        <p:txBody>
          <a:bodyPr>
            <a:spAutoFit/>
          </a:bodyPr>
          <a:lstStyle/>
          <a:p>
            <a:pPr algn="ctr"/>
            <a:r>
              <a:rPr lang="pl-PL" sz="2800" dirty="0" err="1">
                <a:solidFill>
                  <a:srgbClr val="FF0000"/>
                </a:solidFill>
                <a:latin typeface="Comic Sans MS" pitchFamily="66" charset="0"/>
              </a:rPr>
              <a:t>Superstatistics</a:t>
            </a:r>
            <a:endParaRPr lang="pl-PL" sz="2800" dirty="0">
              <a:solidFill>
                <a:srgbClr val="FF0000"/>
              </a:solidFill>
              <a:latin typeface="Comic Sans MS" pitchFamily="66" charset="0"/>
            </a:endParaRPr>
          </a:p>
        </p:txBody>
      </p:sp>
      <p:sp>
        <p:nvSpPr>
          <p:cNvPr id="6145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p>
        </p:txBody>
      </p:sp>
      <p:graphicFrame>
        <p:nvGraphicFramePr>
          <p:cNvPr id="61442" name="Object 5"/>
          <p:cNvGraphicFramePr>
            <a:graphicFrameLocks noChangeAspect="1"/>
          </p:cNvGraphicFramePr>
          <p:nvPr/>
        </p:nvGraphicFramePr>
        <p:xfrm>
          <a:off x="1643063" y="1257300"/>
          <a:ext cx="5800725" cy="1314450"/>
        </p:xfrm>
        <a:graphic>
          <a:graphicData uri="http://schemas.openxmlformats.org/presentationml/2006/ole">
            <mc:AlternateContent xmlns:mc="http://schemas.openxmlformats.org/markup-compatibility/2006">
              <mc:Choice xmlns:v="urn:schemas-microsoft-com:vml" Requires="v">
                <p:oleObj spid="_x0000_s61552" name="Równanie" r:id="rId3" imgW="2145960" imgH="482400" progId="Equation.3">
                  <p:embed/>
                </p:oleObj>
              </mc:Choice>
              <mc:Fallback>
                <p:oleObj name="Równanie" r:id="rId3" imgW="2145960" imgH="4824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063" y="1257300"/>
                        <a:ext cx="5800725" cy="1314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55" name="Prostokąt 11"/>
          <p:cNvSpPr>
            <a:spLocks noChangeArrowheads="1"/>
          </p:cNvSpPr>
          <p:nvPr/>
        </p:nvSpPr>
        <p:spPr bwMode="auto">
          <a:xfrm>
            <a:off x="0" y="714375"/>
            <a:ext cx="9144000" cy="892175"/>
          </a:xfrm>
          <a:prstGeom prst="rect">
            <a:avLst/>
          </a:prstGeom>
          <a:noFill/>
          <a:ln w="9525">
            <a:noFill/>
            <a:miter lim="800000"/>
            <a:headEnd/>
            <a:tailEnd/>
          </a:ln>
        </p:spPr>
        <p:txBody>
          <a:bodyPr>
            <a:spAutoFit/>
          </a:bodyPr>
          <a:lstStyle/>
          <a:p>
            <a:r>
              <a:rPr lang="en-US">
                <a:solidFill>
                  <a:srgbClr val="FF0000"/>
                </a:solidFill>
              </a:rPr>
              <a:t>Superstatistics</a:t>
            </a:r>
            <a:r>
              <a:rPr lang="en-US" sz="1400"/>
              <a:t> which is a superposition of two different statistics relevant to driven nonequilibrium systems </a:t>
            </a:r>
            <a:endParaRPr lang="pl-PL" sz="1400"/>
          </a:p>
          <a:p>
            <a:r>
              <a:rPr lang="en-US" sz="1400"/>
              <a:t>with </a:t>
            </a:r>
            <a:r>
              <a:rPr lang="en-US">
                <a:solidFill>
                  <a:srgbClr val="00B0F0"/>
                </a:solidFill>
              </a:rPr>
              <a:t>a stationary state </a:t>
            </a:r>
            <a:r>
              <a:rPr lang="en-US" sz="1400"/>
              <a:t>and </a:t>
            </a:r>
            <a:r>
              <a:rPr lang="en-US">
                <a:solidFill>
                  <a:srgbClr val="00B050"/>
                </a:solidFill>
              </a:rPr>
              <a:t>intensive parameter fluctuations</a:t>
            </a:r>
            <a:r>
              <a:rPr lang="en-US"/>
              <a:t> </a:t>
            </a:r>
            <a:r>
              <a:rPr lang="pl-PL" sz="1200"/>
              <a:t>[C. Beck et al., Physica A322 (2003) 267]</a:t>
            </a:r>
          </a:p>
          <a:p>
            <a:endParaRPr lang="pl-PL" sz="1600"/>
          </a:p>
        </p:txBody>
      </p:sp>
      <p:sp>
        <p:nvSpPr>
          <p:cNvPr id="61456" name="Prostokąt 19"/>
          <p:cNvSpPr>
            <a:spLocks noChangeArrowheads="1"/>
          </p:cNvSpPr>
          <p:nvPr/>
        </p:nvSpPr>
        <p:spPr bwMode="auto">
          <a:xfrm>
            <a:off x="0" y="2476500"/>
            <a:ext cx="9144000" cy="461963"/>
          </a:xfrm>
          <a:prstGeom prst="rect">
            <a:avLst/>
          </a:prstGeom>
          <a:noFill/>
          <a:ln w="9525">
            <a:noFill/>
            <a:miter lim="800000"/>
            <a:headEnd/>
            <a:tailEnd/>
          </a:ln>
        </p:spPr>
        <p:txBody>
          <a:bodyPr>
            <a:spAutoFit/>
          </a:bodyPr>
          <a:lstStyle/>
          <a:p>
            <a:pPr algn="ctr"/>
            <a:r>
              <a:rPr lang="en-US" sz="2400">
                <a:solidFill>
                  <a:srgbClr val="FF0000"/>
                </a:solidFill>
                <a:latin typeface="Comic Sans MS" pitchFamily="66" charset="0"/>
              </a:rPr>
              <a:t>Tsallis statistics as a special case of superstatistics</a:t>
            </a:r>
            <a:endParaRPr lang="pl-PL" sz="2400">
              <a:solidFill>
                <a:srgbClr val="FF0000"/>
              </a:solidFill>
              <a:latin typeface="Comic Sans MS" pitchFamily="66" charset="0"/>
            </a:endParaRPr>
          </a:p>
        </p:txBody>
      </p:sp>
      <p:graphicFrame>
        <p:nvGraphicFramePr>
          <p:cNvPr id="61443" name="Object 1"/>
          <p:cNvGraphicFramePr>
            <a:graphicFrameLocks noChangeAspect="1"/>
          </p:cNvGraphicFramePr>
          <p:nvPr/>
        </p:nvGraphicFramePr>
        <p:xfrm>
          <a:off x="3173413" y="3000375"/>
          <a:ext cx="2112962" cy="714375"/>
        </p:xfrm>
        <a:graphic>
          <a:graphicData uri="http://schemas.openxmlformats.org/presentationml/2006/ole">
            <mc:AlternateContent xmlns:mc="http://schemas.openxmlformats.org/markup-compatibility/2006">
              <mc:Choice xmlns:v="urn:schemas-microsoft-com:vml" Requires="v">
                <p:oleObj spid="_x0000_s61553" name="Równanie" r:id="rId5" imgW="1269720" imgH="431640" progId="Equation.3">
                  <p:embed/>
                </p:oleObj>
              </mc:Choice>
              <mc:Fallback>
                <p:oleObj name="Równanie" r:id="rId5" imgW="1269720" imgH="43164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3413" y="3000375"/>
                        <a:ext cx="2112962"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44" name="Object 3"/>
          <p:cNvGraphicFramePr>
            <a:graphicFrameLocks noChangeAspect="1"/>
          </p:cNvGraphicFramePr>
          <p:nvPr/>
        </p:nvGraphicFramePr>
        <p:xfrm>
          <a:off x="1287463" y="3714750"/>
          <a:ext cx="5713412" cy="928688"/>
        </p:xfrm>
        <a:graphic>
          <a:graphicData uri="http://schemas.openxmlformats.org/presentationml/2006/ole">
            <mc:AlternateContent xmlns:mc="http://schemas.openxmlformats.org/markup-compatibility/2006">
              <mc:Choice xmlns:v="urn:schemas-microsoft-com:vml" Requires="v">
                <p:oleObj spid="_x0000_s61554" name="Równanie" r:id="rId7" imgW="3543300" imgH="571500" progId="Equation.3">
                  <p:embed/>
                </p:oleObj>
              </mc:Choice>
              <mc:Fallback>
                <p:oleObj name="Równanie" r:id="rId7" imgW="3543300" imgH="5715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7463" y="3714750"/>
                        <a:ext cx="5713412" cy="928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45" name="Object 5"/>
          <p:cNvGraphicFramePr>
            <a:graphicFrameLocks noChangeAspect="1"/>
          </p:cNvGraphicFramePr>
          <p:nvPr/>
        </p:nvGraphicFramePr>
        <p:xfrm>
          <a:off x="1689100" y="4857750"/>
          <a:ext cx="4883150" cy="847725"/>
        </p:xfrm>
        <a:graphic>
          <a:graphicData uri="http://schemas.openxmlformats.org/presentationml/2006/ole">
            <mc:AlternateContent xmlns:mc="http://schemas.openxmlformats.org/markup-compatibility/2006">
              <mc:Choice xmlns:v="urn:schemas-microsoft-com:vml" Requires="v">
                <p:oleObj spid="_x0000_s61555" name="Równanie" r:id="rId9" imgW="3314520" imgH="571320" progId="Equation.3">
                  <p:embed/>
                </p:oleObj>
              </mc:Choice>
              <mc:Fallback>
                <p:oleObj name="Równanie" r:id="rId9" imgW="3314520" imgH="57132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89100" y="4857750"/>
                        <a:ext cx="4883150" cy="84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46" name="Object 12"/>
          <p:cNvGraphicFramePr>
            <a:graphicFrameLocks noChangeAspect="1"/>
          </p:cNvGraphicFramePr>
          <p:nvPr/>
        </p:nvGraphicFramePr>
        <p:xfrm>
          <a:off x="3362325" y="6072188"/>
          <a:ext cx="1473200" cy="642937"/>
        </p:xfrm>
        <a:graphic>
          <a:graphicData uri="http://schemas.openxmlformats.org/presentationml/2006/ole">
            <mc:AlternateContent xmlns:mc="http://schemas.openxmlformats.org/markup-compatibility/2006">
              <mc:Choice xmlns:v="urn:schemas-microsoft-com:vml" Requires="v">
                <p:oleObj spid="_x0000_s61556" name="Równanie" r:id="rId11" imgW="914400" imgH="393480" progId="Equation.3">
                  <p:embed/>
                </p:oleObj>
              </mc:Choice>
              <mc:Fallback>
                <p:oleObj name="Równanie" r:id="rId11" imgW="914400" imgH="393480"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62325" y="6072188"/>
                        <a:ext cx="1473200" cy="64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Prostokąt zaokrąglony 17"/>
          <p:cNvSpPr/>
          <p:nvPr/>
        </p:nvSpPr>
        <p:spPr>
          <a:xfrm>
            <a:off x="3143250" y="3071813"/>
            <a:ext cx="642938" cy="50006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61458" name="pole tekstowe 28"/>
          <p:cNvSpPr txBox="1">
            <a:spLocks noChangeArrowheads="1"/>
          </p:cNvSpPr>
          <p:nvPr/>
        </p:nvSpPr>
        <p:spPr bwMode="auto">
          <a:xfrm>
            <a:off x="7643813" y="3130550"/>
            <a:ext cx="857250" cy="369888"/>
          </a:xfrm>
          <a:prstGeom prst="rect">
            <a:avLst/>
          </a:prstGeom>
          <a:noFill/>
          <a:ln w="9525">
            <a:noFill/>
            <a:miter lim="800000"/>
            <a:headEnd/>
            <a:tailEnd/>
          </a:ln>
        </p:spPr>
        <p:txBody>
          <a:bodyPr>
            <a:spAutoFit/>
          </a:bodyPr>
          <a:lstStyle/>
          <a:p>
            <a:r>
              <a:rPr lang="pl-PL">
                <a:solidFill>
                  <a:srgbClr val="00B0F0"/>
                </a:solidFill>
              </a:rPr>
              <a:t>BG</a:t>
            </a:r>
          </a:p>
        </p:txBody>
      </p:sp>
      <p:sp>
        <p:nvSpPr>
          <p:cNvPr id="20" name="Prostokąt zaokrąglony 19"/>
          <p:cNvSpPr/>
          <p:nvPr/>
        </p:nvSpPr>
        <p:spPr>
          <a:xfrm>
            <a:off x="1285875" y="4000500"/>
            <a:ext cx="785813" cy="50006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61460" name="pole tekstowe 29"/>
          <p:cNvSpPr txBox="1">
            <a:spLocks noChangeArrowheads="1"/>
          </p:cNvSpPr>
          <p:nvPr/>
        </p:nvSpPr>
        <p:spPr bwMode="auto">
          <a:xfrm>
            <a:off x="7643813" y="3987800"/>
            <a:ext cx="1500187" cy="369888"/>
          </a:xfrm>
          <a:prstGeom prst="rect">
            <a:avLst/>
          </a:prstGeom>
          <a:noFill/>
          <a:ln w="9525">
            <a:noFill/>
            <a:miter lim="800000"/>
            <a:headEnd/>
            <a:tailEnd/>
          </a:ln>
        </p:spPr>
        <p:txBody>
          <a:bodyPr>
            <a:spAutoFit/>
          </a:bodyPr>
          <a:lstStyle/>
          <a:p>
            <a:r>
              <a:rPr lang="pl-PL">
                <a:solidFill>
                  <a:srgbClr val="00B050"/>
                </a:solidFill>
              </a:rPr>
              <a:t>gamma distr.</a:t>
            </a:r>
          </a:p>
        </p:txBody>
      </p:sp>
      <p:sp>
        <p:nvSpPr>
          <p:cNvPr id="22" name="Prostokąt zaokrąglony 21"/>
          <p:cNvSpPr/>
          <p:nvPr/>
        </p:nvSpPr>
        <p:spPr>
          <a:xfrm>
            <a:off x="1643063" y="5143500"/>
            <a:ext cx="642937" cy="4286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3" name="Prostokąt zaokrąglony 22"/>
          <p:cNvSpPr/>
          <p:nvPr/>
        </p:nvSpPr>
        <p:spPr>
          <a:xfrm>
            <a:off x="2571750" y="5143500"/>
            <a:ext cx="500063" cy="42862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4" name="Prostokąt zaokrąglony 23"/>
          <p:cNvSpPr/>
          <p:nvPr/>
        </p:nvSpPr>
        <p:spPr>
          <a:xfrm>
            <a:off x="3071813" y="5143500"/>
            <a:ext cx="642937" cy="428625"/>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61464" name="pole tekstowe 30"/>
          <p:cNvSpPr txBox="1">
            <a:spLocks noChangeArrowheads="1"/>
          </p:cNvSpPr>
          <p:nvPr/>
        </p:nvSpPr>
        <p:spPr bwMode="auto">
          <a:xfrm>
            <a:off x="7715250" y="5130800"/>
            <a:ext cx="1000125" cy="369888"/>
          </a:xfrm>
          <a:prstGeom prst="rect">
            <a:avLst/>
          </a:prstGeom>
          <a:noFill/>
          <a:ln w="9525">
            <a:noFill/>
            <a:miter lim="800000"/>
            <a:headEnd/>
            <a:tailEnd/>
          </a:ln>
        </p:spPr>
        <p:txBody>
          <a:bodyPr>
            <a:spAutoFit/>
          </a:bodyPr>
          <a:lstStyle/>
          <a:p>
            <a:r>
              <a:rPr lang="pl-PL">
                <a:solidFill>
                  <a:srgbClr val="FF0000"/>
                </a:solidFill>
              </a:rPr>
              <a:t>Tsallis</a:t>
            </a:r>
          </a:p>
        </p:txBody>
      </p:sp>
      <p:sp>
        <p:nvSpPr>
          <p:cNvPr id="61465" name="Rectangle 7"/>
          <p:cNvSpPr>
            <a:spLocks noChangeArrowheads="1"/>
          </p:cNvSpPr>
          <p:nvPr/>
        </p:nvSpPr>
        <p:spPr bwMode="auto">
          <a:xfrm>
            <a:off x="6286500" y="6286500"/>
            <a:ext cx="2857500" cy="523875"/>
          </a:xfrm>
          <a:prstGeom prst="rect">
            <a:avLst/>
          </a:prstGeom>
          <a:noFill/>
          <a:ln w="9525">
            <a:noFill/>
            <a:miter lim="800000"/>
            <a:headEnd/>
            <a:tailEnd/>
          </a:ln>
        </p:spPr>
        <p:txBody>
          <a:bodyPr lIns="91431" tIns="45716" rIns="91431" bIns="45716">
            <a:spAutoFit/>
          </a:bodyPr>
          <a:lstStyle/>
          <a:p>
            <a:r>
              <a:rPr lang="pl-PL" sz="1400" dirty="0">
                <a:cs typeface="Arial" pitchFamily="34" charset="0"/>
                <a:sym typeface="Wingdings 3" pitchFamily="18" charset="2"/>
              </a:rPr>
              <a:t>GW and ZW, PRL </a:t>
            </a:r>
            <a:r>
              <a:rPr lang="pl-PL" sz="1400" b="1" dirty="0">
                <a:cs typeface="Arial" pitchFamily="34" charset="0"/>
                <a:sym typeface="Wingdings 3" pitchFamily="18" charset="2"/>
              </a:rPr>
              <a:t>84</a:t>
            </a:r>
            <a:r>
              <a:rPr lang="pl-PL" sz="1400" dirty="0">
                <a:cs typeface="Arial" pitchFamily="34" charset="0"/>
                <a:sym typeface="Wingdings 3" pitchFamily="18" charset="2"/>
              </a:rPr>
              <a:t> (2000) 2770</a:t>
            </a:r>
          </a:p>
          <a:p>
            <a:r>
              <a:rPr lang="pl-PL" sz="1400" dirty="0" err="1">
                <a:cs typeface="Arial" pitchFamily="34" charset="0"/>
                <a:sym typeface="Wingdings 3" pitchFamily="18" charset="2"/>
              </a:rPr>
              <a:t>C.Beck</a:t>
            </a:r>
            <a:r>
              <a:rPr lang="pl-PL" sz="1400" dirty="0">
                <a:cs typeface="Arial" pitchFamily="34" charset="0"/>
                <a:sym typeface="Wingdings 3" pitchFamily="18" charset="2"/>
              </a:rPr>
              <a:t>, PRL </a:t>
            </a:r>
            <a:r>
              <a:rPr lang="pl-PL" sz="1400" b="1" dirty="0">
                <a:cs typeface="Arial" pitchFamily="34" charset="0"/>
                <a:sym typeface="Wingdings 3" pitchFamily="18" charset="2"/>
              </a:rPr>
              <a:t>87</a:t>
            </a:r>
            <a:r>
              <a:rPr lang="pl-PL" sz="1400" dirty="0">
                <a:cs typeface="Arial" pitchFamily="34" charset="0"/>
                <a:sym typeface="Wingdings 3" pitchFamily="18" charset="2"/>
              </a:rPr>
              <a:t> (2001) 180601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p>
        </p:txBody>
      </p:sp>
      <p:graphicFrame>
        <p:nvGraphicFramePr>
          <p:cNvPr id="30722" name="Object 2"/>
          <p:cNvGraphicFramePr>
            <a:graphicFrameLocks noChangeAspect="1"/>
          </p:cNvGraphicFramePr>
          <p:nvPr/>
        </p:nvGraphicFramePr>
        <p:xfrm>
          <a:off x="-31" y="1357298"/>
          <a:ext cx="4803930" cy="3357586"/>
        </p:xfrm>
        <a:graphic>
          <a:graphicData uri="http://schemas.openxmlformats.org/presentationml/2006/ole">
            <mc:AlternateContent xmlns:mc="http://schemas.openxmlformats.org/markup-compatibility/2006">
              <mc:Choice xmlns:v="urn:schemas-microsoft-com:vml" Requires="v">
                <p:oleObj spid="_x0000_s157836" name="Graph" r:id="rId3" imgW="4154424" imgH="2901696" progId="Origin50.Graph">
                  <p:embed/>
                </p:oleObj>
              </mc:Choice>
              <mc:Fallback>
                <p:oleObj name="Graph" r:id="rId3" imgW="4154424" imgH="2901696" progId="Origin50.Grap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 y="1357298"/>
                        <a:ext cx="4803930" cy="33575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3" name="Object 10"/>
          <p:cNvGraphicFramePr>
            <a:graphicFrameLocks noChangeAspect="1"/>
          </p:cNvGraphicFramePr>
          <p:nvPr/>
        </p:nvGraphicFramePr>
        <p:xfrm>
          <a:off x="3238509" y="4929198"/>
          <a:ext cx="2619375" cy="920750"/>
        </p:xfrm>
        <a:graphic>
          <a:graphicData uri="http://schemas.openxmlformats.org/presentationml/2006/ole">
            <mc:AlternateContent xmlns:mc="http://schemas.openxmlformats.org/markup-compatibility/2006">
              <mc:Choice xmlns:v="urn:schemas-microsoft-com:vml" Requires="v">
                <p:oleObj spid="_x0000_s157837" name="Równanie" r:id="rId5" imgW="1333440" imgH="469800" progId="Equation.3">
                  <p:embed/>
                </p:oleObj>
              </mc:Choice>
              <mc:Fallback>
                <p:oleObj name="Równanie" r:id="rId5" imgW="1333440" imgH="46980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9" y="4929198"/>
                        <a:ext cx="2619375" cy="92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4" name="Object 4"/>
          <p:cNvGraphicFramePr>
            <a:graphicFrameLocks noChangeAspect="1"/>
          </p:cNvGraphicFramePr>
          <p:nvPr/>
        </p:nvGraphicFramePr>
        <p:xfrm>
          <a:off x="757218" y="6091238"/>
          <a:ext cx="957262" cy="266700"/>
        </p:xfrm>
        <a:graphic>
          <a:graphicData uri="http://schemas.openxmlformats.org/presentationml/2006/ole">
            <mc:AlternateContent xmlns:mc="http://schemas.openxmlformats.org/markup-compatibility/2006">
              <mc:Choice xmlns:v="urn:schemas-microsoft-com:vml" Requires="v">
                <p:oleObj spid="_x0000_s157838" name="Równanie" r:id="rId7" imgW="634680" imgH="177480" progId="Equation.3">
                  <p:embed/>
                </p:oleObj>
              </mc:Choice>
              <mc:Fallback>
                <p:oleObj name="Równanie" r:id="rId7" imgW="634680" imgH="17748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7218" y="6091238"/>
                        <a:ext cx="957262"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5" name="Object 5"/>
          <p:cNvGraphicFramePr>
            <a:graphicFrameLocks noChangeAspect="1"/>
          </p:cNvGraphicFramePr>
          <p:nvPr/>
        </p:nvGraphicFramePr>
        <p:xfrm>
          <a:off x="734991" y="6429375"/>
          <a:ext cx="765175" cy="268288"/>
        </p:xfrm>
        <a:graphic>
          <a:graphicData uri="http://schemas.openxmlformats.org/presentationml/2006/ole">
            <mc:AlternateContent xmlns:mc="http://schemas.openxmlformats.org/markup-compatibility/2006">
              <mc:Choice xmlns:v="urn:schemas-microsoft-com:vml" Requires="v">
                <p:oleObj spid="_x0000_s157839" name="Równanie" r:id="rId9" imgW="507960" imgH="177480" progId="Equation.3">
                  <p:embed/>
                </p:oleObj>
              </mc:Choice>
              <mc:Fallback>
                <p:oleObj name="Równanie" r:id="rId9" imgW="507960" imgH="17748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4991" y="6429375"/>
                        <a:ext cx="765175" cy="268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6" name="Object 6"/>
          <p:cNvGraphicFramePr>
            <a:graphicFrameLocks noChangeAspect="1"/>
          </p:cNvGraphicFramePr>
          <p:nvPr/>
        </p:nvGraphicFramePr>
        <p:xfrm>
          <a:off x="1714480" y="6089671"/>
          <a:ext cx="498475" cy="268287"/>
        </p:xfrm>
        <a:graphic>
          <a:graphicData uri="http://schemas.openxmlformats.org/presentationml/2006/ole">
            <mc:AlternateContent xmlns:mc="http://schemas.openxmlformats.org/markup-compatibility/2006">
              <mc:Choice xmlns:v="urn:schemas-microsoft-com:vml" Requires="v">
                <p:oleObj spid="_x0000_s157840" name="Równanie" r:id="rId11" imgW="330120" imgH="177480" progId="Equation.3">
                  <p:embed/>
                </p:oleObj>
              </mc:Choice>
              <mc:Fallback>
                <p:oleObj name="Równanie" r:id="rId11" imgW="330120" imgH="17748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14480" y="6089671"/>
                        <a:ext cx="498475" cy="268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8" name="Prostokąt 8"/>
          <p:cNvSpPr>
            <a:spLocks noChangeArrowheads="1"/>
          </p:cNvSpPr>
          <p:nvPr/>
        </p:nvSpPr>
        <p:spPr bwMode="auto">
          <a:xfrm>
            <a:off x="0" y="0"/>
            <a:ext cx="9144000" cy="646113"/>
          </a:xfrm>
          <a:prstGeom prst="rect">
            <a:avLst/>
          </a:prstGeom>
          <a:noFill/>
          <a:ln w="9525">
            <a:noFill/>
            <a:miter lim="800000"/>
            <a:headEnd/>
            <a:tailEnd/>
          </a:ln>
        </p:spPr>
        <p:txBody>
          <a:bodyPr>
            <a:spAutoFit/>
          </a:bodyPr>
          <a:lstStyle/>
          <a:p>
            <a:pPr algn="ctr"/>
            <a:r>
              <a:rPr lang="en-US" b="1" dirty="0">
                <a:solidFill>
                  <a:srgbClr val="0000CC"/>
                </a:solidFill>
              </a:rPr>
              <a:t>transverse momentum distributions are characterized by </a:t>
            </a:r>
            <a:endParaRPr lang="pl-PL" b="1" dirty="0">
              <a:solidFill>
                <a:srgbClr val="0000CC"/>
              </a:solidFill>
            </a:endParaRPr>
          </a:p>
          <a:p>
            <a:pPr algn="ctr"/>
            <a:r>
              <a:rPr lang="en-US" b="1" dirty="0">
                <a:solidFill>
                  <a:srgbClr val="0000CC"/>
                </a:solidFill>
              </a:rPr>
              <a:t>a quasi-power law </a:t>
            </a:r>
            <a:r>
              <a:rPr lang="en-US" b="1" dirty="0" smtClean="0">
                <a:solidFill>
                  <a:srgbClr val="0000CC"/>
                </a:solidFill>
              </a:rPr>
              <a:t>(</a:t>
            </a:r>
            <a:r>
              <a:rPr lang="pl-PL" b="1" dirty="0" err="1" smtClean="0">
                <a:solidFill>
                  <a:srgbClr val="0000CC"/>
                </a:solidFill>
              </a:rPr>
              <a:t>Hagedorn</a:t>
            </a:r>
            <a:r>
              <a:rPr lang="pl-PL" b="1" dirty="0" smtClean="0">
                <a:solidFill>
                  <a:srgbClr val="0000CC"/>
                </a:solidFill>
              </a:rPr>
              <a:t> </a:t>
            </a:r>
            <a:r>
              <a:rPr lang="pl-PL" b="1" dirty="0" err="1" smtClean="0">
                <a:solidFill>
                  <a:srgbClr val="0000CC"/>
                </a:solidFill>
              </a:rPr>
              <a:t>formula</a:t>
            </a:r>
            <a:r>
              <a:rPr lang="pl-PL" b="1" dirty="0" smtClean="0">
                <a:solidFill>
                  <a:srgbClr val="0000CC"/>
                </a:solidFill>
              </a:rPr>
              <a:t> </a:t>
            </a:r>
            <a:r>
              <a:rPr lang="pl-PL" b="1" dirty="0" err="1" smtClean="0">
                <a:solidFill>
                  <a:srgbClr val="0000CC"/>
                </a:solidFill>
              </a:rPr>
              <a:t>or</a:t>
            </a:r>
            <a:r>
              <a:rPr lang="pl-PL" b="1" dirty="0" smtClean="0">
                <a:solidFill>
                  <a:srgbClr val="0000CC"/>
                </a:solidFill>
              </a:rPr>
              <a:t> </a:t>
            </a:r>
            <a:r>
              <a:rPr lang="en-US" b="1" dirty="0" err="1" smtClean="0">
                <a:solidFill>
                  <a:srgbClr val="0000CC"/>
                </a:solidFill>
              </a:rPr>
              <a:t>Tsallis</a:t>
            </a:r>
            <a:r>
              <a:rPr lang="en-US" b="1" dirty="0" smtClean="0">
                <a:solidFill>
                  <a:srgbClr val="0000CC"/>
                </a:solidFill>
              </a:rPr>
              <a:t> </a:t>
            </a:r>
            <a:r>
              <a:rPr lang="en-US" b="1" dirty="0">
                <a:solidFill>
                  <a:srgbClr val="0000CC"/>
                </a:solidFill>
              </a:rPr>
              <a:t>distribution) </a:t>
            </a:r>
            <a:endParaRPr lang="pl-PL" b="1" dirty="0">
              <a:solidFill>
                <a:srgbClr val="0000CC"/>
              </a:solidFill>
            </a:endParaRPr>
          </a:p>
        </p:txBody>
      </p:sp>
      <p:graphicFrame>
        <p:nvGraphicFramePr>
          <p:cNvPr id="157703" name="Object 1"/>
          <p:cNvGraphicFramePr>
            <a:graphicFrameLocks noChangeAspect="1"/>
          </p:cNvGraphicFramePr>
          <p:nvPr/>
        </p:nvGraphicFramePr>
        <p:xfrm>
          <a:off x="4214810" y="1323973"/>
          <a:ext cx="4857784" cy="3412170"/>
        </p:xfrm>
        <a:graphic>
          <a:graphicData uri="http://schemas.openxmlformats.org/presentationml/2006/ole">
            <mc:AlternateContent xmlns:mc="http://schemas.openxmlformats.org/markup-compatibility/2006">
              <mc:Choice xmlns:v="urn:schemas-microsoft-com:vml" Requires="v">
                <p:oleObj spid="_x0000_s157841" name="Graph" r:id="rId13" imgW="4131869" imgH="2899258" progId="Origin50.Graph">
                  <p:embed/>
                </p:oleObj>
              </mc:Choice>
              <mc:Fallback>
                <p:oleObj name="Graph" r:id="rId13" imgW="4131869" imgH="2899258" progId="Origin50.Graph">
                  <p:embed/>
                  <p:pic>
                    <p:nvPicPr>
                      <p:cNvPr id="0" name="Object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14810" y="1323973"/>
                        <a:ext cx="4857784" cy="34121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pole tekstowe 10"/>
          <p:cNvSpPr txBox="1"/>
          <p:nvPr/>
        </p:nvSpPr>
        <p:spPr>
          <a:xfrm>
            <a:off x="1285852" y="1071546"/>
            <a:ext cx="1785950" cy="369332"/>
          </a:xfrm>
          <a:prstGeom prst="rect">
            <a:avLst/>
          </a:prstGeom>
          <a:noFill/>
        </p:spPr>
        <p:txBody>
          <a:bodyPr wrap="square" rtlCol="0">
            <a:spAutoFit/>
          </a:bodyPr>
          <a:lstStyle/>
          <a:p>
            <a:r>
              <a:rPr lang="pl-PL" dirty="0" err="1" smtClean="0"/>
              <a:t>hadrons</a:t>
            </a:r>
            <a:endParaRPr lang="pl-PL" dirty="0"/>
          </a:p>
        </p:txBody>
      </p:sp>
      <p:sp>
        <p:nvSpPr>
          <p:cNvPr id="12" name="pole tekstowe 11"/>
          <p:cNvSpPr txBox="1"/>
          <p:nvPr/>
        </p:nvSpPr>
        <p:spPr>
          <a:xfrm>
            <a:off x="5286380" y="1000108"/>
            <a:ext cx="1785950" cy="369332"/>
          </a:xfrm>
          <a:prstGeom prst="rect">
            <a:avLst/>
          </a:prstGeom>
          <a:noFill/>
        </p:spPr>
        <p:txBody>
          <a:bodyPr wrap="square" rtlCol="0">
            <a:spAutoFit/>
          </a:bodyPr>
          <a:lstStyle/>
          <a:p>
            <a:r>
              <a:rPr lang="pl-PL" dirty="0" err="1" smtClean="0"/>
              <a:t>jets</a:t>
            </a:r>
            <a:endParaRPr lang="pl-P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p>
        </p:txBody>
      </p:sp>
      <p:graphicFrame>
        <p:nvGraphicFramePr>
          <p:cNvPr id="7170" name="Object 1"/>
          <p:cNvGraphicFramePr>
            <a:graphicFrameLocks noChangeAspect="1"/>
          </p:cNvGraphicFramePr>
          <p:nvPr/>
        </p:nvGraphicFramePr>
        <p:xfrm>
          <a:off x="1589" y="1696618"/>
          <a:ext cx="4713287" cy="3294481"/>
        </p:xfrm>
        <a:graphic>
          <a:graphicData uri="http://schemas.openxmlformats.org/presentationml/2006/ole">
            <mc:AlternateContent xmlns:mc="http://schemas.openxmlformats.org/markup-compatibility/2006">
              <mc:Choice xmlns:v="urn:schemas-microsoft-com:vml" Requires="v">
                <p:oleObj spid="_x0000_s7214" name="Graph" r:id="rId3" imgW="4131360" imgH="2898720" progId="Origin50.Graph">
                  <p:embed/>
                </p:oleObj>
              </mc:Choice>
              <mc:Fallback>
                <p:oleObj name="Graph" r:id="rId3" imgW="4131360" imgH="2898720" progId="Origin50.Graph">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9" y="1696618"/>
                        <a:ext cx="4713287" cy="32944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nvGraphicFramePr>
        <p:xfrm>
          <a:off x="4357718" y="1705292"/>
          <a:ext cx="4714876" cy="3295344"/>
        </p:xfrm>
        <a:graphic>
          <a:graphicData uri="http://schemas.openxmlformats.org/presentationml/2006/ole">
            <mc:AlternateContent xmlns:mc="http://schemas.openxmlformats.org/markup-compatibility/2006">
              <mc:Choice xmlns:v="urn:schemas-microsoft-com:vml" Requires="v">
                <p:oleObj spid="_x0000_s7215" name="Graph" r:id="rId5" imgW="4131869" imgH="2899258" progId="Origin50.Graph">
                  <p:embed/>
                </p:oleObj>
              </mc:Choice>
              <mc:Fallback>
                <p:oleObj name="Graph" r:id="rId5" imgW="4131869" imgH="2899258" progId="Origin50.Graph">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7718" y="1705292"/>
                        <a:ext cx="4714876" cy="32953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Prostokąt 5"/>
          <p:cNvSpPr/>
          <p:nvPr/>
        </p:nvSpPr>
        <p:spPr>
          <a:xfrm>
            <a:off x="0" y="5497313"/>
            <a:ext cx="9144000" cy="646331"/>
          </a:xfrm>
          <a:prstGeom prst="rect">
            <a:avLst/>
          </a:prstGeom>
        </p:spPr>
        <p:txBody>
          <a:bodyPr wrap="square">
            <a:spAutoFit/>
          </a:bodyPr>
          <a:lstStyle/>
          <a:p>
            <a:r>
              <a:rPr lang="en-US" dirty="0" smtClean="0"/>
              <a:t>The values of the corresponding power</a:t>
            </a:r>
            <a:r>
              <a:rPr lang="pl-PL" dirty="0" smtClean="0"/>
              <a:t> </a:t>
            </a:r>
            <a:r>
              <a:rPr lang="en-US" dirty="0" smtClean="0"/>
              <a:t>indices are similar, </a:t>
            </a:r>
            <a:r>
              <a:rPr lang="pl-PL" dirty="0" err="1" smtClean="0"/>
              <a:t>strongly</a:t>
            </a:r>
            <a:r>
              <a:rPr lang="pl-PL" dirty="0" smtClean="0"/>
              <a:t> </a:t>
            </a:r>
            <a:r>
              <a:rPr lang="en-US" dirty="0" smtClean="0"/>
              <a:t>indicating the existence of a common</a:t>
            </a:r>
            <a:r>
              <a:rPr lang="pl-PL" dirty="0" smtClean="0"/>
              <a:t> </a:t>
            </a:r>
            <a:r>
              <a:rPr lang="en-US" dirty="0" smtClean="0"/>
              <a:t>mechanism behind all these processes</a:t>
            </a:r>
            <a:endParaRPr lang="pl-P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rostokąt zaokrąglony 22"/>
          <p:cNvSpPr/>
          <p:nvPr/>
        </p:nvSpPr>
        <p:spPr>
          <a:xfrm>
            <a:off x="5286381" y="3857628"/>
            <a:ext cx="2643205" cy="785818"/>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6758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p>
        </p:txBody>
      </p:sp>
      <p:graphicFrame>
        <p:nvGraphicFramePr>
          <p:cNvPr id="67586" name="Object 2"/>
          <p:cNvGraphicFramePr>
            <a:graphicFrameLocks noChangeAspect="1"/>
          </p:cNvGraphicFramePr>
          <p:nvPr/>
        </p:nvGraphicFramePr>
        <p:xfrm>
          <a:off x="1" y="285728"/>
          <a:ext cx="4143371" cy="2904306"/>
        </p:xfrm>
        <a:graphic>
          <a:graphicData uri="http://schemas.openxmlformats.org/presentationml/2006/ole">
            <mc:AlternateContent xmlns:mc="http://schemas.openxmlformats.org/markup-compatibility/2006">
              <mc:Choice xmlns:v="urn:schemas-microsoft-com:vml" Requires="v">
                <p:oleObj spid="_x0000_s67872" name="Graph" r:id="rId3" imgW="4131869" imgH="2899258" progId="Origin50.Graph">
                  <p:embed/>
                </p:oleObj>
              </mc:Choice>
              <mc:Fallback>
                <p:oleObj name="Graph" r:id="rId3" imgW="4131869" imgH="2899258" progId="Origin50.Grap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85728"/>
                        <a:ext cx="4143371" cy="2904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587" name="Object 3"/>
          <p:cNvGraphicFramePr>
            <a:graphicFrameLocks noChangeAspect="1"/>
          </p:cNvGraphicFramePr>
          <p:nvPr/>
        </p:nvGraphicFramePr>
        <p:xfrm>
          <a:off x="4929190" y="285728"/>
          <a:ext cx="4143404" cy="2899104"/>
        </p:xfrm>
        <a:graphic>
          <a:graphicData uri="http://schemas.openxmlformats.org/presentationml/2006/ole">
            <mc:AlternateContent xmlns:mc="http://schemas.openxmlformats.org/markup-compatibility/2006">
              <mc:Choice xmlns:v="urn:schemas-microsoft-com:vml" Requires="v">
                <p:oleObj spid="_x0000_s67873" name="Graph" r:id="rId5" imgW="4131869" imgH="2899258" progId="Origin50.Graph">
                  <p:embed/>
                </p:oleObj>
              </mc:Choice>
              <mc:Fallback>
                <p:oleObj name="Graph" r:id="rId5" imgW="4131869" imgH="2899258" progId="Origin50.Graph">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9190" y="285728"/>
                        <a:ext cx="4143404" cy="2899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590" name="Prostokąt 4"/>
          <p:cNvSpPr>
            <a:spLocks noChangeArrowheads="1"/>
          </p:cNvSpPr>
          <p:nvPr/>
        </p:nvSpPr>
        <p:spPr bwMode="auto">
          <a:xfrm>
            <a:off x="0" y="58738"/>
            <a:ext cx="9144000" cy="369332"/>
          </a:xfrm>
          <a:prstGeom prst="rect">
            <a:avLst/>
          </a:prstGeom>
          <a:noFill/>
          <a:ln w="9525">
            <a:noFill/>
            <a:miter lim="800000"/>
            <a:headEnd/>
            <a:tailEnd/>
          </a:ln>
        </p:spPr>
        <p:txBody>
          <a:bodyPr>
            <a:spAutoFit/>
          </a:bodyPr>
          <a:lstStyle/>
          <a:p>
            <a:pPr algn="ctr"/>
            <a:r>
              <a:rPr lang="pl-PL" b="1" dirty="0" err="1">
                <a:solidFill>
                  <a:srgbClr val="FF0000"/>
                </a:solidFill>
                <a:latin typeface="Comic Sans MS" pitchFamily="66" charset="0"/>
              </a:rPr>
              <a:t>Transverse</a:t>
            </a:r>
            <a:r>
              <a:rPr lang="pl-PL" b="1" dirty="0">
                <a:solidFill>
                  <a:srgbClr val="FF0000"/>
                </a:solidFill>
                <a:latin typeface="Comic Sans MS" pitchFamily="66" charset="0"/>
              </a:rPr>
              <a:t> </a:t>
            </a:r>
            <a:r>
              <a:rPr lang="pl-PL" b="1" dirty="0" err="1">
                <a:solidFill>
                  <a:srgbClr val="FF0000"/>
                </a:solidFill>
                <a:latin typeface="Comic Sans MS" pitchFamily="66" charset="0"/>
              </a:rPr>
              <a:t>momenta</a:t>
            </a:r>
            <a:r>
              <a:rPr lang="pl-PL" b="1" dirty="0">
                <a:solidFill>
                  <a:srgbClr val="FF0000"/>
                </a:solidFill>
                <a:latin typeface="Comic Sans MS" pitchFamily="66" charset="0"/>
              </a:rPr>
              <a:t> </a:t>
            </a:r>
            <a:r>
              <a:rPr lang="pl-PL" b="1" dirty="0" err="1">
                <a:solidFill>
                  <a:srgbClr val="FF0000"/>
                </a:solidFill>
                <a:latin typeface="Comic Sans MS" pitchFamily="66" charset="0"/>
              </a:rPr>
              <a:t>distribution</a:t>
            </a:r>
            <a:r>
              <a:rPr lang="en-US" b="1" dirty="0">
                <a:solidFill>
                  <a:srgbClr val="FF0000"/>
                </a:solidFill>
                <a:latin typeface="Comic Sans MS" pitchFamily="66" charset="0"/>
              </a:rPr>
              <a:t> in jet </a:t>
            </a:r>
            <a:r>
              <a:rPr lang="en-US" b="1" dirty="0" smtClean="0">
                <a:solidFill>
                  <a:srgbClr val="FF0000"/>
                </a:solidFill>
                <a:latin typeface="Comic Sans MS" pitchFamily="66" charset="0"/>
              </a:rPr>
              <a:t>events</a:t>
            </a:r>
            <a:endParaRPr lang="pl-PL" sz="1200" b="1" dirty="0">
              <a:latin typeface="Comic Sans MS" pitchFamily="66" charset="0"/>
            </a:endParaRPr>
          </a:p>
        </p:txBody>
      </p:sp>
      <p:graphicFrame>
        <p:nvGraphicFramePr>
          <p:cNvPr id="67588" name="Object 4"/>
          <p:cNvGraphicFramePr>
            <a:graphicFrameLocks noChangeAspect="1"/>
          </p:cNvGraphicFramePr>
          <p:nvPr/>
        </p:nvGraphicFramePr>
        <p:xfrm>
          <a:off x="7643834" y="6572272"/>
          <a:ext cx="1000132" cy="247896"/>
        </p:xfrm>
        <a:graphic>
          <a:graphicData uri="http://schemas.openxmlformats.org/presentationml/2006/ole">
            <mc:AlternateContent xmlns:mc="http://schemas.openxmlformats.org/markup-compatibility/2006">
              <mc:Choice xmlns:v="urn:schemas-microsoft-com:vml" Requires="v">
                <p:oleObj spid="_x0000_s67874" name="Równanie" r:id="rId7" imgW="1104900" imgH="279400" progId="Equation.3">
                  <p:embed/>
                </p:oleObj>
              </mc:Choice>
              <mc:Fallback>
                <p:oleObj name="Równanie" r:id="rId7" imgW="1104900" imgH="2794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43834" y="6572272"/>
                        <a:ext cx="1000132" cy="2478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Prostokąt 3"/>
          <p:cNvSpPr>
            <a:spLocks noChangeArrowheads="1"/>
          </p:cNvSpPr>
          <p:nvPr/>
        </p:nvSpPr>
        <p:spPr bwMode="auto">
          <a:xfrm>
            <a:off x="-32" y="3357562"/>
            <a:ext cx="9144000" cy="369887"/>
          </a:xfrm>
          <a:prstGeom prst="rect">
            <a:avLst/>
          </a:prstGeom>
          <a:noFill/>
          <a:ln w="9525">
            <a:noFill/>
            <a:miter lim="800000"/>
            <a:headEnd/>
            <a:tailEnd/>
          </a:ln>
        </p:spPr>
        <p:txBody>
          <a:bodyPr>
            <a:spAutoFit/>
          </a:bodyPr>
          <a:lstStyle/>
          <a:p>
            <a:pPr algn="ctr"/>
            <a:r>
              <a:rPr lang="pl-PL" b="1" dirty="0" err="1">
                <a:solidFill>
                  <a:srgbClr val="FF0000"/>
                </a:solidFill>
                <a:latin typeface="Comic Sans MS" pitchFamily="66" charset="0"/>
              </a:rPr>
              <a:t>Multiplicity</a:t>
            </a:r>
            <a:r>
              <a:rPr lang="pl-PL" b="1" dirty="0">
                <a:solidFill>
                  <a:srgbClr val="FF0000"/>
                </a:solidFill>
                <a:latin typeface="Comic Sans MS" pitchFamily="66" charset="0"/>
              </a:rPr>
              <a:t> </a:t>
            </a:r>
            <a:r>
              <a:rPr lang="pl-PL" b="1" dirty="0" err="1">
                <a:solidFill>
                  <a:srgbClr val="FF0000"/>
                </a:solidFill>
                <a:latin typeface="Comic Sans MS" pitchFamily="66" charset="0"/>
              </a:rPr>
              <a:t>distribution</a:t>
            </a:r>
            <a:r>
              <a:rPr lang="en-US" b="1" dirty="0">
                <a:solidFill>
                  <a:srgbClr val="FF0000"/>
                </a:solidFill>
                <a:latin typeface="Comic Sans MS" pitchFamily="66" charset="0"/>
              </a:rPr>
              <a:t> in jet events</a:t>
            </a:r>
            <a:r>
              <a:rPr lang="pl-PL" b="1" dirty="0">
                <a:solidFill>
                  <a:srgbClr val="FF0000"/>
                </a:solidFill>
                <a:latin typeface="Comic Sans MS" pitchFamily="66" charset="0"/>
              </a:rPr>
              <a:t> </a:t>
            </a:r>
            <a:endParaRPr lang="pl-PL" sz="1400" b="1" dirty="0">
              <a:solidFill>
                <a:srgbClr val="FF0000"/>
              </a:solidFill>
              <a:latin typeface="Comic Sans MS" pitchFamily="66" charset="0"/>
            </a:endParaRPr>
          </a:p>
        </p:txBody>
      </p:sp>
      <p:graphicFrame>
        <p:nvGraphicFramePr>
          <p:cNvPr id="2" name="Object 2"/>
          <p:cNvGraphicFramePr>
            <a:graphicFrameLocks noChangeAspect="1"/>
          </p:cNvGraphicFramePr>
          <p:nvPr/>
        </p:nvGraphicFramePr>
        <p:xfrm>
          <a:off x="-32" y="3643314"/>
          <a:ext cx="4286280" cy="3010738"/>
        </p:xfrm>
        <a:graphic>
          <a:graphicData uri="http://schemas.openxmlformats.org/presentationml/2006/ole">
            <mc:AlternateContent xmlns:mc="http://schemas.openxmlformats.org/markup-compatibility/2006">
              <mc:Choice xmlns:v="urn:schemas-microsoft-com:vml" Requires="v">
                <p:oleObj spid="_x0000_s67875" name="Graph" r:id="rId9" imgW="4131869" imgH="2899258" progId="Origin50.Graph">
                  <p:embed/>
                </p:oleObj>
              </mc:Choice>
              <mc:Fallback>
                <p:oleObj name="Graph" r:id="rId9" imgW="4131869" imgH="2899258" progId="Origin50.Graph">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 y="3643314"/>
                        <a:ext cx="4286280" cy="3010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Prostokąt 9"/>
          <p:cNvSpPr/>
          <p:nvPr/>
        </p:nvSpPr>
        <p:spPr>
          <a:xfrm>
            <a:off x="5357818" y="6572272"/>
            <a:ext cx="3786214" cy="261610"/>
          </a:xfrm>
          <a:prstGeom prst="rect">
            <a:avLst/>
          </a:prstGeom>
        </p:spPr>
        <p:txBody>
          <a:bodyPr wrap="square">
            <a:spAutoFit/>
          </a:bodyPr>
          <a:lstStyle/>
          <a:p>
            <a:pPr algn="r"/>
            <a:r>
              <a:rPr lang="pl-PL" sz="1100" dirty="0" smtClean="0">
                <a:cs typeface="Arial" pitchFamily="34" charset="0"/>
              </a:rPr>
              <a:t>[ATLAS, 7 </a:t>
            </a:r>
            <a:r>
              <a:rPr lang="pl-PL" sz="1100" dirty="0" err="1" smtClean="0">
                <a:cs typeface="Arial" pitchFamily="34" charset="0"/>
              </a:rPr>
              <a:t>TeV</a:t>
            </a:r>
            <a:r>
              <a:rPr lang="pl-PL" sz="1100" dirty="0" smtClean="0">
                <a:cs typeface="Arial" pitchFamily="34" charset="0"/>
              </a:rPr>
              <a:t>,</a:t>
            </a:r>
            <a:r>
              <a:rPr lang="en-US" sz="1100" dirty="0" smtClean="0">
                <a:ea typeface="Calibri" pitchFamily="34" charset="0"/>
                <a:cs typeface="Arial" pitchFamily="34" charset="0"/>
              </a:rPr>
              <a:t> |y|&lt;1.9</a:t>
            </a:r>
            <a:r>
              <a:rPr lang="pl-PL" sz="1100" dirty="0" smtClean="0">
                <a:cs typeface="Arial" pitchFamily="34" charset="0"/>
              </a:rPr>
              <a:t>,                              </a:t>
            </a:r>
            <a:r>
              <a:rPr lang="en-US" sz="1100" dirty="0" smtClean="0">
                <a:ea typeface="Calibri" pitchFamily="34" charset="0"/>
                <a:cs typeface="Arial" pitchFamily="34" charset="0"/>
              </a:rPr>
              <a:t>=</a:t>
            </a:r>
            <a:r>
              <a:rPr lang="pl-PL" sz="1100" dirty="0" smtClean="0">
                <a:ea typeface="Calibri" pitchFamily="34" charset="0"/>
                <a:cs typeface="Arial" pitchFamily="34" charset="0"/>
              </a:rPr>
              <a:t> </a:t>
            </a:r>
            <a:r>
              <a:rPr lang="en-US" sz="1100" dirty="0" smtClean="0">
                <a:ea typeface="Calibri" pitchFamily="34" charset="0"/>
                <a:cs typeface="Arial" pitchFamily="34" charset="0"/>
              </a:rPr>
              <a:t>0.6</a:t>
            </a:r>
            <a:r>
              <a:rPr lang="pl-PL" sz="1100" dirty="0" smtClean="0">
                <a:cs typeface="Arial" pitchFamily="34" charset="0"/>
              </a:rPr>
              <a:t>]</a:t>
            </a:r>
            <a:r>
              <a:rPr lang="en-US" sz="1100" dirty="0" smtClean="0">
                <a:cs typeface="Arial" pitchFamily="34" charset="0"/>
              </a:rPr>
              <a:t> </a:t>
            </a:r>
            <a:endParaRPr lang="pl-PL" sz="1100" dirty="0">
              <a:cs typeface="Arial" pitchFamily="34" charset="0"/>
            </a:endParaRPr>
          </a:p>
        </p:txBody>
      </p:sp>
      <p:graphicFrame>
        <p:nvGraphicFramePr>
          <p:cNvPr id="3" name="Object 3"/>
          <p:cNvGraphicFramePr>
            <a:graphicFrameLocks noChangeAspect="1"/>
          </p:cNvGraphicFramePr>
          <p:nvPr/>
        </p:nvGraphicFramePr>
        <p:xfrm>
          <a:off x="5518174" y="4000505"/>
          <a:ext cx="2206992" cy="571504"/>
        </p:xfrm>
        <a:graphic>
          <a:graphicData uri="http://schemas.openxmlformats.org/presentationml/2006/ole">
            <mc:AlternateContent xmlns:mc="http://schemas.openxmlformats.org/markup-compatibility/2006">
              <mc:Choice xmlns:v="urn:schemas-microsoft-com:vml" Requires="v">
                <p:oleObj spid="_x0000_s67876" name="Równanie" r:id="rId11" imgW="1574800" imgH="419100" progId="Equation.3">
                  <p:embed/>
                </p:oleObj>
              </mc:Choice>
              <mc:Fallback>
                <p:oleObj name="Równanie" r:id="rId11" imgW="1574800" imgH="4191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18174" y="4000505"/>
                        <a:ext cx="2206992" cy="5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Prostokąt 5"/>
          <p:cNvSpPr>
            <a:spLocks noChangeArrowheads="1"/>
          </p:cNvSpPr>
          <p:nvPr/>
        </p:nvSpPr>
        <p:spPr bwMode="auto">
          <a:xfrm>
            <a:off x="3929058" y="4929198"/>
            <a:ext cx="628698" cy="369332"/>
          </a:xfrm>
          <a:prstGeom prst="rect">
            <a:avLst/>
          </a:prstGeom>
          <a:noFill/>
          <a:ln w="9525">
            <a:noFill/>
            <a:miter lim="800000"/>
            <a:headEnd/>
            <a:tailEnd/>
          </a:ln>
        </p:spPr>
        <p:txBody>
          <a:bodyPr wrap="none">
            <a:spAutoFit/>
          </a:bodyPr>
          <a:lstStyle/>
          <a:p>
            <a:r>
              <a:rPr lang="pl-PL" sz="1400" dirty="0"/>
              <a:t>NBD</a:t>
            </a:r>
            <a:r>
              <a:rPr lang="pl-PL" dirty="0"/>
              <a:t>:</a:t>
            </a:r>
          </a:p>
        </p:txBody>
      </p:sp>
      <p:sp>
        <p:nvSpPr>
          <p:cNvPr id="13" name="Prostokąt 8"/>
          <p:cNvSpPr>
            <a:spLocks noChangeArrowheads="1"/>
          </p:cNvSpPr>
          <p:nvPr/>
        </p:nvSpPr>
        <p:spPr bwMode="auto">
          <a:xfrm>
            <a:off x="3714744" y="5345684"/>
            <a:ext cx="886781" cy="369332"/>
          </a:xfrm>
          <a:prstGeom prst="rect">
            <a:avLst/>
          </a:prstGeom>
          <a:noFill/>
          <a:ln w="9525">
            <a:noFill/>
            <a:miter lim="800000"/>
            <a:headEnd/>
            <a:tailEnd/>
          </a:ln>
        </p:spPr>
        <p:txBody>
          <a:bodyPr wrap="none">
            <a:spAutoFit/>
          </a:bodyPr>
          <a:lstStyle/>
          <a:p>
            <a:r>
              <a:rPr lang="pl-PL" sz="1400" dirty="0"/>
              <a:t>Poisson</a:t>
            </a:r>
            <a:r>
              <a:rPr lang="pl-PL" dirty="0"/>
              <a:t>:</a:t>
            </a:r>
          </a:p>
        </p:txBody>
      </p:sp>
      <p:sp>
        <p:nvSpPr>
          <p:cNvPr id="14" name="Prostokąt 11"/>
          <p:cNvSpPr>
            <a:spLocks noChangeArrowheads="1"/>
          </p:cNvSpPr>
          <p:nvPr/>
        </p:nvSpPr>
        <p:spPr bwMode="auto">
          <a:xfrm>
            <a:off x="4071934" y="5835867"/>
            <a:ext cx="768350" cy="307777"/>
          </a:xfrm>
          <a:prstGeom prst="rect">
            <a:avLst/>
          </a:prstGeom>
          <a:noFill/>
          <a:ln w="9525">
            <a:noFill/>
            <a:miter lim="800000"/>
            <a:headEnd/>
            <a:tailEnd/>
          </a:ln>
        </p:spPr>
        <p:txBody>
          <a:bodyPr>
            <a:spAutoFit/>
          </a:bodyPr>
          <a:lstStyle/>
          <a:p>
            <a:r>
              <a:rPr lang="pl-PL" sz="1400" dirty="0"/>
              <a:t>BD:</a:t>
            </a:r>
          </a:p>
        </p:txBody>
      </p:sp>
      <p:graphicFrame>
        <p:nvGraphicFramePr>
          <p:cNvPr id="4" name="Object 4"/>
          <p:cNvGraphicFramePr>
            <a:graphicFrameLocks noChangeAspect="1"/>
          </p:cNvGraphicFramePr>
          <p:nvPr/>
        </p:nvGraphicFramePr>
        <p:xfrm>
          <a:off x="5000628" y="5000636"/>
          <a:ext cx="1905000" cy="263525"/>
        </p:xfrm>
        <a:graphic>
          <a:graphicData uri="http://schemas.openxmlformats.org/presentationml/2006/ole">
            <mc:AlternateContent xmlns:mc="http://schemas.openxmlformats.org/markup-compatibility/2006">
              <mc:Choice xmlns:v="urn:schemas-microsoft-com:vml" Requires="v">
                <p:oleObj spid="_x0000_s67877" name="Równanie" r:id="rId13" imgW="1460160" imgH="203040" progId="Equation.3">
                  <p:embed/>
                </p:oleObj>
              </mc:Choice>
              <mc:Fallback>
                <p:oleObj name="Równanie" r:id="rId13" imgW="1460160" imgH="20304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00628" y="5000636"/>
                        <a:ext cx="1905000" cy="26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592" name="Object 6"/>
          <p:cNvGraphicFramePr>
            <a:graphicFrameLocks noChangeAspect="1"/>
          </p:cNvGraphicFramePr>
          <p:nvPr/>
        </p:nvGraphicFramePr>
        <p:xfrm>
          <a:off x="5000628" y="5429264"/>
          <a:ext cx="857232" cy="241784"/>
        </p:xfrm>
        <a:graphic>
          <a:graphicData uri="http://schemas.openxmlformats.org/presentationml/2006/ole">
            <mc:AlternateContent xmlns:mc="http://schemas.openxmlformats.org/markup-compatibility/2006">
              <mc:Choice xmlns:v="urn:schemas-microsoft-com:vml" Requires="v">
                <p:oleObj spid="_x0000_s67878" name="Równanie" r:id="rId15" imgW="609336" imgH="177723" progId="Equation.3">
                  <p:embed/>
                </p:oleObj>
              </mc:Choice>
              <mc:Fallback>
                <p:oleObj name="Równanie" r:id="rId15" imgW="609336" imgH="177723" progId="Equation.3">
                  <p:embed/>
                  <p:pic>
                    <p:nvPicPr>
                      <p:cNvPr id="0" name="Object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00628" y="5429264"/>
                        <a:ext cx="857232" cy="2417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593" name="Object 8"/>
          <p:cNvGraphicFramePr>
            <a:graphicFrameLocks noChangeAspect="1"/>
          </p:cNvGraphicFramePr>
          <p:nvPr/>
        </p:nvGraphicFramePr>
        <p:xfrm>
          <a:off x="5000628" y="5857892"/>
          <a:ext cx="1909763" cy="260350"/>
        </p:xfrm>
        <a:graphic>
          <a:graphicData uri="http://schemas.openxmlformats.org/presentationml/2006/ole">
            <mc:AlternateContent xmlns:mc="http://schemas.openxmlformats.org/markup-compatibility/2006">
              <mc:Choice xmlns:v="urn:schemas-microsoft-com:vml" Requires="v">
                <p:oleObj spid="_x0000_s67879" name="Równanie" r:id="rId17" imgW="1485720" imgH="203040" progId="Equation.3">
                  <p:embed/>
                </p:oleObj>
              </mc:Choice>
              <mc:Fallback>
                <p:oleObj name="Równanie" r:id="rId17" imgW="1485720" imgH="203040" progId="Equation.3">
                  <p:embed/>
                  <p:pic>
                    <p:nvPicPr>
                      <p:cNvPr id="0"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00628" y="5857892"/>
                        <a:ext cx="1909763"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594" name="Object 5"/>
          <p:cNvGraphicFramePr>
            <a:graphicFrameLocks noChangeAspect="1"/>
          </p:cNvGraphicFramePr>
          <p:nvPr/>
        </p:nvGraphicFramePr>
        <p:xfrm>
          <a:off x="7102497" y="4983175"/>
          <a:ext cx="684213" cy="231775"/>
        </p:xfrm>
        <a:graphic>
          <a:graphicData uri="http://schemas.openxmlformats.org/presentationml/2006/ole">
            <mc:AlternateContent xmlns:mc="http://schemas.openxmlformats.org/markup-compatibility/2006">
              <mc:Choice xmlns:v="urn:schemas-microsoft-com:vml" Requires="v">
                <p:oleObj spid="_x0000_s67880" name="Równanie" r:id="rId19" imgW="520560" imgH="177480" progId="Equation.3">
                  <p:embed/>
                </p:oleObj>
              </mc:Choice>
              <mc:Fallback>
                <p:oleObj name="Równanie" r:id="rId19" imgW="520560" imgH="177480" progId="Equation.3">
                  <p:embed/>
                  <p:pic>
                    <p:nvPicPr>
                      <p:cNvPr id="0" name="Object 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102497" y="4983175"/>
                        <a:ext cx="684213" cy="231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595" name="Object 7"/>
          <p:cNvGraphicFramePr>
            <a:graphicFrameLocks noChangeAspect="1"/>
          </p:cNvGraphicFramePr>
          <p:nvPr/>
        </p:nvGraphicFramePr>
        <p:xfrm>
          <a:off x="7143768" y="5429264"/>
          <a:ext cx="500035" cy="250018"/>
        </p:xfrm>
        <a:graphic>
          <a:graphicData uri="http://schemas.openxmlformats.org/presentationml/2006/ole">
            <mc:AlternateContent xmlns:mc="http://schemas.openxmlformats.org/markup-compatibility/2006">
              <mc:Choice xmlns:v="urn:schemas-microsoft-com:vml" Requires="v">
                <p:oleObj spid="_x0000_s67881" name="Równanie" r:id="rId21" imgW="342603" imgH="177646" progId="Equation.3">
                  <p:embed/>
                </p:oleObj>
              </mc:Choice>
              <mc:Fallback>
                <p:oleObj name="Równanie" r:id="rId21" imgW="342603" imgH="177646" progId="Equation.3">
                  <p:embed/>
                  <p:pic>
                    <p:nvPicPr>
                      <p:cNvPr id="0" name="Object 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143768" y="5429264"/>
                        <a:ext cx="500035" cy="2500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596" name="Object 9"/>
          <p:cNvGraphicFramePr>
            <a:graphicFrameLocks noChangeAspect="1"/>
          </p:cNvGraphicFramePr>
          <p:nvPr/>
        </p:nvGraphicFramePr>
        <p:xfrm>
          <a:off x="7143768" y="5857892"/>
          <a:ext cx="693737" cy="225425"/>
        </p:xfrm>
        <a:graphic>
          <a:graphicData uri="http://schemas.openxmlformats.org/presentationml/2006/ole">
            <mc:AlternateContent xmlns:mc="http://schemas.openxmlformats.org/markup-compatibility/2006">
              <mc:Choice xmlns:v="urn:schemas-microsoft-com:vml" Requires="v">
                <p:oleObj spid="_x0000_s67882" name="Równanie" r:id="rId23" imgW="533160" imgH="177480" progId="Equation.3">
                  <p:embed/>
                </p:oleObj>
              </mc:Choice>
              <mc:Fallback>
                <p:oleObj name="Równanie" r:id="rId23" imgW="533160" imgH="177480" progId="Equation.3">
                  <p:embed/>
                  <p:pic>
                    <p:nvPicPr>
                      <p:cNvPr id="0" name="Object 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143768" y="5857892"/>
                        <a:ext cx="693737" cy="225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597" name="Object 12"/>
          <p:cNvGraphicFramePr>
            <a:graphicFrameLocks noChangeAspect="1"/>
          </p:cNvGraphicFramePr>
          <p:nvPr/>
        </p:nvGraphicFramePr>
        <p:xfrm>
          <a:off x="8215338" y="4964758"/>
          <a:ext cx="857256" cy="250192"/>
        </p:xfrm>
        <a:graphic>
          <a:graphicData uri="http://schemas.openxmlformats.org/presentationml/2006/ole">
            <mc:AlternateContent xmlns:mc="http://schemas.openxmlformats.org/markup-compatibility/2006">
              <mc:Choice xmlns:v="urn:schemas-microsoft-com:vml" Requires="v">
                <p:oleObj spid="_x0000_s67883" name="Równanie" r:id="rId25" imgW="685800" imgH="203200" progId="Equation.3">
                  <p:embed/>
                </p:oleObj>
              </mc:Choice>
              <mc:Fallback>
                <p:oleObj name="Równanie" r:id="rId25" imgW="685800" imgH="203200" progId="Equation.3">
                  <p:embed/>
                  <p:pic>
                    <p:nvPicPr>
                      <p:cNvPr id="0" name="Object 1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215338" y="4964758"/>
                        <a:ext cx="857256" cy="250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598" name="Object 13"/>
          <p:cNvGraphicFramePr>
            <a:graphicFrameLocks noChangeAspect="1"/>
          </p:cNvGraphicFramePr>
          <p:nvPr/>
        </p:nvGraphicFramePr>
        <p:xfrm>
          <a:off x="8215338" y="5857892"/>
          <a:ext cx="857256" cy="264162"/>
        </p:xfrm>
        <a:graphic>
          <a:graphicData uri="http://schemas.openxmlformats.org/presentationml/2006/ole">
            <mc:AlternateContent xmlns:mc="http://schemas.openxmlformats.org/markup-compatibility/2006">
              <mc:Choice xmlns:v="urn:schemas-microsoft-com:vml" Requires="v">
                <p:oleObj spid="_x0000_s67884" name="Równanie" r:id="rId27" imgW="698197" imgH="203112" progId="Equation.3">
                  <p:embed/>
                </p:oleObj>
              </mc:Choice>
              <mc:Fallback>
                <p:oleObj name="Równanie" r:id="rId27" imgW="698197" imgH="203112" progId="Equation.3">
                  <p:embed/>
                  <p:pic>
                    <p:nvPicPr>
                      <p:cNvPr id="0" name="Object 1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215338" y="5857892"/>
                        <a:ext cx="857256" cy="26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Prostokąt 1"/>
          <p:cNvSpPr>
            <a:spLocks noChangeArrowheads="1"/>
          </p:cNvSpPr>
          <p:nvPr/>
        </p:nvSpPr>
        <p:spPr bwMode="auto">
          <a:xfrm>
            <a:off x="0" y="58738"/>
            <a:ext cx="9144000" cy="369887"/>
          </a:xfrm>
          <a:prstGeom prst="rect">
            <a:avLst/>
          </a:prstGeom>
          <a:noFill/>
          <a:ln w="9525">
            <a:noFill/>
            <a:miter lim="800000"/>
            <a:headEnd/>
            <a:tailEnd/>
          </a:ln>
        </p:spPr>
        <p:txBody>
          <a:bodyPr>
            <a:spAutoFit/>
          </a:bodyPr>
          <a:lstStyle/>
          <a:p>
            <a:pPr algn="ctr"/>
            <a:r>
              <a:rPr lang="en-US" b="1" dirty="0">
                <a:solidFill>
                  <a:srgbClr val="FF0000"/>
                </a:solidFill>
                <a:latin typeface="Comic Sans MS" pitchFamily="66" charset="0"/>
              </a:rPr>
              <a:t>Self-similarity in jet events following from p-p collisions at LHC</a:t>
            </a:r>
            <a:endParaRPr lang="pl-PL" sz="1400" b="1" dirty="0">
              <a:solidFill>
                <a:srgbClr val="FF0000"/>
              </a:solidFill>
              <a:latin typeface="Comic Sans MS" pitchFamily="66" charset="0"/>
            </a:endParaRPr>
          </a:p>
        </p:txBody>
      </p:sp>
      <p:sp>
        <p:nvSpPr>
          <p:cNvPr id="3" name="Rectangle 1"/>
          <p:cNvSpPr>
            <a:spLocks noChangeArrowheads="1"/>
          </p:cNvSpPr>
          <p:nvPr/>
        </p:nvSpPr>
        <p:spPr bwMode="auto">
          <a:xfrm>
            <a:off x="5214938" y="817563"/>
            <a:ext cx="3929062" cy="5754687"/>
          </a:xfrm>
          <a:prstGeom prst="rect">
            <a:avLst/>
          </a:prstGeom>
          <a:noFill/>
          <a:ln w="9525">
            <a:noFill/>
            <a:miter lim="800000"/>
            <a:headEnd/>
            <a:tailEnd/>
          </a:ln>
          <a:effectLst/>
        </p:spPr>
        <p:txBody>
          <a:bodyPr anchor="ctr">
            <a:spAutoFit/>
          </a:bodyPr>
          <a:lstStyle/>
          <a:p>
            <a:pPr>
              <a:defRPr/>
            </a:pPr>
            <a:r>
              <a:rPr lang="en-US" sz="1200" dirty="0">
                <a:ea typeface="Calibri" pitchFamily="34" charset="0"/>
                <a:cs typeface="Arial" pitchFamily="34" charset="0"/>
              </a:rPr>
              <a:t>The self-similarity of the scattering process was already recognized by </a:t>
            </a:r>
            <a:r>
              <a:rPr lang="en-US" sz="1200" dirty="0" err="1">
                <a:ea typeface="Calibri" pitchFamily="34" charset="0"/>
                <a:cs typeface="Arial" pitchFamily="34" charset="0"/>
              </a:rPr>
              <a:t>Hagedorn</a:t>
            </a:r>
            <a:r>
              <a:rPr lang="pl-PL" sz="1200" dirty="0">
                <a:ea typeface="Calibri" pitchFamily="34" charset="0"/>
                <a:cs typeface="Arial" pitchFamily="34" charset="0"/>
              </a:rPr>
              <a:t> </a:t>
            </a:r>
            <a:r>
              <a:rPr lang="pl-PL" sz="1050" dirty="0">
                <a:ea typeface="Calibri" pitchFamily="34" charset="0"/>
                <a:cs typeface="Arial" pitchFamily="34" charset="0"/>
              </a:rPr>
              <a:t>[</a:t>
            </a:r>
            <a:r>
              <a:rPr lang="en-US" sz="1050" dirty="0">
                <a:ea typeface="Calibri" pitchFamily="34" charset="0"/>
                <a:cs typeface="Arial" pitchFamily="34" charset="0"/>
              </a:rPr>
              <a:t>R. </a:t>
            </a:r>
            <a:r>
              <a:rPr lang="en-US" sz="1050" dirty="0" err="1">
                <a:ea typeface="Calibri" pitchFamily="34" charset="0"/>
                <a:cs typeface="Arial" pitchFamily="34" charset="0"/>
              </a:rPr>
              <a:t>Hagedorn</a:t>
            </a:r>
            <a:r>
              <a:rPr lang="en-US" sz="1050" dirty="0">
                <a:ea typeface="Calibri" pitchFamily="34" charset="0"/>
                <a:cs typeface="Arial" pitchFamily="34" charset="0"/>
              </a:rPr>
              <a:t> and R. </a:t>
            </a:r>
            <a:r>
              <a:rPr lang="en-US" sz="1050" dirty="0" err="1">
                <a:ea typeface="Calibri" pitchFamily="34" charset="0"/>
                <a:cs typeface="Arial" pitchFamily="34" charset="0"/>
              </a:rPr>
              <a:t>Ranft</a:t>
            </a:r>
            <a:r>
              <a:rPr lang="en-US" sz="1050" dirty="0">
                <a:ea typeface="Calibri" pitchFamily="34" charset="0"/>
                <a:cs typeface="Arial" pitchFamily="34" charset="0"/>
              </a:rPr>
              <a:t>, Suppl. </a:t>
            </a:r>
            <a:r>
              <a:rPr lang="en-US" sz="1050" dirty="0" err="1">
                <a:ea typeface="Calibri" pitchFamily="34" charset="0"/>
                <a:cs typeface="Arial" pitchFamily="34" charset="0"/>
              </a:rPr>
              <a:t>Nuovo</a:t>
            </a:r>
            <a:r>
              <a:rPr lang="en-US" sz="1050" dirty="0">
                <a:ea typeface="Calibri" pitchFamily="34" charset="0"/>
                <a:cs typeface="Arial" pitchFamily="34" charset="0"/>
              </a:rPr>
              <a:t> </a:t>
            </a:r>
            <a:r>
              <a:rPr lang="en-US" sz="1050" dirty="0" err="1">
                <a:ea typeface="Calibri" pitchFamily="34" charset="0"/>
                <a:cs typeface="Arial" pitchFamily="34" charset="0"/>
              </a:rPr>
              <a:t>Cim</a:t>
            </a:r>
            <a:r>
              <a:rPr lang="en-US" sz="1050" dirty="0">
                <a:ea typeface="Calibri" pitchFamily="34" charset="0"/>
                <a:cs typeface="Arial" pitchFamily="34" charset="0"/>
              </a:rPr>
              <a:t>. 6, 169 (1968)</a:t>
            </a:r>
            <a:r>
              <a:rPr lang="pl-PL" sz="1050" dirty="0">
                <a:ea typeface="Calibri" pitchFamily="34" charset="0"/>
                <a:cs typeface="Arial" pitchFamily="34" charset="0"/>
              </a:rPr>
              <a:t>]</a:t>
            </a:r>
            <a:r>
              <a:rPr lang="en-US" sz="1200" dirty="0">
                <a:ea typeface="Calibri" pitchFamily="34" charset="0"/>
                <a:cs typeface="Arial" pitchFamily="34" charset="0"/>
              </a:rPr>
              <a:t>, who described the various possible particle states as a ’fireball’ and who defined a fireball as follows: </a:t>
            </a:r>
            <a:endParaRPr lang="pl-PL" sz="1200" dirty="0"/>
          </a:p>
          <a:p>
            <a:pPr>
              <a:defRPr/>
            </a:pPr>
            <a:endParaRPr lang="pl-PL" sz="1200" b="1" dirty="0">
              <a:solidFill>
                <a:srgbClr val="0070C0"/>
              </a:solidFill>
              <a:ea typeface="Calibri" pitchFamily="34" charset="0"/>
              <a:cs typeface="Arial" pitchFamily="34" charset="0"/>
            </a:endParaRPr>
          </a:p>
          <a:p>
            <a:pPr>
              <a:defRPr/>
            </a:pPr>
            <a:r>
              <a:rPr lang="en-US" sz="1200" b="1" dirty="0">
                <a:solidFill>
                  <a:srgbClr val="0070C0"/>
                </a:solidFill>
                <a:ea typeface="Calibri" pitchFamily="34" charset="0"/>
                <a:cs typeface="Arial" pitchFamily="34" charset="0"/>
              </a:rPr>
              <a:t>A fireball is</a:t>
            </a:r>
            <a:r>
              <a:rPr lang="pl-PL" sz="1200" b="1" dirty="0">
                <a:solidFill>
                  <a:srgbClr val="0070C0"/>
                </a:solidFill>
              </a:rPr>
              <a:t> </a:t>
            </a:r>
          </a:p>
          <a:p>
            <a:pPr>
              <a:defRPr/>
            </a:pPr>
            <a:r>
              <a:rPr lang="en-US" sz="1600" b="1" dirty="0">
                <a:solidFill>
                  <a:srgbClr val="FF0000"/>
                </a:solidFill>
                <a:ea typeface="Calibri" pitchFamily="34" charset="0"/>
                <a:cs typeface="Arial" pitchFamily="34" charset="0"/>
              </a:rPr>
              <a:t>*</a:t>
            </a:r>
            <a:r>
              <a:rPr lang="en-US" sz="1200" b="1" dirty="0">
                <a:solidFill>
                  <a:srgbClr val="0070C0"/>
                </a:solidFill>
                <a:ea typeface="Calibri" pitchFamily="34" charset="0"/>
                <a:cs typeface="Arial" pitchFamily="34" charset="0"/>
              </a:rPr>
              <a:t>... a statistical equilibrium of an undetermined number of all kinds of</a:t>
            </a:r>
            <a:r>
              <a:rPr lang="pl-PL" sz="1200" b="1" dirty="0">
                <a:solidFill>
                  <a:srgbClr val="0070C0"/>
                </a:solidFill>
              </a:rPr>
              <a:t> </a:t>
            </a:r>
            <a:r>
              <a:rPr lang="en-US" sz="1200" b="1" dirty="0">
                <a:solidFill>
                  <a:srgbClr val="0070C0"/>
                </a:solidFill>
                <a:ea typeface="Calibri" pitchFamily="34" charset="0"/>
                <a:cs typeface="Arial" pitchFamily="34" charset="0"/>
              </a:rPr>
              <a:t>fireballs, each of which in turn is considered to be...</a:t>
            </a:r>
            <a:endParaRPr lang="pl-PL" sz="1200" b="1" dirty="0">
              <a:solidFill>
                <a:srgbClr val="0070C0"/>
              </a:solidFill>
            </a:endParaRPr>
          </a:p>
          <a:p>
            <a:pPr eaLnBrk="0" hangingPunct="0">
              <a:defRPr/>
            </a:pPr>
            <a:r>
              <a:rPr lang="pl-PL" sz="1200" b="1" dirty="0">
                <a:solidFill>
                  <a:srgbClr val="0070C0"/>
                </a:solidFill>
                <a:ea typeface="Calibri" pitchFamily="34" charset="0"/>
                <a:cs typeface="Arial" pitchFamily="34" charset="0"/>
              </a:rPr>
              <a:t>(back to </a:t>
            </a:r>
            <a:r>
              <a:rPr lang="pl-PL" sz="1600" b="1" dirty="0">
                <a:solidFill>
                  <a:srgbClr val="FF0000"/>
                </a:solidFill>
                <a:ea typeface="Calibri" pitchFamily="34" charset="0"/>
                <a:cs typeface="Arial" pitchFamily="34" charset="0"/>
              </a:rPr>
              <a:t>*</a:t>
            </a:r>
            <a:r>
              <a:rPr lang="pl-PL" sz="1200" b="1" dirty="0">
                <a:solidFill>
                  <a:srgbClr val="0070C0"/>
                </a:solidFill>
                <a:ea typeface="Calibri" pitchFamily="34" charset="0"/>
                <a:cs typeface="Arial" pitchFamily="34" charset="0"/>
              </a:rPr>
              <a:t>)</a:t>
            </a:r>
            <a:endParaRPr lang="pl-PL" sz="1200" b="1" dirty="0">
              <a:solidFill>
                <a:srgbClr val="0070C0"/>
              </a:solidFill>
            </a:endParaRPr>
          </a:p>
          <a:p>
            <a:pPr eaLnBrk="0" hangingPunct="0">
              <a:defRPr/>
            </a:pPr>
            <a:endParaRPr lang="pl-PL" sz="1200" dirty="0">
              <a:ea typeface="Calibri" pitchFamily="34" charset="0"/>
              <a:cs typeface="Arial" pitchFamily="34" charset="0"/>
            </a:endParaRPr>
          </a:p>
          <a:p>
            <a:pPr eaLnBrk="0" hangingPunct="0">
              <a:defRPr/>
            </a:pPr>
            <a:r>
              <a:rPr lang="en-US" sz="1200" dirty="0">
                <a:ea typeface="Calibri" pitchFamily="34" charset="0"/>
                <a:cs typeface="Arial" pitchFamily="34" charset="0"/>
              </a:rPr>
              <a:t>Clearly, nowadays we would call this a self-similarity assumption.</a:t>
            </a:r>
            <a:endParaRPr lang="pl-PL" sz="1200" dirty="0"/>
          </a:p>
          <a:p>
            <a:pPr eaLnBrk="0" hangingPunct="0">
              <a:defRPr/>
            </a:pPr>
            <a:endParaRPr lang="pl-PL" sz="1200" dirty="0">
              <a:ea typeface="Calibri" pitchFamily="34" charset="0"/>
              <a:cs typeface="Arial" pitchFamily="34" charset="0"/>
            </a:endParaRPr>
          </a:p>
          <a:p>
            <a:pPr eaLnBrk="0" hangingPunct="0">
              <a:defRPr/>
            </a:pPr>
            <a:r>
              <a:rPr lang="pl-PL" sz="1200" dirty="0" err="1">
                <a:ea typeface="Calibri" pitchFamily="34" charset="0"/>
                <a:cs typeface="Arial" pitchFamily="34" charset="0"/>
              </a:rPr>
              <a:t>Also</a:t>
            </a:r>
            <a:r>
              <a:rPr lang="pl-PL" sz="1200" dirty="0">
                <a:ea typeface="Calibri" pitchFamily="34" charset="0"/>
                <a:cs typeface="Arial" pitchFamily="34" charset="0"/>
              </a:rPr>
              <a:t> [</a:t>
            </a:r>
            <a:r>
              <a:rPr lang="en-US" sz="1050" dirty="0">
                <a:ea typeface="Calibri" pitchFamily="34" charset="0"/>
                <a:cs typeface="Arial" pitchFamily="34" charset="0"/>
              </a:rPr>
              <a:t>G. Gustafson and</a:t>
            </a:r>
            <a:r>
              <a:rPr lang="pl-PL" sz="1050" dirty="0">
                <a:ea typeface="Calibri" pitchFamily="34" charset="0"/>
                <a:cs typeface="Arial" pitchFamily="34" charset="0"/>
              </a:rPr>
              <a:t> </a:t>
            </a:r>
            <a:r>
              <a:rPr lang="en-US" sz="1050" dirty="0">
                <a:ea typeface="Calibri" pitchFamily="34" charset="0"/>
                <a:cs typeface="Arial" pitchFamily="34" charset="0"/>
              </a:rPr>
              <a:t>A. Nilsson, </a:t>
            </a:r>
            <a:r>
              <a:rPr lang="en-US" sz="900" dirty="0" err="1">
                <a:ea typeface="Calibri" pitchFamily="34" charset="0"/>
                <a:cs typeface="Arial" pitchFamily="34" charset="0"/>
              </a:rPr>
              <a:t>Nucl</a:t>
            </a:r>
            <a:r>
              <a:rPr lang="en-US" sz="900" dirty="0">
                <a:ea typeface="Calibri" pitchFamily="34" charset="0"/>
                <a:cs typeface="Arial" pitchFamily="34" charset="0"/>
              </a:rPr>
              <a:t>. Phys. </a:t>
            </a:r>
            <a:r>
              <a:rPr lang="en-US" sz="900" b="1" dirty="0">
                <a:ea typeface="Calibri" pitchFamily="34" charset="0"/>
                <a:cs typeface="Arial" pitchFamily="34" charset="0"/>
              </a:rPr>
              <a:t>B355</a:t>
            </a:r>
            <a:r>
              <a:rPr lang="en-US" sz="900" dirty="0">
                <a:ea typeface="Calibri" pitchFamily="34" charset="0"/>
                <a:cs typeface="Arial" pitchFamily="34" charset="0"/>
              </a:rPr>
              <a:t>, 106, (1991)</a:t>
            </a:r>
            <a:r>
              <a:rPr lang="pl-PL" sz="1200" dirty="0">
                <a:ea typeface="Calibri" pitchFamily="34" charset="0"/>
                <a:cs typeface="Arial" pitchFamily="34" charset="0"/>
              </a:rPr>
              <a:t>]</a:t>
            </a:r>
            <a:endParaRPr lang="pl-PL" sz="1200" dirty="0"/>
          </a:p>
          <a:p>
            <a:pPr eaLnBrk="0" hangingPunct="0">
              <a:defRPr/>
            </a:pPr>
            <a:endParaRPr lang="pl-PL" sz="1200" b="1" dirty="0">
              <a:solidFill>
                <a:srgbClr val="0070C0"/>
              </a:solidFill>
              <a:ea typeface="Calibri" pitchFamily="34" charset="0"/>
              <a:cs typeface="Arial" pitchFamily="34" charset="0"/>
            </a:endParaRPr>
          </a:p>
          <a:p>
            <a:pPr eaLnBrk="0" hangingPunct="0">
              <a:defRPr/>
            </a:pPr>
            <a:r>
              <a:rPr lang="en-US" sz="1200" b="1" dirty="0">
                <a:solidFill>
                  <a:srgbClr val="0070C0"/>
                </a:solidFill>
                <a:ea typeface="Calibri" pitchFamily="34" charset="0"/>
                <a:cs typeface="Arial" pitchFamily="34" charset="0"/>
              </a:rPr>
              <a:t>QCD predicts that </a:t>
            </a:r>
            <a:r>
              <a:rPr lang="en-US" sz="1200" b="1" dirty="0" err="1">
                <a:solidFill>
                  <a:srgbClr val="0070C0"/>
                </a:solidFill>
                <a:ea typeface="Calibri" pitchFamily="34" charset="0"/>
                <a:cs typeface="Arial" pitchFamily="34" charset="0"/>
              </a:rPr>
              <a:t>parton</a:t>
            </a:r>
            <a:r>
              <a:rPr lang="en-US" sz="1200" b="1" dirty="0">
                <a:solidFill>
                  <a:srgbClr val="0070C0"/>
                </a:solidFill>
                <a:ea typeface="Calibri" pitchFamily="34" charset="0"/>
                <a:cs typeface="Arial" pitchFamily="34" charset="0"/>
              </a:rPr>
              <a:t> fragmentation into final state hadrons proceeds through multiple sub-jet</a:t>
            </a:r>
            <a:r>
              <a:rPr lang="pl-PL" sz="1200" b="1" dirty="0">
                <a:solidFill>
                  <a:srgbClr val="0070C0"/>
                </a:solidFill>
                <a:ea typeface="Calibri" pitchFamily="34" charset="0"/>
                <a:cs typeface="Arial" pitchFamily="34" charset="0"/>
              </a:rPr>
              <a:t> </a:t>
            </a:r>
            <a:r>
              <a:rPr lang="en-US" sz="1200" b="1" dirty="0">
                <a:solidFill>
                  <a:srgbClr val="0070C0"/>
                </a:solidFill>
                <a:ea typeface="Calibri" pitchFamily="34" charset="0"/>
                <a:cs typeface="Arial" pitchFamily="34" charset="0"/>
              </a:rPr>
              <a:t>production. This cascade of jets to sub-jets to sub-sub-jets (et cetera) to final state hadrons should demonstrate self-similar behavior.</a:t>
            </a:r>
            <a:endParaRPr lang="pl-PL" sz="1200" b="1" dirty="0">
              <a:solidFill>
                <a:srgbClr val="0070C0"/>
              </a:solidFill>
            </a:endParaRPr>
          </a:p>
          <a:p>
            <a:pPr eaLnBrk="0" hangingPunct="0">
              <a:defRPr/>
            </a:pPr>
            <a:endParaRPr lang="pl-PL" sz="1200" dirty="0">
              <a:ea typeface="Calibri" pitchFamily="34" charset="0"/>
              <a:cs typeface="Arial" pitchFamily="34" charset="0"/>
            </a:endParaRPr>
          </a:p>
          <a:p>
            <a:pPr eaLnBrk="0" hangingPunct="0">
              <a:defRPr/>
            </a:pPr>
            <a:r>
              <a:rPr lang="pl-PL" sz="1200" dirty="0">
                <a:ea typeface="Calibri" pitchFamily="34" charset="0"/>
                <a:cs typeface="Arial" pitchFamily="34" charset="0"/>
              </a:rPr>
              <a:t>and </a:t>
            </a:r>
            <a:r>
              <a:rPr lang="en-US" sz="1050" dirty="0">
                <a:ea typeface="Calibri" pitchFamily="34" charset="0"/>
                <a:cs typeface="Arial" pitchFamily="34" charset="0"/>
              </a:rPr>
              <a:t>[J.D. </a:t>
            </a:r>
            <a:r>
              <a:rPr lang="en-US" sz="1050" dirty="0" err="1">
                <a:ea typeface="Calibri" pitchFamily="34" charset="0"/>
                <a:cs typeface="Arial" pitchFamily="34" charset="0"/>
              </a:rPr>
              <a:t>Bjorken</a:t>
            </a:r>
            <a:r>
              <a:rPr lang="en-US" sz="1050" dirty="0">
                <a:ea typeface="Calibri" pitchFamily="34" charset="0"/>
                <a:cs typeface="Arial" pitchFamily="34" charset="0"/>
              </a:rPr>
              <a:t>, Phys. Rev. </a:t>
            </a:r>
            <a:r>
              <a:rPr lang="en-US" sz="1050" b="1" dirty="0">
                <a:ea typeface="Calibri" pitchFamily="34" charset="0"/>
                <a:cs typeface="Arial" pitchFamily="34" charset="0"/>
              </a:rPr>
              <a:t>D45</a:t>
            </a:r>
            <a:r>
              <a:rPr lang="en-US" sz="1050" dirty="0">
                <a:ea typeface="Calibri" pitchFamily="34" charset="0"/>
                <a:cs typeface="Arial" pitchFamily="34" charset="0"/>
              </a:rPr>
              <a:t>, 4077 (1992)</a:t>
            </a:r>
            <a:r>
              <a:rPr lang="pl-PL" sz="1050" dirty="0">
                <a:ea typeface="Calibri" pitchFamily="34" charset="0"/>
                <a:cs typeface="Arial" pitchFamily="34" charset="0"/>
              </a:rPr>
              <a:t>]</a:t>
            </a:r>
            <a:r>
              <a:rPr lang="en-US" sz="1050" dirty="0">
                <a:ea typeface="Calibri" pitchFamily="34" charset="0"/>
                <a:cs typeface="Arial" pitchFamily="34" charset="0"/>
              </a:rPr>
              <a:t> </a:t>
            </a:r>
            <a:endParaRPr lang="pl-PL" sz="1050" dirty="0"/>
          </a:p>
          <a:p>
            <a:pPr eaLnBrk="0" hangingPunct="0">
              <a:defRPr/>
            </a:pPr>
            <a:endParaRPr lang="pl-PL" sz="1200" dirty="0"/>
          </a:p>
          <a:p>
            <a:pPr eaLnBrk="0" hangingPunct="0">
              <a:defRPr/>
            </a:pPr>
            <a:r>
              <a:rPr lang="en-US" sz="1200" b="1" dirty="0">
                <a:solidFill>
                  <a:srgbClr val="0070C0"/>
                </a:solidFill>
                <a:ea typeface="Calibri" pitchFamily="34" charset="0"/>
                <a:cs typeface="Arial" pitchFamily="34" charset="0"/>
                <a:sym typeface="Wingdings" pitchFamily="2" charset="2"/>
              </a:rPr>
              <a:t>In QCD extra gluons of lower-pt, scales can also be radiated. This provides new populations of jets, which again extend the entire </a:t>
            </a:r>
            <a:r>
              <a:rPr lang="en-US" sz="1200" b="1" dirty="0" err="1">
                <a:solidFill>
                  <a:srgbClr val="0070C0"/>
                </a:solidFill>
                <a:ea typeface="Calibri" pitchFamily="34" charset="0"/>
                <a:cs typeface="Arial" pitchFamily="34" charset="0"/>
                <a:sym typeface="Wingdings" pitchFamily="2" charset="2"/>
              </a:rPr>
              <a:t>lego</a:t>
            </a:r>
            <a:r>
              <a:rPr lang="en-US" sz="1200" b="1" dirty="0">
                <a:solidFill>
                  <a:srgbClr val="0070C0"/>
                </a:solidFill>
                <a:ea typeface="Calibri" pitchFamily="34" charset="0"/>
                <a:cs typeface="Arial" pitchFamily="34" charset="0"/>
                <a:sym typeface="Wingdings" pitchFamily="2" charset="2"/>
              </a:rPr>
              <a:t> plot, including the extensions</a:t>
            </a:r>
            <a:r>
              <a:rPr lang="pl-PL" sz="1200" b="1" dirty="0">
                <a:solidFill>
                  <a:srgbClr val="0070C0"/>
                </a:solidFill>
                <a:sym typeface="Wingdings" pitchFamily="2" charset="2"/>
              </a:rPr>
              <a:t> </a:t>
            </a:r>
            <a:r>
              <a:rPr lang="en-US" sz="1200" b="1" dirty="0">
                <a:solidFill>
                  <a:srgbClr val="0070C0"/>
                </a:solidFill>
                <a:ea typeface="Calibri" pitchFamily="34" charset="0"/>
                <a:cs typeface="Arial" pitchFamily="34" charset="0"/>
                <a:sym typeface="Wingdings" pitchFamily="2" charset="2"/>
              </a:rPr>
              <a:t>we have exhibited. The self-similar character of this extension should be evident.</a:t>
            </a:r>
          </a:p>
        </p:txBody>
      </p:sp>
      <p:sp>
        <p:nvSpPr>
          <p:cNvPr id="64517" name="pole tekstowe 4"/>
          <p:cNvSpPr txBox="1">
            <a:spLocks noChangeArrowheads="1"/>
          </p:cNvSpPr>
          <p:nvPr/>
        </p:nvSpPr>
        <p:spPr bwMode="auto">
          <a:xfrm>
            <a:off x="0" y="6572250"/>
            <a:ext cx="4500562" cy="276999"/>
          </a:xfrm>
          <a:prstGeom prst="rect">
            <a:avLst/>
          </a:prstGeom>
          <a:noFill/>
          <a:ln w="9525">
            <a:noFill/>
            <a:miter lim="800000"/>
            <a:headEnd/>
            <a:tailEnd/>
          </a:ln>
        </p:spPr>
        <p:txBody>
          <a:bodyPr wrap="square">
            <a:spAutoFit/>
          </a:bodyPr>
          <a:lstStyle/>
          <a:p>
            <a:r>
              <a:rPr lang="pl-PL" sz="1200" dirty="0" smtClean="0"/>
              <a:t>GW and ZW,  </a:t>
            </a:r>
            <a:r>
              <a:rPr lang="pl-PL" sz="1200" dirty="0" err="1" smtClean="0"/>
              <a:t>Phys.Lett.B</a:t>
            </a:r>
            <a:r>
              <a:rPr lang="pl-PL" sz="1200" dirty="0" smtClean="0"/>
              <a:t> </a:t>
            </a:r>
            <a:r>
              <a:rPr lang="pl-PL" sz="1200" b="1" dirty="0" smtClean="0"/>
              <a:t>727</a:t>
            </a:r>
            <a:r>
              <a:rPr lang="pl-PL" sz="1200" dirty="0" smtClean="0"/>
              <a:t> (2013) 163 [arXiv:1310.0671]</a:t>
            </a:r>
            <a:endParaRPr lang="pl-PL" sz="1200" dirty="0"/>
          </a:p>
        </p:txBody>
      </p:sp>
      <p:cxnSp>
        <p:nvCxnSpPr>
          <p:cNvPr id="6" name="Łącznik prosty 5"/>
          <p:cNvCxnSpPr/>
          <p:nvPr/>
        </p:nvCxnSpPr>
        <p:spPr>
          <a:xfrm>
            <a:off x="857250" y="2998788"/>
            <a:ext cx="4071938" cy="158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 name="Object 1"/>
          <p:cNvGraphicFramePr>
            <a:graphicFrameLocks noChangeAspect="1"/>
          </p:cNvGraphicFramePr>
          <p:nvPr/>
        </p:nvGraphicFramePr>
        <p:xfrm>
          <a:off x="-214346" y="842944"/>
          <a:ext cx="6000792" cy="4800634"/>
        </p:xfrm>
        <a:graphic>
          <a:graphicData uri="http://schemas.openxmlformats.org/presentationml/2006/ole">
            <mc:AlternateContent xmlns:mc="http://schemas.openxmlformats.org/markup-compatibility/2006">
              <mc:Choice xmlns:v="urn:schemas-microsoft-com:vml" Requires="v">
                <p:oleObj spid="_x0000_s64537" name="Graph" r:id="rId3" imgW="4131869" imgH="2899258" progId="Origin50.Graph">
                  <p:embed/>
                </p:oleObj>
              </mc:Choice>
              <mc:Fallback>
                <p:oleObj name="Graph" r:id="rId3" imgW="4131869" imgH="2899258" progId="Origin50.Graph">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46" y="842944"/>
                        <a:ext cx="6000792" cy="48006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1851</TotalTime>
  <Words>2295</Words>
  <Application>Microsoft Office PowerPoint</Application>
  <PresentationFormat>Pokaz na ekranie (4:3)</PresentationFormat>
  <Paragraphs>345</Paragraphs>
  <Slides>40</Slides>
  <Notes>3</Notes>
  <HiddenSlides>0</HiddenSlides>
  <MMClips>0</MMClips>
  <ScaleCrop>false</ScaleCrop>
  <HeadingPairs>
    <vt:vector size="6" baseType="variant">
      <vt:variant>
        <vt:lpstr>Motyw</vt:lpstr>
      </vt:variant>
      <vt:variant>
        <vt:i4>1</vt:i4>
      </vt:variant>
      <vt:variant>
        <vt:lpstr>Osadzone serwery OLE</vt:lpstr>
      </vt:variant>
      <vt:variant>
        <vt:i4>3</vt:i4>
      </vt:variant>
      <vt:variant>
        <vt:lpstr>Tytuły slajdów</vt:lpstr>
      </vt:variant>
      <vt:variant>
        <vt:i4>40</vt:i4>
      </vt:variant>
    </vt:vector>
  </HeadingPairs>
  <TitlesOfParts>
    <vt:vector size="44" baseType="lpstr">
      <vt:lpstr>Motyw pakietu Office</vt:lpstr>
      <vt:lpstr>Graph</vt:lpstr>
      <vt:lpstr>Równanie</vt:lpstr>
      <vt:lpstr>Document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admin</dc:creator>
  <cp:lastModifiedBy>wilk</cp:lastModifiedBy>
  <cp:revision>187</cp:revision>
  <dcterms:created xsi:type="dcterms:W3CDTF">2016-06-10T06:41:33Z</dcterms:created>
  <dcterms:modified xsi:type="dcterms:W3CDTF">2016-08-28T07:57:15Z</dcterms:modified>
</cp:coreProperties>
</file>