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jpg" ContentType="image/jpeg"/>
  <Default Extension="emf" ContentType="image/x-emf"/>
  <Default Extension="rels" ContentType="application/vnd.openxmlformats-package.relationships+xml"/>
  <Default Extension="vml" ContentType="application/vnd.openxmlformats-officedocument.vmlDrawing"/>
  <Default Extension="bin" ContentType="application/vnd.openxmlformats-officedocument.presentationml.printerSettings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embeddings/oleObject3.bin" ContentType="application/vnd.openxmlformats-officedocument.oleObject"/>
  <Override PartName="/ppt/embeddings/Microsoft_Equation1.bin" ContentType="application/vnd.openxmlformats-officedocument.oleObject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60" r:id="rId2"/>
    <p:sldId id="256" r:id="rId3"/>
    <p:sldId id="258" r:id="rId4"/>
    <p:sldId id="257" r:id="rId5"/>
    <p:sldId id="259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2"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00" d="100"/>
          <a:sy n="100" d="100"/>
        </p:scale>
        <p:origin x="-376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handoutMaster" Target="handoutMasters/handoutMaster1.xml"/><Relationship Id="rId9" Type="http://schemas.openxmlformats.org/officeDocument/2006/relationships/printerSettings" Target="printerSettings/printerSettings1.bin"/><Relationship Id="rId10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4" Type="http://schemas.openxmlformats.org/officeDocument/2006/relationships/image" Target="../media/image4.emf"/><Relationship Id="rId1" Type="http://schemas.openxmlformats.org/officeDocument/2006/relationships/image" Target="../media/image1.emf"/><Relationship Id="rId2" Type="http://schemas.openxmlformats.org/officeDocument/2006/relationships/image" Target="../media/image2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3B5E37-9F7D-914B-87A8-742228FD2ECA}" type="datetimeFigureOut">
              <a:rPr lang="en-US" smtClean="0"/>
              <a:t>15. 3. 24.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44923E-FADD-3F4A-AFE8-C2EEE36203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389419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86E311-34DC-804C-AEC2-90774E87CE1A}" type="datetimeFigureOut">
              <a:rPr lang="en-US" smtClean="0"/>
              <a:t>15. 3. 27.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46B4DE-8F00-3449-B73A-B562835A8A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64470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46B4DE-8F00-3449-B73A-B562835A8A7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18810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altLang="ko-KR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48CD2-1848-F543-AA22-1D3854E31D54}" type="datetimeFigureOut">
              <a:rPr lang="en-US" smtClean="0"/>
              <a:t>15. 3. 24.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51E74-6993-4941-8C83-9836F6091D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99174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48CD2-1848-F543-AA22-1D3854E31D54}" type="datetimeFigureOut">
              <a:rPr lang="en-US" smtClean="0"/>
              <a:t>15. 3. 24.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51E74-6993-4941-8C83-9836F6091D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61252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48CD2-1848-F543-AA22-1D3854E31D54}" type="datetimeFigureOut">
              <a:rPr lang="en-US" smtClean="0"/>
              <a:t>15. 3. 24.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51E74-6993-4941-8C83-9836F6091D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7272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48CD2-1848-F543-AA22-1D3854E31D54}" type="datetimeFigureOut">
              <a:rPr lang="en-US" smtClean="0"/>
              <a:t>15. 3. 24.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51E74-6993-4941-8C83-9836F6091D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50034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48CD2-1848-F543-AA22-1D3854E31D54}" type="datetimeFigureOut">
              <a:rPr lang="en-US" smtClean="0"/>
              <a:t>15. 3. 24.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51E74-6993-4941-8C83-9836F6091D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06158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48CD2-1848-F543-AA22-1D3854E31D54}" type="datetimeFigureOut">
              <a:rPr lang="en-US" smtClean="0"/>
              <a:t>15. 3. 24.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51E74-6993-4941-8C83-9836F6091D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23192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48CD2-1848-F543-AA22-1D3854E31D54}" type="datetimeFigureOut">
              <a:rPr lang="en-US" smtClean="0"/>
              <a:t>15. 3. 24.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51E74-6993-4941-8C83-9836F6091D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99469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48CD2-1848-F543-AA22-1D3854E31D54}" type="datetimeFigureOut">
              <a:rPr lang="en-US" smtClean="0"/>
              <a:t>15. 3. 24.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51E74-6993-4941-8C83-9836F6091D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78531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48CD2-1848-F543-AA22-1D3854E31D54}" type="datetimeFigureOut">
              <a:rPr lang="en-US" smtClean="0"/>
              <a:t>15. 3. 24.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51E74-6993-4941-8C83-9836F6091D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04548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48CD2-1848-F543-AA22-1D3854E31D54}" type="datetimeFigureOut">
              <a:rPr lang="en-US" smtClean="0"/>
              <a:t>15. 3. 24.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51E74-6993-4941-8C83-9836F6091D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96089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48CD2-1848-F543-AA22-1D3854E31D54}" type="datetimeFigureOut">
              <a:rPr lang="en-US" smtClean="0"/>
              <a:t>15. 3. 24.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51E74-6993-4941-8C83-9836F6091D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56107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ko-K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E48CD2-1848-F543-AA22-1D3854E31D54}" type="datetimeFigureOut">
              <a:rPr lang="en-US" smtClean="0"/>
              <a:t>15. 3. 24.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751E74-6993-4941-8C83-9836F6091D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96558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1" Type="http://schemas.openxmlformats.org/officeDocument/2006/relationships/oleObject" Target="../embeddings/Microsoft_Equation1.bin"/><Relationship Id="rId12" Type="http://schemas.openxmlformats.org/officeDocument/2006/relationships/image" Target="../media/image4.e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7.xml"/><Relationship Id="rId3" Type="http://schemas.openxmlformats.org/officeDocument/2006/relationships/image" Target="../media/image5.emf"/><Relationship Id="rId4" Type="http://schemas.openxmlformats.org/officeDocument/2006/relationships/image" Target="../media/image6.jpg"/><Relationship Id="rId5" Type="http://schemas.openxmlformats.org/officeDocument/2006/relationships/oleObject" Target="../embeddings/oleObject1.bin"/><Relationship Id="rId6" Type="http://schemas.openxmlformats.org/officeDocument/2006/relationships/image" Target="../media/image1.emf"/><Relationship Id="rId7" Type="http://schemas.openxmlformats.org/officeDocument/2006/relationships/oleObject" Target="../embeddings/oleObject2.bin"/><Relationship Id="rId8" Type="http://schemas.openxmlformats.org/officeDocument/2006/relationships/image" Target="../media/image2.emf"/><Relationship Id="rId9" Type="http://schemas.openxmlformats.org/officeDocument/2006/relationships/oleObject" Target="../embeddings/oleObject3.bin"/><Relationship Id="rId10" Type="http://schemas.openxmlformats.org/officeDocument/2006/relationships/image" Target="../media/image3.e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7.e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8.e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9.e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0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555.pd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934226" y="1670659"/>
            <a:ext cx="4444799" cy="5929886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0" y="1889981"/>
            <a:ext cx="377714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Single neutron efficiency</a:t>
            </a:r>
            <a:endParaRPr lang="en-US" sz="2800" dirty="0"/>
          </a:p>
        </p:txBody>
      </p:sp>
      <p:pic>
        <p:nvPicPr>
          <p:cNvPr id="4" name="Picture 3" descr="Geometry TPC of LAMS-High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57966" y="0"/>
            <a:ext cx="3686034" cy="2922353"/>
          </a:xfrm>
          <a:prstGeom prst="rect">
            <a:avLst/>
          </a:prstGeom>
        </p:spPr>
      </p:pic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51855151"/>
              </p:ext>
            </p:extLst>
          </p:nvPr>
        </p:nvGraphicFramePr>
        <p:xfrm>
          <a:off x="6917600" y="2930520"/>
          <a:ext cx="2103601" cy="66224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7" name="Equation" r:id="rId5" imgW="1371600" imgH="431800" progId="Equation.3">
                  <p:embed/>
                </p:oleObj>
              </mc:Choice>
              <mc:Fallback>
                <p:oleObj name="Equation" r:id="rId5" imgW="1371600" imgH="4318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6917600" y="2930520"/>
                        <a:ext cx="2103601" cy="66224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5700133"/>
              </p:ext>
            </p:extLst>
          </p:nvPr>
        </p:nvGraphicFramePr>
        <p:xfrm>
          <a:off x="6278001" y="3377149"/>
          <a:ext cx="2743200" cy="1023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8" name="Equation" r:id="rId7" imgW="1562100" imgH="584200" progId="Equation.3">
                  <p:embed/>
                </p:oleObj>
              </mc:Choice>
              <mc:Fallback>
                <p:oleObj name="Equation" r:id="rId7" imgW="1562100" imgH="5842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6278001" y="3377149"/>
                        <a:ext cx="2743200" cy="10239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7" name="Straight Arrow Connector 6"/>
          <p:cNvCxnSpPr/>
          <p:nvPr/>
        </p:nvCxnSpPr>
        <p:spPr>
          <a:xfrm>
            <a:off x="8055647" y="1506239"/>
            <a:ext cx="0" cy="362887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5199471" y="5617297"/>
            <a:ext cx="21737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Only 4 station is fired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191685" y="342527"/>
            <a:ext cx="500778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3 station detector is OK?  </a:t>
            </a:r>
            <a:endParaRPr lang="en-US" sz="2400" b="1" dirty="0"/>
          </a:p>
        </p:txBody>
      </p:sp>
      <p:cxnSp>
        <p:nvCxnSpPr>
          <p:cNvPr id="13" name="Straight Connector 12"/>
          <p:cNvCxnSpPr/>
          <p:nvPr/>
        </p:nvCxnSpPr>
        <p:spPr>
          <a:xfrm>
            <a:off x="6732955" y="1617523"/>
            <a:ext cx="1749131" cy="25160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urved Connector 16"/>
          <p:cNvCxnSpPr/>
          <p:nvPr/>
        </p:nvCxnSpPr>
        <p:spPr>
          <a:xfrm rot="5400000">
            <a:off x="7544615" y="1692686"/>
            <a:ext cx="150326" cy="12700"/>
          </a:xfrm>
          <a:prstGeom prst="curvedConnector3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76626117"/>
              </p:ext>
            </p:extLst>
          </p:nvPr>
        </p:nvGraphicFramePr>
        <p:xfrm>
          <a:off x="7705967" y="1562527"/>
          <a:ext cx="279328" cy="52771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9" name="Equation" r:id="rId9" imgW="127000" imgH="393700" progId="Equation.3">
                  <p:embed/>
                </p:oleObj>
              </mc:Choice>
              <mc:Fallback>
                <p:oleObj name="Equation" r:id="rId9" imgW="127000" imgH="3937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7705967" y="1562527"/>
                        <a:ext cx="279328" cy="52771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1" name="Straight Connector 20"/>
          <p:cNvCxnSpPr/>
          <p:nvPr/>
        </p:nvCxnSpPr>
        <p:spPr>
          <a:xfrm flipV="1">
            <a:off x="191685" y="1413835"/>
            <a:ext cx="4528572" cy="1692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V="1">
            <a:off x="191685" y="865747"/>
            <a:ext cx="4528572" cy="56501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191685" y="1430758"/>
            <a:ext cx="4528572" cy="45922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33" name="Object 3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92912478"/>
              </p:ext>
            </p:extLst>
          </p:nvPr>
        </p:nvGraphicFramePr>
        <p:xfrm>
          <a:off x="1928836" y="1398404"/>
          <a:ext cx="279400" cy="30668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0" name="Equation" r:id="rId11" imgW="127000" imgH="177800" progId="Equation.3">
                  <p:embed/>
                </p:oleObj>
              </mc:Choice>
              <mc:Fallback>
                <p:oleObj name="Equation" r:id="rId11" imgW="127000" imgH="1778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1928836" y="1398404"/>
                        <a:ext cx="279400" cy="30668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" name="Rectangle 33"/>
          <p:cNvSpPr/>
          <p:nvPr/>
        </p:nvSpPr>
        <p:spPr>
          <a:xfrm>
            <a:off x="2390902" y="1048708"/>
            <a:ext cx="568248" cy="699392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5M</a:t>
            </a:r>
          </a:p>
        </p:txBody>
      </p:sp>
      <p:sp>
        <p:nvSpPr>
          <p:cNvPr id="37" name="Freeform 36"/>
          <p:cNvSpPr/>
          <p:nvPr/>
        </p:nvSpPr>
        <p:spPr>
          <a:xfrm>
            <a:off x="1809032" y="1437412"/>
            <a:ext cx="119804" cy="192093"/>
          </a:xfrm>
          <a:custGeom>
            <a:avLst/>
            <a:gdLst>
              <a:gd name="connsiteX0" fmla="*/ 0 w 119804"/>
              <a:gd name="connsiteY0" fmla="*/ 12368 h 192093"/>
              <a:gd name="connsiteX1" fmla="*/ 59902 w 119804"/>
              <a:gd name="connsiteY1" fmla="*/ 387 h 192093"/>
              <a:gd name="connsiteX2" fmla="*/ 119804 w 119804"/>
              <a:gd name="connsiteY2" fmla="*/ 60295 h 192093"/>
              <a:gd name="connsiteX3" fmla="*/ 83863 w 119804"/>
              <a:gd name="connsiteY3" fmla="*/ 192093 h 1920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9804" h="192093">
                <a:moveTo>
                  <a:pt x="0" y="12368"/>
                </a:moveTo>
                <a:cubicBezTo>
                  <a:pt x="19967" y="8374"/>
                  <a:pt x="39696" y="-2139"/>
                  <a:pt x="59902" y="387"/>
                </a:cubicBezTo>
                <a:cubicBezTo>
                  <a:pt x="88946" y="4018"/>
                  <a:pt x="106736" y="40691"/>
                  <a:pt x="119804" y="60295"/>
                </a:cubicBezTo>
                <a:cubicBezTo>
                  <a:pt x="106577" y="179357"/>
                  <a:pt x="133396" y="142556"/>
                  <a:pt x="83863" y="192093"/>
                </a:cubicBezTo>
              </a:path>
            </a:pathLst>
          </a:cu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/>
          <p:cNvSpPr/>
          <p:nvPr/>
        </p:nvSpPr>
        <p:spPr>
          <a:xfrm>
            <a:off x="4708277" y="1013983"/>
            <a:ext cx="670899" cy="799703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10 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79861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2315" y="5828472"/>
            <a:ext cx="418534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3ST case : </a:t>
            </a:r>
            <a:r>
              <a:rPr lang="en-US" dirty="0"/>
              <a:t>maximum difference station = 2</a:t>
            </a:r>
            <a:endParaRPr lang="en-US" dirty="0" smtClean="0"/>
          </a:p>
          <a:p>
            <a:r>
              <a:rPr lang="en-US" dirty="0" smtClean="0"/>
              <a:t>4ST case </a:t>
            </a:r>
            <a:r>
              <a:rPr lang="en-US" dirty="0"/>
              <a:t>: maximum </a:t>
            </a:r>
            <a:r>
              <a:rPr lang="en-US" dirty="0" smtClean="0"/>
              <a:t>station </a:t>
            </a:r>
            <a:r>
              <a:rPr lang="en-US" dirty="0"/>
              <a:t>difference </a:t>
            </a:r>
            <a:r>
              <a:rPr lang="en-US" dirty="0" smtClean="0"/>
              <a:t> = </a:t>
            </a:r>
            <a:r>
              <a:rPr lang="en-US" dirty="0"/>
              <a:t>3</a:t>
            </a:r>
          </a:p>
          <a:p>
            <a:r>
              <a:rPr lang="en-US" dirty="0" smtClean="0"/>
              <a:t>3ST case  </a:t>
            </a:r>
            <a:r>
              <a:rPr lang="en-US" dirty="0"/>
              <a:t>: maximum </a:t>
            </a:r>
            <a:r>
              <a:rPr lang="en-US" dirty="0" smtClean="0"/>
              <a:t>station </a:t>
            </a:r>
            <a:r>
              <a:rPr lang="en-US" dirty="0"/>
              <a:t>difference </a:t>
            </a:r>
            <a:r>
              <a:rPr lang="en-US" dirty="0" smtClean="0"/>
              <a:t>= </a:t>
            </a:r>
            <a:r>
              <a:rPr lang="en-US" dirty="0"/>
              <a:t>2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0" y="632336"/>
            <a:ext cx="98406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Separation efficiency  </a:t>
            </a:r>
            <a:r>
              <a:rPr lang="en-US" dirty="0" smtClean="0"/>
              <a:t>: </a:t>
            </a:r>
            <a:r>
              <a:rPr lang="en-US" dirty="0" smtClean="0"/>
              <a:t># </a:t>
            </a:r>
            <a:r>
              <a:rPr lang="en-US" dirty="0" smtClean="0"/>
              <a:t>of correctly separated events/(number of events – no remained signal events)   </a:t>
            </a:r>
            <a:endParaRPr lang="en-US" dirty="0"/>
          </a:p>
        </p:txBody>
      </p:sp>
      <p:pic>
        <p:nvPicPr>
          <p:cNvPr id="6" name="Picture 5" descr="Effi_twoN_10mDist_60cmGap_60MeVGap_2caseDiffTimeCondition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884162" y="152400"/>
            <a:ext cx="5140476" cy="68580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6702306" y="1266632"/>
            <a:ext cx="2959952" cy="175432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b="1" dirty="0" smtClean="0"/>
              <a:t>Geo Condition</a:t>
            </a:r>
            <a:r>
              <a:rPr lang="en-US" altLang="ko-KR" dirty="0" smtClean="0"/>
              <a:t>: </a:t>
            </a:r>
          </a:p>
          <a:p>
            <a:r>
              <a:rPr lang="en-US" altLang="ko-KR" dirty="0" smtClean="0"/>
              <a:t> - Distance : 10 m</a:t>
            </a:r>
          </a:p>
          <a:p>
            <a:r>
              <a:rPr lang="en-US" altLang="ko-KR" dirty="0" smtClean="0"/>
              <a:t> - Station gap  : 60 cm</a:t>
            </a:r>
          </a:p>
          <a:p>
            <a:r>
              <a:rPr lang="en-US" altLang="ko-KR" b="1" dirty="0" smtClean="0"/>
              <a:t>analysis condition: </a:t>
            </a:r>
          </a:p>
          <a:p>
            <a:r>
              <a:rPr lang="en-US" altLang="ko-KR" dirty="0" smtClean="0"/>
              <a:t> - Different station : 10, 1 5 ns</a:t>
            </a:r>
          </a:p>
          <a:p>
            <a:r>
              <a:rPr lang="en-US" altLang="ko-KR" dirty="0" smtClean="0"/>
              <a:t> - Same station : 5 ns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54000" y="104745"/>
            <a:ext cx="46217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 </a:t>
            </a:r>
            <a:r>
              <a:rPr lang="en-US" sz="2400" b="1" dirty="0"/>
              <a:t>T</a:t>
            </a:r>
            <a:r>
              <a:rPr lang="en-US" sz="2400" b="1" dirty="0" smtClean="0"/>
              <a:t>wo neutron separation efficiency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7036692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Effi_twoN_5mDist_60cmGap_60MeVGap_2caseDiffTimeCondition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877258" y="595130"/>
            <a:ext cx="5140476" cy="68580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6702306" y="1266632"/>
            <a:ext cx="2959952" cy="175432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b="1" dirty="0" smtClean="0"/>
              <a:t>Geo Condition</a:t>
            </a:r>
            <a:r>
              <a:rPr lang="en-US" altLang="ko-KR" dirty="0" smtClean="0"/>
              <a:t>: </a:t>
            </a:r>
          </a:p>
          <a:p>
            <a:r>
              <a:rPr lang="en-US" altLang="ko-KR" dirty="0" smtClean="0"/>
              <a:t> - Distance : 5 m</a:t>
            </a:r>
          </a:p>
          <a:p>
            <a:r>
              <a:rPr lang="en-US" altLang="ko-KR" dirty="0" smtClean="0"/>
              <a:t> - Station gap  : 60 cm</a:t>
            </a:r>
          </a:p>
          <a:p>
            <a:r>
              <a:rPr lang="en-US" altLang="ko-KR" b="1" dirty="0" smtClean="0"/>
              <a:t>analysis condition: </a:t>
            </a:r>
          </a:p>
          <a:p>
            <a:r>
              <a:rPr lang="en-US" altLang="ko-KR" dirty="0" smtClean="0"/>
              <a:t> - Different station : 10, 1 5 ns</a:t>
            </a:r>
          </a:p>
          <a:p>
            <a:r>
              <a:rPr lang="en-US" altLang="ko-KR" dirty="0" smtClean="0"/>
              <a:t> - Same station : 5 ns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54000" y="104745"/>
            <a:ext cx="46217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 </a:t>
            </a:r>
            <a:r>
              <a:rPr lang="en-US" sz="2400" b="1" dirty="0"/>
              <a:t>T</a:t>
            </a:r>
            <a:r>
              <a:rPr lang="en-US" sz="2400" b="1" dirty="0" smtClean="0"/>
              <a:t>wo neutron separation efficiency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8095553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timeGap_diffST.pd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627110" y="-170881"/>
            <a:ext cx="5760000" cy="7684518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306946" y="329713"/>
            <a:ext cx="488697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Time difference by station difference</a:t>
            </a:r>
          </a:p>
        </p:txBody>
      </p:sp>
    </p:spTree>
    <p:extLst>
      <p:ext uri="{BB962C8B-B14F-4D97-AF65-F5344CB8AC3E}">
        <p14:creationId xmlns:p14="http://schemas.microsoft.com/office/powerpoint/2010/main" val="32444152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time_bw_stations_12case_4STdiffFitting_150324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647667" y="-735472"/>
            <a:ext cx="5140476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973656" y="5588181"/>
            <a:ext cx="698610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Plan :  not use exact value(10ns, 15ns) at different station time condition</a:t>
            </a:r>
          </a:p>
          <a:p>
            <a:r>
              <a:rPr lang="en-US" dirty="0"/>
              <a:t>	</a:t>
            </a:r>
            <a:r>
              <a:rPr lang="en-US" dirty="0" smtClean="0"/>
              <a:t> ---</a:t>
            </a:r>
            <a:r>
              <a:rPr lang="en-US" dirty="0" smtClean="0">
                <a:sym typeface="Wingdings"/>
              </a:rPr>
              <a:t>  use different time value by energy(fitting function)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92311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4488</TotalTime>
  <Words>164</Words>
  <Application>Microsoft Macintosh PowerPoint</Application>
  <PresentationFormat>On-screen Show (4:3)</PresentationFormat>
  <Paragraphs>27</Paragraphs>
  <Slides>5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Office Theme</vt:lpstr>
      <vt:lpstr>Equation</vt:lpstr>
      <vt:lpstr>Microsoft Equation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hhshim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Hyunha Shim</dc:creator>
  <cp:lastModifiedBy>Hyunha Shim</cp:lastModifiedBy>
  <cp:revision>26</cp:revision>
  <cp:lastPrinted>2015-03-26T01:11:35Z</cp:lastPrinted>
  <dcterms:created xsi:type="dcterms:W3CDTF">2015-03-23T02:47:32Z</dcterms:created>
  <dcterms:modified xsi:type="dcterms:W3CDTF">2015-03-27T01:10:29Z</dcterms:modified>
</cp:coreProperties>
</file>