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bin" ContentType="application/vnd.openxmlformats-officedocument.oleObject"/>
  <Override PartName="/ppt/notesSlides/notesSlide12.xml" ContentType="application/vnd.openxmlformats-officedocument.presentationml.notesSlide+xml"/>
  <Override PartName="/ppt/embeddings/oleObject3.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258" r:id="rId3"/>
    <p:sldId id="260" r:id="rId4"/>
    <p:sldId id="271" r:id="rId5"/>
    <p:sldId id="272" r:id="rId6"/>
    <p:sldId id="259" r:id="rId7"/>
    <p:sldId id="268" r:id="rId8"/>
    <p:sldId id="273" r:id="rId9"/>
    <p:sldId id="285" r:id="rId10"/>
    <p:sldId id="288" r:id="rId11"/>
    <p:sldId id="274" r:id="rId12"/>
    <p:sldId id="275" r:id="rId13"/>
    <p:sldId id="276" r:id="rId14"/>
    <p:sldId id="277" r:id="rId15"/>
    <p:sldId id="281" r:id="rId16"/>
    <p:sldId id="290" r:id="rId17"/>
    <p:sldId id="291" r:id="rId18"/>
    <p:sldId id="267" r:id="rId19"/>
    <p:sldId id="292" r:id="rId20"/>
    <p:sldId id="284" r:id="rId21"/>
    <p:sldId id="282" r:id="rId22"/>
    <p:sldId id="257" r:id="rId23"/>
    <p:sldId id="293" r:id="rId24"/>
    <p:sldId id="270" r:id="rId25"/>
    <p:sldId id="298" r:id="rId26"/>
    <p:sldId id="278" r:id="rId27"/>
    <p:sldId id="283" r:id="rId28"/>
    <p:sldId id="279" r:id="rId29"/>
    <p:sldId id="280" r:id="rId30"/>
    <p:sldId id="269" r:id="rId31"/>
    <p:sldId id="294" r:id="rId32"/>
    <p:sldId id="295" r:id="rId33"/>
    <p:sldId id="296" r:id="rId34"/>
    <p:sldId id="297" r:id="rId35"/>
    <p:sldId id="286" r:id="rId36"/>
    <p:sldId id="289" r:id="rId37"/>
    <p:sldId id="261" r:id="rId38"/>
    <p:sldId id="262" r:id="rId39"/>
    <p:sldId id="263" r:id="rId40"/>
    <p:sldId id="264" r:id="rId41"/>
    <p:sldId id="265" r:id="rId42"/>
    <p:sldId id="266" r:id="rId4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67" autoAdjust="0"/>
  </p:normalViewPr>
  <p:slideViewPr>
    <p:cSldViewPr snapToGrid="0" snapToObjects="1">
      <p:cViewPr varScale="1">
        <p:scale>
          <a:sx n="26" d="100"/>
          <a:sy n="26" d="100"/>
        </p:scale>
        <p:origin x="-26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8275D1-F382-6B40-ABD8-E051B28D0DDB}" type="datetimeFigureOut">
              <a:rPr kumimoji="1" lang="ja-JP" altLang="en-US" smtClean="0"/>
              <a:t>16/08/29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590D3-0A59-A34A-B626-5A9B677CFF59}" type="slidenum">
              <a:rPr kumimoji="1" lang="ja-JP" altLang="en-US" smtClean="0"/>
              <a:t>‹#›</a:t>
            </a:fld>
            <a:endParaRPr kumimoji="1" lang="ja-JP" altLang="en-US"/>
          </a:p>
        </p:txBody>
      </p:sp>
    </p:spTree>
    <p:extLst>
      <p:ext uri="{BB962C8B-B14F-4D97-AF65-F5344CB8AC3E}">
        <p14:creationId xmlns:p14="http://schemas.microsoft.com/office/powerpoint/2010/main" val="15803320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0798CA-DC69-E841-8355-594D491B357F}" type="datetimeFigureOut">
              <a:rPr kumimoji="1" lang="ja-JP" altLang="en-US" smtClean="0"/>
              <a:t>16/08/29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505AAB-311F-E34C-A47F-FC398C209D92}" type="slidenum">
              <a:rPr kumimoji="1" lang="ja-JP" altLang="en-US" smtClean="0"/>
              <a:t>‹#›</a:t>
            </a:fld>
            <a:endParaRPr kumimoji="1" lang="ja-JP" altLang="en-US"/>
          </a:p>
        </p:txBody>
      </p:sp>
    </p:spTree>
    <p:extLst>
      <p:ext uri="{BB962C8B-B14F-4D97-AF65-F5344CB8AC3E}">
        <p14:creationId xmlns:p14="http://schemas.microsoft.com/office/powerpoint/2010/main" val="12772940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B9768C69-7963-7347-8AA8-41E02AB40C75}" type="slidenum">
              <a:rPr lang="en-US" altLang="ja-JP" sz="1200">
                <a:latin typeface="Arial" charset="0"/>
              </a:rPr>
              <a:pPr/>
              <a:t>2</a:t>
            </a:fld>
            <a:endParaRPr lang="en-US" altLang="ja-JP" sz="1200">
              <a:latin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a typeface="ＭＳ Ｐ明朝" charset="0"/>
                <a:cs typeface="ＭＳ Ｐ明朝" charset="0"/>
              </a:rPr>
              <a:t>Azimuthal anisotropy of produced particles is a powerful probe for investigating the characteristics of the QGP. </a:t>
            </a:r>
          </a:p>
          <a:p>
            <a:r>
              <a:rPr lang="en-US" altLang="ja-JP">
                <a:ea typeface="ＭＳ Ｐ明朝" charset="0"/>
                <a:cs typeface="ＭＳ Ｐ明朝" charset="0"/>
              </a:rPr>
              <a:t>Especially the strength of the elliptic anisotropy (</a:t>
            </a:r>
            <a:r>
              <a:rPr lang="en-US" altLang="ja-JP" i="1">
                <a:ea typeface="ＭＳ Ｐ明朝" charset="0"/>
                <a:cs typeface="ＭＳ Ｐ明朝" charset="0"/>
              </a:rPr>
              <a:t>v</a:t>
            </a:r>
            <a:r>
              <a:rPr lang="en-US" altLang="ja-JP">
                <a:ea typeface="ＭＳ Ｐ明朝" charset="0"/>
                <a:cs typeface="ＭＳ Ｐ明朝" charset="0"/>
              </a:rPr>
              <a:t>2), which is defined by the second harmonics of Fourier expansion for the azimuthal distribution of produced particles with respect to the reaction plane, is expected to be sensitive to the early stage of heavy ion collisions.</a:t>
            </a:r>
          </a:p>
          <a:p>
            <a:r>
              <a:rPr lang="en-US" altLang="ja-JP">
                <a:ea typeface="ＭＳ Ｐ明朝" charset="0"/>
                <a:cs typeface="ＭＳ Ｐ明朝" charset="0"/>
              </a:rPr>
              <a:t>At non-central collision, the overlap region is geometrically anisotropic, like almond shape as shown in the left figure.    </a:t>
            </a:r>
          </a:p>
          <a:p>
            <a:r>
              <a:rPr lang="en-US" altLang="ja-JP">
                <a:ea typeface="ＭＳ Ｐ明朝" charset="0"/>
                <a:cs typeface="ＭＳ Ｐ明朝" charset="0"/>
              </a:rPr>
              <a:t>When the matter has small mean free path, interacting each other enough to reach local  thermalization, it creates pressure gradient.  </a:t>
            </a:r>
          </a:p>
          <a:p>
            <a:r>
              <a:rPr lang="en-US" altLang="ja-JP">
                <a:ea typeface="ＭＳ Ｐ明朝" charset="0"/>
                <a:cs typeface="ＭＳ Ｐ明朝" charset="0"/>
              </a:rPr>
              <a:t>The geometrical anisotropy transfers to the anisotropy in the momentum phase space as flow because of this pressure gradient.   And V2 indicates the strength of this elliptic flow.</a:t>
            </a:r>
          </a:p>
          <a:p>
            <a:r>
              <a:rPr lang="en-US" altLang="ja-JP">
                <a:ea typeface="ＭＳ Ｐ明朝" charset="0"/>
                <a:cs typeface="ＭＳ Ｐ明朝" charset="0"/>
              </a:rPr>
              <a:t>Thus, the measured </a:t>
            </a:r>
            <a:r>
              <a:rPr lang="en-US" altLang="ja-JP" i="1">
                <a:ea typeface="ＭＳ Ｐ明朝" charset="0"/>
                <a:cs typeface="ＭＳ Ｐ明朝" charset="0"/>
              </a:rPr>
              <a:t>v</a:t>
            </a:r>
            <a:r>
              <a:rPr lang="en-US" altLang="ja-JP">
                <a:ea typeface="ＭＳ Ｐ明朝" charset="0"/>
                <a:cs typeface="ＭＳ Ｐ明朝" charset="0"/>
              </a:rPr>
              <a:t>2 reflects the equation of state of the dense matter such as QGP, produced</a:t>
            </a:r>
          </a:p>
          <a:p>
            <a:r>
              <a:rPr lang="en-US" altLang="ja-JP">
                <a:ea typeface="ＭＳ Ｐ明朝" charset="0"/>
                <a:cs typeface="ＭＳ Ｐ明朝" charset="0"/>
              </a:rPr>
              <a:t>in the collisions. </a:t>
            </a:r>
          </a:p>
          <a:p>
            <a:r>
              <a:rPr lang="en-US" altLang="ja-JP">
                <a:ea typeface="ＭＳ Ｐ明朝" charset="0"/>
                <a:cs typeface="ＭＳ Ｐ明朝" charset="0"/>
              </a:rPr>
              <a:t>The important thing here is since the produced particles randomly emit before thermalization, the geometrical eccentricity decrease with time.</a:t>
            </a:r>
          </a:p>
          <a:p>
            <a:r>
              <a:rPr lang="en-US" altLang="ja-JP">
                <a:ea typeface="ＭＳ Ｐ明朝" charset="0"/>
                <a:cs typeface="ＭＳ Ｐ明朝" charset="0"/>
              </a:rPr>
              <a:t>Therefore to let the geometrical eccentricity  make elliptic flow, the thermalization should be occurred very early before the geometrical eccentricity is totally  gone. </a:t>
            </a:r>
          </a:p>
          <a:p>
            <a:pPr>
              <a:lnSpc>
                <a:spcPct val="80000"/>
              </a:lnSpc>
            </a:pPr>
            <a:endParaRPr lang="en-US" altLang="ja-JP" sz="1000">
              <a:ea typeface="ＭＳ Ｐ明朝" charset="0"/>
              <a:cs typeface="ＭＳ Ｐ明朝" charset="0"/>
            </a:endParaRPr>
          </a:p>
          <a:p>
            <a:pPr>
              <a:lnSpc>
                <a:spcPct val="80000"/>
              </a:lnSpc>
            </a:pPr>
            <a:endParaRPr lang="en-US" altLang="ja-JP" sz="1000">
              <a:ea typeface="ＭＳ Ｐ明朝" charset="0"/>
              <a:cs typeface="ＭＳ Ｐ明朝" charset="0"/>
            </a:endParaRPr>
          </a:p>
          <a:p>
            <a:pPr>
              <a:lnSpc>
                <a:spcPct val="80000"/>
              </a:lnSpc>
            </a:pPr>
            <a:r>
              <a:rPr lang="en-US" altLang="ja-JP" sz="1000">
                <a:ea typeface="ＭＳ Ｐ明朝" charset="0"/>
                <a:cs typeface="ＭＳ Ｐ明朝" charset="0"/>
              </a:rPr>
              <a:t>mb </a:t>
            </a:r>
            <a:r>
              <a:rPr lang="ja-JP" altLang="en-US" sz="1000">
                <a:ea typeface="ＭＳ Ｐ明朝" charset="0"/>
                <a:cs typeface="ＭＳ Ｐ明朝" charset="0"/>
              </a:rPr>
              <a:t>（バーン）</a:t>
            </a:r>
            <a:r>
              <a:rPr lang="en-US" altLang="ja-JP" sz="1000">
                <a:ea typeface="ＭＳ Ｐ明朝" charset="0"/>
                <a:cs typeface="ＭＳ Ｐ明朝" charset="0"/>
              </a:rPr>
              <a:t> = 10e -31 m^2</a:t>
            </a:r>
          </a:p>
          <a:p>
            <a:pPr>
              <a:lnSpc>
                <a:spcPct val="80000"/>
              </a:lnSpc>
            </a:pPr>
            <a:r>
              <a:rPr lang="en-US" altLang="ja-JP" sz="1000">
                <a:ea typeface="ＭＳ Ｐ明朝" charset="0"/>
                <a:cs typeface="ＭＳ Ｐ明朝" charset="0"/>
              </a:rPr>
              <a:t>fm (</a:t>
            </a:r>
            <a:r>
              <a:rPr lang="ja-JP" altLang="en-US" sz="1000">
                <a:ea typeface="ＭＳ Ｐ明朝" charset="0"/>
                <a:cs typeface="ＭＳ Ｐ明朝" charset="0"/>
              </a:rPr>
              <a:t>フェムト）</a:t>
            </a:r>
            <a:r>
              <a:rPr lang="en-US" altLang="ja-JP" sz="1000">
                <a:ea typeface="ＭＳ Ｐ明朝" charset="0"/>
                <a:cs typeface="ＭＳ Ｐ明朝" charset="0"/>
              </a:rPr>
              <a:t>= 10e-15 m </a:t>
            </a:r>
          </a:p>
          <a:p>
            <a:pPr>
              <a:lnSpc>
                <a:spcPct val="80000"/>
              </a:lnSpc>
            </a:pPr>
            <a:r>
              <a:rPr lang="en-US" altLang="ja-JP" sz="1000">
                <a:ea typeface="ＭＳ Ｐ明朝" charset="0"/>
                <a:cs typeface="ＭＳ Ｐ明朝" charset="0"/>
              </a:rPr>
              <a:t>1 fm^2 = 10e-30 m^2 = 10 mb </a:t>
            </a:r>
            <a:r>
              <a:rPr lang="ja-JP" altLang="en-US" sz="1000">
                <a:ea typeface="ＭＳ Ｐ明朝" charset="0"/>
                <a:cs typeface="ＭＳ Ｐ明朝" charset="0"/>
              </a:rPr>
              <a:t>　</a:t>
            </a:r>
            <a:endParaRPr lang="en-US" altLang="ja-JP" sz="1000">
              <a:ea typeface="ＭＳ Ｐ明朝" charset="0"/>
              <a:cs typeface="ＭＳ Ｐ明朝" charset="0"/>
            </a:endParaRPr>
          </a:p>
          <a:p>
            <a:pPr>
              <a:lnSpc>
                <a:spcPct val="80000"/>
              </a:lnSpc>
            </a:pPr>
            <a:r>
              <a:rPr lang="en-US" altLang="ja-JP" sz="1000" b="1">
                <a:solidFill>
                  <a:srgbClr val="FF0000"/>
                </a:solidFill>
                <a:ea typeface="ＭＳ Ｐ明朝" charset="0"/>
                <a:cs typeface="ＭＳ Ｐ明朝" charset="0"/>
              </a:rPr>
              <a:t>λ </a:t>
            </a:r>
            <a:r>
              <a:rPr lang="ja-JP" altLang="en-US" sz="1000" b="1">
                <a:solidFill>
                  <a:srgbClr val="FF0000"/>
                </a:solidFill>
                <a:ea typeface="ＭＳ Ｐ明朝" charset="0"/>
                <a:cs typeface="ＭＳ Ｐ明朝" charset="0"/>
              </a:rPr>
              <a:t>～</a:t>
            </a:r>
            <a:r>
              <a:rPr lang="en-US" altLang="ja-JP" sz="1000" b="1">
                <a:solidFill>
                  <a:srgbClr val="FF0000"/>
                </a:solidFill>
                <a:ea typeface="ＭＳ Ｐ明朝" charset="0"/>
                <a:cs typeface="ＭＳ Ｐ明朝" charset="0"/>
              </a:rPr>
              <a:t>0.6fm</a:t>
            </a:r>
            <a:r>
              <a:rPr lang="en-US" altLang="ja-JP" sz="1000" b="1">
                <a:ea typeface="ＭＳ Ｐ明朝" charset="0"/>
                <a:cs typeface="ＭＳ Ｐ明朝" charset="0"/>
              </a:rPr>
              <a:t> &lt;&lt; R </a:t>
            </a:r>
            <a:r>
              <a:rPr lang="ja-JP" altLang="en-US" sz="1000" b="1">
                <a:ea typeface="ＭＳ Ｐ明朝" charset="0"/>
                <a:cs typeface="ＭＳ Ｐ明朝" charset="0"/>
              </a:rPr>
              <a:t>～</a:t>
            </a:r>
            <a:r>
              <a:rPr lang="en-US" altLang="ja-JP" sz="1000" b="1">
                <a:ea typeface="ＭＳ Ｐ明朝" charset="0"/>
                <a:cs typeface="ＭＳ Ｐ明朝" charset="0"/>
              </a:rPr>
              <a:t> 6 fm </a:t>
            </a:r>
          </a:p>
          <a:p>
            <a:pPr>
              <a:lnSpc>
                <a:spcPct val="80000"/>
              </a:lnSpc>
            </a:pPr>
            <a:r>
              <a:rPr lang="en-US" altLang="ja-JP" sz="1000">
                <a:ea typeface="ＭＳ Ｐ明朝" charset="0"/>
                <a:cs typeface="ＭＳ Ｐ明朝" charset="0"/>
              </a:rPr>
              <a:t>v2 is the coefficient of  the second term</a:t>
            </a:r>
            <a:r>
              <a:rPr lang="en-US" altLang="ja-JP" sz="1000">
                <a:ea typeface="ＭＳ Ｐ明朝" charset="0"/>
                <a:cs typeface="ＭＳ Ｐ明朝" charset="0"/>
                <a:sym typeface="Symbol" charset="0"/>
              </a:rPr>
              <a:t> </a:t>
            </a:r>
            <a:r>
              <a:rPr lang="en-US" altLang="ja-JP" sz="1000">
                <a:ea typeface="ＭＳ Ｐ明朝" charset="0"/>
                <a:cs typeface="ＭＳ Ｐ明朝" charset="0"/>
              </a:rPr>
              <a:t> indicates ellipticity</a:t>
            </a:r>
          </a:p>
          <a:p>
            <a:pPr>
              <a:lnSpc>
                <a:spcPct val="80000"/>
              </a:lnSpc>
            </a:pPr>
            <a:r>
              <a:rPr lang="en-US" altLang="ja-JP" sz="1000">
                <a:ea typeface="ＭＳ Ｐ明朝" charset="0"/>
                <a:cs typeface="ＭＳ Ｐ明朝" charset="0"/>
              </a:rPr>
              <a:t>✓In non-central collisions, participant region has almond shape.</a:t>
            </a:r>
          </a:p>
          <a:p>
            <a:pPr>
              <a:lnSpc>
                <a:spcPct val="80000"/>
              </a:lnSpc>
            </a:pPr>
            <a:r>
              <a:rPr lang="en-US" altLang="ja-JP" sz="1000">
                <a:ea typeface="ＭＳ Ｐ明朝" charset="0"/>
                <a:cs typeface="ＭＳ Ｐ明朝" charset="0"/>
              </a:rPr>
              <a:t>➡azimuthal anisotropy in coordinate space</a:t>
            </a:r>
          </a:p>
          <a:p>
            <a:pPr>
              <a:lnSpc>
                <a:spcPct val="80000"/>
              </a:lnSpc>
            </a:pPr>
            <a:r>
              <a:rPr lang="en-US" altLang="ja-JP" sz="1000">
                <a:ea typeface="ＭＳ Ｐ明朝" charset="0"/>
                <a:cs typeface="ＭＳ Ｐ明朝" charset="0"/>
              </a:rPr>
              <a:t>✓If λ&lt;&lt; R, azimuthal anisotropy of the coordinate space is</a:t>
            </a:r>
          </a:p>
          <a:p>
            <a:pPr>
              <a:lnSpc>
                <a:spcPct val="80000"/>
              </a:lnSpc>
            </a:pPr>
            <a:r>
              <a:rPr lang="en-US" altLang="ja-JP" sz="1000">
                <a:ea typeface="ＭＳ Ｐ明朝" charset="0"/>
                <a:cs typeface="ＭＳ Ｐ明朝" charset="0"/>
              </a:rPr>
              <a:t>converted to that of the momentum space.</a:t>
            </a:r>
          </a:p>
          <a:p>
            <a:pPr>
              <a:lnSpc>
                <a:spcPct val="80000"/>
              </a:lnSpc>
            </a:pPr>
            <a:r>
              <a:rPr lang="en-US" altLang="ja-JP" sz="1000">
                <a:ea typeface="ＭＳ Ｐ明朝" charset="0"/>
                <a:cs typeface="ＭＳ Ｐ明朝" charset="0"/>
              </a:rPr>
              <a:t>v2 ; second Fourier harmonics of azimuthal distribution</a:t>
            </a:r>
          </a:p>
          <a:p>
            <a:pPr>
              <a:lnSpc>
                <a:spcPct val="80000"/>
              </a:lnSpc>
            </a:pPr>
            <a:r>
              <a:rPr lang="en-US" altLang="ja-JP" sz="1000">
                <a:ea typeface="ＭＳ Ｐ明朝" charset="0"/>
                <a:cs typeface="ＭＳ Ｐ明朝" charset="0"/>
              </a:rPr>
              <a:t>✓Goodies :</a:t>
            </a:r>
          </a:p>
          <a:p>
            <a:pPr>
              <a:lnSpc>
                <a:spcPct val="80000"/>
              </a:lnSpc>
            </a:pPr>
            <a:r>
              <a:rPr lang="en-US" altLang="ja-JP" sz="1000">
                <a:ea typeface="ＭＳ Ｐ明朝" charset="0"/>
                <a:cs typeface="ＭＳ Ｐ明朝" charset="0"/>
              </a:rPr>
              <a:t>• Clear origin of the signal</a:t>
            </a:r>
          </a:p>
          <a:p>
            <a:pPr>
              <a:lnSpc>
                <a:spcPct val="80000"/>
              </a:lnSpc>
            </a:pPr>
            <a:r>
              <a:rPr lang="en-US" altLang="ja-JP" sz="1000">
                <a:ea typeface="ＭＳ Ｐ明朝" charset="0"/>
                <a:cs typeface="ＭＳ Ｐ明朝" charset="0"/>
              </a:rPr>
              <a:t>• Collision geometry can be determined experimentally</a:t>
            </a:r>
          </a:p>
          <a:p>
            <a:pPr>
              <a:lnSpc>
                <a:spcPct val="80000"/>
              </a:lnSpc>
            </a:pPr>
            <a:endParaRPr lang="en-US" altLang="ja-JP" sz="1000">
              <a:ea typeface="ＭＳ Ｐ明朝" charset="0"/>
              <a:cs typeface="ＭＳ Ｐ明朝" charset="0"/>
            </a:endParaRPr>
          </a:p>
          <a:p>
            <a:pPr>
              <a:lnSpc>
                <a:spcPct val="80000"/>
              </a:lnSpc>
            </a:pPr>
            <a:r>
              <a:rPr lang="en-US" altLang="ja-JP" sz="1000">
                <a:ea typeface="ＭＳ Ｐ明朝" charset="0"/>
                <a:cs typeface="ＭＳ Ｐ明朝" charset="0"/>
                <a:sym typeface="Symbol" charset="0"/>
              </a:rPr>
              <a:t>Why do we use elliptic flow as the probe of QGP ?</a:t>
            </a:r>
          </a:p>
          <a:p>
            <a:pPr>
              <a:lnSpc>
                <a:spcPct val="80000"/>
              </a:lnSpc>
            </a:pPr>
            <a:r>
              <a:rPr lang="en-US" altLang="ja-JP" sz="1000">
                <a:ea typeface="ＭＳ Ｐ明朝" charset="0"/>
                <a:cs typeface="ＭＳ Ｐ明朝" charset="0"/>
                <a:sym typeface="Symbol" charset="0"/>
              </a:rPr>
              <a:t>Sensitive to the initial stage of heavy ion collisions (if the local thermal equilibrium is established)</a:t>
            </a:r>
          </a:p>
          <a:p>
            <a:pPr lvl="1">
              <a:lnSpc>
                <a:spcPct val="80000"/>
              </a:lnSpc>
            </a:pPr>
            <a:r>
              <a:rPr lang="en-US" altLang="ja-JP" sz="1000">
                <a:ea typeface="ＭＳ Ｐ明朝" charset="0"/>
                <a:cs typeface="ＭＳ Ｐ明朝" charset="0"/>
                <a:sym typeface="Symbol" charset="0"/>
              </a:rPr>
              <a:t>Initial geometry overlap (</a:t>
            </a:r>
            <a:r>
              <a:rPr lang="en-US" altLang="ja-JP" sz="1000">
                <a:solidFill>
                  <a:srgbClr val="FF0000"/>
                </a:solidFill>
                <a:ea typeface="ＭＳ Ｐ明朝" charset="0"/>
                <a:cs typeface="ＭＳ Ｐ明朝" charset="0"/>
                <a:sym typeface="Symbol" charset="0"/>
              </a:rPr>
              <a:t>eccentricity</a:t>
            </a:r>
            <a:r>
              <a:rPr lang="en-US" altLang="ja-JP" sz="1000">
                <a:ea typeface="ＭＳ Ｐ明朝" charset="0"/>
                <a:cs typeface="ＭＳ Ｐ明朝" charset="0"/>
                <a:sym typeface="Symbol" charset="0"/>
              </a:rPr>
              <a:t>)</a:t>
            </a:r>
          </a:p>
          <a:p>
            <a:pPr lvl="1">
              <a:lnSpc>
                <a:spcPct val="80000"/>
              </a:lnSpc>
            </a:pPr>
            <a:r>
              <a:rPr lang="en-US" altLang="ja-JP" sz="1000">
                <a:solidFill>
                  <a:srgbClr val="FF0000"/>
                </a:solidFill>
                <a:ea typeface="ＭＳ Ｐ明朝" charset="0"/>
                <a:cs typeface="ＭＳ Ｐ明朝" charset="0"/>
                <a:sym typeface="Symbol" charset="0"/>
              </a:rPr>
              <a:t>Initial density profile</a:t>
            </a:r>
            <a:endParaRPr lang="en-US" altLang="ja-JP" sz="1000">
              <a:ea typeface="ＭＳ Ｐ明朝" charset="0"/>
              <a:cs typeface="ＭＳ Ｐ明朝" charset="0"/>
              <a:sym typeface="Symbol" charset="0"/>
            </a:endParaRPr>
          </a:p>
          <a:p>
            <a:pPr lvl="1">
              <a:lnSpc>
                <a:spcPct val="80000"/>
              </a:lnSpc>
            </a:pPr>
            <a:r>
              <a:rPr lang="en-US" altLang="ja-JP" sz="1000">
                <a:ea typeface="ＭＳ Ｐ明朝" charset="0"/>
                <a:cs typeface="ＭＳ Ｐ明朝" charset="0"/>
                <a:sym typeface="Symbol" charset="0"/>
              </a:rPr>
              <a:t>Equation of state (EOS) : </a:t>
            </a:r>
            <a:r>
              <a:rPr lang="en-US" altLang="ja-JP" sz="1000">
                <a:solidFill>
                  <a:srgbClr val="FF0000"/>
                </a:solidFill>
                <a:ea typeface="ＭＳ Ｐ明朝" charset="0"/>
                <a:cs typeface="ＭＳ Ｐ明朝" charset="0"/>
                <a:sym typeface="Symbol" charset="0"/>
              </a:rPr>
              <a:t>pressure gradient</a:t>
            </a:r>
            <a:r>
              <a:rPr lang="en-US" altLang="ja-JP" sz="1000">
                <a:ea typeface="ＭＳ Ｐ明朝" charset="0"/>
                <a:cs typeface="ＭＳ Ｐ明朝" charset="0"/>
                <a:sym typeface="Symbol" charset="0"/>
              </a:rPr>
              <a:t> is the driving force of elliptic flow</a:t>
            </a:r>
          </a:p>
          <a:p>
            <a:pPr>
              <a:lnSpc>
                <a:spcPct val="80000"/>
              </a:lnSpc>
            </a:pPr>
            <a:endParaRPr lang="ja-JP" altLang="en-US" sz="1000">
              <a:ea typeface="ＭＳ Ｐ明朝" charset="0"/>
              <a:cs typeface="ＭＳ Ｐ明朝" charset="0"/>
            </a:endParaRPr>
          </a:p>
          <a:p>
            <a:pPr>
              <a:lnSpc>
                <a:spcPct val="80000"/>
              </a:lnSpc>
            </a:pPr>
            <a:endParaRPr lang="ja-JP" altLang="en-US" sz="1000">
              <a:ea typeface="ＭＳ Ｐ明朝" charset="0"/>
              <a:cs typeface="ＭＳ Ｐ明朝"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B0A830D1-55BD-0745-971A-C27A5D2848E7}" type="slidenum">
              <a:rPr lang="en-US" altLang="ja-JP" sz="1200">
                <a:latin typeface="Arial" charset="0"/>
              </a:rPr>
              <a:pPr/>
              <a:t>18</a:t>
            </a:fld>
            <a:endParaRPr lang="en-US" altLang="ja-JP" sz="1200">
              <a:latin typeface="Arial"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a typeface="ＭＳ Ｐ明朝" charset="0"/>
                <a:cs typeface="ＭＳ Ｐ明朝" charset="0"/>
              </a:rPr>
              <a:t>At RHIC energy, most of other measured v2 results are consistent to the quark number scaling. And even v4 is  also consistent.  </a:t>
            </a:r>
          </a:p>
          <a:p>
            <a:r>
              <a:rPr lang="en-US" altLang="ja-JP">
                <a:ea typeface="ＭＳ Ｐ明朝" charset="0"/>
                <a:cs typeface="ＭＳ Ｐ明朝" charset="0"/>
              </a:rPr>
              <a:t>So this scaling is everywhere above 62 GeV at Au+Au. </a:t>
            </a:r>
          </a:p>
          <a:p>
            <a:endParaRPr lang="en-US" altLang="ja-JP">
              <a:ea typeface="ＭＳ Ｐ明朝" charset="0"/>
              <a:cs typeface="ＭＳ Ｐ明朝"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A7DDADFA-1A9F-FC4A-B981-E7AB723DAC94}" type="slidenum">
              <a:rPr lang="en-US" altLang="ja-JP" sz="1200">
                <a:latin typeface="Arial" charset="0"/>
              </a:rPr>
              <a:pPr/>
              <a:t>19</a:t>
            </a:fld>
            <a:endParaRPr lang="en-US" altLang="ja-JP" sz="1200">
              <a:latin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a typeface="ＭＳ Ｐ明朝" charset="0"/>
                <a:cs typeface="ＭＳ Ｐ明朝" charset="0"/>
              </a:rPr>
              <a:t>Eventually, including all scalings we found at RHIC, we got a universal v2 scaling. </a:t>
            </a:r>
          </a:p>
          <a:p>
            <a:r>
              <a:rPr lang="en-US" altLang="ja-JP">
                <a:ea typeface="ＭＳ Ｐ明朝" charset="0"/>
                <a:cs typeface="ＭＳ Ｐ明朝" charset="0"/>
              </a:rPr>
              <a:t>This figure include 45 curves with AuAu200, CuCu200, AuAu62, for different centrality 0-50 % as 10% step for pi K p . </a:t>
            </a:r>
          </a:p>
          <a:p>
            <a:r>
              <a:rPr lang="en-US" altLang="ja-JP">
                <a:ea typeface="ＭＳ Ｐ明朝" charset="0"/>
                <a:cs typeface="ＭＳ Ｐ明朝" charset="0"/>
              </a:rPr>
              <a:t>These RHIC v2 follow the one curve. </a:t>
            </a:r>
          </a:p>
          <a:p>
            <a:r>
              <a:rPr lang="en-US" altLang="ja-JP">
                <a:ea typeface="ＭＳ Ｐ明朝" charset="0"/>
                <a:cs typeface="ＭＳ Ｐ明朝" charset="0"/>
              </a:rPr>
              <a:t>To see if the LHC v2 follows this curve, we need to measure the PID v2. </a:t>
            </a:r>
          </a:p>
          <a:p>
            <a:endParaRPr lang="en-US" altLang="ja-JP">
              <a:ea typeface="ＭＳ Ｐ明朝" charset="0"/>
              <a:cs typeface="ＭＳ Ｐ明朝" charset="0"/>
            </a:endParaRPr>
          </a:p>
          <a:p>
            <a:r>
              <a:rPr lang="en-US" altLang="ja-JP">
                <a:ea typeface="ＭＳ Ｐ明朝" charset="0"/>
                <a:cs typeface="ＭＳ Ｐ明朝" charset="0"/>
              </a:rPr>
              <a:t>In my opinion, at LHC v2, we already know the  energy and eccentricity scaling works and probably quark number scaling will work. </a:t>
            </a:r>
          </a:p>
          <a:p>
            <a:r>
              <a:rPr lang="en-US" altLang="ja-JP">
                <a:ea typeface="ＭＳ Ｐ明朝" charset="0"/>
                <a:cs typeface="ＭＳ Ｐ明朝" charset="0"/>
              </a:rPr>
              <a:t>So the Key might be the KET scaling which mean the key will be if the radial flow effect make the proton different or not.</a:t>
            </a:r>
          </a:p>
          <a:p>
            <a:r>
              <a:rPr lang="en-US" altLang="ja-JP">
                <a:ea typeface="ＭＳ Ｐ明朝" charset="0"/>
                <a:cs typeface="ＭＳ Ｐ明朝" charset="0"/>
              </a:rPr>
              <a:t>  </a:t>
            </a:r>
            <a:endParaRPr lang="ja-JP" altLang="en-US">
              <a:ea typeface="ＭＳ Ｐ明朝" charset="0"/>
              <a:cs typeface="ＭＳ Ｐ明朝"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A7DDADFA-1A9F-FC4A-B981-E7AB723DAC94}" type="slidenum">
              <a:rPr lang="en-US" altLang="ja-JP" sz="1200">
                <a:latin typeface="Arial" charset="0"/>
              </a:rPr>
              <a:pPr/>
              <a:t>20</a:t>
            </a:fld>
            <a:endParaRPr lang="en-US" altLang="ja-JP" sz="1200">
              <a:latin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a typeface="ＭＳ Ｐ明朝" charset="0"/>
                <a:cs typeface="ＭＳ Ｐ明朝" charset="0"/>
              </a:rPr>
              <a:t>Eventually, including all scalings we found at RHIC, we got a universal v2 scaling. </a:t>
            </a:r>
          </a:p>
          <a:p>
            <a:r>
              <a:rPr lang="en-US" altLang="ja-JP">
                <a:ea typeface="ＭＳ Ｐ明朝" charset="0"/>
                <a:cs typeface="ＭＳ Ｐ明朝" charset="0"/>
              </a:rPr>
              <a:t>This figure include 45 curves with AuAu200, CuCu200, AuAu62, for different centrality 0-50 % as 10% step for pi K p . </a:t>
            </a:r>
          </a:p>
          <a:p>
            <a:r>
              <a:rPr lang="en-US" altLang="ja-JP">
                <a:ea typeface="ＭＳ Ｐ明朝" charset="0"/>
                <a:cs typeface="ＭＳ Ｐ明朝" charset="0"/>
              </a:rPr>
              <a:t>These RHIC v2 follow the one curve. </a:t>
            </a:r>
          </a:p>
          <a:p>
            <a:r>
              <a:rPr lang="en-US" altLang="ja-JP">
                <a:ea typeface="ＭＳ Ｐ明朝" charset="0"/>
                <a:cs typeface="ＭＳ Ｐ明朝" charset="0"/>
              </a:rPr>
              <a:t>To see if the LHC v2 follows this curve, we need to measure the PID v2. </a:t>
            </a:r>
          </a:p>
          <a:p>
            <a:endParaRPr lang="en-US" altLang="ja-JP">
              <a:ea typeface="ＭＳ Ｐ明朝" charset="0"/>
              <a:cs typeface="ＭＳ Ｐ明朝" charset="0"/>
            </a:endParaRPr>
          </a:p>
          <a:p>
            <a:r>
              <a:rPr lang="en-US" altLang="ja-JP">
                <a:ea typeface="ＭＳ Ｐ明朝" charset="0"/>
                <a:cs typeface="ＭＳ Ｐ明朝" charset="0"/>
              </a:rPr>
              <a:t>In my opinion, at LHC v2, we already know the  energy and eccentricity scaling works and probably quark number scaling will work. </a:t>
            </a:r>
          </a:p>
          <a:p>
            <a:r>
              <a:rPr lang="en-US" altLang="ja-JP">
                <a:ea typeface="ＭＳ Ｐ明朝" charset="0"/>
                <a:cs typeface="ＭＳ Ｐ明朝" charset="0"/>
              </a:rPr>
              <a:t>So the Key might be the KET scaling which mean the key will be if the radial flow effect make the proton different or not.</a:t>
            </a:r>
          </a:p>
          <a:p>
            <a:r>
              <a:rPr lang="en-US" altLang="ja-JP">
                <a:ea typeface="ＭＳ Ｐ明朝" charset="0"/>
                <a:cs typeface="ＭＳ Ｐ明朝" charset="0"/>
              </a:rPr>
              <a:t>  </a:t>
            </a:r>
            <a:endParaRPr lang="ja-JP" altLang="en-US">
              <a:ea typeface="ＭＳ Ｐ明朝" charset="0"/>
              <a:cs typeface="ＭＳ Ｐ明朝"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AE1594EE-EE56-5240-A194-333742EA8184}" type="slidenum">
              <a:rPr lang="en-US" altLang="ja-JP" sz="1200">
                <a:latin typeface="Arial" charset="0"/>
              </a:rPr>
              <a:pPr/>
              <a:t>23</a:t>
            </a:fld>
            <a:endParaRPr lang="en-US" altLang="ja-JP" sz="1200">
              <a:latin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a typeface="ＭＳ Ｐ明朝" charset="0"/>
                <a:cs typeface="ＭＳ Ｐ明朝" charset="0"/>
              </a:rPr>
              <a:t>This is the summary of my talk. </a:t>
            </a:r>
            <a:endParaRPr lang="en-US" altLang="ja-JP" dirty="0" smtClean="0">
              <a:ea typeface="ＭＳ Ｐ明朝" charset="0"/>
              <a:cs typeface="ＭＳ Ｐ明朝" charset="0"/>
            </a:endParaRPr>
          </a:p>
          <a:p>
            <a:endParaRPr lang="en-US" altLang="ja-JP" dirty="0" smtClean="0">
              <a:ea typeface="ＭＳ Ｐ明朝" charset="0"/>
              <a:cs typeface="ＭＳ Ｐ明朝"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Tahoma" charset="0"/>
                <a:ea typeface="ＭＳ Ｐゴシック" charset="0"/>
                <a:cs typeface="ＭＳ Ｐゴシック" charset="0"/>
              </a:rPr>
              <a:t>Viscosity is expected to explain the </a:t>
            </a:r>
            <a:r>
              <a:rPr lang="en-US" altLang="ja-JP" sz="1200" dirty="0" err="1" smtClean="0">
                <a:latin typeface="Tahoma" charset="0"/>
                <a:ea typeface="ＭＳ Ｐゴシック" charset="0"/>
                <a:cs typeface="ＭＳ Ｐゴシック" charset="0"/>
              </a:rPr>
              <a:t>Npart</a:t>
            </a:r>
            <a:r>
              <a:rPr lang="en-US" altLang="ja-JP" sz="1200" dirty="0" smtClean="0">
                <a:latin typeface="Tahoma" charset="0"/>
                <a:ea typeface="ＭＳ Ｐゴシック" charset="0"/>
                <a:cs typeface="ＭＳ Ｐゴシック" charset="0"/>
              </a:rPr>
              <a:t> dependence for v2, but </a:t>
            </a:r>
          </a:p>
          <a:p>
            <a:endParaRPr lang="en-US" altLang="ja-JP" dirty="0">
              <a:ea typeface="ＭＳ Ｐ明朝" charset="0"/>
              <a:cs typeface="ＭＳ Ｐ明朝" charset="0"/>
            </a:endParaRPr>
          </a:p>
          <a:p>
            <a:r>
              <a:rPr lang="en-US" altLang="ja-JP" dirty="0">
                <a:ea typeface="ＭＳ Ｐ明朝" charset="0"/>
                <a:cs typeface="ＭＳ Ｐ明朝" charset="0"/>
              </a:rPr>
              <a:t>Thank you.</a:t>
            </a:r>
          </a:p>
          <a:p>
            <a:endParaRPr lang="ja-JP" altLang="en-US" dirty="0">
              <a:ea typeface="ＭＳ Ｐ明朝" charset="0"/>
              <a:cs typeface="ＭＳ Ｐ明朝"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p:cNvSpPr>
          <p:nvPr>
            <p:ph type="sldImg"/>
          </p:nvPr>
        </p:nvSpPr>
        <p:spPr>
          <a:ln/>
        </p:spPr>
      </p:sp>
      <p:sp>
        <p:nvSpPr>
          <p:cNvPr id="30722"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a typeface="ＭＳ Ｐ明朝" charset="0"/>
                <a:cs typeface="ＭＳ Ｐ明朝" charset="0"/>
              </a:rPr>
              <a:t>We have another new RHIC results for lower energy. </a:t>
            </a:r>
          </a:p>
          <a:p>
            <a:r>
              <a:rPr lang="en-US" altLang="ja-JP">
                <a:ea typeface="ＭＳ Ｐ明朝" charset="0"/>
                <a:cs typeface="ＭＳ Ｐ明朝" charset="0"/>
              </a:rPr>
              <a:t>These figures includes 200, 62.4 39 GeV v2 and you see they are beautifully agree for different centralities. </a:t>
            </a:r>
          </a:p>
          <a:p>
            <a:endParaRPr lang="ja-JP" altLang="en-US">
              <a:ea typeface="ＭＳ Ｐ明朝" charset="0"/>
              <a:cs typeface="ＭＳ Ｐ明朝" charset="0"/>
            </a:endParaRPr>
          </a:p>
        </p:txBody>
      </p:sp>
      <p:sp>
        <p:nvSpPr>
          <p:cNvPr id="30723"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A7CB95DB-3CBC-B241-BD54-C6ECCB116579}" type="slidenum">
              <a:rPr lang="en-US" altLang="ja-JP" sz="1200">
                <a:latin typeface="Arial" charset="0"/>
              </a:rPr>
              <a:pPr/>
              <a:t>31</a:t>
            </a:fld>
            <a:endParaRPr lang="en-US" altLang="ja-JP"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a:ln/>
        </p:spPr>
      </p:sp>
      <p:sp>
        <p:nvSpPr>
          <p:cNvPr id="32770"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a typeface="ＭＳ Ｐ明朝" charset="0"/>
                <a:cs typeface="ＭＳ Ｐ明朝" charset="0"/>
              </a:rPr>
              <a:t>We also have another new results 7.7 GeV at RHIC. </a:t>
            </a:r>
          </a:p>
          <a:p>
            <a:r>
              <a:rPr lang="en-US" altLang="ja-JP">
                <a:ea typeface="ＭＳ Ｐ明朝" charset="0"/>
                <a:cs typeface="ＭＳ Ｐ明朝" charset="0"/>
              </a:rPr>
              <a:t>Left figure shows the comparison between 200 and 7.7 GeV v2. </a:t>
            </a:r>
          </a:p>
          <a:p>
            <a:r>
              <a:rPr lang="en-US" altLang="ja-JP">
                <a:ea typeface="ＭＳ Ｐ明朝" charset="0"/>
                <a:cs typeface="ＭＳ Ｐ明朝" charset="0"/>
              </a:rPr>
              <a:t>Right figure shows the v2 with certain pT vs. collision energy.  </a:t>
            </a:r>
          </a:p>
          <a:p>
            <a:r>
              <a:rPr lang="en-US" altLang="ja-JP">
                <a:ea typeface="ＭＳ Ｐ明朝" charset="0"/>
                <a:cs typeface="ＭＳ Ｐ明朝" charset="0"/>
              </a:rPr>
              <a:t>The v2 at 7.7 GeV is much lower than the v2 of others.</a:t>
            </a:r>
          </a:p>
          <a:p>
            <a:r>
              <a:rPr lang="en-US" altLang="ja-JP">
                <a:ea typeface="ＭＳ Ｐ明朝" charset="0"/>
                <a:cs typeface="ＭＳ Ｐ明朝" charset="0"/>
              </a:rPr>
              <a:t>This might indicates the region which switch from partonic flow to hadronic flow ?</a:t>
            </a:r>
          </a:p>
          <a:p>
            <a:r>
              <a:rPr lang="en-US" altLang="ja-JP">
                <a:ea typeface="ＭＳ Ｐ明朝" charset="0"/>
                <a:cs typeface="ＭＳ Ｐ明朝" charset="0"/>
              </a:rPr>
              <a:t>So, we need more study for this region. </a:t>
            </a:r>
          </a:p>
          <a:p>
            <a:endParaRPr lang="en-US" altLang="ja-JP">
              <a:ea typeface="ＭＳ Ｐ明朝" charset="0"/>
              <a:cs typeface="ＭＳ Ｐ明朝" charset="0"/>
            </a:endParaRPr>
          </a:p>
          <a:p>
            <a:endParaRPr lang="en-US" altLang="ja-JP">
              <a:ea typeface="ＭＳ Ｐ明朝" charset="0"/>
              <a:cs typeface="ＭＳ Ｐ明朝" charset="0"/>
            </a:endParaRPr>
          </a:p>
        </p:txBody>
      </p:sp>
      <p:sp>
        <p:nvSpPr>
          <p:cNvPr id="32771"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F98C46D0-1759-3E42-9D8A-67EE8986CB10}" type="slidenum">
              <a:rPr lang="en-US" altLang="ja-JP" sz="1200">
                <a:latin typeface="Arial" charset="0"/>
              </a:rPr>
              <a:pPr/>
              <a:t>32</a:t>
            </a:fld>
            <a:endParaRPr lang="en-US" altLang="ja-JP"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 1"/>
          <p:cNvSpPr>
            <a:spLocks noGrp="1" noRot="1" noChangeAspect="1"/>
          </p:cNvSpPr>
          <p:nvPr>
            <p:ph type="sldImg"/>
          </p:nvPr>
        </p:nvSpPr>
        <p:spPr>
          <a:ln/>
        </p:spPr>
      </p:sp>
      <p:sp>
        <p:nvSpPr>
          <p:cNvPr id="34818"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a typeface="ＭＳ Ｐ明朝" charset="0"/>
                <a:cs typeface="ＭＳ Ｐ明朝" charset="0"/>
              </a:rPr>
              <a:t>This is the comparison plot of ALICE v2 with RHIC (PHENIX and STAR) v2. </a:t>
            </a:r>
          </a:p>
          <a:p>
            <a:r>
              <a:rPr lang="en-US" altLang="ja-JP">
                <a:ea typeface="ＭＳ Ｐ明朝" charset="0"/>
                <a:cs typeface="ＭＳ Ｐ明朝" charset="0"/>
              </a:rPr>
              <a:t>The bottom shows  v2 vs. pT for 0-30% centrality bins as 10 % step and the upper one show 40-50%. </a:t>
            </a:r>
          </a:p>
          <a:p>
            <a:r>
              <a:rPr lang="en-US" altLang="ja-JP">
                <a:ea typeface="ＭＳ Ｐ明朝" charset="0"/>
                <a:cs typeface="ＭＳ Ｐ明朝" charset="0"/>
              </a:rPr>
              <a:t>As you see, ALICE and RHIC results are  mostly consistent especially at low pT. </a:t>
            </a:r>
          </a:p>
          <a:p>
            <a:r>
              <a:rPr lang="en-US" altLang="ja-JP">
                <a:ea typeface="ＭＳ Ｐ明朝" charset="0"/>
                <a:cs typeface="ＭＳ Ｐ明朝" charset="0"/>
              </a:rPr>
              <a:t>Looking more closely, you might find that the STAR results are more consistent to ALICE one and PHENIX shows a little bit larger, especially at 40-50 %. </a:t>
            </a:r>
          </a:p>
          <a:p>
            <a:r>
              <a:rPr lang="en-US" altLang="ja-JP">
                <a:ea typeface="ＭＳ Ｐ明朝" charset="0"/>
                <a:cs typeface="ＭＳ Ｐ明朝" charset="0"/>
              </a:rPr>
              <a:t>This might be due to the method difference. </a:t>
            </a:r>
          </a:p>
          <a:p>
            <a:r>
              <a:rPr lang="en-US" altLang="ja-JP">
                <a:ea typeface="ＭＳ Ｐ明朝" charset="0"/>
                <a:cs typeface="ＭＳ Ｐ明朝" charset="0"/>
              </a:rPr>
              <a:t>ALICE and STAR results are obtained by 4 particle cumulant method, and PHENIX use the event plane method. </a:t>
            </a:r>
          </a:p>
          <a:p>
            <a:r>
              <a:rPr lang="en-US" altLang="ja-JP">
                <a:ea typeface="ＭＳ Ｐ明朝" charset="0"/>
                <a:cs typeface="ＭＳ Ｐ明朝" charset="0"/>
              </a:rPr>
              <a:t>Tsukuba group has been working on  these anisotropy measurement with Event Plane at ALICE using some different detectors to determine event plane such as V0 A and C, ZDC, TPC so on. </a:t>
            </a:r>
          </a:p>
          <a:p>
            <a:endParaRPr lang="en-US" altLang="ja-JP">
              <a:ea typeface="ＭＳ Ｐ明朝" charset="0"/>
              <a:cs typeface="ＭＳ Ｐ明朝" charset="0"/>
            </a:endParaRPr>
          </a:p>
        </p:txBody>
      </p:sp>
      <p:sp>
        <p:nvSpPr>
          <p:cNvPr id="34819"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06D4A1A8-5DE3-EA48-B752-F8CDFA8B222C}" type="slidenum">
              <a:rPr lang="en-US" altLang="ja-JP" sz="1200">
                <a:latin typeface="Arial" charset="0"/>
              </a:rPr>
              <a:pPr/>
              <a:t>33</a:t>
            </a:fld>
            <a:endParaRPr lang="en-US" altLang="ja-JP"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B4582B17-7235-EB4B-9AA1-BCFE664135D0}" type="slidenum">
              <a:rPr lang="en-US" altLang="ja-JP" sz="1200">
                <a:latin typeface="Arial" charset="0"/>
              </a:rPr>
              <a:pPr/>
              <a:t>35</a:t>
            </a:fld>
            <a:endParaRPr lang="en-US" altLang="ja-JP" sz="1200">
              <a:latin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a typeface="ＭＳ Ｐ明朝" charset="0"/>
                <a:cs typeface="ＭＳ Ｐ明朝" charset="0"/>
              </a:rPr>
              <a:t>Next, we compared different system size of collisions.</a:t>
            </a:r>
          </a:p>
          <a:p>
            <a:r>
              <a:rPr lang="en-US" altLang="ja-JP">
                <a:ea typeface="ＭＳ Ｐ明朝" charset="0"/>
                <a:cs typeface="ＭＳ Ｐ明朝" charset="0"/>
              </a:rPr>
              <a:t>Left upper figure shows the v2 vs. Npart for five types of collisions listed here including the ALICE v2.</a:t>
            </a:r>
          </a:p>
          <a:p>
            <a:r>
              <a:rPr lang="en-US" altLang="ja-JP">
                <a:ea typeface="ＭＳ Ｐ明朝" charset="0"/>
                <a:cs typeface="ＭＳ Ｐ明朝" charset="0"/>
              </a:rPr>
              <a:t>You can see there are difference between different nucleus collision at same Npart. </a:t>
            </a:r>
          </a:p>
          <a:p>
            <a:r>
              <a:rPr lang="en-US" altLang="ja-JP">
                <a:ea typeface="ＭＳ Ｐ明朝" charset="0"/>
                <a:cs typeface="ＭＳ Ｐ明朝" charset="0"/>
              </a:rPr>
              <a:t>This is natural because at same Npart they have different initial eccentricity.</a:t>
            </a:r>
          </a:p>
          <a:p>
            <a:r>
              <a:rPr lang="en-US" altLang="ja-JP">
                <a:ea typeface="ＭＳ Ｐ明朝" charset="0"/>
                <a:cs typeface="ＭＳ Ｐ明朝" charset="0"/>
              </a:rPr>
              <a:t>Normalizing this initial eccentricity from left figure to right figure, the v2 follows one curve. So the v2 is scaled by eccentricity at same Npart.</a:t>
            </a:r>
          </a:p>
          <a:p>
            <a:r>
              <a:rPr lang="en-US" altLang="ja-JP">
                <a:ea typeface="ＭＳ Ｐ明朝" charset="0"/>
                <a:cs typeface="ＭＳ Ｐ明朝" charset="0"/>
              </a:rPr>
              <a:t>PbPb results agree more after this scaling at peripheral points.</a:t>
            </a:r>
          </a:p>
          <a:p>
            <a:r>
              <a:rPr lang="en-US" altLang="ja-JP">
                <a:ea typeface="ＭＳ Ｐ明朝" charset="0"/>
                <a:cs typeface="ＭＳ Ｐ明朝" charset="0"/>
              </a:rPr>
              <a:t>This eccentricity scaling suggests early thermalization as I said in the introduction. </a:t>
            </a:r>
          </a:p>
          <a:p>
            <a:endParaRPr lang="en-US" altLang="ja-JP">
              <a:ea typeface="ＭＳ Ｐ明朝" charset="0"/>
              <a:cs typeface="ＭＳ Ｐ明朝" charset="0"/>
            </a:endParaRPr>
          </a:p>
          <a:p>
            <a:r>
              <a:rPr lang="en-US" altLang="ja-JP">
                <a:ea typeface="ＭＳ Ｐ明朝" charset="0"/>
                <a:cs typeface="ＭＳ Ｐ明朝" charset="0"/>
              </a:rPr>
              <a:t>And, if the v2 is determined by only eccentricity, it should be flat but it is not. </a:t>
            </a:r>
          </a:p>
          <a:p>
            <a:r>
              <a:rPr lang="en-US" altLang="ja-JP">
                <a:ea typeface="ＭＳ Ｐ明朝" charset="0"/>
                <a:cs typeface="ＭＳ Ｐ明朝" charset="0"/>
              </a:rPr>
              <a:t>You can see there is a strong Npart dependence at left figure.</a:t>
            </a:r>
          </a:p>
          <a:p>
            <a:endParaRPr lang="ja-JP" altLang="en-US">
              <a:ea typeface="ＭＳ Ｐ明朝" charset="0"/>
              <a:cs typeface="ＭＳ Ｐ明朝"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8A152F5B-E81A-4C4A-BFCD-F56D1DB825FD}" type="slidenum">
              <a:rPr lang="en-US" altLang="ja-JP" sz="1200">
                <a:latin typeface="Arial" charset="0"/>
              </a:rPr>
              <a:pPr/>
              <a:t>36</a:t>
            </a:fld>
            <a:endParaRPr lang="en-US" altLang="ja-JP" sz="1200">
              <a:latin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a typeface="ＭＳ Ｐ明朝" charset="0"/>
                <a:cs typeface="ＭＳ Ｐ明朝" charset="0"/>
              </a:rPr>
              <a:t>We found that this difference is scaled by the Npart to 1 over 3 factor. </a:t>
            </a:r>
          </a:p>
          <a:p>
            <a:r>
              <a:rPr lang="en-US" altLang="ja-JP">
                <a:ea typeface="ＭＳ Ｐ明朝" charset="0"/>
                <a:cs typeface="ＭＳ Ｐ明朝" charset="0"/>
              </a:rPr>
              <a:t>Left and middle figures are same figures as previous page. </a:t>
            </a:r>
          </a:p>
          <a:p>
            <a:r>
              <a:rPr lang="en-US" altLang="ja-JP">
                <a:ea typeface="ＭＳ Ｐ明朝" charset="0"/>
                <a:cs typeface="ＭＳ Ｐ明朝" charset="0"/>
              </a:rPr>
              <a:t>Dividing  the middle figure by Npart to 1 over 3  we get Right figure. </a:t>
            </a:r>
          </a:p>
          <a:p>
            <a:r>
              <a:rPr lang="en-US" altLang="ja-JP">
                <a:ea typeface="ＭＳ Ｐ明朝" charset="0"/>
                <a:cs typeface="ＭＳ Ｐ明朝" charset="0"/>
              </a:rPr>
              <a:t>You can see all v2 including ALICE one became flat except CuCu 62 GeV results. </a:t>
            </a:r>
          </a:p>
          <a:p>
            <a:r>
              <a:rPr lang="en-US" altLang="ja-JP">
                <a:ea typeface="ＭＳ Ｐ明朝" charset="0"/>
                <a:cs typeface="ＭＳ Ｐ明朝" charset="0"/>
              </a:rPr>
              <a:t>This exception may indicate non-sufficient thermalization region. </a:t>
            </a:r>
          </a:p>
          <a:p>
            <a:r>
              <a:rPr lang="en-US" altLang="ja-JP">
                <a:ea typeface="ＭＳ Ｐ明朝" charset="0"/>
                <a:cs typeface="ＭＳ Ｐ明朝" charset="0"/>
              </a:rPr>
              <a:t>We are now reaching transition phase both energy scan and participant density scan..</a:t>
            </a:r>
          </a:p>
          <a:p>
            <a:r>
              <a:rPr lang="en-US" altLang="ja-JP">
                <a:ea typeface="ＭＳ Ｐ明朝" charset="0"/>
                <a:cs typeface="ＭＳ Ｐ明朝" charset="0"/>
              </a:rPr>
              <a:t>To fill this map we need more detail study. </a:t>
            </a:r>
          </a:p>
          <a:p>
            <a:endParaRPr lang="en-US" altLang="ja-JP">
              <a:ea typeface="ＭＳ Ｐ明朝" charset="0"/>
              <a:cs typeface="ＭＳ Ｐ明朝" charset="0"/>
            </a:endParaRPr>
          </a:p>
          <a:p>
            <a:r>
              <a:rPr lang="en-US" altLang="ja-JP">
                <a:ea typeface="ＭＳ Ｐ明朝" charset="0"/>
                <a:cs typeface="ＭＳ Ｐ明朝" charset="0"/>
              </a:rPr>
              <a:t> </a:t>
            </a:r>
          </a:p>
          <a:p>
            <a:endParaRPr lang="ja-JP" altLang="en-US">
              <a:ea typeface="ＭＳ Ｐ明朝" charset="0"/>
              <a:cs typeface="ＭＳ Ｐ明朝"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A8B9B386-272D-9E49-B147-5F54EA994DCA}" type="slidenum">
              <a:rPr lang="en-US" altLang="ja-JP" sz="1200">
                <a:latin typeface="Arial" charset="0"/>
              </a:rPr>
              <a:pPr/>
              <a:t>37</a:t>
            </a:fld>
            <a:endParaRPr lang="en-US" altLang="ja-JP" sz="1200">
              <a:latin typeface="Arial"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ea typeface="ＭＳ Ｐ明朝" charset="0"/>
              <a:cs typeface="ＭＳ Ｐ明朝"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09EF972C-00B6-E04F-84FC-C42E3152A3C3}" type="slidenum">
              <a:rPr lang="en-US" altLang="ja-JP" sz="1200">
                <a:latin typeface="Arial" charset="0"/>
              </a:rPr>
              <a:pPr/>
              <a:t>3</a:t>
            </a:fld>
            <a:endParaRPr lang="en-US" altLang="ja-JP" sz="12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a typeface="ＭＳ Ｐ明朝" charset="0"/>
                <a:cs typeface="ＭＳ Ｐ明朝" charset="0"/>
              </a:rPr>
              <a:t>It was found that the v2 at low pT can be explained by a hydro-dynamical model assuming early thermalization</a:t>
            </a:r>
          </a:p>
          <a:p>
            <a:endParaRPr lang="en-US" altLang="ja-JP">
              <a:ea typeface="ＭＳ Ｐ明朝" charset="0"/>
              <a:cs typeface="ＭＳ Ｐ明朝" charset="0"/>
            </a:endParaRPr>
          </a:p>
          <a:p>
            <a:endParaRPr lang="en-US" altLang="ja-JP">
              <a:ea typeface="ＭＳ Ｐ明朝" charset="0"/>
              <a:cs typeface="ＭＳ Ｐ明朝" charset="0"/>
            </a:endParaRPr>
          </a:p>
          <a:p>
            <a:r>
              <a:rPr lang="en-US" altLang="ja-JP">
                <a:ea typeface="ＭＳ Ｐ明朝" charset="0"/>
                <a:cs typeface="ＭＳ Ｐ明朝" charset="0"/>
              </a:rPr>
              <a:t>Spectra for heavier particles</a:t>
            </a:r>
          </a:p>
          <a:p>
            <a:r>
              <a:rPr lang="en-US" altLang="ja-JP">
                <a:ea typeface="ＭＳ Ｐ明朝" charset="0"/>
                <a:cs typeface="ＭＳ Ｐ明朝" charset="0"/>
              </a:rPr>
              <a:t>has a convex shape due to </a:t>
            </a:r>
            <a:r>
              <a:rPr lang="en-US" altLang="ja-JP" b="1">
                <a:solidFill>
                  <a:srgbClr val="FF0000"/>
                </a:solidFill>
                <a:ea typeface="ＭＳ Ｐ明朝" charset="0"/>
                <a:cs typeface="ＭＳ Ｐ明朝" charset="0"/>
              </a:rPr>
              <a:t>collective flow</a:t>
            </a:r>
            <a:r>
              <a:rPr lang="en-US" altLang="ja-JP">
                <a:ea typeface="ＭＳ Ｐ明朝" charset="0"/>
                <a:cs typeface="ＭＳ Ｐ明朝" charset="0"/>
              </a:rPr>
              <a:t>.</a:t>
            </a:r>
          </a:p>
          <a:p>
            <a:pPr lvl="1"/>
            <a:endParaRPr lang="en-US" altLang="ja-JP">
              <a:ea typeface="ＭＳ Ｐ明朝" charset="0"/>
              <a:cs typeface="ＭＳ Ｐ明朝" charset="0"/>
            </a:endParaRPr>
          </a:p>
          <a:p>
            <a:r>
              <a:rPr lang="en-US" altLang="ja-JP" b="1">
                <a:ea typeface="ＭＳ Ｐ明朝" charset="0"/>
                <a:cs typeface="ＭＳ Ｐ明朝" charset="0"/>
              </a:rPr>
              <a:t>spectra :</a:t>
            </a:r>
            <a:r>
              <a:rPr lang="ja-JP" altLang="en-US" b="1">
                <a:ea typeface="ＭＳ Ｐ明朝" charset="0"/>
                <a:cs typeface="ＭＳ Ｐ明朝" charset="0"/>
              </a:rPr>
              <a:t>横運動量分布も、流体力学を使ったモデル（</a:t>
            </a:r>
            <a:r>
              <a:rPr lang="en-US" altLang="ja-JP" b="1">
                <a:ea typeface="ＭＳ Ｐ明朝" charset="0"/>
                <a:cs typeface="ＭＳ Ｐ明朝" charset="0"/>
              </a:rPr>
              <a:t>Blast-wave Fit</a:t>
            </a:r>
            <a:r>
              <a:rPr lang="ja-JP" altLang="en-US" b="1">
                <a:ea typeface="ＭＳ Ｐ明朝" charset="0"/>
                <a:cs typeface="ＭＳ Ｐ明朝" charset="0"/>
              </a:rPr>
              <a:t>）で説明できている。</a:t>
            </a:r>
            <a:endParaRPr lang="en-US" altLang="ja-JP" b="1">
              <a:ea typeface="ＭＳ Ｐ明朝" charset="0"/>
              <a:cs typeface="ＭＳ Ｐ明朝" charset="0"/>
            </a:endParaRPr>
          </a:p>
          <a:p>
            <a:r>
              <a:rPr lang="en-US" altLang="ja-JP" b="1">
                <a:ea typeface="ＭＳ Ｐ明朝" charset="0"/>
                <a:cs typeface="ＭＳ Ｐ明朝" charset="0"/>
              </a:rPr>
              <a:t>π/K/p</a:t>
            </a:r>
            <a:r>
              <a:rPr lang="ja-JP" altLang="en-US" b="1">
                <a:ea typeface="ＭＳ Ｐ明朝" charset="0"/>
                <a:cs typeface="ＭＳ Ｐ明朝" charset="0"/>
              </a:rPr>
              <a:t>の質量の違いからくる</a:t>
            </a:r>
            <a:r>
              <a:rPr lang="en-US" altLang="ja-JP" b="1">
                <a:ea typeface="ＭＳ Ｐ明朝" charset="0"/>
                <a:cs typeface="ＭＳ Ｐ明朝" charset="0"/>
              </a:rPr>
              <a:t> </a:t>
            </a:r>
            <a:r>
              <a:rPr lang="en-US" altLang="ja-JP" b="1">
                <a:solidFill>
                  <a:srgbClr val="FF0000"/>
                </a:solidFill>
                <a:ea typeface="ＭＳ Ｐ明朝" charset="0"/>
                <a:cs typeface="ＭＳ Ｐ明朝" charset="0"/>
              </a:rPr>
              <a:t>radial flow</a:t>
            </a:r>
            <a:r>
              <a:rPr lang="ja-JP" altLang="en-US" b="1">
                <a:ea typeface="ＭＳ Ｐ明朝" charset="0"/>
                <a:cs typeface="ＭＳ Ｐ明朝" charset="0"/>
              </a:rPr>
              <a:t>の効果を含むモデルによって、実験結果が再現でき、</a:t>
            </a:r>
            <a:r>
              <a:rPr lang="en-US" altLang="ja-JP" b="1">
                <a:ea typeface="ＭＳ Ｐ明朝" charset="0"/>
                <a:cs typeface="ＭＳ Ｐ明朝" charset="0"/>
              </a:rPr>
              <a:t>p+p</a:t>
            </a:r>
            <a:r>
              <a:rPr lang="ja-JP" altLang="en-US" b="1">
                <a:ea typeface="ＭＳ Ｐ明朝" charset="0"/>
                <a:cs typeface="ＭＳ Ｐ明朝" charset="0"/>
              </a:rPr>
              <a:t>実験との差も説明できている。</a:t>
            </a:r>
            <a:endParaRPr lang="en-US" altLang="ja-JP" b="1">
              <a:ea typeface="ＭＳ Ｐ明朝" charset="0"/>
              <a:cs typeface="ＭＳ Ｐ明朝" charset="0"/>
            </a:endParaRPr>
          </a:p>
          <a:p>
            <a:r>
              <a:rPr lang="en-US" altLang="ja-JP" b="1">
                <a:ea typeface="ＭＳ Ｐ明朝" charset="0"/>
                <a:cs typeface="ＭＳ Ｐ明朝" charset="0"/>
                <a:sym typeface="Wingdings" charset="0"/>
              </a:rPr>
              <a:t></a:t>
            </a:r>
            <a:r>
              <a:rPr lang="ja-JP" altLang="en-US" b="1">
                <a:solidFill>
                  <a:srgbClr val="FF3300"/>
                </a:solidFill>
                <a:ea typeface="ＭＳ Ｐ明朝" charset="0"/>
                <a:cs typeface="ＭＳ Ｐ明朝" charset="0"/>
                <a:sym typeface="Wingdings" charset="0"/>
              </a:rPr>
              <a:t>ハドロン化後</a:t>
            </a:r>
            <a:r>
              <a:rPr lang="ja-JP" altLang="en-US" b="1">
                <a:ea typeface="ＭＳ Ｐ明朝" charset="0"/>
                <a:cs typeface="ＭＳ Ｐ明朝" charset="0"/>
                <a:sym typeface="Wingdings" charset="0"/>
              </a:rPr>
              <a:t>の</a:t>
            </a:r>
            <a:r>
              <a:rPr lang="en-US" altLang="ja-JP" b="1">
                <a:ea typeface="ＭＳ Ｐ明朝" charset="0"/>
                <a:cs typeface="ＭＳ Ｐ明朝" charset="0"/>
                <a:sym typeface="Wingdings" charset="0"/>
              </a:rPr>
              <a:t>radial flow</a:t>
            </a:r>
            <a:r>
              <a:rPr lang="ja-JP" altLang="en-US" b="1">
                <a:ea typeface="ＭＳ Ｐ明朝" charset="0"/>
                <a:cs typeface="ＭＳ Ｐ明朝" charset="0"/>
                <a:sym typeface="Wingdings" charset="0"/>
              </a:rPr>
              <a:t>が存在</a:t>
            </a:r>
            <a:r>
              <a:rPr lang="en-US" altLang="ja-JP" b="1">
                <a:ea typeface="ＭＳ Ｐ明朝" charset="0"/>
                <a:cs typeface="ＭＳ Ｐ明朝" charset="0"/>
                <a:sym typeface="Wingdings" charset="0"/>
              </a:rPr>
              <a:t> </a:t>
            </a:r>
            <a:endParaRPr lang="en-US" altLang="ja-JP" b="1">
              <a:ea typeface="ＭＳ Ｐ明朝" charset="0"/>
              <a:cs typeface="ＭＳ Ｐ明朝" charset="0"/>
            </a:endParaRPr>
          </a:p>
          <a:p>
            <a:endParaRPr lang="en-US" altLang="ja-JP">
              <a:ea typeface="ＭＳ Ｐ明朝" charset="0"/>
              <a:cs typeface="ＭＳ Ｐ明朝" charset="0"/>
            </a:endParaRPr>
          </a:p>
          <a:p>
            <a:endParaRPr lang="ja-JP" altLang="en-US" sz="700">
              <a:ea typeface="ＭＳ Ｐ明朝" charset="0"/>
              <a:cs typeface="ＭＳ Ｐ明朝"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B26B1CF2-B360-AA46-B9FE-E8CEC3C9C4CF}" type="slidenum">
              <a:rPr lang="en-US" altLang="ja-JP" sz="1200">
                <a:latin typeface="Arial" charset="0"/>
              </a:rPr>
              <a:pPr/>
              <a:t>38</a:t>
            </a:fld>
            <a:endParaRPr lang="en-US" altLang="ja-JP" sz="1200">
              <a:latin typeface="Arial"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ea typeface="ＭＳ Ｐ明朝" charset="0"/>
              <a:cs typeface="ＭＳ Ｐ明朝"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D029F30B-6AF7-D246-98D4-BB1007F4A47E}" type="slidenum">
              <a:rPr lang="en-US" altLang="ja-JP" sz="1200">
                <a:latin typeface="Arial" charset="0"/>
              </a:rPr>
              <a:pPr/>
              <a:t>39</a:t>
            </a:fld>
            <a:endParaRPr lang="en-US" altLang="ja-JP" sz="1200">
              <a:latin typeface="Arial"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ea typeface="ＭＳ Ｐ明朝" charset="0"/>
              <a:cs typeface="ＭＳ Ｐ明朝"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A81B1A5A-6F0B-1147-93D6-03226ED1DFFF}" type="slidenum">
              <a:rPr lang="en-US" altLang="ja-JP" sz="1200">
                <a:latin typeface="Arial" charset="0"/>
              </a:rPr>
              <a:pPr/>
              <a:t>40</a:t>
            </a:fld>
            <a:endParaRPr lang="en-US" altLang="ja-JP" sz="1200">
              <a:latin typeface="Arial"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ea typeface="ＭＳ Ｐ明朝" charset="0"/>
              <a:cs typeface="ＭＳ Ｐ明朝"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D1101D69-367A-AA47-85CF-729CCB47D29D}" type="slidenum">
              <a:rPr lang="en-US" altLang="ja-JP" sz="1200">
                <a:latin typeface="Arial" charset="0"/>
              </a:rPr>
              <a:pPr/>
              <a:t>41</a:t>
            </a:fld>
            <a:endParaRPr lang="en-US" altLang="ja-JP" sz="1200">
              <a:latin typeface="Arial"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ea typeface="ＭＳ Ｐ明朝" charset="0"/>
              <a:cs typeface="ＭＳ Ｐ明朝"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C7808E8F-C8A2-2E47-A946-335D14448FDF}" type="slidenum">
              <a:rPr lang="en-US" altLang="ja-JP" sz="1200">
                <a:latin typeface="Arial" charset="0"/>
              </a:rPr>
              <a:pPr/>
              <a:t>42</a:t>
            </a:fld>
            <a:endParaRPr lang="en-US" altLang="ja-JP" sz="1200">
              <a:latin typeface="Arial"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ea typeface="ＭＳ Ｐ明朝" charset="0"/>
              <a:cs typeface="ＭＳ Ｐ明朝"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Helvetica"/>
                <a:cs typeface="Helvetica"/>
              </a:rPr>
              <a:t>Longitudinally, above characteristics could be different in Au-going/Cu-going</a:t>
            </a:r>
          </a:p>
          <a:p>
            <a:endParaRPr kumimoji="1" lang="ja-JP" altLang="en-US" dirty="0"/>
          </a:p>
        </p:txBody>
      </p:sp>
      <p:sp>
        <p:nvSpPr>
          <p:cNvPr id="4" name="スライド番号プレースホルダー 3"/>
          <p:cNvSpPr>
            <a:spLocks noGrp="1"/>
          </p:cNvSpPr>
          <p:nvPr>
            <p:ph type="sldNum" sz="quarter" idx="10"/>
          </p:nvPr>
        </p:nvSpPr>
        <p:spPr/>
        <p:txBody>
          <a:bodyPr/>
          <a:lstStyle/>
          <a:p>
            <a:fld id="{BE505AAB-311F-E34C-A47F-FC398C209D92}" type="slidenum">
              <a:rPr kumimoji="1" lang="ja-JP" altLang="en-US" smtClean="0"/>
              <a:t>5</a:t>
            </a:fld>
            <a:endParaRPr kumimoji="1" lang="ja-JP" altLang="en-US"/>
          </a:p>
        </p:txBody>
      </p:sp>
    </p:spTree>
    <p:extLst>
      <p:ext uri="{BB962C8B-B14F-4D97-AF65-F5344CB8AC3E}">
        <p14:creationId xmlns:p14="http://schemas.microsoft.com/office/powerpoint/2010/main" val="198155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F649CFFC-07A5-C64D-86F9-5A3FAE728C1E}" type="slidenum">
              <a:rPr lang="en-US" altLang="ja-JP" sz="1200">
                <a:latin typeface="Arial" charset="0"/>
              </a:rPr>
              <a:pPr/>
              <a:t>6</a:t>
            </a:fld>
            <a:endParaRPr lang="en-US" altLang="ja-JP" sz="1200">
              <a:latin typeface="Arial" charset="0"/>
            </a:endParaRPr>
          </a:p>
        </p:txBody>
      </p:sp>
      <p:sp>
        <p:nvSpPr>
          <p:cNvPr id="24578" name="Rectangle 2"/>
          <p:cNvSpPr>
            <a:spLocks noGrp="1" noRot="1" noChangeAspect="1" noChangeArrowheads="1" noTextEdit="1"/>
          </p:cNvSpPr>
          <p:nvPr>
            <p:ph type="sldImg"/>
          </p:nvPr>
        </p:nvSpPr>
        <p:spPr>
          <a:xfrm>
            <a:off x="1144588" y="687388"/>
            <a:ext cx="4570412" cy="3427412"/>
          </a:xfrm>
          <a:ln/>
        </p:spPr>
      </p:sp>
      <p:sp>
        <p:nvSpPr>
          <p:cNvPr id="24579"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a typeface="ＭＳ Ｐ明朝" charset="0"/>
                <a:cs typeface="ＭＳ Ｐ明朝" charset="0"/>
              </a:rPr>
              <a:t>This is the diagram of space time evolution after collision.</a:t>
            </a:r>
          </a:p>
          <a:p>
            <a:r>
              <a:rPr lang="en-US" altLang="ja-JP">
                <a:ea typeface="ＭＳ Ｐ明朝" charset="0"/>
                <a:cs typeface="ＭＳ Ｐ明朝" charset="0"/>
              </a:rPr>
              <a:t>The matter produced in the high energy heavy ion collision is expected to undergo several stages from the initial hard scattering to the final hadron emission as listed here.</a:t>
            </a:r>
          </a:p>
          <a:p>
            <a:r>
              <a:rPr lang="en-US" altLang="ja-JP">
                <a:ea typeface="ＭＳ Ｐ明朝" charset="0"/>
                <a:cs typeface="ＭＳ Ｐ明朝" charset="0"/>
              </a:rPr>
              <a:t>When the matter reaches thermalization and QGP is created, we expect hydro-dynamical behavior at quark level. </a:t>
            </a:r>
          </a:p>
          <a:p>
            <a:pPr>
              <a:spcBef>
                <a:spcPct val="0"/>
              </a:spcBef>
            </a:pPr>
            <a:r>
              <a:rPr lang="en-US" altLang="ja-JP">
                <a:ea typeface="ＭＳ Ｐ明朝" charset="0"/>
                <a:cs typeface="ＭＳ Ｐ明朝" charset="0"/>
              </a:rPr>
              <a:t>Since experimentally we cannot see the QGP directory, we need a comprehensive understanding from thermalization through hadronization to freeze-out</a:t>
            </a:r>
          </a:p>
          <a:p>
            <a:pPr>
              <a:spcBef>
                <a:spcPct val="0"/>
              </a:spcBef>
            </a:pPr>
            <a:r>
              <a:rPr lang="en-US" altLang="ja-JP">
                <a:ea typeface="ＭＳ Ｐ明朝" charset="0"/>
                <a:cs typeface="ＭＳ Ｐ明朝" charset="0"/>
              </a:rPr>
              <a:t>As I said the azimuthal anisotropy is expected to be created at QGP stage by pressure gradient, but it is important to note whenever the matter interacts each other, there is a possibility to make  v2  Increase or decrease.   </a:t>
            </a:r>
          </a:p>
          <a:p>
            <a:pPr>
              <a:spcBef>
                <a:spcPct val="0"/>
              </a:spcBef>
            </a:pPr>
            <a:endParaRPr lang="en-US" altLang="ja-JP">
              <a:ea typeface="ＭＳ Ｐ明朝" charset="0"/>
              <a:cs typeface="ＭＳ Ｐ明朝" charset="0"/>
            </a:endParaRPr>
          </a:p>
          <a:p>
            <a:pPr>
              <a:spcBef>
                <a:spcPct val="0"/>
              </a:spcBef>
            </a:pPr>
            <a:endParaRPr lang="en-US" altLang="ja-JP">
              <a:ea typeface="ＭＳ Ｐ明朝" charset="0"/>
              <a:cs typeface="ＭＳ Ｐ明朝" charset="0"/>
            </a:endParaRPr>
          </a:p>
          <a:p>
            <a:pPr>
              <a:spcBef>
                <a:spcPct val="0"/>
              </a:spcBef>
            </a:pPr>
            <a:endParaRPr lang="en-US" altLang="ja-JP">
              <a:ea typeface="ＭＳ Ｐ明朝" charset="0"/>
              <a:cs typeface="ＭＳ Ｐ明朝" charset="0"/>
            </a:endParaRPr>
          </a:p>
          <a:p>
            <a:pPr>
              <a:spcBef>
                <a:spcPct val="0"/>
              </a:spcBef>
            </a:pPr>
            <a:endParaRPr lang="en-US" altLang="ja-JP">
              <a:ea typeface="ＭＳ Ｐ明朝" charset="0"/>
              <a:cs typeface="ＭＳ Ｐ明朝" charset="0"/>
            </a:endParaRPr>
          </a:p>
          <a:p>
            <a:pPr>
              <a:spcBef>
                <a:spcPct val="0"/>
              </a:spcBef>
            </a:pPr>
            <a:endParaRPr lang="en-US" altLang="ja-JP">
              <a:ea typeface="ＭＳ Ｐ明朝" charset="0"/>
              <a:cs typeface="ＭＳ Ｐ明朝" charset="0"/>
            </a:endParaRPr>
          </a:p>
          <a:p>
            <a:pPr>
              <a:spcBef>
                <a:spcPct val="0"/>
              </a:spcBef>
            </a:pPr>
            <a:r>
              <a:rPr lang="en-US" altLang="ja-JP">
                <a:ea typeface="ＭＳ Ｐ明朝" charset="0"/>
                <a:cs typeface="ＭＳ Ｐ明朝" charset="0"/>
              </a:rPr>
              <a:t>Time scale of space-time evolution of a heavy-ion collision is ~10 fm/</a:t>
            </a:r>
            <a:r>
              <a:rPr lang="en-US" altLang="ja-JP" i="1">
                <a:ea typeface="ＭＳ Ｐ明朝" charset="0"/>
                <a:cs typeface="ＭＳ Ｐ明朝" charset="0"/>
              </a:rPr>
              <a:t>c</a:t>
            </a:r>
            <a:r>
              <a:rPr lang="en-US" altLang="ja-JP">
                <a:ea typeface="ＭＳ Ｐ明朝" charset="0"/>
                <a:cs typeface="ＭＳ Ｐ明朝" charset="0"/>
              </a:rPr>
              <a:t>.</a:t>
            </a:r>
          </a:p>
          <a:p>
            <a:pPr>
              <a:spcBef>
                <a:spcPct val="0"/>
              </a:spcBef>
              <a:buFontTx/>
              <a:buChar char="•"/>
            </a:pPr>
            <a:r>
              <a:rPr lang="en-US" altLang="ja-JP">
                <a:ea typeface="ＭＳ Ｐ明朝" charset="0"/>
                <a:cs typeface="ＭＳ Ｐ明朝" charset="0"/>
              </a:rPr>
              <a:t>The evidence of strong transverse expansion can be related to the equation of state of the dense matter produced at RHIC.</a:t>
            </a:r>
          </a:p>
          <a:p>
            <a:r>
              <a:rPr lang="en-US" altLang="ja-JP">
                <a:ea typeface="ＭＳ Ｐ明朝" charset="0"/>
                <a:cs typeface="ＭＳ Ｐ明朝" charset="0"/>
              </a:rPr>
              <a:t>Space-time evolution of a heavy-ion </a:t>
            </a:r>
          </a:p>
          <a:p>
            <a:r>
              <a:rPr lang="en-US" altLang="ja-JP">
                <a:ea typeface="ＭＳ Ｐ明朝" charset="0"/>
                <a:cs typeface="ＭＳ Ｐ明朝" charset="0"/>
              </a:rPr>
              <a:t>collision (time scale: ~10 fm/c)</a:t>
            </a:r>
          </a:p>
          <a:p>
            <a:r>
              <a:rPr lang="en-US" altLang="ja-JP" i="1">
                <a:ea typeface="ＭＳ Ｐ明朝" charset="0"/>
                <a:cs typeface="ＭＳ Ｐ明朝" charset="0"/>
              </a:rPr>
              <a:t>There are some stages</a:t>
            </a:r>
          </a:p>
          <a:p>
            <a:r>
              <a:rPr lang="en-US" altLang="ja-JP" i="1">
                <a:ea typeface="ＭＳ Ｐ明朝" charset="0"/>
                <a:cs typeface="ＭＳ Ｐ明朝" charset="0"/>
              </a:rPr>
              <a:t>and dynamic changes.</a:t>
            </a:r>
          </a:p>
          <a:p>
            <a:pPr>
              <a:spcBef>
                <a:spcPct val="0"/>
              </a:spcBef>
            </a:pPr>
            <a:endParaRPr lang="en-US" altLang="ja-JP">
              <a:ea typeface="ＭＳ Ｐ明朝" charset="0"/>
              <a:cs typeface="ＭＳ Ｐ明朝"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b="1" dirty="0" smtClean="0">
                <a:solidFill>
                  <a:srgbClr val="FF0000"/>
                </a:solidFill>
                <a:latin typeface="Arial" charset="0"/>
              </a:rPr>
              <a:t>Eccentricity scaling </a:t>
            </a:r>
            <a:r>
              <a:rPr lang="en-US" altLang="ja-JP" b="1" dirty="0" smtClean="0">
                <a:solidFill>
                  <a:srgbClr val="FF0000"/>
                </a:solidFill>
                <a:latin typeface="Arial" charset="0"/>
                <a:sym typeface="Wingdings" charset="0"/>
              </a:rPr>
              <a:t>suggests </a:t>
            </a:r>
            <a:r>
              <a:rPr lang="en-US" altLang="ja-JP" b="1" dirty="0" smtClean="0">
                <a:solidFill>
                  <a:srgbClr val="FF0000"/>
                </a:solidFill>
                <a:latin typeface="Arial" charset="0"/>
              </a:rPr>
              <a:t>early </a:t>
            </a:r>
            <a:r>
              <a:rPr lang="en-US" altLang="ja-JP" b="1" dirty="0" err="1" smtClean="0">
                <a:solidFill>
                  <a:srgbClr val="FF0000"/>
                </a:solidFill>
                <a:latin typeface="Arial" charset="0"/>
              </a:rPr>
              <a:t>thermalization</a:t>
            </a:r>
            <a:r>
              <a:rPr lang="en-US" altLang="ja-JP" b="1" dirty="0" smtClean="0">
                <a:solidFill>
                  <a:srgbClr val="FF0000"/>
                </a:solidFill>
                <a:latin typeface="Arial" charset="0"/>
              </a:rPr>
              <a:t>.</a:t>
            </a:r>
            <a:r>
              <a:rPr lang="en-US" altLang="ja-JP" dirty="0" smtClean="0">
                <a:solidFill>
                  <a:srgbClr val="FF0000"/>
                </a:solidFill>
                <a:latin typeface="Arial" charset="0"/>
              </a:rPr>
              <a:t> </a:t>
            </a:r>
          </a:p>
        </p:txBody>
      </p:sp>
      <p:sp>
        <p:nvSpPr>
          <p:cNvPr id="4" name="スライド番号プレースホルダー 3"/>
          <p:cNvSpPr>
            <a:spLocks noGrp="1"/>
          </p:cNvSpPr>
          <p:nvPr>
            <p:ph type="sldNum" sz="quarter" idx="10"/>
          </p:nvPr>
        </p:nvSpPr>
        <p:spPr/>
        <p:txBody>
          <a:bodyPr/>
          <a:lstStyle/>
          <a:p>
            <a:fld id="{BE505AAB-311F-E34C-A47F-FC398C209D92}" type="slidenum">
              <a:rPr kumimoji="1" lang="ja-JP" altLang="en-US" smtClean="0"/>
              <a:t>9</a:t>
            </a:fld>
            <a:endParaRPr kumimoji="1" lang="ja-JP" altLang="en-US"/>
          </a:p>
        </p:txBody>
      </p:sp>
    </p:spTree>
    <p:extLst>
      <p:ext uri="{BB962C8B-B14F-4D97-AF65-F5344CB8AC3E}">
        <p14:creationId xmlns:p14="http://schemas.microsoft.com/office/powerpoint/2010/main" val="215412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fld id="{8A152F5B-E81A-4C4A-BFCD-F56D1DB825FD}" type="slidenum">
              <a:rPr lang="en-US" altLang="ja-JP" sz="1200">
                <a:latin typeface="Arial" charset="0"/>
              </a:rPr>
              <a:pPr/>
              <a:t>10</a:t>
            </a:fld>
            <a:endParaRPr lang="en-US" altLang="ja-JP" sz="1200">
              <a:latin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a typeface="ＭＳ Ｐ明朝" charset="0"/>
                <a:cs typeface="ＭＳ Ｐ明朝" charset="0"/>
              </a:rPr>
              <a:t>We found that this difference is scaled by the </a:t>
            </a:r>
            <a:r>
              <a:rPr lang="en-US" altLang="ja-JP" dirty="0" err="1">
                <a:ea typeface="ＭＳ Ｐ明朝" charset="0"/>
                <a:cs typeface="ＭＳ Ｐ明朝" charset="0"/>
              </a:rPr>
              <a:t>Npart</a:t>
            </a:r>
            <a:r>
              <a:rPr lang="en-US" altLang="ja-JP" dirty="0">
                <a:ea typeface="ＭＳ Ｐ明朝" charset="0"/>
                <a:cs typeface="ＭＳ Ｐ明朝" charset="0"/>
              </a:rPr>
              <a:t> to 1 over 3 factor. </a:t>
            </a:r>
          </a:p>
          <a:p>
            <a:r>
              <a:rPr lang="en-US" altLang="ja-JP" dirty="0">
                <a:ea typeface="ＭＳ Ｐ明朝" charset="0"/>
                <a:cs typeface="ＭＳ Ｐ明朝" charset="0"/>
              </a:rPr>
              <a:t>Left and middle figures are same figures as previous page. </a:t>
            </a:r>
          </a:p>
          <a:p>
            <a:r>
              <a:rPr lang="en-US" altLang="ja-JP" dirty="0">
                <a:ea typeface="ＭＳ Ｐ明朝" charset="0"/>
                <a:cs typeface="ＭＳ Ｐ明朝" charset="0"/>
              </a:rPr>
              <a:t>Dividing  the middle figure by </a:t>
            </a:r>
            <a:r>
              <a:rPr lang="en-US" altLang="ja-JP" dirty="0" err="1">
                <a:ea typeface="ＭＳ Ｐ明朝" charset="0"/>
                <a:cs typeface="ＭＳ Ｐ明朝" charset="0"/>
              </a:rPr>
              <a:t>Npart</a:t>
            </a:r>
            <a:r>
              <a:rPr lang="en-US" altLang="ja-JP" dirty="0">
                <a:ea typeface="ＭＳ Ｐ明朝" charset="0"/>
                <a:cs typeface="ＭＳ Ｐ明朝" charset="0"/>
              </a:rPr>
              <a:t> to 1 over 3  we get Right figure. </a:t>
            </a:r>
          </a:p>
          <a:p>
            <a:r>
              <a:rPr lang="en-US" altLang="ja-JP" dirty="0">
                <a:ea typeface="ＭＳ Ｐ明朝" charset="0"/>
                <a:cs typeface="ＭＳ Ｐ明朝" charset="0"/>
              </a:rPr>
              <a:t>You can see all v2 including ALICE one became flat except </a:t>
            </a:r>
            <a:r>
              <a:rPr lang="en-US" altLang="ja-JP" dirty="0" err="1">
                <a:ea typeface="ＭＳ Ｐ明朝" charset="0"/>
                <a:cs typeface="ＭＳ Ｐ明朝" charset="0"/>
              </a:rPr>
              <a:t>CuCu</a:t>
            </a:r>
            <a:r>
              <a:rPr lang="en-US" altLang="ja-JP" dirty="0">
                <a:ea typeface="ＭＳ Ｐ明朝" charset="0"/>
                <a:cs typeface="ＭＳ Ｐ明朝" charset="0"/>
              </a:rPr>
              <a:t> 62 </a:t>
            </a:r>
            <a:r>
              <a:rPr lang="en-US" altLang="ja-JP" dirty="0" err="1">
                <a:ea typeface="ＭＳ Ｐ明朝" charset="0"/>
                <a:cs typeface="ＭＳ Ｐ明朝" charset="0"/>
              </a:rPr>
              <a:t>GeV</a:t>
            </a:r>
            <a:r>
              <a:rPr lang="en-US" altLang="ja-JP" dirty="0">
                <a:ea typeface="ＭＳ Ｐ明朝" charset="0"/>
                <a:cs typeface="ＭＳ Ｐ明朝" charset="0"/>
              </a:rPr>
              <a:t> results. </a:t>
            </a:r>
          </a:p>
          <a:p>
            <a:r>
              <a:rPr lang="en-US" altLang="ja-JP" dirty="0">
                <a:ea typeface="ＭＳ Ｐ明朝" charset="0"/>
                <a:cs typeface="ＭＳ Ｐ明朝" charset="0"/>
              </a:rPr>
              <a:t>This exception may indicate non-sufficient </a:t>
            </a:r>
            <a:r>
              <a:rPr lang="en-US" altLang="ja-JP" dirty="0" err="1">
                <a:ea typeface="ＭＳ Ｐ明朝" charset="0"/>
                <a:cs typeface="ＭＳ Ｐ明朝" charset="0"/>
              </a:rPr>
              <a:t>thermalization</a:t>
            </a:r>
            <a:r>
              <a:rPr lang="en-US" altLang="ja-JP" dirty="0">
                <a:ea typeface="ＭＳ Ｐ明朝" charset="0"/>
                <a:cs typeface="ＭＳ Ｐ明朝" charset="0"/>
              </a:rPr>
              <a:t> region. </a:t>
            </a:r>
          </a:p>
          <a:p>
            <a:r>
              <a:rPr lang="en-US" altLang="ja-JP" dirty="0">
                <a:ea typeface="ＭＳ Ｐ明朝" charset="0"/>
                <a:cs typeface="ＭＳ Ｐ明朝" charset="0"/>
              </a:rPr>
              <a:t>We are now reaching transition phase both energy scan and participant density scan..</a:t>
            </a:r>
          </a:p>
          <a:p>
            <a:r>
              <a:rPr lang="en-US" altLang="ja-JP" dirty="0">
                <a:ea typeface="ＭＳ Ｐ明朝" charset="0"/>
                <a:cs typeface="ＭＳ Ｐ明朝" charset="0"/>
              </a:rPr>
              <a:t>To fill this map we need more detail study. </a:t>
            </a:r>
          </a:p>
          <a:p>
            <a:endParaRPr lang="en-US" altLang="ja-JP" dirty="0" smtClean="0">
              <a:ea typeface="ＭＳ Ｐ明朝" charset="0"/>
              <a:cs typeface="ＭＳ Ｐ明朝" charset="0"/>
            </a:endParaRPr>
          </a:p>
          <a:p>
            <a:r>
              <a:rPr lang="en-US" altLang="ja-JP" b="1" dirty="0" smtClean="0">
                <a:latin typeface="Arial" charset="0"/>
              </a:rPr>
              <a:t>including </a:t>
            </a:r>
            <a:r>
              <a:rPr lang="en-US" altLang="ja-JP" b="1" dirty="0" err="1" smtClean="0">
                <a:latin typeface="Arial" charset="0"/>
              </a:rPr>
              <a:t>Pb+Pb</a:t>
            </a:r>
            <a:r>
              <a:rPr lang="en-US" altLang="ja-JP" b="1" dirty="0" smtClean="0">
                <a:latin typeface="Arial" charset="0"/>
              </a:rPr>
              <a:t> 2.76TeV </a:t>
            </a:r>
          </a:p>
          <a:p>
            <a:endParaRPr lang="en-US" altLang="ja-JP" b="1" dirty="0" smtClean="0">
              <a:latin typeface="Arial" charset="0"/>
              <a:ea typeface="ＭＳ Ｐ明朝" charset="0"/>
              <a:cs typeface="ＭＳ Ｐ明朝"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latin typeface="Helvetica"/>
                <a:cs typeface="Helvetica"/>
                <a:sym typeface="Wingdings" charset="0"/>
              </a:rPr>
              <a:t>- This exception may indicate non-sufficient </a:t>
            </a:r>
            <a:r>
              <a:rPr lang="en-US" altLang="ja-JP" sz="1200" dirty="0" err="1" smtClean="0">
                <a:latin typeface="Helvetica"/>
                <a:cs typeface="Helvetica"/>
                <a:sym typeface="Wingdings" charset="0"/>
              </a:rPr>
              <a:t>thermalization</a:t>
            </a:r>
            <a:r>
              <a:rPr lang="en-US" altLang="ja-JP" sz="1200" dirty="0" smtClean="0">
                <a:latin typeface="Helvetica"/>
                <a:cs typeface="Helvetica"/>
                <a:sym typeface="Wingdings" charset="0"/>
              </a:rPr>
              <a:t> region.</a:t>
            </a:r>
            <a:endParaRPr lang="en-US" altLang="ja-JP" sz="1200" dirty="0" smtClean="0">
              <a:latin typeface="Helvetica"/>
              <a:cs typeface="Helvetica"/>
            </a:endParaRPr>
          </a:p>
          <a:p>
            <a:endParaRPr lang="en-US" altLang="ja-JP" dirty="0">
              <a:ea typeface="ＭＳ Ｐ明朝" charset="0"/>
              <a:cs typeface="ＭＳ Ｐ明朝" charset="0"/>
            </a:endParaRPr>
          </a:p>
          <a:p>
            <a:r>
              <a:rPr lang="en-US" altLang="ja-JP" dirty="0">
                <a:ea typeface="ＭＳ Ｐ明朝" charset="0"/>
                <a:cs typeface="ＭＳ Ｐ明朝" charset="0"/>
              </a:rPr>
              <a:t> </a:t>
            </a:r>
          </a:p>
          <a:p>
            <a:endParaRPr lang="ja-JP" altLang="en-US" dirty="0">
              <a:ea typeface="ＭＳ Ｐ明朝" charset="0"/>
              <a:cs typeface="ＭＳ Ｐ明朝"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smtClean="0"/>
              <a:t>v</a:t>
            </a:r>
            <a:r>
              <a:rPr lang="en-US" altLang="ja-JP" sz="800" baseline="-5000" dirty="0" smtClean="0"/>
              <a:t>2</a:t>
            </a:r>
            <a:r>
              <a:rPr lang="en-US" altLang="ja-JP" dirty="0" smtClean="0"/>
              <a:t> for different systems has similar centrality and </a:t>
            </a:r>
            <a:r>
              <a:rPr lang="en-US" altLang="ja-JP" dirty="0" err="1" smtClean="0"/>
              <a:t>pT</a:t>
            </a:r>
            <a:r>
              <a:rPr lang="en-US" altLang="ja-JP" dirty="0" smtClean="0"/>
              <a:t> dependence</a:t>
            </a:r>
            <a:br>
              <a:rPr lang="en-US" altLang="ja-JP" dirty="0" smtClean="0"/>
            </a:br>
            <a:r>
              <a:rPr lang="en-US" altLang="ja-JP" dirty="0" smtClean="0"/>
              <a:t>v</a:t>
            </a:r>
            <a:r>
              <a:rPr lang="en-US" altLang="ja-JP" sz="800" baseline="-5000" dirty="0" smtClean="0"/>
              <a:t>2</a:t>
            </a:r>
            <a:r>
              <a:rPr lang="en-US" altLang="ja-JP" dirty="0" smtClean="0"/>
              <a:t> in </a:t>
            </a:r>
            <a:r>
              <a:rPr lang="en-US" altLang="ja-JP" dirty="0" err="1" smtClean="0"/>
              <a:t>CuAu</a:t>
            </a:r>
            <a:r>
              <a:rPr lang="en-US" altLang="ja-JP" dirty="0" smtClean="0"/>
              <a:t> is always between those in </a:t>
            </a:r>
            <a:r>
              <a:rPr lang="en-US" altLang="ja-JP" dirty="0" err="1" smtClean="0"/>
              <a:t>AuAu</a:t>
            </a:r>
            <a:r>
              <a:rPr lang="en-US" altLang="ja-JP" dirty="0" smtClean="0"/>
              <a:t> and </a:t>
            </a:r>
            <a:r>
              <a:rPr lang="en-US" altLang="ja-JP" dirty="0" err="1" smtClean="0"/>
              <a:t>CuCu</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E505AAB-311F-E34C-A47F-FC398C209D92}" type="slidenum">
              <a:rPr kumimoji="1" lang="ja-JP" altLang="en-US" smtClean="0"/>
              <a:t>11</a:t>
            </a:fld>
            <a:endParaRPr kumimoji="1" lang="ja-JP" altLang="en-US"/>
          </a:p>
        </p:txBody>
      </p:sp>
    </p:spTree>
    <p:extLst>
      <p:ext uri="{BB962C8B-B14F-4D97-AF65-F5344CB8AC3E}">
        <p14:creationId xmlns:p14="http://schemas.microsoft.com/office/powerpoint/2010/main" val="210203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defRPr sz="2700">
                <a:latin typeface="Arial Rounded MT Bold"/>
                <a:ea typeface="Arial Rounded MT Bold"/>
                <a:cs typeface="Arial Rounded MT Bold"/>
                <a:sym typeface="Arial Rounded MT Bold"/>
              </a:defRPr>
            </a:pPr>
            <a:r>
              <a:rPr lang="en-US" altLang="ja-JP" dirty="0" smtClean="0"/>
              <a:t>Empirical ε</a:t>
            </a:r>
            <a:r>
              <a:rPr lang="en-US" altLang="ja-JP" baseline="-9846" dirty="0" smtClean="0"/>
              <a:t>3</a:t>
            </a:r>
            <a:r>
              <a:rPr lang="en-US" altLang="ja-JP" dirty="0" smtClean="0"/>
              <a:t>N</a:t>
            </a:r>
            <a:r>
              <a:rPr lang="en-US" altLang="ja-JP" baseline="-9846" dirty="0" smtClean="0"/>
              <a:t>part</a:t>
            </a:r>
            <a:r>
              <a:rPr lang="en-US" altLang="ja-JP" baseline="31999" dirty="0" smtClean="0"/>
              <a:t>(1/3) </a:t>
            </a:r>
            <a:r>
              <a:rPr lang="en-US" altLang="ja-JP" dirty="0" smtClean="0"/>
              <a:t>scaling is performed</a:t>
            </a:r>
          </a:p>
          <a:p>
            <a:pPr algn="l">
              <a:defRPr sz="2700">
                <a:latin typeface="Arial Rounded MT Bold"/>
                <a:ea typeface="Arial Rounded MT Bold"/>
                <a:cs typeface="Arial Rounded MT Bold"/>
                <a:sym typeface="Arial Rounded MT Bold"/>
              </a:defRPr>
            </a:pPr>
            <a:r>
              <a:rPr lang="en-US" altLang="ja-JP" dirty="0" smtClean="0"/>
              <a:t>-v</a:t>
            </a:r>
            <a:r>
              <a:rPr lang="en-US" altLang="ja-JP" baseline="-5999" dirty="0" smtClean="0"/>
              <a:t>3</a:t>
            </a:r>
            <a:r>
              <a:rPr lang="en-US" altLang="ja-JP" dirty="0" smtClean="0"/>
              <a:t> is scaled with ε</a:t>
            </a:r>
            <a:r>
              <a:rPr lang="en-US" altLang="ja-JP" baseline="-9846" dirty="0" smtClean="0"/>
              <a:t>3</a:t>
            </a:r>
            <a:r>
              <a:rPr lang="en-US" altLang="ja-JP" dirty="0" smtClean="0"/>
              <a:t>N</a:t>
            </a:r>
            <a:r>
              <a:rPr lang="en-US" altLang="ja-JP" baseline="-9846" dirty="0" smtClean="0"/>
              <a:t>part</a:t>
            </a:r>
            <a:r>
              <a:rPr lang="en-US" altLang="ja-JP" baseline="31999" dirty="0" smtClean="0"/>
              <a:t>(1/3) </a:t>
            </a:r>
            <a:r>
              <a:rPr lang="en-US" altLang="ja-JP" dirty="0" smtClean="0"/>
              <a:t/>
            </a:r>
            <a:br>
              <a:rPr lang="en-US" altLang="ja-JP" dirty="0" smtClean="0"/>
            </a:br>
            <a:r>
              <a:rPr lang="en-US" altLang="ja-JP" dirty="0" smtClean="0"/>
              <a:t>-</a:t>
            </a:r>
            <a:r>
              <a:rPr lang="en-US" altLang="ja-JP" dirty="0" err="1" smtClean="0"/>
              <a:t>N</a:t>
            </a:r>
            <a:r>
              <a:rPr lang="en-US" altLang="ja-JP" baseline="-9846" dirty="0" err="1" smtClean="0"/>
              <a:t>part</a:t>
            </a:r>
            <a:r>
              <a:rPr lang="en-US" altLang="ja-JP" baseline="31999" dirty="0" smtClean="0"/>
              <a:t>(1/3)</a:t>
            </a:r>
            <a:r>
              <a:rPr lang="en-US" altLang="ja-JP" dirty="0" smtClean="0"/>
              <a:t> is proportional to length scale</a:t>
            </a:r>
          </a:p>
          <a:p>
            <a:endParaRPr kumimoji="1" lang="ja-JP" altLang="en-US" dirty="0"/>
          </a:p>
        </p:txBody>
      </p:sp>
      <p:sp>
        <p:nvSpPr>
          <p:cNvPr id="4" name="スライド番号プレースホルダー 3"/>
          <p:cNvSpPr>
            <a:spLocks noGrp="1"/>
          </p:cNvSpPr>
          <p:nvPr>
            <p:ph type="sldNum" sz="quarter" idx="10"/>
          </p:nvPr>
        </p:nvSpPr>
        <p:spPr/>
        <p:txBody>
          <a:bodyPr/>
          <a:lstStyle/>
          <a:p>
            <a:fld id="{BE505AAB-311F-E34C-A47F-FC398C209D92}" type="slidenum">
              <a:rPr kumimoji="1" lang="ja-JP" altLang="en-US" smtClean="0"/>
              <a:t>14</a:t>
            </a:fld>
            <a:endParaRPr kumimoji="1" lang="ja-JP" altLang="en-US"/>
          </a:p>
        </p:txBody>
      </p:sp>
    </p:spTree>
    <p:extLst>
      <p:ext uri="{BB962C8B-B14F-4D97-AF65-F5344CB8AC3E}">
        <p14:creationId xmlns:p14="http://schemas.microsoft.com/office/powerpoint/2010/main" val="175835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And again you can see the </a:t>
            </a:r>
            <a:r>
              <a:rPr kumimoji="1" lang="en-US" altLang="ja-JP" dirty="0" err="1" smtClean="0"/>
              <a:t>Npart</a:t>
            </a:r>
            <a:r>
              <a:rPr kumimoji="1" lang="en-US" altLang="ja-JP" dirty="0" smtClean="0"/>
              <a:t> dependence. </a:t>
            </a:r>
            <a:endParaRPr kumimoji="1" lang="ja-JP" altLang="en-US" dirty="0"/>
          </a:p>
        </p:txBody>
      </p:sp>
      <p:sp>
        <p:nvSpPr>
          <p:cNvPr id="4" name="スライド番号プレースホルダー 3"/>
          <p:cNvSpPr>
            <a:spLocks noGrp="1"/>
          </p:cNvSpPr>
          <p:nvPr>
            <p:ph type="sldNum" sz="quarter" idx="10"/>
          </p:nvPr>
        </p:nvSpPr>
        <p:spPr/>
        <p:txBody>
          <a:bodyPr/>
          <a:lstStyle/>
          <a:p>
            <a:fld id="{BE505AAB-311F-E34C-A47F-FC398C209D92}" type="slidenum">
              <a:rPr kumimoji="1" lang="ja-JP" altLang="en-US" smtClean="0"/>
              <a:t>17</a:t>
            </a:fld>
            <a:endParaRPr kumimoji="1" lang="ja-JP" altLang="en-US"/>
          </a:p>
        </p:txBody>
      </p:sp>
    </p:spTree>
    <p:extLst>
      <p:ext uri="{BB962C8B-B14F-4D97-AF65-F5344CB8AC3E}">
        <p14:creationId xmlns:p14="http://schemas.microsoft.com/office/powerpoint/2010/main" val="280769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16/08/29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6" name="スライド番号プレースホルダー 5"/>
          <p:cNvSpPr>
            <a:spLocks noGrp="1"/>
          </p:cNvSpPr>
          <p:nvPr>
            <p:ph type="sldNum" sz="quarter" idx="12"/>
          </p:nvPr>
        </p:nvSpPr>
        <p:spPr/>
        <p:txBody>
          <a:bodyPr/>
          <a:lstStyle/>
          <a:p>
            <a:fld id="{CA4F50B3-044A-FB47-908E-7FF778483C3E}" type="slidenum">
              <a:rPr kumimoji="1" lang="ja-JP" altLang="en-US" smtClean="0"/>
              <a:t>‹#›</a:t>
            </a:fld>
            <a:endParaRPr kumimoji="1" lang="ja-JP" altLang="en-US"/>
          </a:p>
        </p:txBody>
      </p:sp>
    </p:spTree>
    <p:extLst>
      <p:ext uri="{BB962C8B-B14F-4D97-AF65-F5344CB8AC3E}">
        <p14:creationId xmlns:p14="http://schemas.microsoft.com/office/powerpoint/2010/main" val="314462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16/08/29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6" name="スライド番号プレースホルダー 5"/>
          <p:cNvSpPr>
            <a:spLocks noGrp="1"/>
          </p:cNvSpPr>
          <p:nvPr>
            <p:ph type="sldNum" sz="quarter" idx="12"/>
          </p:nvPr>
        </p:nvSpPr>
        <p:spPr/>
        <p:txBody>
          <a:bodyPr/>
          <a:lstStyle/>
          <a:p>
            <a:fld id="{CA4F50B3-044A-FB47-908E-7FF778483C3E}" type="slidenum">
              <a:rPr kumimoji="1" lang="ja-JP" altLang="en-US" smtClean="0"/>
              <a:t>‹#›</a:t>
            </a:fld>
            <a:endParaRPr kumimoji="1" lang="ja-JP" altLang="en-US"/>
          </a:p>
        </p:txBody>
      </p:sp>
    </p:spTree>
    <p:extLst>
      <p:ext uri="{BB962C8B-B14F-4D97-AF65-F5344CB8AC3E}">
        <p14:creationId xmlns:p14="http://schemas.microsoft.com/office/powerpoint/2010/main" val="16179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16/08/29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6" name="スライド番号プレースホルダー 5"/>
          <p:cNvSpPr>
            <a:spLocks noGrp="1"/>
          </p:cNvSpPr>
          <p:nvPr>
            <p:ph type="sldNum" sz="quarter" idx="12"/>
          </p:nvPr>
        </p:nvSpPr>
        <p:spPr/>
        <p:txBody>
          <a:bodyPr/>
          <a:lstStyle/>
          <a:p>
            <a:fld id="{CA4F50B3-044A-FB47-908E-7FF778483C3E}" type="slidenum">
              <a:rPr kumimoji="1" lang="ja-JP" altLang="en-US" smtClean="0"/>
              <a:t>‹#›</a:t>
            </a:fld>
            <a:endParaRPr kumimoji="1" lang="ja-JP" altLang="en-US"/>
          </a:p>
        </p:txBody>
      </p:sp>
    </p:spTree>
    <p:extLst>
      <p:ext uri="{BB962C8B-B14F-4D97-AF65-F5344CB8AC3E}">
        <p14:creationId xmlns:p14="http://schemas.microsoft.com/office/powerpoint/2010/main" val="324505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Slide Number Placeholder 5"/>
          <p:cNvSpPr>
            <a:spLocks noGrp="1"/>
          </p:cNvSpPr>
          <p:nvPr>
            <p:ph type="sldNum" sz="quarter" idx="10"/>
          </p:nvPr>
        </p:nvSpPr>
        <p:spPr>
          <a:ln/>
        </p:spPr>
        <p:txBody>
          <a:bodyPr/>
          <a:lstStyle>
            <a:lvl1pPr>
              <a:defRPr/>
            </a:lvl1pPr>
          </a:lstStyle>
          <a:p>
            <a:pPr>
              <a:defRPr/>
            </a:pPr>
            <a:fld id="{9386C9E9-2A2E-8D4E-AFD4-06992980AAA9}" type="slidenum">
              <a:rPr lang="en-US" altLang="ja-JP"/>
              <a:pPr>
                <a:defRPr/>
              </a:pPr>
              <a:t>‹#›</a:t>
            </a:fld>
            <a:endParaRPr lang="en-US" altLang="ja-JP"/>
          </a:p>
        </p:txBody>
      </p:sp>
      <p:sp>
        <p:nvSpPr>
          <p:cNvPr id="7" name="Footer Placeholder 4"/>
          <p:cNvSpPr>
            <a:spLocks noGrp="1"/>
          </p:cNvSpPr>
          <p:nvPr>
            <p:ph type="ftr" sz="quarter" idx="11"/>
          </p:nvPr>
        </p:nvSpPr>
        <p:spPr/>
        <p:txBody>
          <a:bodyPr/>
          <a:lstStyle>
            <a:lvl1pPr>
              <a:defRPr/>
            </a:lvl1pPr>
          </a:lstStyle>
          <a:p>
            <a:pPr>
              <a:defRPr/>
            </a:pPr>
            <a:r>
              <a:rPr lang="en-US" altLang="ja-JP" smtClean="0"/>
              <a:t>Maya SHIMOMURA /azimuthal anisotropy</a:t>
            </a:r>
            <a:endParaRPr lang="en-US" altLang="ja-JP"/>
          </a:p>
        </p:txBody>
      </p:sp>
      <p:sp>
        <p:nvSpPr>
          <p:cNvPr id="8" name="Date Placeholder 3"/>
          <p:cNvSpPr>
            <a:spLocks noGrp="1"/>
          </p:cNvSpPr>
          <p:nvPr>
            <p:ph type="dt" sz="half" idx="12"/>
          </p:nvPr>
        </p:nvSpPr>
        <p:spPr/>
        <p:txBody>
          <a:bodyPr/>
          <a:lstStyle>
            <a:lvl1pPr>
              <a:defRPr/>
            </a:lvl1pPr>
          </a:lstStyle>
          <a:p>
            <a:pPr>
              <a:defRPr/>
            </a:pPr>
            <a:r>
              <a:rPr lang="en-US" altLang="ja-JP" smtClean="0"/>
              <a:t>16/08/29</a:t>
            </a:r>
            <a:endParaRPr lang="en-US" altLang="ja-JP"/>
          </a:p>
        </p:txBody>
      </p:sp>
    </p:spTree>
    <p:extLst>
      <p:ext uri="{BB962C8B-B14F-4D97-AF65-F5344CB8AC3E}">
        <p14:creationId xmlns:p14="http://schemas.microsoft.com/office/powerpoint/2010/main" val="3095594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タイトルテキスト</a:t>
            </a: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48370629"/>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16/08/29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6" name="スライド番号プレースホルダー 5"/>
          <p:cNvSpPr>
            <a:spLocks noGrp="1"/>
          </p:cNvSpPr>
          <p:nvPr>
            <p:ph type="sldNum" sz="quarter" idx="12"/>
          </p:nvPr>
        </p:nvSpPr>
        <p:spPr/>
        <p:txBody>
          <a:bodyPr/>
          <a:lstStyle/>
          <a:p>
            <a:fld id="{CA4F50B3-044A-FB47-908E-7FF778483C3E}" type="slidenum">
              <a:rPr kumimoji="1" lang="ja-JP" altLang="en-US" smtClean="0"/>
              <a:t>‹#›</a:t>
            </a:fld>
            <a:endParaRPr kumimoji="1" lang="ja-JP" altLang="en-US"/>
          </a:p>
        </p:txBody>
      </p:sp>
    </p:spTree>
    <p:extLst>
      <p:ext uri="{BB962C8B-B14F-4D97-AF65-F5344CB8AC3E}">
        <p14:creationId xmlns:p14="http://schemas.microsoft.com/office/powerpoint/2010/main" val="321937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16/08/29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6" name="スライド番号プレースホルダー 5"/>
          <p:cNvSpPr>
            <a:spLocks noGrp="1"/>
          </p:cNvSpPr>
          <p:nvPr>
            <p:ph type="sldNum" sz="quarter" idx="12"/>
          </p:nvPr>
        </p:nvSpPr>
        <p:spPr/>
        <p:txBody>
          <a:bodyPr/>
          <a:lstStyle/>
          <a:p>
            <a:fld id="{CA4F50B3-044A-FB47-908E-7FF778483C3E}" type="slidenum">
              <a:rPr kumimoji="1" lang="ja-JP" altLang="en-US" smtClean="0"/>
              <a:t>‹#›</a:t>
            </a:fld>
            <a:endParaRPr kumimoji="1" lang="ja-JP" altLang="en-US"/>
          </a:p>
        </p:txBody>
      </p:sp>
    </p:spTree>
    <p:extLst>
      <p:ext uri="{BB962C8B-B14F-4D97-AF65-F5344CB8AC3E}">
        <p14:creationId xmlns:p14="http://schemas.microsoft.com/office/powerpoint/2010/main" val="353408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16/08/29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7" name="スライド番号プレースホルダー 6"/>
          <p:cNvSpPr>
            <a:spLocks noGrp="1"/>
          </p:cNvSpPr>
          <p:nvPr>
            <p:ph type="sldNum" sz="quarter" idx="12"/>
          </p:nvPr>
        </p:nvSpPr>
        <p:spPr/>
        <p:txBody>
          <a:bodyPr/>
          <a:lstStyle/>
          <a:p>
            <a:fld id="{CA4F50B3-044A-FB47-908E-7FF778483C3E}" type="slidenum">
              <a:rPr kumimoji="1" lang="ja-JP" altLang="en-US" smtClean="0"/>
              <a:t>‹#›</a:t>
            </a:fld>
            <a:endParaRPr kumimoji="1" lang="ja-JP" altLang="en-US"/>
          </a:p>
        </p:txBody>
      </p:sp>
    </p:spTree>
    <p:extLst>
      <p:ext uri="{BB962C8B-B14F-4D97-AF65-F5344CB8AC3E}">
        <p14:creationId xmlns:p14="http://schemas.microsoft.com/office/powerpoint/2010/main" val="357036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16/08/29</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9" name="スライド番号プレースホルダー 8"/>
          <p:cNvSpPr>
            <a:spLocks noGrp="1"/>
          </p:cNvSpPr>
          <p:nvPr>
            <p:ph type="sldNum" sz="quarter" idx="12"/>
          </p:nvPr>
        </p:nvSpPr>
        <p:spPr/>
        <p:txBody>
          <a:bodyPr/>
          <a:lstStyle/>
          <a:p>
            <a:fld id="{CA4F50B3-044A-FB47-908E-7FF778483C3E}" type="slidenum">
              <a:rPr kumimoji="1" lang="ja-JP" altLang="en-US" smtClean="0"/>
              <a:t>‹#›</a:t>
            </a:fld>
            <a:endParaRPr kumimoji="1" lang="ja-JP" altLang="en-US"/>
          </a:p>
        </p:txBody>
      </p:sp>
    </p:spTree>
    <p:extLst>
      <p:ext uri="{BB962C8B-B14F-4D97-AF65-F5344CB8AC3E}">
        <p14:creationId xmlns:p14="http://schemas.microsoft.com/office/powerpoint/2010/main" val="32116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16/08/29</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5" name="スライド番号プレースホルダー 4"/>
          <p:cNvSpPr>
            <a:spLocks noGrp="1"/>
          </p:cNvSpPr>
          <p:nvPr>
            <p:ph type="sldNum" sz="quarter" idx="12"/>
          </p:nvPr>
        </p:nvSpPr>
        <p:spPr/>
        <p:txBody>
          <a:bodyPr/>
          <a:lstStyle/>
          <a:p>
            <a:fld id="{CA4F50B3-044A-FB47-908E-7FF778483C3E}" type="slidenum">
              <a:rPr kumimoji="1" lang="ja-JP" altLang="en-US" smtClean="0"/>
              <a:t>‹#›</a:t>
            </a:fld>
            <a:endParaRPr kumimoji="1" lang="ja-JP" altLang="en-US"/>
          </a:p>
        </p:txBody>
      </p:sp>
    </p:spTree>
    <p:extLst>
      <p:ext uri="{BB962C8B-B14F-4D97-AF65-F5344CB8AC3E}">
        <p14:creationId xmlns:p14="http://schemas.microsoft.com/office/powerpoint/2010/main" val="99568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16/08/29</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4" name="スライド番号プレースホルダー 3"/>
          <p:cNvSpPr>
            <a:spLocks noGrp="1"/>
          </p:cNvSpPr>
          <p:nvPr>
            <p:ph type="sldNum" sz="quarter" idx="12"/>
          </p:nvPr>
        </p:nvSpPr>
        <p:spPr/>
        <p:txBody>
          <a:bodyPr/>
          <a:lstStyle/>
          <a:p>
            <a:fld id="{CA4F50B3-044A-FB47-908E-7FF778483C3E}" type="slidenum">
              <a:rPr kumimoji="1" lang="ja-JP" altLang="en-US" smtClean="0"/>
              <a:t>‹#›</a:t>
            </a:fld>
            <a:endParaRPr kumimoji="1" lang="ja-JP" altLang="en-US"/>
          </a:p>
        </p:txBody>
      </p:sp>
    </p:spTree>
    <p:extLst>
      <p:ext uri="{BB962C8B-B14F-4D97-AF65-F5344CB8AC3E}">
        <p14:creationId xmlns:p14="http://schemas.microsoft.com/office/powerpoint/2010/main" val="310637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16/08/29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7" name="スライド番号プレースホルダー 6"/>
          <p:cNvSpPr>
            <a:spLocks noGrp="1"/>
          </p:cNvSpPr>
          <p:nvPr>
            <p:ph type="sldNum" sz="quarter" idx="12"/>
          </p:nvPr>
        </p:nvSpPr>
        <p:spPr/>
        <p:txBody>
          <a:bodyPr/>
          <a:lstStyle/>
          <a:p>
            <a:fld id="{CA4F50B3-044A-FB47-908E-7FF778483C3E}" type="slidenum">
              <a:rPr kumimoji="1" lang="ja-JP" altLang="en-US" smtClean="0"/>
              <a:t>‹#›</a:t>
            </a:fld>
            <a:endParaRPr kumimoji="1" lang="ja-JP" altLang="en-US"/>
          </a:p>
        </p:txBody>
      </p:sp>
    </p:spTree>
    <p:extLst>
      <p:ext uri="{BB962C8B-B14F-4D97-AF65-F5344CB8AC3E}">
        <p14:creationId xmlns:p14="http://schemas.microsoft.com/office/powerpoint/2010/main" val="360421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16/08/29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7" name="スライド番号プレースホルダー 6"/>
          <p:cNvSpPr>
            <a:spLocks noGrp="1"/>
          </p:cNvSpPr>
          <p:nvPr>
            <p:ph type="sldNum" sz="quarter" idx="12"/>
          </p:nvPr>
        </p:nvSpPr>
        <p:spPr/>
        <p:txBody>
          <a:bodyPr/>
          <a:lstStyle/>
          <a:p>
            <a:fld id="{CA4F50B3-044A-FB47-908E-7FF778483C3E}" type="slidenum">
              <a:rPr kumimoji="1" lang="ja-JP" altLang="en-US" smtClean="0"/>
              <a:t>‹#›</a:t>
            </a:fld>
            <a:endParaRPr kumimoji="1" lang="ja-JP" altLang="en-US"/>
          </a:p>
        </p:txBody>
      </p:sp>
    </p:spTree>
    <p:extLst>
      <p:ext uri="{BB962C8B-B14F-4D97-AF65-F5344CB8AC3E}">
        <p14:creationId xmlns:p14="http://schemas.microsoft.com/office/powerpoint/2010/main" val="42044051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0000"/>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16/08/29</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Maya SHIMOMURA /azimuthal anisotropy</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F50B3-044A-FB47-908E-7FF778483C3E}" type="slidenum">
              <a:rPr kumimoji="1" lang="ja-JP" altLang="en-US" smtClean="0"/>
              <a:t>‹#›</a:t>
            </a:fld>
            <a:endParaRPr kumimoji="1" lang="ja-JP" altLang="en-US"/>
          </a:p>
        </p:txBody>
      </p:sp>
    </p:spTree>
    <p:extLst>
      <p:ext uri="{BB962C8B-B14F-4D97-AF65-F5344CB8AC3E}">
        <p14:creationId xmlns:p14="http://schemas.microsoft.com/office/powerpoint/2010/main" val="403553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emf"/><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bin"/><Relationship Id="rId5" Type="http://schemas.openxmlformats.org/officeDocument/2006/relationships/image" Target="../media/image35.wmf"/><Relationship Id="rId6" Type="http://schemas.openxmlformats.org/officeDocument/2006/relationships/image" Target="../media/image36.png"/><Relationship Id="rId7" Type="http://schemas.openxmlformats.org/officeDocument/2006/relationships/image" Target="../media/image37.emf"/><Relationship Id="rId8" Type="http://schemas.openxmlformats.org/officeDocument/2006/relationships/image" Target="../media/image38.png"/><Relationship Id="rId9" Type="http://schemas.openxmlformats.org/officeDocument/2006/relationships/image" Target="../media/image39.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bin"/><Relationship Id="rId5" Type="http://schemas.openxmlformats.org/officeDocument/2006/relationships/image" Target="../media/image35.wmf"/><Relationship Id="rId6" Type="http://schemas.openxmlformats.org/officeDocument/2006/relationships/image" Target="../media/image36.png"/><Relationship Id="rId7" Type="http://schemas.openxmlformats.org/officeDocument/2006/relationships/image" Target="../media/image40.emf"/><Relationship Id="rId8" Type="http://schemas.openxmlformats.org/officeDocument/2006/relationships/image" Target="../media/image38.png"/><Relationship Id="rId9" Type="http://schemas.openxmlformats.org/officeDocument/2006/relationships/image" Target="../media/image39.png"/><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13.xml"/><Relationship Id="rId2"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1" Type="http://schemas.openxmlformats.org/officeDocument/2006/relationships/slideLayout" Target="../slideLayouts/slideLayout13.xml"/><Relationship Id="rId2"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3.emf"/></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emf"/><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67.png"/><Relationship Id="rId5" Type="http://schemas.openxmlformats.org/officeDocument/2006/relationships/image" Target="../media/image69.png"/><Relationship Id="rId6"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 Id="rId8"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5" Type="http://schemas.openxmlformats.org/officeDocument/2006/relationships/image" Target="../media/image88.png"/><Relationship Id="rId6" Type="http://schemas.openxmlformats.org/officeDocument/2006/relationships/image" Target="../media/image8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73_140066829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627" y="201528"/>
            <a:ext cx="6534605" cy="1841454"/>
          </a:xfrm>
          <a:prstGeom prst="rect">
            <a:avLst/>
          </a:prstGeom>
        </p:spPr>
      </p:pic>
      <p:sp>
        <p:nvSpPr>
          <p:cNvPr id="2" name="タイトル 1"/>
          <p:cNvSpPr>
            <a:spLocks noGrp="1"/>
          </p:cNvSpPr>
          <p:nvPr>
            <p:ph type="ctrTitle"/>
          </p:nvPr>
        </p:nvSpPr>
        <p:spPr>
          <a:xfrm>
            <a:off x="771912" y="2259565"/>
            <a:ext cx="7772400" cy="1470025"/>
          </a:xfrm>
        </p:spPr>
        <p:txBody>
          <a:bodyPr/>
          <a:lstStyle/>
          <a:p>
            <a:r>
              <a:rPr kumimoji="1" lang="en-US" altLang="ja-JP" dirty="0" smtClean="0"/>
              <a:t>Measurement of azimuthal anisotropy at RHIC-PHENIX</a:t>
            </a:r>
            <a:endParaRPr kumimoji="1" lang="ja-JP" altLang="en-US" dirty="0"/>
          </a:p>
        </p:txBody>
      </p:sp>
      <p:sp>
        <p:nvSpPr>
          <p:cNvPr id="3" name="サブタイトル 2"/>
          <p:cNvSpPr>
            <a:spLocks noGrp="1"/>
          </p:cNvSpPr>
          <p:nvPr>
            <p:ph type="subTitle" idx="1"/>
          </p:nvPr>
        </p:nvSpPr>
        <p:spPr>
          <a:xfrm>
            <a:off x="688894" y="3972290"/>
            <a:ext cx="7735658" cy="1322549"/>
          </a:xfrm>
        </p:spPr>
        <p:txBody>
          <a:bodyPr>
            <a:normAutofit/>
          </a:bodyPr>
          <a:lstStyle/>
          <a:p>
            <a:pPr algn="r"/>
            <a:r>
              <a:rPr lang="en-US" altLang="ja-JP" sz="2800" dirty="0" smtClean="0"/>
              <a:t>Maya SHIMOMURA</a:t>
            </a:r>
            <a:r>
              <a:rPr lang="en-US" altLang="en-US" sz="2800" dirty="0"/>
              <a:t> </a:t>
            </a:r>
            <a:r>
              <a:rPr lang="en-US" altLang="en-US" sz="2800" dirty="0" smtClean="0"/>
              <a:t>for the PHENIX Collaboration</a:t>
            </a:r>
          </a:p>
          <a:p>
            <a:pPr algn="r"/>
            <a:r>
              <a:rPr kumimoji="1" lang="en-US" altLang="en-US" sz="2800" dirty="0" smtClean="0"/>
              <a:t>Nara Women’s University</a:t>
            </a:r>
          </a:p>
        </p:txBody>
      </p:sp>
      <p:pic>
        <p:nvPicPr>
          <p:cNvPr id="4" name="Picture 6" descr="UNIV_red(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864" y="4855950"/>
            <a:ext cx="1573025" cy="153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236" y="5333424"/>
            <a:ext cx="2898348" cy="10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テキスト ボックス 5"/>
          <p:cNvSpPr txBox="1"/>
          <p:nvPr/>
        </p:nvSpPr>
        <p:spPr>
          <a:xfrm>
            <a:off x="1409211" y="217156"/>
            <a:ext cx="2197462" cy="584776"/>
          </a:xfrm>
          <a:prstGeom prst="rect">
            <a:avLst/>
          </a:prstGeom>
          <a:noFill/>
        </p:spPr>
        <p:txBody>
          <a:bodyPr wrap="square" rtlCol="0">
            <a:spAutoFit/>
          </a:bodyPr>
          <a:lstStyle/>
          <a:p>
            <a:pPr algn="ctr"/>
            <a:r>
              <a:rPr kumimoji="1" lang="en-US" altLang="ja-JP" sz="3200" b="1" dirty="0" smtClean="0">
                <a:solidFill>
                  <a:schemeClr val="bg1"/>
                </a:solidFill>
              </a:rPr>
              <a:t>ISMD2016</a:t>
            </a:r>
            <a:endParaRPr kumimoji="1" lang="ja-JP" altLang="en-US" sz="3200" b="1" dirty="0">
              <a:solidFill>
                <a:schemeClr val="bg1"/>
              </a:solidFill>
            </a:endParaRPr>
          </a:p>
        </p:txBody>
      </p:sp>
    </p:spTree>
    <p:extLst>
      <p:ext uri="{BB962C8B-B14F-4D97-AF65-F5344CB8AC3E}">
        <p14:creationId xmlns:p14="http://schemas.microsoft.com/office/powerpoint/2010/main" val="221565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3"/>
          <p:cNvSpPr>
            <a:spLocks noGrp="1" noChangeArrowheads="1"/>
          </p:cNvSpPr>
          <p:nvPr>
            <p:ph type="title"/>
          </p:nvPr>
        </p:nvSpPr>
        <p:spPr>
          <a:xfrm>
            <a:off x="971550" y="201613"/>
            <a:ext cx="4394200" cy="706437"/>
          </a:xfrm>
        </p:spPr>
        <p:txBody>
          <a:bodyPr>
            <a:normAutofit fontScale="90000"/>
          </a:bodyPr>
          <a:lstStyle/>
          <a:p>
            <a:pPr fontAlgn="auto">
              <a:spcAft>
                <a:spcPts val="0"/>
              </a:spcAft>
              <a:defRPr/>
            </a:pPr>
            <a:r>
              <a:rPr lang="en-US" altLang="ja-JP" dirty="0" smtClean="0">
                <a:solidFill>
                  <a:srgbClr val="2F2B20"/>
                </a:solidFill>
                <a:latin typeface="Arial" charset="0"/>
                <a:ea typeface="ＭＳ Ｐゴシック" charset="0"/>
                <a:cs typeface="ＭＳ Ｐゴシック" charset="0"/>
              </a:rPr>
              <a:t>N</a:t>
            </a:r>
            <a:r>
              <a:rPr lang="en-US" altLang="ja-JP" baseline="-25000" dirty="0" smtClean="0">
                <a:solidFill>
                  <a:srgbClr val="2F2B20"/>
                </a:solidFill>
                <a:latin typeface="Arial" charset="0"/>
                <a:ea typeface="ＭＳ Ｐゴシック" charset="0"/>
                <a:cs typeface="ＭＳ Ｐゴシック" charset="0"/>
              </a:rPr>
              <a:t>part</a:t>
            </a:r>
            <a:r>
              <a:rPr lang="en-US" altLang="ja-JP" baseline="30000" dirty="0" smtClean="0">
                <a:solidFill>
                  <a:srgbClr val="2F2B20"/>
                </a:solidFill>
                <a:latin typeface="Arial" charset="0"/>
                <a:ea typeface="ＭＳ Ｐゴシック" charset="0"/>
                <a:cs typeface="ＭＳ Ｐゴシック" charset="0"/>
              </a:rPr>
              <a:t>1/3</a:t>
            </a:r>
            <a:r>
              <a:rPr lang="en-US" altLang="ja-JP" dirty="0" smtClean="0">
                <a:solidFill>
                  <a:srgbClr val="2F2B20"/>
                </a:solidFill>
                <a:latin typeface="Arial" charset="0"/>
                <a:ea typeface="ＭＳ Ｐゴシック" charset="0"/>
                <a:cs typeface="ＭＳ Ｐゴシック" charset="0"/>
              </a:rPr>
              <a:t> </a:t>
            </a:r>
            <a:r>
              <a:rPr lang="en-US" altLang="ja-JP" dirty="0">
                <a:solidFill>
                  <a:srgbClr val="2F2B20"/>
                </a:solidFill>
                <a:latin typeface="Arial" charset="0"/>
                <a:ea typeface="ＭＳ Ｐゴシック" charset="0"/>
                <a:cs typeface="ＭＳ Ｐゴシック" charset="0"/>
              </a:rPr>
              <a:t>Scaling</a:t>
            </a:r>
          </a:p>
        </p:txBody>
      </p:sp>
      <p:sp>
        <p:nvSpPr>
          <p:cNvPr id="38916" name="日付プレースホルダ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38917"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38918"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1CE040A-55DA-D44B-9F59-FDABCDDF3D3C}" type="slidenum">
              <a:rPr lang="en-US" altLang="ja-JP"/>
              <a:pPr/>
              <a:t>10</a:t>
            </a:fld>
            <a:endParaRPr lang="en-US" altLang="ja-JP"/>
          </a:p>
        </p:txBody>
      </p:sp>
      <p:sp>
        <p:nvSpPr>
          <p:cNvPr id="38923" name="Text Box 9"/>
          <p:cNvSpPr txBox="1">
            <a:spLocks noChangeArrowheads="1"/>
          </p:cNvSpPr>
          <p:nvPr/>
        </p:nvSpPr>
        <p:spPr bwMode="auto">
          <a:xfrm>
            <a:off x="722978" y="4991830"/>
            <a:ext cx="7844093" cy="1569660"/>
          </a:xfrm>
          <a:prstGeom prst="rect">
            <a:avLst/>
          </a:prstGeom>
          <a:noFill/>
          <a:ln w="9525">
            <a:noFill/>
            <a:miter lim="800000"/>
            <a:headEnd/>
            <a:tailEnd/>
          </a:ln>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i="1" dirty="0">
                <a:latin typeface="Helvetica"/>
                <a:cs typeface="Helvetica"/>
              </a:rPr>
              <a:t>E</a:t>
            </a:r>
            <a:r>
              <a:rPr lang="en-US" altLang="ja-JP" i="1" dirty="0" smtClean="0">
                <a:latin typeface="Helvetica"/>
                <a:cs typeface="Helvetica"/>
              </a:rPr>
              <a:t>mpirical </a:t>
            </a:r>
            <a:r>
              <a:rPr lang="en-US" altLang="ja-JP" i="1" dirty="0">
                <a:latin typeface="Helvetica"/>
                <a:cs typeface="Helvetica"/>
              </a:rPr>
              <a:t>v</a:t>
            </a:r>
            <a:r>
              <a:rPr lang="en-US" altLang="ja-JP" i="1" baseline="-9703" dirty="0">
                <a:latin typeface="Helvetica"/>
                <a:cs typeface="Helvetica"/>
              </a:rPr>
              <a:t>2</a:t>
            </a:r>
            <a:r>
              <a:rPr lang="en-US" altLang="ja-JP" i="1" dirty="0">
                <a:latin typeface="Helvetica"/>
                <a:cs typeface="Helvetica"/>
              </a:rPr>
              <a:t> scaling </a:t>
            </a:r>
            <a:r>
              <a:rPr lang="en-US" altLang="ja-JP" i="1" dirty="0" smtClean="0">
                <a:latin typeface="Helvetica"/>
                <a:cs typeface="Helvetica"/>
              </a:rPr>
              <a:t>[PRC</a:t>
            </a:r>
            <a:r>
              <a:rPr lang="en-US" altLang="ja-JP" i="1" dirty="0">
                <a:latin typeface="Helvetica"/>
                <a:cs typeface="Helvetica"/>
              </a:rPr>
              <a:t>.</a:t>
            </a:r>
            <a:r>
              <a:rPr lang="en-US" altLang="ja-JP" i="1" dirty="0" smtClean="0">
                <a:latin typeface="Helvetica"/>
                <a:cs typeface="Helvetica"/>
              </a:rPr>
              <a:t>92.034913]</a:t>
            </a:r>
            <a:r>
              <a:rPr lang="en-US" altLang="ja-JP" i="1" dirty="0">
                <a:latin typeface="Helvetica"/>
                <a:cs typeface="Helvetica"/>
              </a:rPr>
              <a:t/>
            </a:r>
            <a:br>
              <a:rPr lang="en-US" altLang="ja-JP" i="1" dirty="0">
                <a:latin typeface="Helvetica"/>
                <a:cs typeface="Helvetica"/>
              </a:rPr>
            </a:br>
            <a:r>
              <a:rPr lang="en-US" altLang="ja-JP" dirty="0" smtClean="0">
                <a:latin typeface="Helvetica"/>
                <a:cs typeface="Helvetica"/>
              </a:rPr>
              <a:t>- v</a:t>
            </a:r>
            <a:r>
              <a:rPr lang="en-US" altLang="ja-JP" baseline="-25000" dirty="0" smtClean="0">
                <a:latin typeface="Helvetica"/>
                <a:cs typeface="Helvetica"/>
              </a:rPr>
              <a:t>2</a:t>
            </a:r>
            <a:r>
              <a:rPr lang="en-US" altLang="ja-JP" dirty="0" smtClean="0">
                <a:latin typeface="Helvetica"/>
                <a:cs typeface="Helvetica"/>
              </a:rPr>
              <a:t>/(eccentricity*N</a:t>
            </a:r>
            <a:r>
              <a:rPr lang="en-US" altLang="ja-JP" baseline="-25000" dirty="0" smtClean="0">
                <a:latin typeface="Helvetica"/>
                <a:cs typeface="Helvetica"/>
              </a:rPr>
              <a:t>part</a:t>
            </a:r>
            <a:r>
              <a:rPr lang="en-US" altLang="ja-JP" baseline="30000" dirty="0" smtClean="0">
                <a:latin typeface="Helvetica"/>
                <a:cs typeface="Helvetica"/>
              </a:rPr>
              <a:t>1</a:t>
            </a:r>
            <a:r>
              <a:rPr lang="en-US" altLang="ja-JP" baseline="30000" dirty="0">
                <a:latin typeface="Helvetica"/>
                <a:cs typeface="Helvetica"/>
              </a:rPr>
              <a:t>/</a:t>
            </a:r>
            <a:r>
              <a:rPr lang="en-US" altLang="ja-JP" baseline="30000" dirty="0" smtClean="0">
                <a:latin typeface="Helvetica"/>
                <a:cs typeface="Helvetica"/>
              </a:rPr>
              <a:t>3</a:t>
            </a:r>
            <a:r>
              <a:rPr lang="en-US" altLang="ja-JP" dirty="0" smtClean="0">
                <a:latin typeface="Helvetica"/>
                <a:cs typeface="Helvetica"/>
              </a:rPr>
              <a:t>) scaling </a:t>
            </a:r>
            <a:r>
              <a:rPr lang="en-US" altLang="ja-JP" dirty="0">
                <a:latin typeface="Helvetica"/>
                <a:cs typeface="Helvetica"/>
              </a:rPr>
              <a:t>works for all collision </a:t>
            </a:r>
            <a:r>
              <a:rPr lang="en-US" altLang="ja-JP" dirty="0" smtClean="0">
                <a:latin typeface="Helvetica"/>
                <a:cs typeface="Helvetica"/>
              </a:rPr>
              <a:t>systems </a:t>
            </a:r>
            <a:r>
              <a:rPr lang="en-US" altLang="ja-JP" dirty="0" smtClean="0">
                <a:solidFill>
                  <a:srgbClr val="000000"/>
                </a:solidFill>
                <a:latin typeface="Helvetica"/>
                <a:cs typeface="Helvetica"/>
              </a:rPr>
              <a:t>except </a:t>
            </a:r>
            <a:r>
              <a:rPr lang="en-US" altLang="ja-JP" dirty="0">
                <a:solidFill>
                  <a:srgbClr val="000000"/>
                </a:solidFill>
                <a:latin typeface="Helvetica"/>
                <a:cs typeface="Helvetica"/>
              </a:rPr>
              <a:t>small </a:t>
            </a:r>
            <a:r>
              <a:rPr lang="en-US" altLang="ja-JP" dirty="0" err="1">
                <a:solidFill>
                  <a:srgbClr val="000000"/>
                </a:solidFill>
                <a:latin typeface="Helvetica"/>
                <a:cs typeface="Helvetica"/>
              </a:rPr>
              <a:t>N</a:t>
            </a:r>
            <a:r>
              <a:rPr lang="en-US" altLang="ja-JP" baseline="-25000" dirty="0" err="1">
                <a:solidFill>
                  <a:srgbClr val="000000"/>
                </a:solidFill>
                <a:latin typeface="Helvetica"/>
                <a:cs typeface="Helvetica"/>
              </a:rPr>
              <a:t>part</a:t>
            </a:r>
            <a:r>
              <a:rPr lang="en-US" altLang="ja-JP" dirty="0">
                <a:solidFill>
                  <a:srgbClr val="000000"/>
                </a:solidFill>
                <a:latin typeface="Helvetica"/>
                <a:cs typeface="Helvetica"/>
              </a:rPr>
              <a:t> at 62 </a:t>
            </a:r>
            <a:r>
              <a:rPr lang="en-US" altLang="ja-JP" dirty="0" err="1">
                <a:solidFill>
                  <a:srgbClr val="000000"/>
                </a:solidFill>
                <a:latin typeface="Helvetica"/>
                <a:cs typeface="Helvetica"/>
              </a:rPr>
              <a:t>GeV</a:t>
            </a:r>
            <a:r>
              <a:rPr lang="en-US" altLang="ja-JP" dirty="0" smtClean="0">
                <a:solidFill>
                  <a:srgbClr val="000000"/>
                </a:solidFill>
                <a:latin typeface="Helvetica"/>
                <a:cs typeface="Helvetica"/>
              </a:rPr>
              <a:t>.</a:t>
            </a:r>
          </a:p>
          <a:p>
            <a:r>
              <a:rPr lang="en-US" altLang="ja-JP" dirty="0" smtClean="0">
                <a:latin typeface="Helvetica"/>
                <a:cs typeface="Helvetica"/>
              </a:rPr>
              <a:t>- </a:t>
            </a:r>
            <a:r>
              <a:rPr lang="en-US" altLang="ja-JP" dirty="0" err="1" smtClean="0">
                <a:latin typeface="Helvetica"/>
                <a:cs typeface="Helvetica"/>
              </a:rPr>
              <a:t>N</a:t>
            </a:r>
            <a:r>
              <a:rPr lang="en-US" altLang="ja-JP" baseline="-9846" dirty="0" err="1" smtClean="0">
                <a:latin typeface="Helvetica"/>
                <a:cs typeface="Helvetica"/>
              </a:rPr>
              <a:t>part</a:t>
            </a:r>
            <a:r>
              <a:rPr lang="en-US" altLang="ja-JP" baseline="31999" dirty="0">
                <a:latin typeface="Helvetica"/>
                <a:cs typeface="Helvetica"/>
              </a:rPr>
              <a:t>(1/3)</a:t>
            </a:r>
            <a:r>
              <a:rPr lang="en-US" altLang="ja-JP" dirty="0">
                <a:latin typeface="Helvetica"/>
                <a:cs typeface="Helvetica"/>
              </a:rPr>
              <a:t> is proportional to length </a:t>
            </a:r>
            <a:r>
              <a:rPr lang="en-US" altLang="ja-JP" dirty="0" smtClean="0">
                <a:latin typeface="Helvetica"/>
                <a:cs typeface="Helvetica"/>
              </a:rPr>
              <a:t>scale</a:t>
            </a:r>
            <a:endParaRPr lang="en-US" altLang="ja-JP" dirty="0">
              <a:latin typeface="Helvetica"/>
              <a:cs typeface="Helvetica"/>
            </a:endParaRPr>
          </a:p>
        </p:txBody>
      </p:sp>
      <p:pic>
        <p:nvPicPr>
          <p:cNvPr id="2" name="図 1" descr="Fig1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0" y="1781137"/>
            <a:ext cx="8923838" cy="3210693"/>
          </a:xfrm>
          <a:prstGeom prst="rect">
            <a:avLst/>
          </a:prstGeom>
        </p:spPr>
      </p:pic>
      <p:pic>
        <p:nvPicPr>
          <p:cNvPr id="23" name="図 22"/>
          <p:cNvPicPr>
            <a:picLocks noChangeAspect="1"/>
          </p:cNvPicPr>
          <p:nvPr/>
        </p:nvPicPr>
        <p:blipFill>
          <a:blip r:embed="rId4"/>
          <a:stretch>
            <a:fillRect/>
          </a:stretch>
        </p:blipFill>
        <p:spPr>
          <a:xfrm>
            <a:off x="7622885" y="3905650"/>
            <a:ext cx="1087721" cy="356909"/>
          </a:xfrm>
          <a:prstGeom prst="rect">
            <a:avLst/>
          </a:prstGeom>
        </p:spPr>
      </p:pic>
      <p:sp>
        <p:nvSpPr>
          <p:cNvPr id="24" name="Text Box 22"/>
          <p:cNvSpPr txBox="1">
            <a:spLocks noChangeArrowheads="1"/>
          </p:cNvSpPr>
          <p:nvPr/>
        </p:nvSpPr>
        <p:spPr bwMode="auto">
          <a:xfrm>
            <a:off x="457200" y="1223724"/>
            <a:ext cx="4901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800" dirty="0">
                <a:latin typeface="Arial" charset="0"/>
              </a:rPr>
              <a:t>The dependence can be normalized by N</a:t>
            </a:r>
            <a:r>
              <a:rPr lang="en-US" altLang="ja-JP" sz="1800" baseline="-25000" dirty="0">
                <a:latin typeface="Arial" charset="0"/>
              </a:rPr>
              <a:t>part</a:t>
            </a:r>
            <a:r>
              <a:rPr lang="en-US" altLang="ja-JP" sz="1800" baseline="30000" dirty="0">
                <a:latin typeface="Arial" charset="0"/>
              </a:rPr>
              <a:t>1/3</a:t>
            </a:r>
            <a:r>
              <a:rPr lang="en-US" altLang="ja-JP" sz="1800" dirty="0">
                <a:latin typeface="Arial" charset="0"/>
              </a:rPr>
              <a:t>.</a:t>
            </a:r>
          </a:p>
        </p:txBody>
      </p:sp>
      <p:sp>
        <p:nvSpPr>
          <p:cNvPr id="10" name="角丸四角形吹き出し 9"/>
          <p:cNvSpPr/>
          <p:nvPr/>
        </p:nvSpPr>
        <p:spPr>
          <a:xfrm>
            <a:off x="5667906" y="289303"/>
            <a:ext cx="3337172" cy="796230"/>
          </a:xfrm>
          <a:prstGeom prst="wedgeRoundRectCallout">
            <a:avLst>
              <a:gd name="adj1" fmla="val -30943"/>
              <a:gd name="adj2" fmla="val 136540"/>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67906" y="384830"/>
            <a:ext cx="3337172" cy="523220"/>
          </a:xfrm>
          <a:prstGeom prst="rect">
            <a:avLst/>
          </a:prstGeom>
          <a:noFill/>
        </p:spPr>
        <p:txBody>
          <a:bodyPr wrap="square" rtlCol="0">
            <a:spAutoFit/>
          </a:bodyPr>
          <a:lstStyle/>
          <a:p>
            <a:r>
              <a:rPr lang="en-US" altLang="ja-JP" sz="2800" dirty="0">
                <a:latin typeface="+mj-lt"/>
              </a:rPr>
              <a:t> </a:t>
            </a:r>
            <a:r>
              <a:rPr lang="en-US" altLang="ja-JP" sz="2800" dirty="0" smtClean="0">
                <a:latin typeface="+mj-lt"/>
              </a:rPr>
              <a:t>v</a:t>
            </a:r>
            <a:r>
              <a:rPr lang="en-US" altLang="ja-JP" sz="2800" baseline="-25000" dirty="0" smtClean="0">
                <a:latin typeface="+mj-lt"/>
              </a:rPr>
              <a:t>2</a:t>
            </a:r>
            <a:r>
              <a:rPr lang="en-US" altLang="ja-JP" sz="2800" dirty="0" smtClean="0">
                <a:latin typeface="+mj-lt"/>
              </a:rPr>
              <a:t>/(</a:t>
            </a:r>
            <a:r>
              <a:rPr lang="en-US" altLang="ja-JP" sz="2800" i="1" dirty="0" smtClean="0">
                <a:latin typeface="+mj-lt"/>
              </a:rPr>
              <a:t>ε</a:t>
            </a:r>
            <a:r>
              <a:rPr lang="en-US" altLang="ja-JP" sz="2800" i="1" baseline="-25000" dirty="0" smtClean="0">
                <a:latin typeface="+mj-lt"/>
              </a:rPr>
              <a:t>2</a:t>
            </a:r>
            <a:r>
              <a:rPr lang="en-US" altLang="ja-JP" sz="2800" dirty="0" smtClean="0">
                <a:latin typeface="+mj-lt"/>
              </a:rPr>
              <a:t>N</a:t>
            </a:r>
            <a:r>
              <a:rPr lang="en-US" altLang="ja-JP" sz="2800" baseline="-25000" dirty="0" smtClean="0">
                <a:latin typeface="+mj-lt"/>
              </a:rPr>
              <a:t>part</a:t>
            </a:r>
            <a:r>
              <a:rPr lang="en-US" altLang="ja-JP" sz="2800" baseline="30000" dirty="0" smtClean="0">
                <a:latin typeface="+mj-lt"/>
              </a:rPr>
              <a:t>1/3</a:t>
            </a:r>
            <a:r>
              <a:rPr lang="en-US" altLang="ja-JP" sz="2800" dirty="0" smtClean="0">
                <a:latin typeface="+mj-lt"/>
              </a:rPr>
              <a:t>)</a:t>
            </a:r>
            <a:r>
              <a:rPr lang="en-US" altLang="ja-JP" sz="2800" i="1" baseline="-25000" dirty="0" smtClean="0">
                <a:latin typeface="+mj-lt"/>
              </a:rPr>
              <a:t> </a:t>
            </a:r>
            <a:r>
              <a:rPr lang="en-US" altLang="ja-JP" sz="2800" dirty="0" smtClean="0">
                <a:latin typeface="+mj-lt"/>
              </a:rPr>
              <a:t>vs. </a:t>
            </a:r>
            <a:r>
              <a:rPr lang="en-US" altLang="ja-JP" sz="2800" dirty="0" err="1" smtClean="0">
                <a:latin typeface="+mj-lt"/>
              </a:rPr>
              <a:t>N</a:t>
            </a:r>
            <a:r>
              <a:rPr lang="en-US" altLang="ja-JP" sz="2800" baseline="-25000" dirty="0" err="1" smtClean="0">
                <a:latin typeface="+mj-lt"/>
              </a:rPr>
              <a:t>part</a:t>
            </a:r>
            <a:endParaRPr kumimoji="1" lang="ja-JP" altLang="en-US" sz="2800" baseline="-25000" dirty="0">
              <a:latin typeface="+mj-lt"/>
            </a:endParaRPr>
          </a:p>
        </p:txBody>
      </p:sp>
    </p:spTree>
    <p:extLst>
      <p:ext uri="{BB962C8B-B14F-4D97-AF65-F5344CB8AC3E}">
        <p14:creationId xmlns:p14="http://schemas.microsoft.com/office/powerpoint/2010/main" val="27932397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asted-image.png"/>
          <p:cNvPicPr>
            <a:picLocks noChangeAspect="1"/>
          </p:cNvPicPr>
          <p:nvPr/>
        </p:nvPicPr>
        <p:blipFill>
          <a:blip r:embed="rId3">
            <a:extLst/>
          </a:blip>
          <a:stretch>
            <a:fillRect/>
          </a:stretch>
        </p:blipFill>
        <p:spPr>
          <a:xfrm>
            <a:off x="247846" y="1039310"/>
            <a:ext cx="8340644" cy="4552886"/>
          </a:xfrm>
          <a:prstGeom prst="rect">
            <a:avLst/>
          </a:prstGeom>
          <a:ln w="12700">
            <a:miter lim="400000"/>
          </a:ln>
        </p:spPr>
      </p:pic>
      <p:sp>
        <p:nvSpPr>
          <p:cNvPr id="188" name="Shape 188"/>
          <p:cNvSpPr/>
          <p:nvPr/>
        </p:nvSpPr>
        <p:spPr>
          <a:xfrm>
            <a:off x="846707" y="-5724"/>
            <a:ext cx="8285207" cy="976215"/>
          </a:xfrm>
          <a:prstGeom prst="rect">
            <a:avLst/>
          </a:prstGeom>
          <a:ln w="12700">
            <a:miter lim="400000"/>
          </a:ln>
          <a:extLst>
            <a:ext uri="{C572A759-6A51-4108-AA02-DFA0A04FC94B}">
              <ma14:wrappingTextBoxFlag xmlns:ma14="http://schemas.microsoft.com/office/mac/drawingml/2011/main" val="1"/>
            </a:ext>
          </a:extLst>
        </p:spPr>
        <p:txBody>
          <a:bodyPr wrap="square" lIns="178587" tIns="178587" rIns="178587" bIns="178587" anchor="ctr">
            <a:spAutoFit/>
          </a:bodyPr>
          <a:lstStyle/>
          <a:p>
            <a:pPr>
              <a:defRPr sz="4500">
                <a:latin typeface="Arial Rounded MT Bold"/>
                <a:ea typeface="Arial Rounded MT Bold"/>
                <a:cs typeface="Arial Rounded MT Bold"/>
                <a:sym typeface="Arial Rounded MT Bold"/>
              </a:defRPr>
            </a:pPr>
            <a:r>
              <a:rPr sz="4000" dirty="0" smtClean="0">
                <a:latin typeface="Helvetica"/>
                <a:cs typeface="Helvetica"/>
              </a:rPr>
              <a:t>v</a:t>
            </a:r>
            <a:r>
              <a:rPr sz="4000" baseline="-3846" dirty="0" smtClean="0">
                <a:latin typeface="Helvetica"/>
                <a:cs typeface="Helvetica"/>
              </a:rPr>
              <a:t>2</a:t>
            </a:r>
            <a:r>
              <a:rPr lang="ja-JP" altLang="en-US" sz="4000" baseline="-3846" dirty="0" smtClean="0">
                <a:latin typeface="Helvetica"/>
                <a:cs typeface="Helvetica"/>
              </a:rPr>
              <a:t> </a:t>
            </a:r>
            <a:r>
              <a:rPr lang="en-US" altLang="ja-JP" sz="4000" dirty="0" smtClean="0">
                <a:latin typeface="Helvetica"/>
                <a:cs typeface="Helvetica"/>
              </a:rPr>
              <a:t>vs.</a:t>
            </a:r>
            <a:r>
              <a:rPr lang="ja-JP" altLang="en-US" sz="4000" dirty="0" smtClean="0">
                <a:latin typeface="Helvetica"/>
                <a:cs typeface="Helvetica"/>
              </a:rPr>
              <a:t> </a:t>
            </a:r>
            <a:r>
              <a:rPr lang="en-US" altLang="ja-JP" sz="4000" dirty="0" err="1" smtClean="0">
                <a:latin typeface="Helvetica"/>
                <a:cs typeface="Helvetica"/>
              </a:rPr>
              <a:t>p</a:t>
            </a:r>
            <a:r>
              <a:rPr lang="en-US" altLang="ja-JP" sz="4000" baseline="-3846" dirty="0" err="1" smtClean="0">
                <a:latin typeface="Helvetica"/>
                <a:cs typeface="Helvetica"/>
              </a:rPr>
              <a:t>T</a:t>
            </a:r>
            <a:r>
              <a:rPr lang="ja-JP" altLang="en-US" sz="4000" dirty="0" smtClean="0">
                <a:latin typeface="Helvetica"/>
                <a:cs typeface="Helvetica"/>
              </a:rPr>
              <a:t> </a:t>
            </a:r>
            <a:r>
              <a:rPr lang="en-US" altLang="ja-JP" sz="4000" dirty="0" smtClean="0">
                <a:latin typeface="Helvetica"/>
                <a:cs typeface="Helvetica"/>
              </a:rPr>
              <a:t> for </a:t>
            </a:r>
            <a:r>
              <a:rPr lang="en-US" altLang="ja-JP" sz="4000" dirty="0" err="1" smtClean="0">
                <a:latin typeface="Helvetica"/>
                <a:cs typeface="Helvetica"/>
              </a:rPr>
              <a:t>AuAu</a:t>
            </a:r>
            <a:r>
              <a:rPr lang="en-US" altLang="ja-JP" sz="4000" dirty="0">
                <a:latin typeface="Helvetica"/>
                <a:cs typeface="Helvetica"/>
              </a:rPr>
              <a:t>/</a:t>
            </a:r>
            <a:r>
              <a:rPr lang="en-US" altLang="ja-JP" sz="4000" dirty="0" err="1" smtClean="0">
                <a:latin typeface="Helvetica"/>
                <a:cs typeface="Helvetica"/>
              </a:rPr>
              <a:t>CuCu</a:t>
            </a:r>
            <a:r>
              <a:rPr lang="en-US" altLang="ja-JP" sz="4000" dirty="0" smtClean="0">
                <a:latin typeface="Helvetica"/>
                <a:cs typeface="Helvetica"/>
              </a:rPr>
              <a:t>/</a:t>
            </a:r>
            <a:r>
              <a:rPr lang="en-US" altLang="ja-JP" sz="4000" dirty="0" err="1" smtClean="0">
                <a:latin typeface="Helvetica"/>
                <a:cs typeface="Helvetica"/>
              </a:rPr>
              <a:t>CuAu</a:t>
            </a:r>
            <a:r>
              <a:rPr lang="ja-JP" altLang="en-US" sz="4000" dirty="0" smtClean="0">
                <a:latin typeface="Helvetica"/>
                <a:cs typeface="Helvetica"/>
              </a:rPr>
              <a:t> </a:t>
            </a:r>
            <a:endParaRPr sz="4000" baseline="-3846" dirty="0">
              <a:latin typeface="Helvetica"/>
              <a:cs typeface="Helvetica"/>
            </a:endParaRPr>
          </a:p>
        </p:txBody>
      </p:sp>
      <p:sp>
        <p:nvSpPr>
          <p:cNvPr id="189" name="Shape 189"/>
          <p:cNvSpPr/>
          <p:nvPr/>
        </p:nvSpPr>
        <p:spPr>
          <a:xfrm>
            <a:off x="1409059" y="5666584"/>
            <a:ext cx="6053001" cy="810795"/>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defRPr sz="3000">
                <a:latin typeface="Arial Rounded MT Bold"/>
                <a:ea typeface="Arial Rounded MT Bold"/>
                <a:cs typeface="Arial Rounded MT Bold"/>
                <a:sym typeface="Arial Rounded MT Bold"/>
              </a:defRPr>
            </a:pPr>
            <a:r>
              <a:rPr lang="en-US" altLang="ja-JP" sz="2400" dirty="0" err="1" smtClean="0">
                <a:latin typeface="Helvetica"/>
                <a:cs typeface="Helvetica"/>
              </a:rPr>
              <a:t>CuAu</a:t>
            </a:r>
            <a:r>
              <a:rPr lang="en-US" altLang="ja-JP" sz="2400" dirty="0" smtClean="0">
                <a:latin typeface="Helvetica"/>
                <a:cs typeface="Helvetica"/>
              </a:rPr>
              <a:t> </a:t>
            </a:r>
            <a:r>
              <a:rPr lang="en-US" altLang="ja-JP" sz="2400" dirty="0">
                <a:latin typeface="Helvetica"/>
                <a:cs typeface="Helvetica"/>
              </a:rPr>
              <a:t>is always between </a:t>
            </a:r>
            <a:r>
              <a:rPr lang="en-US" altLang="ja-JP" sz="2400" dirty="0" err="1" smtClean="0">
                <a:latin typeface="Helvetica"/>
                <a:cs typeface="Helvetica"/>
              </a:rPr>
              <a:t>AuAu</a:t>
            </a:r>
            <a:r>
              <a:rPr lang="en-US" altLang="ja-JP" sz="2400" dirty="0" smtClean="0">
                <a:latin typeface="Helvetica"/>
                <a:cs typeface="Helvetica"/>
              </a:rPr>
              <a:t> </a:t>
            </a:r>
            <a:r>
              <a:rPr lang="en-US" altLang="ja-JP" sz="2400" dirty="0">
                <a:latin typeface="Helvetica"/>
                <a:cs typeface="Helvetica"/>
              </a:rPr>
              <a:t>and </a:t>
            </a:r>
            <a:r>
              <a:rPr lang="en-US" altLang="ja-JP" sz="2400" dirty="0" err="1" smtClean="0">
                <a:latin typeface="Helvetica"/>
                <a:cs typeface="Helvetica"/>
              </a:rPr>
              <a:t>CuCu</a:t>
            </a:r>
            <a:r>
              <a:rPr lang="en-US" altLang="ja-JP" sz="2400" dirty="0" smtClean="0">
                <a:latin typeface="Helvetica"/>
                <a:cs typeface="Helvetica"/>
              </a:rPr>
              <a:t>.</a:t>
            </a:r>
          </a:p>
          <a:p>
            <a:pPr algn="l">
              <a:defRPr sz="3000">
                <a:latin typeface="Arial Rounded MT Bold"/>
                <a:ea typeface="Arial Rounded MT Bold"/>
                <a:cs typeface="Arial Rounded MT Bold"/>
                <a:sym typeface="Arial Rounded MT Bold"/>
              </a:defRPr>
            </a:pPr>
            <a:r>
              <a:rPr lang="en-US" altLang="ja-JP" sz="2400" dirty="0" smtClean="0">
                <a:latin typeface="Helvetica"/>
                <a:cs typeface="Helvetica"/>
              </a:rPr>
              <a:t>Similar</a:t>
            </a:r>
            <a:r>
              <a:rPr lang="ja-JP" altLang="en-US" sz="2400" dirty="0" smtClean="0">
                <a:latin typeface="Helvetica"/>
                <a:cs typeface="Helvetica"/>
              </a:rPr>
              <a:t> </a:t>
            </a:r>
            <a:r>
              <a:rPr lang="en-US" altLang="ja-JP" sz="2400" dirty="0" smtClean="0">
                <a:latin typeface="Helvetica"/>
                <a:cs typeface="Helvetica"/>
              </a:rPr>
              <a:t>dependences of centrality and </a:t>
            </a:r>
            <a:r>
              <a:rPr lang="en-US" altLang="ja-JP" sz="2400" dirty="0" err="1" smtClean="0">
                <a:latin typeface="Helvetica"/>
                <a:cs typeface="Helvetica"/>
              </a:rPr>
              <a:t>p</a:t>
            </a:r>
            <a:r>
              <a:rPr lang="en-US" altLang="ja-JP" sz="2400" baseline="-25000" dirty="0" err="1" smtClean="0">
                <a:latin typeface="Helvetica"/>
                <a:cs typeface="Helvetica"/>
              </a:rPr>
              <a:t>T</a:t>
            </a:r>
            <a:endParaRPr sz="2400" baseline="-25000" dirty="0">
              <a:latin typeface="Helvetica"/>
              <a:cs typeface="Helvetica"/>
            </a:endParaRPr>
          </a:p>
        </p:txBody>
      </p:sp>
      <p:sp>
        <p:nvSpPr>
          <p:cNvPr id="190" name="Shape 190"/>
          <p:cNvSpPr>
            <a:spLocks noGrp="1"/>
          </p:cNvSpPr>
          <p:nvPr>
            <p:ph type="sldNum" sz="quarter" idx="2"/>
          </p:nvPr>
        </p:nvSpPr>
        <p:spPr>
          <a:xfrm>
            <a:off x="8793059" y="6447656"/>
            <a:ext cx="228947" cy="3571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
        <p:nvSpPr>
          <p:cNvPr id="192" name="Shape 192"/>
          <p:cNvSpPr/>
          <p:nvPr/>
        </p:nvSpPr>
        <p:spPr>
          <a:xfrm>
            <a:off x="5550611" y="844068"/>
            <a:ext cx="2771188" cy="37990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000">
                <a:latin typeface="Arial Rounded MT Bold"/>
                <a:ea typeface="Arial Rounded MT Bold"/>
                <a:cs typeface="Arial Rounded MT Bold"/>
                <a:sym typeface="Arial Rounded MT Bold"/>
              </a:defRPr>
            </a:lvl1pPr>
          </a:lstStyle>
          <a:p>
            <a:r>
              <a:rPr lang="en-US" dirty="0" err="1" smtClean="0">
                <a:latin typeface="+mn-lt"/>
                <a:cs typeface="Helvetica"/>
              </a:rPr>
              <a:t>Cu+Au</a:t>
            </a:r>
            <a:r>
              <a:rPr lang="en-US" dirty="0" smtClean="0">
                <a:latin typeface="+mn-lt"/>
                <a:cs typeface="Helvetica"/>
              </a:rPr>
              <a:t> [</a:t>
            </a:r>
            <a:r>
              <a:rPr dirty="0" smtClean="0">
                <a:latin typeface="+mn-lt"/>
                <a:cs typeface="Helvetica"/>
              </a:rPr>
              <a:t>arxiv</a:t>
            </a:r>
            <a:r>
              <a:rPr dirty="0">
                <a:latin typeface="+mn-lt"/>
                <a:cs typeface="Helvetica"/>
              </a:rPr>
              <a:t>:</a:t>
            </a:r>
            <a:r>
              <a:rPr dirty="0" smtClean="0">
                <a:latin typeface="+mn-lt"/>
                <a:cs typeface="Helvetica"/>
              </a:rPr>
              <a:t>1509.07784</a:t>
            </a:r>
            <a:r>
              <a:rPr lang="en-US" dirty="0" smtClean="0">
                <a:latin typeface="+mn-lt"/>
                <a:cs typeface="Helvetica"/>
              </a:rPr>
              <a:t>]</a:t>
            </a:r>
            <a:endParaRPr dirty="0">
              <a:latin typeface="+mn-lt"/>
              <a:cs typeface="Helvetica"/>
            </a:endParaRPr>
          </a:p>
        </p:txBody>
      </p:sp>
      <p:sp>
        <p:nvSpPr>
          <p:cNvPr id="2" name="正方形/長方形 1"/>
          <p:cNvSpPr/>
          <p:nvPr/>
        </p:nvSpPr>
        <p:spPr>
          <a:xfrm>
            <a:off x="2222608" y="1587704"/>
            <a:ext cx="1005464" cy="3528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050" dirty="0">
                <a:solidFill>
                  <a:srgbClr val="000000"/>
                </a:solidFill>
              </a:rPr>
              <a:t>PRC.92.034913</a:t>
            </a:r>
            <a:endParaRPr kumimoji="1" lang="ja-JP" altLang="en-US" sz="1050" dirty="0">
              <a:solidFill>
                <a:srgbClr val="000000"/>
              </a:solidFill>
            </a:endParaRPr>
          </a:p>
        </p:txBody>
      </p:sp>
      <p:sp>
        <p:nvSpPr>
          <p:cNvPr id="3" name="テキスト ボックス 2"/>
          <p:cNvSpPr txBox="1"/>
          <p:nvPr/>
        </p:nvSpPr>
        <p:spPr>
          <a:xfrm>
            <a:off x="985722" y="854644"/>
            <a:ext cx="3851034" cy="400110"/>
          </a:xfrm>
          <a:prstGeom prst="rect">
            <a:avLst/>
          </a:prstGeom>
          <a:noFill/>
        </p:spPr>
        <p:txBody>
          <a:bodyPr wrap="none" rtlCol="0">
            <a:spAutoFit/>
          </a:bodyPr>
          <a:lstStyle/>
          <a:p>
            <a:r>
              <a:rPr lang="en-US" altLang="ja-JP" sz="2000" dirty="0" err="1" smtClean="0"/>
              <a:t>Au+Au</a:t>
            </a:r>
            <a:r>
              <a:rPr lang="en-US" altLang="ja-JP" sz="2000" dirty="0" smtClean="0"/>
              <a:t> and </a:t>
            </a:r>
            <a:r>
              <a:rPr lang="en-US" altLang="ja-JP" sz="2000" dirty="0" err="1" smtClean="0"/>
              <a:t>Cu+Cu</a:t>
            </a:r>
            <a:r>
              <a:rPr lang="en-US" altLang="ja-JP" sz="2000" dirty="0" smtClean="0"/>
              <a:t> [PRC</a:t>
            </a:r>
            <a:r>
              <a:rPr lang="en-US" altLang="ja-JP" sz="2000" dirty="0"/>
              <a:t>.</a:t>
            </a:r>
            <a:r>
              <a:rPr lang="en-US" altLang="ja-JP" sz="2000" dirty="0" smtClean="0"/>
              <a:t>92.034913]</a:t>
            </a:r>
            <a:endParaRPr kumimoji="1" lang="ja-JP" altLang="en-US" sz="2000" dirty="0"/>
          </a:p>
        </p:txBody>
      </p:sp>
    </p:spTree>
    <p:extLst>
      <p:ext uri="{BB962C8B-B14F-4D97-AF65-F5344CB8AC3E}">
        <p14:creationId xmlns:p14="http://schemas.microsoft.com/office/powerpoint/2010/main" val="4192168870"/>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asted-image.png"/>
          <p:cNvPicPr>
            <a:picLocks noChangeAspect="1"/>
          </p:cNvPicPr>
          <p:nvPr/>
        </p:nvPicPr>
        <p:blipFill>
          <a:blip r:embed="rId2">
            <a:extLst/>
          </a:blip>
          <a:stretch>
            <a:fillRect/>
          </a:stretch>
        </p:blipFill>
        <p:spPr>
          <a:xfrm>
            <a:off x="-17859" y="585036"/>
            <a:ext cx="9144000" cy="4991412"/>
          </a:xfrm>
          <a:prstGeom prst="rect">
            <a:avLst/>
          </a:prstGeom>
          <a:ln w="12700">
            <a:miter lim="400000"/>
          </a:ln>
        </p:spPr>
      </p:pic>
      <p:sp>
        <p:nvSpPr>
          <p:cNvPr id="195" name="Shape 195"/>
          <p:cNvSpPr/>
          <p:nvPr/>
        </p:nvSpPr>
        <p:spPr>
          <a:xfrm>
            <a:off x="1230446" y="-15954"/>
            <a:ext cx="6549148" cy="914660"/>
          </a:xfrm>
          <a:prstGeom prst="rect">
            <a:avLst/>
          </a:prstGeom>
          <a:ln w="12700">
            <a:miter lim="400000"/>
          </a:ln>
          <a:extLst>
            <a:ext uri="{C572A759-6A51-4108-AA02-DFA0A04FC94B}">
              <ma14:wrappingTextBoxFlag xmlns:ma14="http://schemas.microsoft.com/office/mac/drawingml/2011/main" val="1"/>
            </a:ext>
          </a:extLst>
        </p:spPr>
        <p:txBody>
          <a:bodyPr wrap="square" lIns="178587" tIns="178587" rIns="178587" bIns="178587" anchor="ctr">
            <a:spAutoFit/>
          </a:bodyPr>
          <a:lstStyle/>
          <a:p>
            <a:pPr algn="l">
              <a:defRPr sz="4500">
                <a:latin typeface="Arial Rounded MT Bold"/>
                <a:ea typeface="Arial Rounded MT Bold"/>
                <a:cs typeface="Arial Rounded MT Bold"/>
                <a:sym typeface="Arial Rounded MT Bold"/>
              </a:defRPr>
            </a:pPr>
            <a:r>
              <a:rPr sz="3600" dirty="0" smtClean="0">
                <a:latin typeface="Helvetica"/>
                <a:cs typeface="Helvetica"/>
              </a:rPr>
              <a:t> </a:t>
            </a:r>
            <a:r>
              <a:rPr sz="3600" dirty="0">
                <a:latin typeface="Helvetica"/>
                <a:cs typeface="Helvetica"/>
              </a:rPr>
              <a:t>v</a:t>
            </a:r>
            <a:r>
              <a:rPr sz="3600" baseline="-25000" dirty="0">
                <a:latin typeface="Helvetica"/>
                <a:cs typeface="Helvetica"/>
              </a:rPr>
              <a:t>2</a:t>
            </a:r>
            <a:r>
              <a:rPr sz="3600" dirty="0">
                <a:latin typeface="Helvetica"/>
                <a:cs typeface="Helvetica"/>
              </a:rPr>
              <a:t> </a:t>
            </a:r>
            <a:r>
              <a:rPr lang="ja-JP" altLang="ja-JP" sz="3600" dirty="0" smtClean="0">
                <a:latin typeface="Helvetica"/>
                <a:cs typeface="Helvetica"/>
              </a:rPr>
              <a:t>/</a:t>
            </a:r>
            <a:r>
              <a:rPr lang="ja-JP" altLang="en-US" sz="3600" dirty="0" smtClean="0">
                <a:latin typeface="Helvetica"/>
                <a:cs typeface="Helvetica"/>
              </a:rPr>
              <a:t> </a:t>
            </a:r>
            <a:r>
              <a:rPr sz="3600" dirty="0" smtClean="0">
                <a:latin typeface="Helvetica"/>
                <a:cs typeface="Helvetica"/>
              </a:rPr>
              <a:t>ε</a:t>
            </a:r>
            <a:r>
              <a:rPr sz="3600" baseline="-8222" dirty="0" smtClean="0">
                <a:latin typeface="Helvetica"/>
                <a:cs typeface="Helvetica"/>
              </a:rPr>
              <a:t>2</a:t>
            </a:r>
            <a:r>
              <a:rPr sz="3600" dirty="0" smtClean="0">
                <a:latin typeface="Helvetica"/>
                <a:cs typeface="Helvetica"/>
              </a:rPr>
              <a:t>*</a:t>
            </a:r>
            <a:r>
              <a:rPr sz="3600" dirty="0">
                <a:latin typeface="Helvetica"/>
                <a:cs typeface="Helvetica"/>
              </a:rPr>
              <a:t>N</a:t>
            </a:r>
            <a:r>
              <a:rPr sz="3600" baseline="-4166" dirty="0">
                <a:latin typeface="Helvetica"/>
                <a:cs typeface="Helvetica"/>
              </a:rPr>
              <a:t>part</a:t>
            </a:r>
            <a:r>
              <a:rPr sz="3600" baseline="34222" dirty="0">
                <a:latin typeface="Helvetica"/>
                <a:cs typeface="Helvetica"/>
              </a:rPr>
              <a:t>(1/3</a:t>
            </a:r>
            <a:r>
              <a:rPr sz="3600" baseline="34222" dirty="0" smtClean="0">
                <a:latin typeface="Helvetica"/>
                <a:cs typeface="Helvetica"/>
              </a:rPr>
              <a:t>)</a:t>
            </a:r>
            <a:r>
              <a:rPr lang="en-US" sz="3600" baseline="34222" dirty="0" smtClean="0">
                <a:latin typeface="Helvetica"/>
                <a:cs typeface="Helvetica"/>
              </a:rPr>
              <a:t> </a:t>
            </a:r>
            <a:r>
              <a:rPr lang="en-US" sz="3600" dirty="0">
                <a:latin typeface="Helvetica"/>
                <a:cs typeface="Helvetica"/>
              </a:rPr>
              <a:t> </a:t>
            </a:r>
            <a:r>
              <a:rPr lang="en-US" sz="3600" dirty="0" smtClean="0">
                <a:latin typeface="Helvetica"/>
                <a:cs typeface="Helvetica"/>
              </a:rPr>
              <a:t>vs. </a:t>
            </a:r>
            <a:r>
              <a:rPr lang="en-US" sz="3600" dirty="0" err="1" smtClean="0">
                <a:latin typeface="Helvetica"/>
                <a:cs typeface="Helvetica"/>
              </a:rPr>
              <a:t>p</a:t>
            </a:r>
            <a:r>
              <a:rPr lang="en-US" sz="3600" baseline="-25000" dirty="0" err="1" smtClean="0">
                <a:latin typeface="Helvetica"/>
                <a:cs typeface="Helvetica"/>
              </a:rPr>
              <a:t>T</a:t>
            </a:r>
            <a:endParaRPr sz="3600" baseline="-25000" dirty="0">
              <a:latin typeface="Helvetica"/>
              <a:cs typeface="Helvetica"/>
            </a:endParaRPr>
          </a:p>
        </p:txBody>
      </p:sp>
      <p:sp>
        <p:nvSpPr>
          <p:cNvPr id="196" name="Shape 196"/>
          <p:cNvSpPr/>
          <p:nvPr/>
        </p:nvSpPr>
        <p:spPr>
          <a:xfrm>
            <a:off x="323357" y="5660617"/>
            <a:ext cx="8291251" cy="90312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l">
              <a:defRPr sz="2700">
                <a:latin typeface="Arial Rounded MT Bold"/>
                <a:ea typeface="Arial Rounded MT Bold"/>
                <a:cs typeface="Arial Rounded MT Bold"/>
                <a:sym typeface="Arial Rounded MT Bold"/>
              </a:defRPr>
            </a:pPr>
            <a:r>
              <a:rPr dirty="0" smtClean="0">
                <a:latin typeface="Helvetica"/>
                <a:cs typeface="Helvetica"/>
              </a:rPr>
              <a:t>-</a:t>
            </a:r>
            <a:r>
              <a:rPr dirty="0">
                <a:latin typeface="Helvetica"/>
                <a:cs typeface="Helvetica"/>
              </a:rPr>
              <a:t>v</a:t>
            </a:r>
            <a:r>
              <a:rPr baseline="-5999" dirty="0">
                <a:latin typeface="Helvetica"/>
                <a:cs typeface="Helvetica"/>
              </a:rPr>
              <a:t>2</a:t>
            </a:r>
            <a:r>
              <a:rPr dirty="0">
                <a:latin typeface="Helvetica"/>
                <a:cs typeface="Helvetica"/>
              </a:rPr>
              <a:t> is scaled with </a:t>
            </a:r>
            <a:r>
              <a:rPr dirty="0" smtClean="0">
                <a:latin typeface="Helvetica"/>
                <a:cs typeface="Helvetica"/>
              </a:rPr>
              <a:t>ε</a:t>
            </a:r>
            <a:r>
              <a:rPr baseline="-9846" dirty="0" smtClean="0">
                <a:latin typeface="Helvetica"/>
                <a:cs typeface="Helvetica"/>
              </a:rPr>
              <a:t>2</a:t>
            </a:r>
            <a:r>
              <a:rPr dirty="0" smtClean="0">
                <a:latin typeface="Helvetica"/>
                <a:cs typeface="Helvetica"/>
              </a:rPr>
              <a:t>N</a:t>
            </a:r>
            <a:r>
              <a:rPr baseline="-9846" dirty="0" smtClean="0">
                <a:latin typeface="Helvetica"/>
                <a:cs typeface="Helvetica"/>
              </a:rPr>
              <a:t>part</a:t>
            </a:r>
            <a:r>
              <a:rPr baseline="31999" dirty="0">
                <a:latin typeface="Helvetica"/>
                <a:cs typeface="Helvetica"/>
              </a:rPr>
              <a:t>(1/3) </a:t>
            </a:r>
            <a:r>
              <a:rPr dirty="0">
                <a:latin typeface="Helvetica"/>
                <a:cs typeface="Helvetica"/>
              </a:rPr>
              <a:t/>
            </a:r>
            <a:br>
              <a:rPr dirty="0">
                <a:latin typeface="Helvetica"/>
                <a:cs typeface="Helvetica"/>
              </a:rPr>
            </a:br>
            <a:r>
              <a:rPr dirty="0" smtClean="0">
                <a:latin typeface="Helvetica"/>
                <a:cs typeface="Helvetica"/>
              </a:rPr>
              <a:t>-ε</a:t>
            </a:r>
            <a:r>
              <a:rPr baseline="-9703" dirty="0" smtClean="0">
                <a:latin typeface="Helvetica"/>
                <a:cs typeface="Helvetica"/>
              </a:rPr>
              <a:t>2</a:t>
            </a:r>
            <a:r>
              <a:rPr dirty="0" smtClean="0">
                <a:latin typeface="Helvetica"/>
                <a:cs typeface="Helvetica"/>
              </a:rPr>
              <a:t>N</a:t>
            </a:r>
            <a:r>
              <a:rPr baseline="-9703" dirty="0" smtClean="0">
                <a:latin typeface="Helvetica"/>
                <a:cs typeface="Helvetica"/>
              </a:rPr>
              <a:t>part</a:t>
            </a:r>
            <a:r>
              <a:rPr baseline="31999" dirty="0">
                <a:latin typeface="Helvetica"/>
                <a:cs typeface="Helvetica"/>
              </a:rPr>
              <a:t>(1/3) </a:t>
            </a:r>
            <a:r>
              <a:rPr dirty="0">
                <a:latin typeface="Helvetica"/>
                <a:cs typeface="Helvetica"/>
              </a:rPr>
              <a:t>scaling works well in </a:t>
            </a:r>
            <a:r>
              <a:rPr dirty="0" smtClean="0">
                <a:latin typeface="Helvetica"/>
                <a:cs typeface="Helvetica"/>
              </a:rPr>
              <a:t>CuAu</a:t>
            </a:r>
            <a:r>
              <a:rPr lang="en-US" dirty="0" smtClean="0">
                <a:latin typeface="Helvetica"/>
                <a:cs typeface="Helvetica"/>
              </a:rPr>
              <a:t> too. </a:t>
            </a:r>
            <a:endParaRPr dirty="0">
              <a:latin typeface="Helvetica"/>
              <a:cs typeface="Helvetica"/>
            </a:endParaRPr>
          </a:p>
        </p:txBody>
      </p:sp>
      <p:sp>
        <p:nvSpPr>
          <p:cNvPr id="197" name="Shape 197"/>
          <p:cNvSpPr>
            <a:spLocks noGrp="1"/>
          </p:cNvSpPr>
          <p:nvPr>
            <p:ph type="sldNum" sz="quarter" idx="2"/>
          </p:nvPr>
        </p:nvSpPr>
        <p:spPr>
          <a:xfrm>
            <a:off x="8766269" y="6429797"/>
            <a:ext cx="228947" cy="3571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
        <p:nvSpPr>
          <p:cNvPr id="199" name="Shape 199"/>
          <p:cNvSpPr/>
          <p:nvPr/>
        </p:nvSpPr>
        <p:spPr>
          <a:xfrm>
            <a:off x="6357277" y="939419"/>
            <a:ext cx="2213744" cy="37990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000">
                <a:latin typeface="Arial Rounded MT Bold"/>
                <a:ea typeface="Arial Rounded MT Bold"/>
                <a:cs typeface="Arial Rounded MT Bold"/>
                <a:sym typeface="Arial Rounded MT Bold"/>
              </a:defRPr>
            </a:lvl1pPr>
          </a:lstStyle>
          <a:p>
            <a:r>
              <a:rPr dirty="0"/>
              <a:t>arxiv:1509.07784</a:t>
            </a:r>
          </a:p>
        </p:txBody>
      </p:sp>
      <p:sp>
        <p:nvSpPr>
          <p:cNvPr id="8" name="正方形/長方形 7"/>
          <p:cNvSpPr/>
          <p:nvPr/>
        </p:nvSpPr>
        <p:spPr>
          <a:xfrm>
            <a:off x="2321970" y="1210705"/>
            <a:ext cx="1079999" cy="39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050" dirty="0">
                <a:solidFill>
                  <a:srgbClr val="000000"/>
                </a:solidFill>
              </a:rPr>
              <a:t>PRC.92.034913</a:t>
            </a:r>
            <a:endParaRPr kumimoji="1" lang="ja-JP" altLang="en-US" sz="1050" dirty="0">
              <a:solidFill>
                <a:srgbClr val="000000"/>
              </a:solidFill>
            </a:endParaRPr>
          </a:p>
        </p:txBody>
      </p:sp>
    </p:spTree>
    <p:extLst>
      <p:ext uri="{BB962C8B-B14F-4D97-AF65-F5344CB8AC3E}">
        <p14:creationId xmlns:p14="http://schemas.microsoft.com/office/powerpoint/2010/main" val="2735849884"/>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12087" y="-46730"/>
            <a:ext cx="9119827" cy="976215"/>
          </a:xfrm>
          <a:prstGeom prst="rect">
            <a:avLst/>
          </a:prstGeom>
          <a:ln w="12700">
            <a:miter lim="400000"/>
          </a:ln>
          <a:extLst>
            <a:ext uri="{C572A759-6A51-4108-AA02-DFA0A04FC94B}">
              <ma14:wrappingTextBoxFlag xmlns:ma14="http://schemas.microsoft.com/office/mac/drawingml/2011/main" val="1"/>
            </a:ext>
          </a:extLst>
        </p:spPr>
        <p:txBody>
          <a:bodyPr lIns="178587" tIns="178587" rIns="178587" bIns="178587" anchor="ctr">
            <a:spAutoFit/>
          </a:bodyPr>
          <a:lstStyle/>
          <a:p>
            <a:pPr algn="l">
              <a:defRPr sz="4500">
                <a:latin typeface="Arial Rounded MT Bold"/>
                <a:ea typeface="Arial Rounded MT Bold"/>
                <a:cs typeface="Arial Rounded MT Bold"/>
                <a:sym typeface="Arial Rounded MT Bold"/>
              </a:defRPr>
            </a:pPr>
            <a:r>
              <a:rPr lang="en-US" sz="4000" dirty="0" smtClean="0">
                <a:latin typeface="Helvetica"/>
                <a:cs typeface="Helvetica"/>
              </a:rPr>
              <a:t>v</a:t>
            </a:r>
            <a:r>
              <a:rPr sz="4000" baseline="-4166" dirty="0" smtClean="0">
                <a:latin typeface="Helvetica"/>
                <a:cs typeface="Helvetica"/>
              </a:rPr>
              <a:t>3</a:t>
            </a:r>
            <a:r>
              <a:rPr lang="en-US" sz="4000" baseline="-4166" dirty="0" smtClean="0">
                <a:latin typeface="Helvetica"/>
                <a:cs typeface="Helvetica"/>
              </a:rPr>
              <a:t> </a:t>
            </a:r>
            <a:r>
              <a:rPr lang="en-US" sz="4000" dirty="0" smtClean="0">
                <a:latin typeface="Helvetica"/>
                <a:cs typeface="Helvetica"/>
              </a:rPr>
              <a:t>vs. </a:t>
            </a:r>
            <a:r>
              <a:rPr lang="en-US" sz="4000" dirty="0" err="1" smtClean="0">
                <a:latin typeface="Helvetica"/>
                <a:cs typeface="Helvetica"/>
              </a:rPr>
              <a:t>p</a:t>
            </a:r>
            <a:r>
              <a:rPr lang="en-US" sz="4000" baseline="-25000" dirty="0" err="1" smtClean="0">
                <a:latin typeface="Helvetica"/>
                <a:cs typeface="Helvetica"/>
              </a:rPr>
              <a:t>T</a:t>
            </a:r>
            <a:r>
              <a:rPr lang="en-US" sz="4000" dirty="0" smtClean="0">
                <a:latin typeface="Helvetica"/>
                <a:cs typeface="Helvetica"/>
              </a:rPr>
              <a:t> for </a:t>
            </a:r>
            <a:r>
              <a:rPr lang="en-US" sz="4000" dirty="0" err="1" smtClean="0">
                <a:latin typeface="Helvetica"/>
                <a:cs typeface="Helvetica"/>
              </a:rPr>
              <a:t>AuAu</a:t>
            </a:r>
            <a:r>
              <a:rPr lang="en-US" sz="4000" dirty="0" smtClean="0">
                <a:latin typeface="Helvetica"/>
                <a:cs typeface="Helvetica"/>
              </a:rPr>
              <a:t>/</a:t>
            </a:r>
            <a:r>
              <a:rPr lang="en-US" sz="4000" dirty="0" err="1" smtClean="0">
                <a:latin typeface="Helvetica"/>
                <a:cs typeface="Helvetica"/>
              </a:rPr>
              <a:t>CuAu</a:t>
            </a:r>
            <a:endParaRPr sz="4000" dirty="0">
              <a:latin typeface="Helvetica"/>
              <a:cs typeface="Helvetica"/>
            </a:endParaRPr>
          </a:p>
        </p:txBody>
      </p:sp>
      <p:sp>
        <p:nvSpPr>
          <p:cNvPr id="202" name="Shape 202"/>
          <p:cNvSpPr/>
          <p:nvPr/>
        </p:nvSpPr>
        <p:spPr>
          <a:xfrm>
            <a:off x="-37028" y="4822398"/>
            <a:ext cx="9218055" cy="533796"/>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sz="3000">
                <a:latin typeface="Chalkduster"/>
                <a:ea typeface="Chalkduster"/>
                <a:cs typeface="Chalkduster"/>
                <a:sym typeface="Chalkduster"/>
              </a:defRPr>
            </a:lvl1pPr>
          </a:lstStyle>
          <a:p>
            <a:r>
              <a:t> </a:t>
            </a:r>
          </a:p>
        </p:txBody>
      </p:sp>
      <p:sp>
        <p:nvSpPr>
          <p:cNvPr id="203" name="Shape 203"/>
          <p:cNvSpPr/>
          <p:nvPr/>
        </p:nvSpPr>
        <p:spPr>
          <a:xfrm>
            <a:off x="1468596" y="5115290"/>
            <a:ext cx="6271305" cy="933906"/>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lgn="l">
              <a:defRPr sz="3000">
                <a:latin typeface="Arial Rounded MT Bold"/>
                <a:ea typeface="Arial Rounded MT Bold"/>
                <a:cs typeface="Arial Rounded MT Bold"/>
                <a:sym typeface="Arial Rounded MT Bold"/>
              </a:defRPr>
            </a:pPr>
            <a:r>
              <a:rPr lang="en-US" sz="2800" dirty="0" smtClean="0">
                <a:latin typeface="Helvetica"/>
                <a:cs typeface="Helvetica"/>
              </a:rPr>
              <a:t>- W</a:t>
            </a:r>
            <a:r>
              <a:rPr sz="2800" dirty="0" smtClean="0">
                <a:latin typeface="Helvetica"/>
                <a:cs typeface="Helvetica"/>
              </a:rPr>
              <a:t>eak </a:t>
            </a:r>
            <a:r>
              <a:rPr sz="2800" dirty="0">
                <a:latin typeface="Helvetica"/>
                <a:cs typeface="Helvetica"/>
              </a:rPr>
              <a:t>centrality </a:t>
            </a:r>
            <a:r>
              <a:rPr sz="2800" dirty="0" smtClean="0">
                <a:latin typeface="Helvetica"/>
                <a:cs typeface="Helvetica"/>
              </a:rPr>
              <a:t>dependence</a:t>
            </a:r>
            <a:r>
              <a:rPr lang="en-US" sz="2800" dirty="0" smtClean="0">
                <a:latin typeface="Helvetica"/>
                <a:cs typeface="Helvetica"/>
              </a:rPr>
              <a:t> in </a:t>
            </a:r>
            <a:r>
              <a:rPr lang="en-US" sz="2800" dirty="0" err="1" smtClean="0">
                <a:latin typeface="Helvetica"/>
                <a:cs typeface="Helvetica"/>
              </a:rPr>
              <a:t>AuCu</a:t>
            </a:r>
            <a:endParaRPr sz="2800" dirty="0">
              <a:latin typeface="Helvetica"/>
              <a:cs typeface="Helvetica"/>
            </a:endParaRPr>
          </a:p>
          <a:p>
            <a:pPr algn="l">
              <a:defRPr sz="3000">
                <a:latin typeface="Arial Rounded MT Bold"/>
                <a:ea typeface="Arial Rounded MT Bold"/>
                <a:cs typeface="Arial Rounded MT Bold"/>
                <a:sym typeface="Arial Rounded MT Bold"/>
              </a:defRPr>
            </a:pPr>
            <a:r>
              <a:rPr lang="en-US" sz="2800" dirty="0" smtClean="0">
                <a:latin typeface="Helvetica"/>
                <a:cs typeface="Helvetica"/>
              </a:rPr>
              <a:t>- </a:t>
            </a:r>
            <a:r>
              <a:rPr sz="2800" dirty="0" err="1" smtClean="0">
                <a:latin typeface="Helvetica"/>
                <a:cs typeface="Helvetica"/>
              </a:rPr>
              <a:t>CuAu</a:t>
            </a:r>
            <a:r>
              <a:rPr sz="2800" dirty="0" smtClean="0">
                <a:latin typeface="Helvetica"/>
                <a:cs typeface="Helvetica"/>
              </a:rPr>
              <a:t> </a:t>
            </a:r>
            <a:r>
              <a:rPr sz="2800" dirty="0">
                <a:latin typeface="Helvetica"/>
                <a:cs typeface="Helvetica"/>
              </a:rPr>
              <a:t>is always bigger than </a:t>
            </a:r>
            <a:r>
              <a:rPr sz="2800" dirty="0" smtClean="0">
                <a:latin typeface="Helvetica"/>
                <a:cs typeface="Helvetica"/>
              </a:rPr>
              <a:t>AuAu</a:t>
            </a:r>
            <a:r>
              <a:rPr lang="en-US" sz="2800" dirty="0" smtClean="0">
                <a:latin typeface="Helvetica"/>
                <a:cs typeface="Helvetica"/>
              </a:rPr>
              <a:t>.</a:t>
            </a:r>
            <a:endParaRPr sz="2800" dirty="0">
              <a:latin typeface="Helvetica"/>
              <a:cs typeface="Helvetica"/>
            </a:endParaRPr>
          </a:p>
        </p:txBody>
      </p:sp>
      <p:sp>
        <p:nvSpPr>
          <p:cNvPr id="204" name="Shape 204"/>
          <p:cNvSpPr>
            <a:spLocks noGrp="1"/>
          </p:cNvSpPr>
          <p:nvPr>
            <p:ph type="sldNum" sz="quarter" idx="2"/>
          </p:nvPr>
        </p:nvSpPr>
        <p:spPr>
          <a:xfrm>
            <a:off x="8766269" y="6429797"/>
            <a:ext cx="228947" cy="3571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pic>
        <p:nvPicPr>
          <p:cNvPr id="205" name="pasted-image.png"/>
          <p:cNvPicPr>
            <a:picLocks/>
          </p:cNvPicPr>
          <p:nvPr/>
        </p:nvPicPr>
        <p:blipFill>
          <a:blip r:embed="rId2">
            <a:extLst/>
          </a:blip>
          <a:stretch>
            <a:fillRect/>
          </a:stretch>
        </p:blipFill>
        <p:spPr>
          <a:xfrm>
            <a:off x="16395" y="905983"/>
            <a:ext cx="9111210" cy="3898982"/>
          </a:xfrm>
          <a:prstGeom prst="rect">
            <a:avLst/>
          </a:prstGeom>
          <a:ln w="12700">
            <a:miter lim="400000"/>
          </a:ln>
        </p:spPr>
      </p:pic>
      <p:sp>
        <p:nvSpPr>
          <p:cNvPr id="206" name="Shape 206"/>
          <p:cNvSpPr/>
          <p:nvPr/>
        </p:nvSpPr>
        <p:spPr>
          <a:xfrm>
            <a:off x="6178663" y="939419"/>
            <a:ext cx="2213744" cy="37990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000">
                <a:latin typeface="Arial Rounded MT Bold"/>
                <a:ea typeface="Arial Rounded MT Bold"/>
                <a:cs typeface="Arial Rounded MT Bold"/>
                <a:sym typeface="Arial Rounded MT Bold"/>
              </a:defRPr>
            </a:lvl1pPr>
          </a:lstStyle>
          <a:p>
            <a:r>
              <a:rPr dirty="0"/>
              <a:t>arxiv:1509.07784</a:t>
            </a:r>
          </a:p>
        </p:txBody>
      </p:sp>
    </p:spTree>
    <p:extLst>
      <p:ext uri="{BB962C8B-B14F-4D97-AF65-F5344CB8AC3E}">
        <p14:creationId xmlns:p14="http://schemas.microsoft.com/office/powerpoint/2010/main" val="3791395403"/>
      </p:ext>
    </p:extLst>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912912" y="14825"/>
            <a:ext cx="8219002" cy="853105"/>
          </a:xfrm>
          <a:prstGeom prst="rect">
            <a:avLst/>
          </a:prstGeom>
          <a:ln w="12700">
            <a:miter lim="400000"/>
          </a:ln>
          <a:extLst>
            <a:ext uri="{C572A759-6A51-4108-AA02-DFA0A04FC94B}">
              <ma14:wrappingTextBoxFlag xmlns:ma14="http://schemas.microsoft.com/office/mac/drawingml/2011/main" val="1"/>
            </a:ext>
          </a:extLst>
        </p:spPr>
        <p:txBody>
          <a:bodyPr wrap="square" lIns="178587" tIns="178587" rIns="178587" bIns="178587" anchor="ctr">
            <a:spAutoFit/>
          </a:bodyPr>
          <a:lstStyle/>
          <a:p>
            <a:pPr>
              <a:defRPr sz="4500">
                <a:latin typeface="Arial Rounded MT Bold"/>
                <a:ea typeface="Arial Rounded MT Bold"/>
                <a:cs typeface="Arial Rounded MT Bold"/>
                <a:sym typeface="Arial Rounded MT Bold"/>
              </a:defRPr>
            </a:pPr>
            <a:r>
              <a:rPr sz="3200" dirty="0" smtClean="0">
                <a:latin typeface="Helvetica"/>
                <a:cs typeface="Helvetica"/>
              </a:rPr>
              <a:t>ε</a:t>
            </a:r>
            <a:r>
              <a:rPr sz="3200" baseline="-4166" dirty="0" smtClean="0">
                <a:latin typeface="Helvetica"/>
                <a:cs typeface="Helvetica"/>
              </a:rPr>
              <a:t>3</a:t>
            </a:r>
            <a:r>
              <a:rPr sz="3200" dirty="0">
                <a:latin typeface="Helvetica"/>
                <a:cs typeface="Helvetica"/>
              </a:rPr>
              <a:t>*N</a:t>
            </a:r>
            <a:r>
              <a:rPr sz="3200" baseline="-4166" dirty="0">
                <a:latin typeface="Helvetica"/>
                <a:cs typeface="Helvetica"/>
              </a:rPr>
              <a:t>part</a:t>
            </a:r>
            <a:r>
              <a:rPr sz="3200" baseline="34222" dirty="0">
                <a:latin typeface="Helvetica"/>
                <a:cs typeface="Helvetica"/>
              </a:rPr>
              <a:t>(1/3</a:t>
            </a:r>
            <a:r>
              <a:rPr sz="3200" baseline="34222" dirty="0" smtClean="0">
                <a:latin typeface="Helvetica"/>
                <a:cs typeface="Helvetica"/>
              </a:rPr>
              <a:t>)</a:t>
            </a:r>
            <a:r>
              <a:rPr lang="en-US" sz="3200" dirty="0" smtClean="0">
                <a:latin typeface="Helvetica"/>
                <a:cs typeface="Helvetica"/>
              </a:rPr>
              <a:t> scaling for </a:t>
            </a:r>
            <a:r>
              <a:rPr lang="en-US" altLang="ja-JP" sz="3200" dirty="0">
                <a:latin typeface="Helvetica"/>
                <a:cs typeface="Helvetica"/>
              </a:rPr>
              <a:t>v</a:t>
            </a:r>
            <a:r>
              <a:rPr lang="en-US" altLang="ja-JP" sz="3200" baseline="-4166" dirty="0">
                <a:latin typeface="Helvetica"/>
                <a:cs typeface="Helvetica"/>
              </a:rPr>
              <a:t>3</a:t>
            </a:r>
            <a:r>
              <a:rPr lang="en-US" altLang="ja-JP" sz="3200" dirty="0">
                <a:latin typeface="Helvetica"/>
                <a:cs typeface="Helvetica"/>
              </a:rPr>
              <a:t> </a:t>
            </a:r>
            <a:r>
              <a:rPr lang="en-US" sz="3200" baseline="34222" dirty="0" smtClean="0">
                <a:latin typeface="Helvetica"/>
                <a:cs typeface="Helvetica"/>
              </a:rPr>
              <a:t> </a:t>
            </a:r>
            <a:endParaRPr sz="3200" baseline="34222" dirty="0">
              <a:latin typeface="Helvetica"/>
              <a:cs typeface="Helvetica"/>
            </a:endParaRPr>
          </a:p>
        </p:txBody>
      </p:sp>
      <p:sp>
        <p:nvSpPr>
          <p:cNvPr id="209" name="Shape 209"/>
          <p:cNvSpPr>
            <a:spLocks noGrp="1"/>
          </p:cNvSpPr>
          <p:nvPr>
            <p:ph type="sldNum" sz="quarter" idx="2"/>
          </p:nvPr>
        </p:nvSpPr>
        <p:spPr>
          <a:xfrm>
            <a:off x="8718770" y="6429797"/>
            <a:ext cx="377524" cy="3571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pic>
        <p:nvPicPr>
          <p:cNvPr id="210" name="pasted-image.png"/>
          <p:cNvPicPr>
            <a:picLocks noChangeAspect="1"/>
          </p:cNvPicPr>
          <p:nvPr/>
        </p:nvPicPr>
        <p:blipFill>
          <a:blip r:embed="rId3">
            <a:extLst/>
          </a:blip>
          <a:stretch>
            <a:fillRect/>
          </a:stretch>
        </p:blipFill>
        <p:spPr>
          <a:xfrm>
            <a:off x="-14883" y="844265"/>
            <a:ext cx="9144001" cy="4127674"/>
          </a:xfrm>
          <a:prstGeom prst="rect">
            <a:avLst/>
          </a:prstGeom>
          <a:ln w="12700">
            <a:miter lim="400000"/>
          </a:ln>
        </p:spPr>
      </p:pic>
      <p:sp>
        <p:nvSpPr>
          <p:cNvPr id="211" name="Shape 211"/>
          <p:cNvSpPr/>
          <p:nvPr/>
        </p:nvSpPr>
        <p:spPr>
          <a:xfrm>
            <a:off x="6178663" y="939419"/>
            <a:ext cx="2213744" cy="37990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000">
                <a:latin typeface="Arial Rounded MT Bold"/>
                <a:ea typeface="Arial Rounded MT Bold"/>
                <a:cs typeface="Arial Rounded MT Bold"/>
                <a:sym typeface="Arial Rounded MT Bold"/>
              </a:defRPr>
            </a:lvl1pPr>
          </a:lstStyle>
          <a:p>
            <a:r>
              <a:t>arxiv:1509.07784</a:t>
            </a:r>
          </a:p>
        </p:txBody>
      </p:sp>
      <p:sp>
        <p:nvSpPr>
          <p:cNvPr id="212" name="Shape 212"/>
          <p:cNvSpPr/>
          <p:nvPr/>
        </p:nvSpPr>
        <p:spPr>
          <a:xfrm>
            <a:off x="1230446" y="5329744"/>
            <a:ext cx="7633630" cy="564574"/>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lgn="l">
              <a:defRPr sz="2700">
                <a:latin typeface="Arial Rounded MT Bold"/>
                <a:ea typeface="Arial Rounded MT Bold"/>
                <a:cs typeface="Arial Rounded MT Bold"/>
                <a:sym typeface="Arial Rounded MT Bold"/>
              </a:defRPr>
            </a:pPr>
            <a:r>
              <a:rPr sz="3200" dirty="0" smtClean="0">
                <a:latin typeface="Helvetica"/>
                <a:cs typeface="Helvetica"/>
              </a:rPr>
              <a:t>ε</a:t>
            </a:r>
            <a:r>
              <a:rPr sz="3200" baseline="-9703" dirty="0" smtClean="0">
                <a:latin typeface="Helvetica"/>
                <a:cs typeface="Helvetica"/>
              </a:rPr>
              <a:t>3</a:t>
            </a:r>
            <a:r>
              <a:rPr sz="3200" dirty="0" smtClean="0">
                <a:latin typeface="Helvetica"/>
                <a:cs typeface="Helvetica"/>
              </a:rPr>
              <a:t>N</a:t>
            </a:r>
            <a:r>
              <a:rPr sz="3200" baseline="-9703" dirty="0" smtClean="0">
                <a:latin typeface="Helvetica"/>
                <a:cs typeface="Helvetica"/>
              </a:rPr>
              <a:t>part</a:t>
            </a:r>
            <a:r>
              <a:rPr sz="3200" baseline="31999" dirty="0">
                <a:latin typeface="Helvetica"/>
                <a:cs typeface="Helvetica"/>
              </a:rPr>
              <a:t>(1/3) </a:t>
            </a:r>
            <a:r>
              <a:rPr sz="3200" dirty="0">
                <a:latin typeface="Helvetica"/>
                <a:cs typeface="Helvetica"/>
              </a:rPr>
              <a:t>scaling works well in </a:t>
            </a:r>
            <a:r>
              <a:rPr sz="3200" dirty="0" smtClean="0">
                <a:latin typeface="Helvetica"/>
                <a:cs typeface="Helvetica"/>
              </a:rPr>
              <a:t>v</a:t>
            </a:r>
            <a:r>
              <a:rPr sz="3200" baseline="-5999" dirty="0" smtClean="0">
                <a:latin typeface="Helvetica"/>
                <a:cs typeface="Helvetica"/>
              </a:rPr>
              <a:t>3</a:t>
            </a:r>
            <a:r>
              <a:rPr lang="en-US" sz="3200" dirty="0">
                <a:latin typeface="Helvetica"/>
                <a:cs typeface="Helvetica"/>
              </a:rPr>
              <a:t>.</a:t>
            </a:r>
            <a:endParaRPr sz="3200" dirty="0">
              <a:latin typeface="Helvetica"/>
              <a:cs typeface="Helvetica"/>
            </a:endParaRPr>
          </a:p>
        </p:txBody>
      </p:sp>
    </p:spTree>
    <p:extLst>
      <p:ext uri="{BB962C8B-B14F-4D97-AF65-F5344CB8AC3E}">
        <p14:creationId xmlns:p14="http://schemas.microsoft.com/office/powerpoint/2010/main" val="2755804141"/>
      </p:ext>
    </p:extLst>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p:nvPr>
        </p:nvSpPr>
        <p:spPr>
          <a:xfrm>
            <a:off x="290457" y="1542186"/>
            <a:ext cx="9022706" cy="2321719"/>
          </a:xfrm>
          <a:prstGeom prst="rect">
            <a:avLst/>
          </a:prstGeom>
        </p:spPr>
        <p:txBody>
          <a:bodyPr/>
          <a:lstStyle>
            <a:lvl1pPr>
              <a:defRPr sz="5600">
                <a:latin typeface="Arial Rounded MT Bold"/>
                <a:ea typeface="Arial Rounded MT Bold"/>
                <a:cs typeface="Arial Rounded MT Bold"/>
                <a:sym typeface="Arial Rounded MT Bold"/>
              </a:defRPr>
            </a:lvl1pPr>
          </a:lstStyle>
          <a:p>
            <a:r>
              <a:t>Identified hadron vn</a:t>
            </a:r>
          </a:p>
        </p:txBody>
      </p:sp>
      <p:sp>
        <p:nvSpPr>
          <p:cNvPr id="247" name="Shape 24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Tree>
    <p:extLst>
      <p:ext uri="{BB962C8B-B14F-4D97-AF65-F5344CB8AC3E}">
        <p14:creationId xmlns:p14="http://schemas.microsoft.com/office/powerpoint/2010/main" val="3113530956"/>
      </p:ext>
    </p:extLst>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218"/>
            <a:ext cx="8229600" cy="697635"/>
          </a:xfrm>
        </p:spPr>
        <p:txBody>
          <a:bodyPr>
            <a:normAutofit fontScale="90000"/>
          </a:bodyPr>
          <a:lstStyle/>
          <a:p>
            <a:r>
              <a:rPr lang="en-US" altLang="ja-JP" sz="4000" dirty="0" smtClean="0"/>
              <a:t>PID v</a:t>
            </a:r>
            <a:r>
              <a:rPr lang="en-US" altLang="ja-JP" sz="4000" baseline="-25000" dirty="0" smtClean="0"/>
              <a:t>2</a:t>
            </a:r>
            <a:r>
              <a:rPr lang="en-US" altLang="ja-JP" sz="4000" dirty="0" smtClean="0"/>
              <a:t> </a:t>
            </a:r>
            <a:r>
              <a:rPr lang="en-US" altLang="ja-JP" sz="4000" dirty="0" err="1" smtClean="0"/>
              <a:t>vs</a:t>
            </a:r>
            <a:r>
              <a:rPr lang="en-US" altLang="ja-JP" sz="4000" dirty="0" smtClean="0"/>
              <a:t> </a:t>
            </a:r>
            <a:r>
              <a:rPr lang="en-US" altLang="ja-JP" sz="4000" dirty="0" err="1" smtClean="0"/>
              <a:t>p</a:t>
            </a:r>
            <a:r>
              <a:rPr lang="en-US" altLang="ja-JP" sz="4000" baseline="-25000" dirty="0" err="1" smtClean="0"/>
              <a:t>T</a:t>
            </a:r>
            <a:r>
              <a:rPr lang="en-US" altLang="ja-JP" sz="4000" dirty="0" smtClean="0"/>
              <a:t> in </a:t>
            </a:r>
            <a:r>
              <a:rPr lang="en-US" altLang="ja-JP" sz="4000" dirty="0" err="1" smtClean="0"/>
              <a:t>AuAu</a:t>
            </a:r>
            <a:r>
              <a:rPr lang="en-US" altLang="ja-JP" sz="4000" dirty="0" smtClean="0"/>
              <a:t>/</a:t>
            </a:r>
            <a:r>
              <a:rPr lang="en-US" altLang="ja-JP" sz="4000" dirty="0" err="1" smtClean="0"/>
              <a:t>CuCu</a:t>
            </a:r>
            <a:endParaRPr kumimoji="1" lang="ja-JP" altLang="en-US" sz="4000" dirty="0"/>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16</a:t>
            </a:fld>
            <a:endParaRPr lang="en-US" altLang="ja-JP"/>
          </a:p>
        </p:txBody>
      </p:sp>
      <p:pic>
        <p:nvPicPr>
          <p:cNvPr id="4" name="図 3" descr="Fig1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029" y="790336"/>
            <a:ext cx="7200900" cy="5245100"/>
          </a:xfrm>
          <a:prstGeom prst="rect">
            <a:avLst/>
          </a:prstGeom>
        </p:spPr>
      </p:pic>
      <p:pic>
        <p:nvPicPr>
          <p:cNvPr id="5" name="図 4"/>
          <p:cNvPicPr>
            <a:picLocks noChangeAspect="1"/>
          </p:cNvPicPr>
          <p:nvPr/>
        </p:nvPicPr>
        <p:blipFill>
          <a:blip r:embed="rId3"/>
          <a:stretch>
            <a:fillRect/>
          </a:stretch>
        </p:blipFill>
        <p:spPr>
          <a:xfrm>
            <a:off x="7140384" y="416944"/>
            <a:ext cx="1087721" cy="356909"/>
          </a:xfrm>
          <a:prstGeom prst="rect">
            <a:avLst/>
          </a:prstGeom>
        </p:spPr>
      </p:pic>
    </p:spTree>
    <p:extLst>
      <p:ext uri="{BB962C8B-B14F-4D97-AF65-F5344CB8AC3E}">
        <p14:creationId xmlns:p14="http://schemas.microsoft.com/office/powerpoint/2010/main" val="1793459102"/>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218"/>
            <a:ext cx="8229600" cy="697635"/>
          </a:xfrm>
        </p:spPr>
        <p:txBody>
          <a:bodyPr>
            <a:normAutofit fontScale="90000"/>
          </a:bodyPr>
          <a:lstStyle/>
          <a:p>
            <a:r>
              <a:rPr lang="en-US" altLang="ja-JP" sz="4000" dirty="0" smtClean="0"/>
              <a:t>PID v</a:t>
            </a:r>
            <a:r>
              <a:rPr lang="en-US" altLang="ja-JP" sz="4000" baseline="-25000" dirty="0" smtClean="0"/>
              <a:t>2</a:t>
            </a:r>
            <a:r>
              <a:rPr lang="en-US" altLang="ja-JP" sz="4000" dirty="0" smtClean="0"/>
              <a:t> </a:t>
            </a:r>
            <a:r>
              <a:rPr lang="en-US" altLang="ja-JP" sz="4000" dirty="0" err="1" smtClean="0"/>
              <a:t>vs</a:t>
            </a:r>
            <a:r>
              <a:rPr lang="en-US" altLang="ja-JP" sz="4000" dirty="0" smtClean="0"/>
              <a:t> </a:t>
            </a:r>
            <a:r>
              <a:rPr lang="en-US" altLang="ja-JP" sz="4000" dirty="0" err="1" smtClean="0"/>
              <a:t>p</a:t>
            </a:r>
            <a:r>
              <a:rPr lang="en-US" altLang="ja-JP" sz="4000" baseline="-25000" dirty="0" err="1" smtClean="0"/>
              <a:t>T</a:t>
            </a:r>
            <a:r>
              <a:rPr lang="en-US" altLang="ja-JP" sz="4000" dirty="0" smtClean="0"/>
              <a:t> in </a:t>
            </a:r>
            <a:r>
              <a:rPr lang="en-US" altLang="ja-JP" sz="4000" dirty="0" err="1" smtClean="0"/>
              <a:t>AuAu</a:t>
            </a:r>
            <a:r>
              <a:rPr lang="en-US" altLang="ja-JP" sz="4000" dirty="0" smtClean="0"/>
              <a:t>/</a:t>
            </a:r>
            <a:r>
              <a:rPr lang="en-US" altLang="ja-JP" sz="4000" dirty="0" err="1" smtClean="0"/>
              <a:t>CuCu</a:t>
            </a:r>
            <a:endParaRPr kumimoji="1" lang="ja-JP" altLang="en-US" sz="4000" dirty="0"/>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17</a:t>
            </a:fld>
            <a:endParaRPr lang="en-US" altLang="ja-JP"/>
          </a:p>
        </p:txBody>
      </p:sp>
      <p:pic>
        <p:nvPicPr>
          <p:cNvPr id="6" name="図 5" descr="Fig18Shengli.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18" y="923706"/>
            <a:ext cx="7449329" cy="4493246"/>
          </a:xfrm>
          <a:prstGeom prst="rect">
            <a:avLst/>
          </a:prstGeom>
        </p:spPr>
      </p:pic>
      <p:sp>
        <p:nvSpPr>
          <p:cNvPr id="8" name="Text Box 27"/>
          <p:cNvSpPr txBox="1">
            <a:spLocks noChangeArrowheads="1"/>
          </p:cNvSpPr>
          <p:nvPr/>
        </p:nvSpPr>
        <p:spPr bwMode="auto">
          <a:xfrm>
            <a:off x="125413" y="5440338"/>
            <a:ext cx="8839200" cy="400050"/>
          </a:xfrm>
          <a:prstGeom prst="rect">
            <a:avLst/>
          </a:prstGeom>
          <a:solidFill>
            <a:srgbClr val="FFFF00"/>
          </a:solidFill>
          <a:ln>
            <a:noFill/>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sz="2000" b="1" dirty="0"/>
              <a:t>v</a:t>
            </a:r>
            <a:r>
              <a:rPr lang="en-US" altLang="ja-JP" sz="2000" b="1" baseline="-25000" dirty="0"/>
              <a:t>2</a:t>
            </a:r>
            <a:r>
              <a:rPr lang="en-US" altLang="ja-JP" sz="2000" b="1" dirty="0"/>
              <a:t>(</a:t>
            </a:r>
            <a:r>
              <a:rPr lang="en-US" altLang="ja-JP" sz="2000" b="1" dirty="0" err="1"/>
              <a:t>p</a:t>
            </a:r>
            <a:r>
              <a:rPr lang="en-US" altLang="ja-JP" sz="2000" b="1" baseline="-25000" dirty="0" err="1"/>
              <a:t>T</a:t>
            </a:r>
            <a:r>
              <a:rPr lang="en-US" altLang="ja-JP" sz="2000" b="1" dirty="0"/>
              <a:t>) /</a:t>
            </a:r>
            <a:r>
              <a:rPr lang="en-US" altLang="ja-JP" sz="2000" b="1" dirty="0" err="1"/>
              <a:t>n</a:t>
            </a:r>
            <a:r>
              <a:rPr lang="en-US" altLang="ja-JP" sz="2000" b="1" baseline="-25000" dirty="0" err="1"/>
              <a:t>quark</a:t>
            </a:r>
            <a:r>
              <a:rPr lang="en-US" altLang="ja-JP" sz="2000" b="1" dirty="0"/>
              <a:t> vs. KE</a:t>
            </a:r>
            <a:r>
              <a:rPr lang="en-US" altLang="ja-JP" sz="2000" b="1" baseline="-25000" dirty="0"/>
              <a:t>T</a:t>
            </a:r>
            <a:r>
              <a:rPr lang="en-US" altLang="ja-JP" sz="2000" b="1" dirty="0"/>
              <a:t>/</a:t>
            </a:r>
            <a:r>
              <a:rPr lang="en-US" altLang="ja-JP" sz="2000" b="1" dirty="0" err="1"/>
              <a:t>n</a:t>
            </a:r>
            <a:r>
              <a:rPr lang="en-US" altLang="ja-JP" sz="2000" b="1" baseline="-25000" dirty="0" err="1"/>
              <a:t>quark</a:t>
            </a:r>
            <a:r>
              <a:rPr lang="en-US" altLang="ja-JP" sz="2000" b="1" dirty="0"/>
              <a:t> becomes one curve independent of particle species. </a:t>
            </a:r>
          </a:p>
        </p:txBody>
      </p:sp>
      <p:sp>
        <p:nvSpPr>
          <p:cNvPr id="9" name="テキスト ボックス 14"/>
          <p:cNvSpPr txBox="1">
            <a:spLocks noChangeArrowheads="1"/>
          </p:cNvSpPr>
          <p:nvPr/>
        </p:nvSpPr>
        <p:spPr bwMode="auto">
          <a:xfrm>
            <a:off x="247650" y="6084863"/>
            <a:ext cx="7848600" cy="646113"/>
          </a:xfrm>
          <a:prstGeom prst="rect">
            <a:avLst/>
          </a:prstGeom>
          <a:solidFill>
            <a:srgbClr val="FFFF00"/>
          </a:solidFill>
          <a:ln>
            <a:noFill/>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a:t>Quark number scaling is consistent to the recombination model which assumes the quark level flow at QGP phase. </a:t>
            </a:r>
          </a:p>
        </p:txBody>
      </p:sp>
      <p:pic>
        <p:nvPicPr>
          <p:cNvPr id="7" name="図 6"/>
          <p:cNvPicPr>
            <a:picLocks noChangeAspect="1"/>
          </p:cNvPicPr>
          <p:nvPr/>
        </p:nvPicPr>
        <p:blipFill>
          <a:blip r:embed="rId4"/>
          <a:stretch>
            <a:fillRect/>
          </a:stretch>
        </p:blipFill>
        <p:spPr>
          <a:xfrm>
            <a:off x="7281253" y="566797"/>
            <a:ext cx="1087721" cy="356909"/>
          </a:xfrm>
          <a:prstGeom prst="rect">
            <a:avLst/>
          </a:prstGeom>
        </p:spPr>
      </p:pic>
    </p:spTree>
    <p:extLst>
      <p:ext uri="{BB962C8B-B14F-4D97-AF65-F5344CB8AC3E}">
        <p14:creationId xmlns:p14="http://schemas.microsoft.com/office/powerpoint/2010/main" val="2816606389"/>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5" descr="CuCu_200GeV_pidv2nq_vs_ketnq_centdep_ws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0400"/>
            <a:ext cx="3886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18" name="Group 43"/>
          <p:cNvGrpSpPr>
            <a:grpSpLocks/>
          </p:cNvGrpSpPr>
          <p:nvPr/>
        </p:nvGrpSpPr>
        <p:grpSpPr bwMode="auto">
          <a:xfrm>
            <a:off x="4343400" y="3732213"/>
            <a:ext cx="4572000" cy="2211387"/>
            <a:chOff x="1776" y="2616"/>
            <a:chExt cx="2400" cy="1176"/>
          </a:xfrm>
        </p:grpSpPr>
        <p:grpSp>
          <p:nvGrpSpPr>
            <p:cNvPr id="60439" name="Group 14"/>
            <p:cNvGrpSpPr>
              <a:grpSpLocks/>
            </p:cNvGrpSpPr>
            <p:nvPr/>
          </p:nvGrpSpPr>
          <p:grpSpPr bwMode="auto">
            <a:xfrm>
              <a:off x="1776" y="2657"/>
              <a:ext cx="2400" cy="1135"/>
              <a:chOff x="278566" y="214411"/>
              <a:chExt cx="7423594" cy="4588191"/>
            </a:xfrm>
          </p:grpSpPr>
          <p:pic>
            <p:nvPicPr>
              <p:cNvPr id="60442" name="Picture 4" descr="pT_ket_ketn_v4_20-6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566" y="214411"/>
                <a:ext cx="7423594" cy="458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3" name="TextBox 13"/>
              <p:cNvSpPr txBox="1">
                <a:spLocks noChangeArrowheads="1"/>
              </p:cNvSpPr>
              <p:nvPr/>
            </p:nvSpPr>
            <p:spPr bwMode="auto">
              <a:xfrm>
                <a:off x="2626298" y="1143043"/>
                <a:ext cx="358808" cy="7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endParaRPr kumimoji="0" lang="ja-JP" altLang="en-US" sz="1400" b="1">
                  <a:latin typeface="Arial" charset="0"/>
                </a:endParaRPr>
              </a:p>
            </p:txBody>
          </p:sp>
        </p:grpSp>
        <p:sp>
          <p:nvSpPr>
            <p:cNvPr id="60440" name="Text Box 37"/>
            <p:cNvSpPr txBox="1">
              <a:spLocks noChangeArrowheads="1"/>
            </p:cNvSpPr>
            <p:nvPr/>
          </p:nvSpPr>
          <p:spPr bwMode="auto">
            <a:xfrm>
              <a:off x="2016" y="2616"/>
              <a:ext cx="1361" cy="1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800">
                  <a:solidFill>
                    <a:schemeClr val="hlink"/>
                  </a:solidFill>
                </a:rPr>
                <a:t>v</a:t>
              </a:r>
              <a:r>
                <a:rPr lang="en-US" altLang="ja-JP" sz="1800" baseline="-25000">
                  <a:solidFill>
                    <a:schemeClr val="hlink"/>
                  </a:solidFill>
                </a:rPr>
                <a:t>4</a:t>
              </a:r>
              <a:r>
                <a:rPr lang="en-US" altLang="ja-JP" sz="1800">
                  <a:solidFill>
                    <a:schemeClr val="hlink"/>
                  </a:solidFill>
                </a:rPr>
                <a:t> (Au+Au 200GeV)</a:t>
              </a:r>
            </a:p>
          </p:txBody>
        </p:sp>
        <p:sp>
          <p:nvSpPr>
            <p:cNvPr id="60441" name="Text Box 42"/>
            <p:cNvSpPr txBox="1">
              <a:spLocks noChangeArrowheads="1"/>
            </p:cNvSpPr>
            <p:nvPr/>
          </p:nvSpPr>
          <p:spPr bwMode="auto">
            <a:xfrm>
              <a:off x="3176" y="2657"/>
              <a:ext cx="7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800">
                  <a:latin typeface="Arial" charset="0"/>
                </a:rPr>
                <a:t>QM09, A. Taranenko</a:t>
              </a:r>
            </a:p>
          </p:txBody>
        </p:sp>
      </p:grpSp>
      <p:sp>
        <p:nvSpPr>
          <p:cNvPr id="48132" name="Rectangle 2"/>
          <p:cNvSpPr>
            <a:spLocks noGrp="1" noChangeArrowheads="1"/>
          </p:cNvSpPr>
          <p:nvPr>
            <p:ph type="title"/>
          </p:nvPr>
        </p:nvSpPr>
        <p:spPr>
          <a:xfrm>
            <a:off x="228600" y="152400"/>
            <a:ext cx="8763000" cy="684213"/>
          </a:xfrm>
        </p:spPr>
        <p:txBody>
          <a:bodyPr>
            <a:normAutofit fontScale="90000"/>
          </a:bodyPr>
          <a:lstStyle/>
          <a:p>
            <a:pPr fontAlgn="auto">
              <a:spcAft>
                <a:spcPts val="0"/>
              </a:spcAft>
              <a:defRPr/>
            </a:pPr>
            <a:r>
              <a:rPr lang="en-US" altLang="ja-JP">
                <a:solidFill>
                  <a:srgbClr val="000066"/>
                </a:solidFill>
                <a:latin typeface="Arial" charset="0"/>
                <a:ea typeface="ＭＳ Ｐゴシック" charset="0"/>
                <a:cs typeface="ＭＳ Ｐゴシック" charset="0"/>
              </a:rPr>
              <a:t>Quark number scaling everywhere </a:t>
            </a:r>
          </a:p>
        </p:txBody>
      </p:sp>
      <p:sp>
        <p:nvSpPr>
          <p:cNvPr id="60420" name="日付プレースホルダ 37"/>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60421" name="フッター プレースホルダ 3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60422"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D85CB35-4458-084F-90F7-1364AE5ADD30}" type="slidenum">
              <a:rPr lang="en-US" altLang="ja-JP"/>
              <a:pPr/>
              <a:t>18</a:t>
            </a:fld>
            <a:endParaRPr lang="en-US" altLang="ja-JP"/>
          </a:p>
        </p:txBody>
      </p:sp>
      <p:pic>
        <p:nvPicPr>
          <p:cNvPr id="60423" name="Picture 7" descr="v2pt_pikp_10to40_scaling_PHENIX_wS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403350"/>
            <a:ext cx="39608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 Box 5"/>
          <p:cNvSpPr txBox="1">
            <a:spLocks noChangeArrowheads="1"/>
          </p:cNvSpPr>
          <p:nvPr/>
        </p:nvSpPr>
        <p:spPr bwMode="auto">
          <a:xfrm>
            <a:off x="755650" y="1052513"/>
            <a:ext cx="187166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800">
                <a:solidFill>
                  <a:schemeClr val="hlink"/>
                </a:solidFill>
              </a:rPr>
              <a:t>AuAu 62.4GeV PHENIX/STAR</a:t>
            </a:r>
          </a:p>
        </p:txBody>
      </p:sp>
      <p:grpSp>
        <p:nvGrpSpPr>
          <p:cNvPr id="60425" name="Group 31"/>
          <p:cNvGrpSpPr>
            <a:grpSpLocks/>
          </p:cNvGrpSpPr>
          <p:nvPr/>
        </p:nvGrpSpPr>
        <p:grpSpPr bwMode="auto">
          <a:xfrm>
            <a:off x="4279900" y="1143000"/>
            <a:ext cx="4635500" cy="2663825"/>
            <a:chOff x="2818" y="663"/>
            <a:chExt cx="2920" cy="1678"/>
          </a:xfrm>
        </p:grpSpPr>
        <p:pic>
          <p:nvPicPr>
            <p:cNvPr id="60428" name="Picture 3" descr="v2KETnqCent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8" y="844"/>
              <a:ext cx="1059"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4" descr="v2KETnqCent5-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3" y="854"/>
              <a:ext cx="1018"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Picture 5" descr="v2KETnqCent10-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4" y="863"/>
              <a:ext cx="964"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6" descr="v2KETnqCent15-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7" y="1343"/>
              <a:ext cx="1040"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7" descr="v2KETnqCent20-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3" y="1346"/>
              <a:ext cx="1018"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Picture 8" descr="v2KETnqCent25-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3" y="1353"/>
              <a:ext cx="99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4" name="Picture 9" descr="v2KETnqCent30-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8" y="1832"/>
              <a:ext cx="1059"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5" name="Picture 10" descr="v2KETnqCent35-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88" y="1842"/>
              <a:ext cx="1017"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11" descr="v2KETnqCent40-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4" y="1845"/>
              <a:ext cx="1004"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7" name="Text Box 12"/>
            <p:cNvSpPr txBox="1">
              <a:spLocks noChangeArrowheads="1"/>
            </p:cNvSpPr>
            <p:nvPr/>
          </p:nvSpPr>
          <p:spPr bwMode="auto">
            <a:xfrm>
              <a:off x="3470" y="663"/>
              <a:ext cx="131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eaLnBrk="0" hangingPunct="0">
                <a:spcBef>
                  <a:spcPct val="50000"/>
                </a:spcBef>
                <a:buClr>
                  <a:schemeClr val="hlink"/>
                </a:buClr>
                <a:buSzPct val="85000"/>
                <a:buFont typeface="Monotype Sorts" charset="0"/>
                <a:buNone/>
              </a:pPr>
              <a:r>
                <a:rPr kumimoji="0" lang="en-US" altLang="ja-JP" sz="1400" b="1">
                  <a:solidFill>
                    <a:schemeClr val="hlink"/>
                  </a:solidFill>
                </a:rPr>
                <a:t>Au+Au 200 GeV (Run7)</a:t>
              </a:r>
            </a:p>
          </p:txBody>
        </p:sp>
        <p:sp>
          <p:nvSpPr>
            <p:cNvPr id="60438" name="Text Box 12"/>
            <p:cNvSpPr txBox="1">
              <a:spLocks noChangeArrowheads="1"/>
            </p:cNvSpPr>
            <p:nvPr/>
          </p:nvSpPr>
          <p:spPr bwMode="auto">
            <a:xfrm>
              <a:off x="3086" y="1169"/>
              <a:ext cx="79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eaLnBrk="0" hangingPunct="0">
                <a:spcBef>
                  <a:spcPct val="50000"/>
                </a:spcBef>
                <a:buClr>
                  <a:schemeClr val="hlink"/>
                </a:buClr>
                <a:buSzPct val="85000"/>
                <a:buFont typeface="Monotype Sorts" charset="0"/>
                <a:buNone/>
              </a:pPr>
              <a:r>
                <a:rPr kumimoji="0" lang="en-US" altLang="ja-JP" sz="800">
                  <a:solidFill>
                    <a:schemeClr val="tx2"/>
                  </a:solidFill>
                  <a:latin typeface="Arial" charset="0"/>
                </a:rPr>
                <a:t>PHENIX Preliminary</a:t>
              </a:r>
            </a:p>
          </p:txBody>
        </p:sp>
      </p:grpSp>
      <p:sp>
        <p:nvSpPr>
          <p:cNvPr id="60426" name="Text Box 3"/>
          <p:cNvSpPr txBox="1">
            <a:spLocks noChangeArrowheads="1"/>
          </p:cNvSpPr>
          <p:nvPr/>
        </p:nvSpPr>
        <p:spPr bwMode="auto">
          <a:xfrm>
            <a:off x="250825" y="5924550"/>
            <a:ext cx="8424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b="1">
                <a:solidFill>
                  <a:srgbClr val="FF0000"/>
                </a:solidFill>
                <a:latin typeface="Arial" charset="0"/>
              </a:rPr>
              <a:t>Quark number scaling work out up to K</a:t>
            </a:r>
            <a:r>
              <a:rPr lang="en-US" altLang="ja-JP" b="1" baseline="-25000">
                <a:solidFill>
                  <a:srgbClr val="FF0000"/>
                </a:solidFill>
                <a:latin typeface="Arial" charset="0"/>
              </a:rPr>
              <a:t>ET</a:t>
            </a:r>
            <a:r>
              <a:rPr lang="en-US" altLang="ja-JP" b="1">
                <a:solidFill>
                  <a:srgbClr val="FF0000"/>
                </a:solidFill>
                <a:latin typeface="Arial" charset="0"/>
              </a:rPr>
              <a:t> ~1GeV.</a:t>
            </a:r>
          </a:p>
        </p:txBody>
      </p:sp>
      <p:sp>
        <p:nvSpPr>
          <p:cNvPr id="40975" name="Text Box 39"/>
          <p:cNvSpPr txBox="1">
            <a:spLocks noChangeArrowheads="1"/>
          </p:cNvSpPr>
          <p:nvPr/>
        </p:nvSpPr>
        <p:spPr bwMode="auto">
          <a:xfrm>
            <a:off x="685800" y="2968625"/>
            <a:ext cx="1524000" cy="3079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spcBef>
                <a:spcPct val="50000"/>
              </a:spcBef>
              <a:defRPr/>
            </a:pPr>
            <a:r>
              <a:rPr lang="en-US" altLang="ja-JP" sz="1400" b="1">
                <a:solidFill>
                  <a:schemeClr val="hlink"/>
                </a:solidFill>
              </a:rPr>
              <a:t>Cu+Cu 200GeV</a:t>
            </a:r>
          </a:p>
        </p:txBody>
      </p:sp>
    </p:spTree>
    <p:extLst>
      <p:ext uri="{BB962C8B-B14F-4D97-AF65-F5344CB8AC3E}">
        <p14:creationId xmlns:p14="http://schemas.microsoft.com/office/powerpoint/2010/main" val="27286089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Grp="1" noChangeArrowheads="1"/>
          </p:cNvSpPr>
          <p:nvPr>
            <p:ph type="body" sz="half" idx="1"/>
          </p:nvPr>
        </p:nvSpPr>
        <p:spPr>
          <a:xfrm>
            <a:off x="4140200" y="1184275"/>
            <a:ext cx="4032250" cy="1370013"/>
          </a:xfrm>
          <a:ln>
            <a:solidFill>
              <a:schemeClr val="tx1"/>
            </a:solidFill>
            <a:miter lim="800000"/>
            <a:headEnd/>
            <a:tailEnd/>
          </a:ln>
        </p:spPr>
        <p:txBody>
          <a:bodyPr/>
          <a:lstStyle/>
          <a:p>
            <a:pPr>
              <a:lnSpc>
                <a:spcPct val="90000"/>
              </a:lnSpc>
              <a:buFont typeface="Wingdings" charset="0"/>
              <a:buChar char="u"/>
            </a:pPr>
            <a:r>
              <a:rPr lang="en-US" altLang="ja-JP" sz="2000">
                <a:latin typeface="Arial" charset="0"/>
                <a:ea typeface="ＭＳ Ｐゴシック" charset="0"/>
                <a:cs typeface="ＭＳ Ｐゴシック" charset="0"/>
              </a:rPr>
              <a:t>Different Energy and System  </a:t>
            </a:r>
          </a:p>
          <a:p>
            <a:pPr lvl="1">
              <a:lnSpc>
                <a:spcPct val="90000"/>
              </a:lnSpc>
              <a:buFont typeface="Wingdings" charset="0"/>
              <a:buNone/>
            </a:pPr>
            <a:r>
              <a:rPr lang="en-US" altLang="ja-JP" sz="1800">
                <a:latin typeface="Arial" charset="0"/>
                <a:ea typeface="ＭＳ Ｐゴシック" charset="0"/>
                <a:cs typeface="ＭＳ Ｐゴシック" charset="0"/>
              </a:rPr>
              <a:t>(AuAu200, CuCu200, AuAu62)</a:t>
            </a:r>
          </a:p>
          <a:p>
            <a:pPr>
              <a:lnSpc>
                <a:spcPct val="90000"/>
              </a:lnSpc>
              <a:buFont typeface="Wingdings" charset="0"/>
              <a:buChar char="u"/>
            </a:pPr>
            <a:r>
              <a:rPr lang="en-US" altLang="ja-JP" sz="2000">
                <a:latin typeface="Arial" charset="0"/>
                <a:ea typeface="ＭＳ Ｐゴシック" charset="0"/>
                <a:cs typeface="ＭＳ Ｐゴシック" charset="0"/>
              </a:rPr>
              <a:t>Different Centrality (0-50%)</a:t>
            </a:r>
          </a:p>
          <a:p>
            <a:pPr>
              <a:lnSpc>
                <a:spcPct val="90000"/>
              </a:lnSpc>
              <a:buFont typeface="Wingdings" charset="0"/>
              <a:buChar char="u"/>
            </a:pPr>
            <a:r>
              <a:rPr lang="en-US" altLang="ja-JP" sz="2000">
                <a:latin typeface="Arial" charset="0"/>
                <a:ea typeface="ＭＳ Ｐゴシック" charset="0"/>
                <a:cs typeface="ＭＳ Ｐゴシック" charset="0"/>
              </a:rPr>
              <a:t>Different particles (</a:t>
            </a:r>
            <a:r>
              <a:rPr lang="en-US" altLang="ja-JP" sz="2000">
                <a:latin typeface="Arial" charset="0"/>
                <a:ea typeface="ＭＳ Ｐゴシック" charset="0"/>
                <a:cs typeface="ＭＳ Ｐゴシック" charset="0"/>
                <a:sym typeface="Symbol" charset="0"/>
              </a:rPr>
              <a:t></a:t>
            </a:r>
            <a:r>
              <a:rPr lang="en-US" altLang="ja-JP" sz="2000">
                <a:latin typeface="Arial" charset="0"/>
                <a:ea typeface="ＭＳ Ｐゴシック" charset="0"/>
                <a:cs typeface="ＭＳ Ｐゴシック" charset="0"/>
              </a:rPr>
              <a:t>/ K /p)</a:t>
            </a:r>
          </a:p>
        </p:txBody>
      </p:sp>
      <p:graphicFrame>
        <p:nvGraphicFramePr>
          <p:cNvPr id="49155" name="Object 2"/>
          <p:cNvGraphicFramePr>
            <a:graphicFrameLocks noGrp="1" noChangeAspect="1"/>
          </p:cNvGraphicFramePr>
          <p:nvPr>
            <p:ph sz="quarter" idx="2"/>
          </p:nvPr>
        </p:nvGraphicFramePr>
        <p:xfrm>
          <a:off x="5105400" y="3335338"/>
          <a:ext cx="2520950" cy="1412875"/>
        </p:xfrm>
        <a:graphic>
          <a:graphicData uri="http://schemas.openxmlformats.org/presentationml/2006/ole">
            <mc:AlternateContent xmlns:mc="http://schemas.openxmlformats.org/markup-compatibility/2006">
              <mc:Choice xmlns:v="urn:schemas-microsoft-com:vml" Requires="v">
                <p:oleObj spid="_x0000_s15389" name="数式" r:id="rId4" imgW="838200" imgH="469900" progId="Equation.3">
                  <p:embed/>
                </p:oleObj>
              </mc:Choice>
              <mc:Fallback>
                <p:oleObj name="数式" r:id="rId4" imgW="838200" imgH="4699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335338"/>
                        <a:ext cx="2520950" cy="14128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49156" name="日付プレースホルダ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49157"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49158"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BC7C2FC9-FF56-5D47-8A13-C658FFBF4984}" type="slidenum">
              <a:rPr lang="en-US" altLang="ja-JP"/>
              <a:pPr/>
              <a:t>19</a:t>
            </a:fld>
            <a:endParaRPr lang="en-US" altLang="ja-JP"/>
          </a:p>
        </p:txBody>
      </p:sp>
      <p:sp>
        <p:nvSpPr>
          <p:cNvPr id="49160" name="AutoShape 6"/>
          <p:cNvSpPr>
            <a:spLocks noChangeArrowheads="1"/>
          </p:cNvSpPr>
          <p:nvPr/>
        </p:nvSpPr>
        <p:spPr bwMode="auto">
          <a:xfrm>
            <a:off x="5734050" y="2566988"/>
            <a:ext cx="1131888" cy="717550"/>
          </a:xfrm>
          <a:prstGeom prst="downArrow">
            <a:avLst>
              <a:gd name="adj1" fmla="val 54250"/>
              <a:gd name="adj2" fmla="val 48343"/>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ja-JP" altLang="en-US"/>
          </a:p>
        </p:txBody>
      </p:sp>
      <p:sp>
        <p:nvSpPr>
          <p:cNvPr id="49161" name="AutoShape 7"/>
          <p:cNvSpPr>
            <a:spLocks noChangeArrowheads="1"/>
          </p:cNvSpPr>
          <p:nvPr/>
        </p:nvSpPr>
        <p:spPr bwMode="auto">
          <a:xfrm>
            <a:off x="5751513" y="4795838"/>
            <a:ext cx="1196975" cy="649287"/>
          </a:xfrm>
          <a:prstGeom prst="downArrow">
            <a:avLst>
              <a:gd name="adj1" fmla="val 54250"/>
              <a:gd name="adj2" fmla="val 48343"/>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ja-JP" altLang="en-US"/>
          </a:p>
        </p:txBody>
      </p:sp>
      <p:sp>
        <p:nvSpPr>
          <p:cNvPr id="49162" name="Rectangle 10"/>
          <p:cNvSpPr>
            <a:spLocks noChangeArrowheads="1"/>
          </p:cNvSpPr>
          <p:nvPr/>
        </p:nvSpPr>
        <p:spPr bwMode="auto">
          <a:xfrm>
            <a:off x="4572000" y="5445125"/>
            <a:ext cx="3816350" cy="576263"/>
          </a:xfrm>
          <a:prstGeom prst="rect">
            <a:avLst/>
          </a:prstGeom>
          <a:solidFill>
            <a:srgbClr val="FFFF00"/>
          </a:solidFill>
          <a:ln>
            <a:noFill/>
          </a:ln>
        </p:spPr>
        <p:txBody>
          <a:bodyPr wrap="none" anchor="ctr"/>
          <a:lstStyle/>
          <a:p>
            <a:pPr algn="ctr"/>
            <a:r>
              <a:rPr lang="en-US" altLang="ja-JP" sz="2400" b="1">
                <a:latin typeface="Arial" charset="0"/>
              </a:rPr>
              <a:t> Scale to one curve.</a:t>
            </a:r>
          </a:p>
        </p:txBody>
      </p:sp>
      <p:pic>
        <p:nvPicPr>
          <p:cNvPr id="49163" name="Picture 11" descr="v2KET_ov_epsNpart_Npart1ov3_nq_system3_kind3_m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4450" y="2852738"/>
            <a:ext cx="1077913"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Text Box 12"/>
          <p:cNvSpPr txBox="1">
            <a:spLocks noChangeArrowheads="1"/>
          </p:cNvSpPr>
          <p:nvPr/>
        </p:nvSpPr>
        <p:spPr bwMode="auto">
          <a:xfrm>
            <a:off x="4572000" y="6021388"/>
            <a:ext cx="3744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30000"/>
              </a:spcBef>
            </a:pPr>
            <a:r>
              <a:rPr lang="el-GR" altLang="ja-JP" sz="1600" b="1">
                <a:latin typeface="Arial" charset="0"/>
              </a:rPr>
              <a:t>χ</a:t>
            </a:r>
            <a:r>
              <a:rPr lang="en-US" altLang="ja-JP" sz="1600" b="1">
                <a:latin typeface="Arial" charset="0"/>
              </a:rPr>
              <a:t>2/ndf = 2.1 (with systematic errors)</a:t>
            </a:r>
          </a:p>
        </p:txBody>
      </p:sp>
      <p:sp>
        <p:nvSpPr>
          <p:cNvPr id="49165" name="Text Box 13"/>
          <p:cNvSpPr txBox="1">
            <a:spLocks noChangeArrowheads="1"/>
          </p:cNvSpPr>
          <p:nvPr/>
        </p:nvSpPr>
        <p:spPr bwMode="auto">
          <a:xfrm>
            <a:off x="7021513" y="2708275"/>
            <a:ext cx="1366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a:t>45 curves</a:t>
            </a:r>
          </a:p>
        </p:txBody>
      </p:sp>
      <p:sp>
        <p:nvSpPr>
          <p:cNvPr id="49166" name="Text Box 14"/>
          <p:cNvSpPr txBox="1">
            <a:spLocks noChangeArrowheads="1"/>
          </p:cNvSpPr>
          <p:nvPr/>
        </p:nvSpPr>
        <p:spPr bwMode="auto">
          <a:xfrm>
            <a:off x="107950" y="1125538"/>
            <a:ext cx="3744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2000" b="1">
                <a:latin typeface="Arial" charset="0"/>
              </a:rPr>
              <a:t>Taking all scaling together,</a:t>
            </a:r>
          </a:p>
        </p:txBody>
      </p:sp>
      <p:sp>
        <p:nvSpPr>
          <p:cNvPr id="2" name="タイトル 1"/>
          <p:cNvSpPr>
            <a:spLocks noGrp="1"/>
          </p:cNvSpPr>
          <p:nvPr>
            <p:ph type="title"/>
          </p:nvPr>
        </p:nvSpPr>
        <p:spPr/>
        <p:txBody>
          <a:bodyPr/>
          <a:lstStyle/>
          <a:p>
            <a:r>
              <a:rPr lang="en-US" altLang="ja-JP" dirty="0" smtClean="0"/>
              <a:t> v</a:t>
            </a:r>
            <a:r>
              <a:rPr kumimoji="1" lang="en-US" altLang="ja-JP" baseline="-25000" dirty="0" smtClean="0"/>
              <a:t>2</a:t>
            </a:r>
            <a:r>
              <a:rPr kumimoji="1" lang="en-US" altLang="ja-JP" dirty="0" smtClean="0"/>
              <a:t> scaling</a:t>
            </a:r>
            <a:endParaRPr kumimoji="1" lang="ja-JP" altLang="en-US" dirty="0"/>
          </a:p>
        </p:txBody>
      </p:sp>
      <p:pic>
        <p:nvPicPr>
          <p:cNvPr id="3" name="図 2" descr="Fig22_referee.eps"/>
          <p:cNvPicPr>
            <a:picLocks noChangeAspect="1"/>
          </p:cNvPicPr>
          <p:nvPr/>
        </p:nvPicPr>
        <p:blipFill rotWithShape="1">
          <a:blip r:embed="rId7">
            <a:extLst>
              <a:ext uri="{28A0092B-C50C-407E-A947-70E740481C1C}">
                <a14:useLocalDpi xmlns:a14="http://schemas.microsoft.com/office/drawing/2010/main" val="0"/>
              </a:ext>
            </a:extLst>
          </a:blip>
          <a:srcRect r="51527"/>
          <a:stretch/>
        </p:blipFill>
        <p:spPr>
          <a:xfrm>
            <a:off x="79381" y="1964285"/>
            <a:ext cx="3775069" cy="3090451"/>
          </a:xfrm>
          <a:prstGeom prst="rect">
            <a:avLst/>
          </a:prstGeom>
        </p:spPr>
      </p:pic>
      <p:pic>
        <p:nvPicPr>
          <p:cNvPr id="4" name="図 3" descr="スクリーンショット 2016-08-28 22.53.1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113" y="5206647"/>
            <a:ext cx="469900" cy="1079500"/>
          </a:xfrm>
          <a:prstGeom prst="rect">
            <a:avLst/>
          </a:prstGeom>
        </p:spPr>
      </p:pic>
      <p:grpSp>
        <p:nvGrpSpPr>
          <p:cNvPr id="6" name="図形グループ 5"/>
          <p:cNvGrpSpPr/>
          <p:nvPr/>
        </p:nvGrpSpPr>
        <p:grpSpPr>
          <a:xfrm>
            <a:off x="1935194" y="5181247"/>
            <a:ext cx="2420401" cy="1192964"/>
            <a:chOff x="1935194" y="5181247"/>
            <a:chExt cx="2420401" cy="1192964"/>
          </a:xfrm>
        </p:grpSpPr>
        <p:pic>
          <p:nvPicPr>
            <p:cNvPr id="5" name="図 4" descr="スクリーンショット 2016-08-28 22.53.2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35194" y="5181247"/>
              <a:ext cx="1866900" cy="1104900"/>
            </a:xfrm>
            <a:prstGeom prst="rect">
              <a:avLst/>
            </a:prstGeom>
          </p:spPr>
        </p:pic>
        <p:sp>
          <p:nvSpPr>
            <p:cNvPr id="19" name="正方形/長方形 18"/>
            <p:cNvSpPr/>
            <p:nvPr/>
          </p:nvSpPr>
          <p:spPr>
            <a:xfrm>
              <a:off x="3350131" y="6021388"/>
              <a:ext cx="1005464" cy="3528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dirty="0">
                <a:solidFill>
                  <a:srgbClr val="000000"/>
                </a:solidFill>
              </a:endParaRPr>
            </a:p>
          </p:txBody>
        </p:sp>
      </p:grpSp>
    </p:spTree>
    <p:extLst>
      <p:ext uri="{BB962C8B-B14F-4D97-AF65-F5344CB8AC3E}">
        <p14:creationId xmlns:p14="http://schemas.microsoft.com/office/powerpoint/2010/main" val="2062428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44450"/>
            <a:ext cx="8229600" cy="641350"/>
          </a:xfrm>
        </p:spPr>
        <p:txBody>
          <a:bodyPr/>
          <a:lstStyle/>
          <a:p>
            <a:pPr fontAlgn="auto">
              <a:spcAft>
                <a:spcPts val="0"/>
              </a:spcAft>
              <a:defRPr/>
            </a:pPr>
            <a:r>
              <a:rPr lang="en-US" altLang="ja-JP" sz="3200" dirty="0">
                <a:solidFill>
                  <a:schemeClr val="tx1"/>
                </a:solidFill>
                <a:latin typeface="Tahoma" charset="0"/>
                <a:ea typeface="ＭＳ Ｐゴシック" charset="0"/>
                <a:cs typeface="ＭＳ Ｐゴシック" charset="0"/>
              </a:rPr>
              <a:t>Elliptic Flow (v</a:t>
            </a:r>
            <a:r>
              <a:rPr lang="en-US" altLang="ja-JP" sz="3200" baseline="-25000" dirty="0">
                <a:solidFill>
                  <a:schemeClr val="tx1"/>
                </a:solidFill>
                <a:latin typeface="Tahoma" charset="0"/>
                <a:ea typeface="ＭＳ Ｐゴシック" charset="0"/>
                <a:cs typeface="ＭＳ Ｐゴシック" charset="0"/>
              </a:rPr>
              <a:t>2</a:t>
            </a:r>
            <a:r>
              <a:rPr lang="en-US" altLang="ja-JP" sz="3200" dirty="0">
                <a:solidFill>
                  <a:schemeClr val="tx1"/>
                </a:solidFill>
                <a:latin typeface="Tahoma" charset="0"/>
                <a:ea typeface="ＭＳ Ｐゴシック" charset="0"/>
                <a:cs typeface="ＭＳ Ｐゴシック" charset="0"/>
              </a:rPr>
              <a:t>)</a:t>
            </a:r>
          </a:p>
        </p:txBody>
      </p:sp>
      <p:sp>
        <p:nvSpPr>
          <p:cNvPr id="21506" name="Rectangle 128"/>
          <p:cNvSpPr>
            <a:spLocks noGrp="1" noChangeArrowheads="1"/>
          </p:cNvSpPr>
          <p:nvPr>
            <p:ph type="body" sz="half" idx="1"/>
          </p:nvPr>
        </p:nvSpPr>
        <p:spPr>
          <a:xfrm>
            <a:off x="287338" y="4319588"/>
            <a:ext cx="8137525" cy="358775"/>
          </a:xfrm>
        </p:spPr>
        <p:txBody>
          <a:bodyPr/>
          <a:lstStyle/>
          <a:p>
            <a:pPr>
              <a:lnSpc>
                <a:spcPct val="90000"/>
              </a:lnSpc>
              <a:buFontTx/>
              <a:buNone/>
            </a:pPr>
            <a:r>
              <a:rPr lang="en-US" altLang="ja-JP" sz="1600">
                <a:latin typeface="Arial" charset="0"/>
                <a:ea typeface="ＭＳ Ｐゴシック" charset="0"/>
                <a:cs typeface="ＭＳ Ｐゴシック" charset="0"/>
              </a:rPr>
              <a:t>Fourier expansion of the distribution of produced particle angle (</a:t>
            </a:r>
            <a:r>
              <a:rPr lang="en-US" altLang="ja-JP" sz="1600">
                <a:latin typeface="Arial" charset="0"/>
                <a:ea typeface="ＭＳ Ｐゴシック" charset="0"/>
                <a:cs typeface="ＭＳ Ｐゴシック" charset="0"/>
                <a:sym typeface="Symbol" charset="0"/>
              </a:rPr>
              <a:t>)</a:t>
            </a:r>
            <a:r>
              <a:rPr lang="en-US" altLang="ja-JP" sz="1600">
                <a:latin typeface="Arial" charset="0"/>
                <a:ea typeface="ＭＳ Ｐゴシック" charset="0"/>
                <a:cs typeface="ＭＳ Ｐゴシック" charset="0"/>
              </a:rPr>
              <a:t> to reaction plane (</a:t>
            </a:r>
            <a:r>
              <a:rPr lang="en-US" altLang="ja-JP" sz="1600">
                <a:latin typeface="Arial" charset="0"/>
                <a:ea typeface="ＭＳ Ｐゴシック" charset="0"/>
                <a:cs typeface="ＭＳ Ｐゴシック" charset="0"/>
                <a:sym typeface="Symbol" charset="0"/>
              </a:rPr>
              <a:t></a:t>
            </a:r>
            <a:r>
              <a:rPr lang="en-US" altLang="ja-JP" sz="1600">
                <a:latin typeface="Arial" charset="0"/>
                <a:ea typeface="ＭＳ Ｐゴシック" charset="0"/>
                <a:cs typeface="ＭＳ Ｐゴシック" charset="0"/>
              </a:rPr>
              <a:t>)</a:t>
            </a:r>
          </a:p>
        </p:txBody>
      </p:sp>
      <p:sp>
        <p:nvSpPr>
          <p:cNvPr id="21507" name="日付プレースホルダ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21508"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2" name="スライド番号プレースホルダー 1"/>
          <p:cNvSpPr>
            <a:spLocks noGrp="1"/>
          </p:cNvSpPr>
          <p:nvPr>
            <p:ph type="sldNum" sz="quarter" idx="10"/>
          </p:nvPr>
        </p:nvSpPr>
        <p:spPr bwMode="auto">
          <a:xfrm>
            <a:off x="8532813" y="5624513"/>
            <a:ext cx="549275" cy="39687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B69184DF-CB7C-3442-A660-2476050D6420}" type="slidenum">
              <a:rPr lang="en-US" altLang="ja-JP"/>
              <a:pPr/>
              <a:t>2</a:t>
            </a:fld>
            <a:endParaRPr lang="en-US" altLang="ja-JP"/>
          </a:p>
        </p:txBody>
      </p:sp>
      <p:grpSp>
        <p:nvGrpSpPr>
          <p:cNvPr id="21510" name="Group 308"/>
          <p:cNvGrpSpPr>
            <a:grpSpLocks/>
          </p:cNvGrpSpPr>
          <p:nvPr/>
        </p:nvGrpSpPr>
        <p:grpSpPr bwMode="auto">
          <a:xfrm>
            <a:off x="155575" y="1423988"/>
            <a:ext cx="2665413" cy="2105025"/>
            <a:chOff x="507" y="852"/>
            <a:chExt cx="1679" cy="1326"/>
          </a:xfrm>
        </p:grpSpPr>
        <p:sp>
          <p:nvSpPr>
            <p:cNvPr id="21620" name="Freeform 10"/>
            <p:cNvSpPr>
              <a:spLocks/>
            </p:cNvSpPr>
            <p:nvPr/>
          </p:nvSpPr>
          <p:spPr bwMode="auto">
            <a:xfrm rot="10800000">
              <a:off x="1761" y="852"/>
              <a:ext cx="186" cy="162"/>
            </a:xfrm>
            <a:custGeom>
              <a:avLst/>
              <a:gdLst>
                <a:gd name="T0" fmla="*/ 0 w 720"/>
                <a:gd name="T1" fmla="*/ 0 h 622"/>
                <a:gd name="T2" fmla="*/ 0 w 720"/>
                <a:gd name="T3" fmla="*/ 0 h 622"/>
                <a:gd name="T4" fmla="*/ 0 w 720"/>
                <a:gd name="T5" fmla="*/ 0 h 622"/>
                <a:gd name="T6" fmla="*/ 0 w 720"/>
                <a:gd name="T7" fmla="*/ 0 h 622"/>
                <a:gd name="T8" fmla="*/ 0 w 720"/>
                <a:gd name="T9" fmla="*/ 0 h 622"/>
                <a:gd name="T10" fmla="*/ 0 w 720"/>
                <a:gd name="T11" fmla="*/ 0 h 622"/>
                <a:gd name="T12" fmla="*/ 0 w 720"/>
                <a:gd name="T13" fmla="*/ 0 h 622"/>
                <a:gd name="T14" fmla="*/ 0 w 720"/>
                <a:gd name="T15" fmla="*/ 0 h 622"/>
                <a:gd name="T16" fmla="*/ 0 60000 65536"/>
                <a:gd name="T17" fmla="*/ 0 60000 65536"/>
                <a:gd name="T18" fmla="*/ 0 60000 65536"/>
                <a:gd name="T19" fmla="*/ 0 60000 65536"/>
                <a:gd name="T20" fmla="*/ 0 60000 65536"/>
                <a:gd name="T21" fmla="*/ 0 60000 65536"/>
                <a:gd name="T22" fmla="*/ 0 60000 65536"/>
                <a:gd name="T23" fmla="*/ 0 60000 65536"/>
                <a:gd name="T24" fmla="*/ 0 w 720"/>
                <a:gd name="T25" fmla="*/ 0 h 622"/>
                <a:gd name="T26" fmla="*/ 720 w 720"/>
                <a:gd name="T27" fmla="*/ 622 h 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0" h="622">
                  <a:moveTo>
                    <a:pt x="430" y="0"/>
                  </a:moveTo>
                  <a:lnTo>
                    <a:pt x="177" y="379"/>
                  </a:lnTo>
                  <a:lnTo>
                    <a:pt x="0" y="379"/>
                  </a:lnTo>
                  <a:lnTo>
                    <a:pt x="168" y="622"/>
                  </a:lnTo>
                  <a:lnTo>
                    <a:pt x="631" y="379"/>
                  </a:lnTo>
                  <a:lnTo>
                    <a:pt x="465" y="382"/>
                  </a:lnTo>
                  <a:lnTo>
                    <a:pt x="720" y="0"/>
                  </a:lnTo>
                  <a:lnTo>
                    <a:pt x="430" y="0"/>
                  </a:lnTo>
                  <a:close/>
                </a:path>
              </a:pathLst>
            </a:custGeom>
            <a:solidFill>
              <a:schemeClr val="accent1"/>
            </a:solidFill>
            <a:ln w="9525">
              <a:round/>
              <a:headEnd/>
              <a:tailEnd/>
            </a:ln>
            <a:scene3d>
              <a:camera prst="legacyPerspectiveTopRight">
                <a:rot lat="20099960" lon="21299970" rev="0"/>
              </a:camera>
              <a:lightRig rig="legacyFlat1" dir="t"/>
            </a:scene3d>
            <a:sp3d extrusionH="430200" prstMaterial="legacyMatte">
              <a:bevelT w="13500" h="13500" prst="angle"/>
              <a:bevelB w="13500" h="13500" prst="angle"/>
              <a:extrusionClr>
                <a:schemeClr val="accent1"/>
              </a:extrusionClr>
            </a:sp3d>
          </p:spPr>
          <p:txBody>
            <a:bodyPr wrap="none" anchor="ctr">
              <a:flatTx/>
            </a:bodyPr>
            <a:lstStyle/>
            <a:p>
              <a:endParaRPr lang="ja-JP" altLang="en-US"/>
            </a:p>
          </p:txBody>
        </p:sp>
        <p:sp>
          <p:nvSpPr>
            <p:cNvPr id="21621" name="Line 11"/>
            <p:cNvSpPr>
              <a:spLocks noChangeShapeType="1"/>
            </p:cNvSpPr>
            <p:nvPr/>
          </p:nvSpPr>
          <p:spPr bwMode="auto">
            <a:xfrm flipH="1">
              <a:off x="808" y="1023"/>
              <a:ext cx="321" cy="482"/>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22" name="Line 12"/>
            <p:cNvSpPr>
              <a:spLocks noChangeShapeType="1"/>
            </p:cNvSpPr>
            <p:nvPr/>
          </p:nvSpPr>
          <p:spPr bwMode="auto">
            <a:xfrm flipH="1">
              <a:off x="963" y="1023"/>
              <a:ext cx="316" cy="474"/>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23" name="Line 13"/>
            <p:cNvSpPr>
              <a:spLocks noChangeShapeType="1"/>
            </p:cNvSpPr>
            <p:nvPr/>
          </p:nvSpPr>
          <p:spPr bwMode="auto">
            <a:xfrm>
              <a:off x="1063" y="1124"/>
              <a:ext cx="1057"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24" name="Line 14"/>
            <p:cNvSpPr>
              <a:spLocks noChangeShapeType="1"/>
            </p:cNvSpPr>
            <p:nvPr/>
          </p:nvSpPr>
          <p:spPr bwMode="auto">
            <a:xfrm>
              <a:off x="1037" y="1629"/>
              <a:ext cx="744"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25" name="AutoShape 15"/>
            <p:cNvSpPr>
              <a:spLocks noChangeArrowheads="1"/>
            </p:cNvSpPr>
            <p:nvPr/>
          </p:nvSpPr>
          <p:spPr bwMode="auto">
            <a:xfrm>
              <a:off x="507" y="1021"/>
              <a:ext cx="1679" cy="936"/>
            </a:xfrm>
            <a:prstGeom prst="parallelogram">
              <a:avLst>
                <a:gd name="adj" fmla="val 66553"/>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626" name="Line 16"/>
            <p:cNvSpPr>
              <a:spLocks noChangeShapeType="1"/>
            </p:cNvSpPr>
            <p:nvPr/>
          </p:nvSpPr>
          <p:spPr bwMode="auto">
            <a:xfrm flipH="1">
              <a:off x="507" y="1755"/>
              <a:ext cx="135" cy="203"/>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27" name="Line 17"/>
            <p:cNvSpPr>
              <a:spLocks noChangeShapeType="1"/>
            </p:cNvSpPr>
            <p:nvPr/>
          </p:nvSpPr>
          <p:spPr bwMode="auto">
            <a:xfrm flipH="1">
              <a:off x="1038" y="1023"/>
              <a:ext cx="390" cy="587"/>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28" name="Freeform 18"/>
            <p:cNvSpPr>
              <a:spLocks/>
            </p:cNvSpPr>
            <p:nvPr/>
          </p:nvSpPr>
          <p:spPr bwMode="auto">
            <a:xfrm rot="10800000" flipV="1">
              <a:off x="1022" y="1552"/>
              <a:ext cx="131" cy="376"/>
            </a:xfrm>
            <a:custGeom>
              <a:avLst/>
              <a:gdLst>
                <a:gd name="T0" fmla="*/ 1 w 252"/>
                <a:gd name="T1" fmla="*/ 1 h 715"/>
                <a:gd name="T2" fmla="*/ 1 w 252"/>
                <a:gd name="T3" fmla="*/ 1 h 715"/>
                <a:gd name="T4" fmla="*/ 1 w 252"/>
                <a:gd name="T5" fmla="*/ 1 h 715"/>
                <a:gd name="T6" fmla="*/ 1 w 252"/>
                <a:gd name="T7" fmla="*/ 1 h 715"/>
                <a:gd name="T8" fmla="*/ 1 w 252"/>
                <a:gd name="T9" fmla="*/ 1 h 715"/>
                <a:gd name="T10" fmla="*/ 1 w 252"/>
                <a:gd name="T11" fmla="*/ 1 h 715"/>
                <a:gd name="T12" fmla="*/ 1 w 252"/>
                <a:gd name="T13" fmla="*/ 1 h 715"/>
                <a:gd name="T14" fmla="*/ 1 w 252"/>
                <a:gd name="T15" fmla="*/ 1 h 715"/>
                <a:gd name="T16" fmla="*/ 1 w 252"/>
                <a:gd name="T17" fmla="*/ 1 h 715"/>
                <a:gd name="T18" fmla="*/ 1 w 252"/>
                <a:gd name="T19" fmla="*/ 1 h 715"/>
                <a:gd name="T20" fmla="*/ 1 w 252"/>
                <a:gd name="T21" fmla="*/ 1 h 715"/>
                <a:gd name="T22" fmla="*/ 1 w 252"/>
                <a:gd name="T23" fmla="*/ 1 h 7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2"/>
                <a:gd name="T37" fmla="*/ 0 h 715"/>
                <a:gd name="T38" fmla="*/ 252 w 252"/>
                <a:gd name="T39" fmla="*/ 715 h 7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2" h="715">
                  <a:moveTo>
                    <a:pt x="84" y="643"/>
                  </a:moveTo>
                  <a:cubicBezTo>
                    <a:pt x="64" y="611"/>
                    <a:pt x="38" y="568"/>
                    <a:pt x="24" y="519"/>
                  </a:cubicBezTo>
                  <a:cubicBezTo>
                    <a:pt x="10" y="470"/>
                    <a:pt x="0" y="403"/>
                    <a:pt x="1" y="351"/>
                  </a:cubicBezTo>
                  <a:cubicBezTo>
                    <a:pt x="2" y="299"/>
                    <a:pt x="14" y="251"/>
                    <a:pt x="30" y="205"/>
                  </a:cubicBezTo>
                  <a:cubicBezTo>
                    <a:pt x="46" y="159"/>
                    <a:pt x="77" y="106"/>
                    <a:pt x="100" y="73"/>
                  </a:cubicBezTo>
                  <a:cubicBezTo>
                    <a:pt x="123" y="40"/>
                    <a:pt x="163" y="0"/>
                    <a:pt x="166" y="4"/>
                  </a:cubicBezTo>
                  <a:cubicBezTo>
                    <a:pt x="198" y="57"/>
                    <a:pt x="212" y="120"/>
                    <a:pt x="225" y="171"/>
                  </a:cubicBezTo>
                  <a:cubicBezTo>
                    <a:pt x="239" y="226"/>
                    <a:pt x="246" y="280"/>
                    <a:pt x="249" y="337"/>
                  </a:cubicBezTo>
                  <a:cubicBezTo>
                    <a:pt x="252" y="394"/>
                    <a:pt x="249" y="464"/>
                    <a:pt x="241" y="514"/>
                  </a:cubicBezTo>
                  <a:cubicBezTo>
                    <a:pt x="233" y="564"/>
                    <a:pt x="216" y="603"/>
                    <a:pt x="199" y="636"/>
                  </a:cubicBezTo>
                  <a:cubicBezTo>
                    <a:pt x="182" y="669"/>
                    <a:pt x="142" y="715"/>
                    <a:pt x="142" y="712"/>
                  </a:cubicBezTo>
                  <a:cubicBezTo>
                    <a:pt x="142" y="711"/>
                    <a:pt x="104" y="675"/>
                    <a:pt x="84" y="643"/>
                  </a:cubicBezTo>
                  <a:close/>
                </a:path>
              </a:pathLst>
            </a:custGeom>
            <a:solidFill>
              <a:schemeClr val="bg1"/>
            </a:solidFill>
            <a:ln w="38100">
              <a:solidFill>
                <a:schemeClr val="bg1"/>
              </a:solidFill>
              <a:round/>
              <a:headEnd/>
              <a:tailEnd/>
            </a:ln>
          </p:spPr>
          <p:txBody>
            <a:bodyPr wrap="none" anchor="ctr"/>
            <a:lstStyle/>
            <a:p>
              <a:endParaRPr lang="ja-JP" altLang="en-US"/>
            </a:p>
          </p:txBody>
        </p:sp>
        <p:sp>
          <p:nvSpPr>
            <p:cNvPr id="21629" name="Line 19"/>
            <p:cNvSpPr>
              <a:spLocks noChangeShapeType="1"/>
            </p:cNvSpPr>
            <p:nvPr/>
          </p:nvSpPr>
          <p:spPr bwMode="auto">
            <a:xfrm flipH="1">
              <a:off x="952" y="1523"/>
              <a:ext cx="288" cy="432"/>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30" name="Text Box 20"/>
            <p:cNvSpPr txBox="1">
              <a:spLocks noChangeArrowheads="1"/>
            </p:cNvSpPr>
            <p:nvPr/>
          </p:nvSpPr>
          <p:spPr bwMode="auto">
            <a:xfrm>
              <a:off x="1432" y="189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eaLnBrk="0" hangingPunct="0"/>
              <a:r>
                <a:rPr kumimoji="0" lang="en-US" altLang="ja-JP" b="1">
                  <a:latin typeface="Arial" charset="0"/>
                </a:rPr>
                <a:t>x</a:t>
              </a:r>
            </a:p>
          </p:txBody>
        </p:sp>
        <p:sp>
          <p:nvSpPr>
            <p:cNvPr id="21631" name="Text Box 21"/>
            <p:cNvSpPr txBox="1">
              <a:spLocks noChangeArrowheads="1"/>
            </p:cNvSpPr>
            <p:nvPr/>
          </p:nvSpPr>
          <p:spPr bwMode="auto">
            <a:xfrm>
              <a:off x="884" y="89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eaLnBrk="0" hangingPunct="0"/>
              <a:r>
                <a:rPr kumimoji="0" lang="en-US" altLang="ja-JP" b="1">
                  <a:latin typeface="Arial" charset="0"/>
                </a:rPr>
                <a:t>z</a:t>
              </a:r>
            </a:p>
          </p:txBody>
        </p:sp>
        <p:grpSp>
          <p:nvGrpSpPr>
            <p:cNvPr id="21632" name="Group 22"/>
            <p:cNvGrpSpPr>
              <a:grpSpLocks/>
            </p:cNvGrpSpPr>
            <p:nvPr/>
          </p:nvGrpSpPr>
          <p:grpSpPr bwMode="auto">
            <a:xfrm>
              <a:off x="1467" y="934"/>
              <a:ext cx="533" cy="525"/>
              <a:chOff x="3157" y="3025"/>
              <a:chExt cx="1026" cy="999"/>
            </a:xfrm>
          </p:grpSpPr>
          <p:grpSp>
            <p:nvGrpSpPr>
              <p:cNvPr id="21700" name="Group 23"/>
              <p:cNvGrpSpPr>
                <a:grpSpLocks/>
              </p:cNvGrpSpPr>
              <p:nvPr/>
            </p:nvGrpSpPr>
            <p:grpSpPr bwMode="auto">
              <a:xfrm>
                <a:off x="3157" y="3025"/>
                <a:ext cx="1026" cy="999"/>
                <a:chOff x="4130" y="2180"/>
                <a:chExt cx="1026" cy="999"/>
              </a:xfrm>
            </p:grpSpPr>
            <p:sp>
              <p:nvSpPr>
                <p:cNvPr id="21702" name="Oval 24"/>
                <p:cNvSpPr>
                  <a:spLocks noChangeArrowheads="1"/>
                </p:cNvSpPr>
                <p:nvPr/>
              </p:nvSpPr>
              <p:spPr bwMode="auto">
                <a:xfrm>
                  <a:off x="4153" y="2181"/>
                  <a:ext cx="981" cy="981"/>
                </a:xfrm>
                <a:prstGeom prst="ellipse">
                  <a:avLst/>
                </a:prstGeom>
                <a:gradFill rotWithShape="0">
                  <a:gsLst>
                    <a:gs pos="0">
                      <a:schemeClr val="bg1"/>
                    </a:gs>
                    <a:gs pos="100000">
                      <a:schemeClr val="accent2"/>
                    </a:gs>
                  </a:gsLst>
                  <a:path path="shape">
                    <a:fillToRect l="50000" t="50000" r="50000" b="50000"/>
                  </a:path>
                </a:gradFill>
                <a:ln w="9525">
                  <a:solidFill>
                    <a:schemeClr val="tx1"/>
                  </a:solidFill>
                  <a:round/>
                  <a:headEnd/>
                  <a:tailEnd/>
                </a:ln>
              </p:spPr>
              <p:txBody>
                <a:bodyPr wrap="none" anchor="ctr"/>
                <a:lstStyle/>
                <a:p>
                  <a:endParaRPr lang="ja-JP" altLang="en-US"/>
                </a:p>
              </p:txBody>
            </p:sp>
            <p:sp>
              <p:nvSpPr>
                <p:cNvPr id="21703" name="Oval 25"/>
                <p:cNvSpPr>
                  <a:spLocks noChangeArrowheads="1"/>
                </p:cNvSpPr>
                <p:nvPr/>
              </p:nvSpPr>
              <p:spPr bwMode="auto">
                <a:xfrm>
                  <a:off x="4153" y="2180"/>
                  <a:ext cx="981" cy="98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704" name="Freeform 26"/>
                <p:cNvSpPr>
                  <a:spLocks/>
                </p:cNvSpPr>
                <p:nvPr/>
              </p:nvSpPr>
              <p:spPr bwMode="auto">
                <a:xfrm>
                  <a:off x="4130" y="2579"/>
                  <a:ext cx="1026" cy="600"/>
                </a:xfrm>
                <a:custGeom>
                  <a:avLst/>
                  <a:gdLst>
                    <a:gd name="T0" fmla="*/ 43 w 1026"/>
                    <a:gd name="T1" fmla="*/ 123 h 600"/>
                    <a:gd name="T2" fmla="*/ 120 w 1026"/>
                    <a:gd name="T3" fmla="*/ 181 h 600"/>
                    <a:gd name="T4" fmla="*/ 262 w 1026"/>
                    <a:gd name="T5" fmla="*/ 250 h 600"/>
                    <a:gd name="T6" fmla="*/ 432 w 1026"/>
                    <a:gd name="T7" fmla="*/ 280 h 600"/>
                    <a:gd name="T8" fmla="*/ 634 w 1026"/>
                    <a:gd name="T9" fmla="*/ 259 h 600"/>
                    <a:gd name="T10" fmla="*/ 799 w 1026"/>
                    <a:gd name="T11" fmla="*/ 201 h 600"/>
                    <a:gd name="T12" fmla="*/ 937 w 1026"/>
                    <a:gd name="T13" fmla="*/ 90 h 600"/>
                    <a:gd name="T14" fmla="*/ 1026 w 1026"/>
                    <a:gd name="T15" fmla="*/ 9 h 600"/>
                    <a:gd name="T16" fmla="*/ 1019 w 1026"/>
                    <a:gd name="T17" fmla="*/ 144 h 600"/>
                    <a:gd name="T18" fmla="*/ 992 w 1026"/>
                    <a:gd name="T19" fmla="*/ 267 h 600"/>
                    <a:gd name="T20" fmla="*/ 929 w 1026"/>
                    <a:gd name="T21" fmla="*/ 384 h 600"/>
                    <a:gd name="T22" fmla="*/ 857 w 1026"/>
                    <a:gd name="T23" fmla="*/ 467 h 600"/>
                    <a:gd name="T24" fmla="*/ 749 w 1026"/>
                    <a:gd name="T25" fmla="*/ 542 h 600"/>
                    <a:gd name="T26" fmla="*/ 610 w 1026"/>
                    <a:gd name="T27" fmla="*/ 588 h 600"/>
                    <a:gd name="T28" fmla="*/ 455 w 1026"/>
                    <a:gd name="T29" fmla="*/ 594 h 600"/>
                    <a:gd name="T30" fmla="*/ 310 w 1026"/>
                    <a:gd name="T31" fmla="*/ 553 h 600"/>
                    <a:gd name="T32" fmla="*/ 193 w 1026"/>
                    <a:gd name="T33" fmla="*/ 479 h 600"/>
                    <a:gd name="T34" fmla="*/ 95 w 1026"/>
                    <a:gd name="T35" fmla="*/ 368 h 600"/>
                    <a:gd name="T36" fmla="*/ 36 w 1026"/>
                    <a:gd name="T37" fmla="*/ 237 h 600"/>
                    <a:gd name="T38" fmla="*/ 1 w 1026"/>
                    <a:gd name="T39" fmla="*/ 73 h 600"/>
                    <a:gd name="T40" fmla="*/ 43 w 1026"/>
                    <a:gd name="T41" fmla="*/ 123 h 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6"/>
                    <a:gd name="T64" fmla="*/ 0 h 600"/>
                    <a:gd name="T65" fmla="*/ 1026 w 1026"/>
                    <a:gd name="T66" fmla="*/ 600 h 6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6" h="600">
                      <a:moveTo>
                        <a:pt x="43" y="123"/>
                      </a:moveTo>
                      <a:cubicBezTo>
                        <a:pt x="61" y="136"/>
                        <a:pt x="84" y="160"/>
                        <a:pt x="120" y="181"/>
                      </a:cubicBezTo>
                      <a:cubicBezTo>
                        <a:pt x="156" y="202"/>
                        <a:pt x="210" y="233"/>
                        <a:pt x="262" y="250"/>
                      </a:cubicBezTo>
                      <a:cubicBezTo>
                        <a:pt x="314" y="267"/>
                        <a:pt x="370" y="279"/>
                        <a:pt x="432" y="280"/>
                      </a:cubicBezTo>
                      <a:cubicBezTo>
                        <a:pt x="494" y="281"/>
                        <a:pt x="573" y="272"/>
                        <a:pt x="634" y="259"/>
                      </a:cubicBezTo>
                      <a:cubicBezTo>
                        <a:pt x="695" y="246"/>
                        <a:pt x="749" y="229"/>
                        <a:pt x="799" y="201"/>
                      </a:cubicBezTo>
                      <a:cubicBezTo>
                        <a:pt x="849" y="173"/>
                        <a:pt x="899" y="122"/>
                        <a:pt x="937" y="90"/>
                      </a:cubicBezTo>
                      <a:cubicBezTo>
                        <a:pt x="975" y="58"/>
                        <a:pt x="1012" y="0"/>
                        <a:pt x="1026" y="9"/>
                      </a:cubicBezTo>
                      <a:cubicBezTo>
                        <a:pt x="1021" y="13"/>
                        <a:pt x="1025" y="101"/>
                        <a:pt x="1019" y="144"/>
                      </a:cubicBezTo>
                      <a:cubicBezTo>
                        <a:pt x="1013" y="187"/>
                        <a:pt x="1007" y="227"/>
                        <a:pt x="992" y="267"/>
                      </a:cubicBezTo>
                      <a:cubicBezTo>
                        <a:pt x="978" y="307"/>
                        <a:pt x="952" y="351"/>
                        <a:pt x="929" y="384"/>
                      </a:cubicBezTo>
                      <a:cubicBezTo>
                        <a:pt x="907" y="417"/>
                        <a:pt x="886" y="440"/>
                        <a:pt x="857" y="467"/>
                      </a:cubicBezTo>
                      <a:cubicBezTo>
                        <a:pt x="827" y="493"/>
                        <a:pt x="790" y="521"/>
                        <a:pt x="749" y="542"/>
                      </a:cubicBezTo>
                      <a:cubicBezTo>
                        <a:pt x="708" y="562"/>
                        <a:pt x="659" y="580"/>
                        <a:pt x="610" y="588"/>
                      </a:cubicBezTo>
                      <a:cubicBezTo>
                        <a:pt x="561" y="596"/>
                        <a:pt x="505" y="600"/>
                        <a:pt x="455" y="594"/>
                      </a:cubicBezTo>
                      <a:cubicBezTo>
                        <a:pt x="404" y="588"/>
                        <a:pt x="353" y="572"/>
                        <a:pt x="310" y="553"/>
                      </a:cubicBezTo>
                      <a:cubicBezTo>
                        <a:pt x="267" y="533"/>
                        <a:pt x="229" y="510"/>
                        <a:pt x="193" y="479"/>
                      </a:cubicBezTo>
                      <a:cubicBezTo>
                        <a:pt x="157" y="448"/>
                        <a:pt x="121" y="408"/>
                        <a:pt x="95" y="368"/>
                      </a:cubicBezTo>
                      <a:cubicBezTo>
                        <a:pt x="69" y="328"/>
                        <a:pt x="52" y="286"/>
                        <a:pt x="36" y="237"/>
                      </a:cubicBezTo>
                      <a:cubicBezTo>
                        <a:pt x="20" y="188"/>
                        <a:pt x="0" y="92"/>
                        <a:pt x="1" y="73"/>
                      </a:cubicBezTo>
                      <a:lnTo>
                        <a:pt x="43" y="123"/>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705" name="Freeform 27"/>
                <p:cNvSpPr>
                  <a:spLocks/>
                </p:cNvSpPr>
                <p:nvPr/>
              </p:nvSpPr>
              <p:spPr bwMode="auto">
                <a:xfrm>
                  <a:off x="4153" y="2604"/>
                  <a:ext cx="979" cy="257"/>
                </a:xfrm>
                <a:custGeom>
                  <a:avLst/>
                  <a:gdLst>
                    <a:gd name="T0" fmla="*/ 0 w 979"/>
                    <a:gd name="T1" fmla="*/ 78 h 257"/>
                    <a:gd name="T2" fmla="*/ 101 w 979"/>
                    <a:gd name="T3" fmla="*/ 160 h 257"/>
                    <a:gd name="T4" fmla="*/ 263 w 979"/>
                    <a:gd name="T5" fmla="*/ 232 h 257"/>
                    <a:gd name="T6" fmla="*/ 404 w 979"/>
                    <a:gd name="T7" fmla="*/ 256 h 257"/>
                    <a:gd name="T8" fmla="*/ 608 w 979"/>
                    <a:gd name="T9" fmla="*/ 238 h 257"/>
                    <a:gd name="T10" fmla="*/ 800 w 979"/>
                    <a:gd name="T11" fmla="*/ 160 h 257"/>
                    <a:gd name="T12" fmla="*/ 979 w 979"/>
                    <a:gd name="T13" fmla="*/ 0 h 257"/>
                    <a:gd name="T14" fmla="*/ 0 60000 65536"/>
                    <a:gd name="T15" fmla="*/ 0 60000 65536"/>
                    <a:gd name="T16" fmla="*/ 0 60000 65536"/>
                    <a:gd name="T17" fmla="*/ 0 60000 65536"/>
                    <a:gd name="T18" fmla="*/ 0 60000 65536"/>
                    <a:gd name="T19" fmla="*/ 0 60000 65536"/>
                    <a:gd name="T20" fmla="*/ 0 60000 65536"/>
                    <a:gd name="T21" fmla="*/ 0 w 979"/>
                    <a:gd name="T22" fmla="*/ 0 h 257"/>
                    <a:gd name="T23" fmla="*/ 979 w 979"/>
                    <a:gd name="T24" fmla="*/ 257 h 2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9" h="257">
                      <a:moveTo>
                        <a:pt x="0" y="78"/>
                      </a:moveTo>
                      <a:cubicBezTo>
                        <a:pt x="17" y="92"/>
                        <a:pt x="57" y="134"/>
                        <a:pt x="101" y="160"/>
                      </a:cubicBezTo>
                      <a:cubicBezTo>
                        <a:pt x="145" y="186"/>
                        <a:pt x="213" y="216"/>
                        <a:pt x="263" y="232"/>
                      </a:cubicBezTo>
                      <a:cubicBezTo>
                        <a:pt x="313" y="248"/>
                        <a:pt x="347" y="255"/>
                        <a:pt x="404" y="256"/>
                      </a:cubicBezTo>
                      <a:cubicBezTo>
                        <a:pt x="461" y="257"/>
                        <a:pt x="542" y="254"/>
                        <a:pt x="608" y="238"/>
                      </a:cubicBezTo>
                      <a:cubicBezTo>
                        <a:pt x="674" y="222"/>
                        <a:pt x="738" y="200"/>
                        <a:pt x="800" y="160"/>
                      </a:cubicBezTo>
                      <a:cubicBezTo>
                        <a:pt x="862" y="120"/>
                        <a:pt x="942" y="33"/>
                        <a:pt x="979"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1701" name="Freeform 28"/>
              <p:cNvSpPr>
                <a:spLocks/>
              </p:cNvSpPr>
              <p:nvPr/>
            </p:nvSpPr>
            <p:spPr bwMode="auto">
              <a:xfrm>
                <a:off x="3175" y="3162"/>
                <a:ext cx="252" cy="715"/>
              </a:xfrm>
              <a:custGeom>
                <a:avLst/>
                <a:gdLst>
                  <a:gd name="T0" fmla="*/ 84 w 252"/>
                  <a:gd name="T1" fmla="*/ 643 h 715"/>
                  <a:gd name="T2" fmla="*/ 24 w 252"/>
                  <a:gd name="T3" fmla="*/ 519 h 715"/>
                  <a:gd name="T4" fmla="*/ 1 w 252"/>
                  <a:gd name="T5" fmla="*/ 351 h 715"/>
                  <a:gd name="T6" fmla="*/ 30 w 252"/>
                  <a:gd name="T7" fmla="*/ 205 h 715"/>
                  <a:gd name="T8" fmla="*/ 100 w 252"/>
                  <a:gd name="T9" fmla="*/ 73 h 715"/>
                  <a:gd name="T10" fmla="*/ 166 w 252"/>
                  <a:gd name="T11" fmla="*/ 4 h 715"/>
                  <a:gd name="T12" fmla="*/ 225 w 252"/>
                  <a:gd name="T13" fmla="*/ 171 h 715"/>
                  <a:gd name="T14" fmla="*/ 249 w 252"/>
                  <a:gd name="T15" fmla="*/ 337 h 715"/>
                  <a:gd name="T16" fmla="*/ 241 w 252"/>
                  <a:gd name="T17" fmla="*/ 514 h 715"/>
                  <a:gd name="T18" fmla="*/ 199 w 252"/>
                  <a:gd name="T19" fmla="*/ 636 h 715"/>
                  <a:gd name="T20" fmla="*/ 142 w 252"/>
                  <a:gd name="T21" fmla="*/ 712 h 715"/>
                  <a:gd name="T22" fmla="*/ 84 w 252"/>
                  <a:gd name="T23" fmla="*/ 643 h 7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2"/>
                  <a:gd name="T37" fmla="*/ 0 h 715"/>
                  <a:gd name="T38" fmla="*/ 252 w 252"/>
                  <a:gd name="T39" fmla="*/ 715 h 7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2" h="715">
                    <a:moveTo>
                      <a:pt x="84" y="643"/>
                    </a:moveTo>
                    <a:cubicBezTo>
                      <a:pt x="64" y="611"/>
                      <a:pt x="38" y="568"/>
                      <a:pt x="24" y="519"/>
                    </a:cubicBezTo>
                    <a:cubicBezTo>
                      <a:pt x="10" y="470"/>
                      <a:pt x="0" y="403"/>
                      <a:pt x="1" y="351"/>
                    </a:cubicBezTo>
                    <a:cubicBezTo>
                      <a:pt x="2" y="299"/>
                      <a:pt x="14" y="251"/>
                      <a:pt x="30" y="205"/>
                    </a:cubicBezTo>
                    <a:cubicBezTo>
                      <a:pt x="46" y="159"/>
                      <a:pt x="77" y="106"/>
                      <a:pt x="100" y="73"/>
                    </a:cubicBezTo>
                    <a:cubicBezTo>
                      <a:pt x="123" y="40"/>
                      <a:pt x="163" y="0"/>
                      <a:pt x="166" y="4"/>
                    </a:cubicBezTo>
                    <a:cubicBezTo>
                      <a:pt x="198" y="57"/>
                      <a:pt x="212" y="120"/>
                      <a:pt x="225" y="171"/>
                    </a:cubicBezTo>
                    <a:cubicBezTo>
                      <a:pt x="239" y="226"/>
                      <a:pt x="246" y="280"/>
                      <a:pt x="249" y="337"/>
                    </a:cubicBezTo>
                    <a:cubicBezTo>
                      <a:pt x="252" y="394"/>
                      <a:pt x="249" y="464"/>
                      <a:pt x="241" y="514"/>
                    </a:cubicBezTo>
                    <a:cubicBezTo>
                      <a:pt x="233" y="564"/>
                      <a:pt x="216" y="603"/>
                      <a:pt x="199" y="636"/>
                    </a:cubicBezTo>
                    <a:cubicBezTo>
                      <a:pt x="182" y="669"/>
                      <a:pt x="142" y="715"/>
                      <a:pt x="142" y="712"/>
                    </a:cubicBezTo>
                    <a:cubicBezTo>
                      <a:pt x="142" y="711"/>
                      <a:pt x="104" y="675"/>
                      <a:pt x="84" y="643"/>
                    </a:cubicBezTo>
                    <a:close/>
                  </a:path>
                </a:pathLst>
              </a:custGeom>
              <a:solidFill>
                <a:schemeClr val="bg1"/>
              </a:solidFill>
              <a:ln w="57150">
                <a:solidFill>
                  <a:schemeClr val="bg1"/>
                </a:solidFill>
                <a:round/>
                <a:headEnd/>
                <a:tailEnd/>
              </a:ln>
            </p:spPr>
            <p:txBody>
              <a:bodyPr wrap="none" anchor="ctr"/>
              <a:lstStyle/>
              <a:p>
                <a:endParaRPr lang="ja-JP" altLang="en-US"/>
              </a:p>
            </p:txBody>
          </p:sp>
        </p:grpSp>
        <p:sp>
          <p:nvSpPr>
            <p:cNvPr id="21633" name="Line 29"/>
            <p:cNvSpPr>
              <a:spLocks noChangeShapeType="1"/>
            </p:cNvSpPr>
            <p:nvPr/>
          </p:nvSpPr>
          <p:spPr bwMode="auto">
            <a:xfrm>
              <a:off x="1137" y="1021"/>
              <a:ext cx="436"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34" name="Line 30"/>
            <p:cNvSpPr>
              <a:spLocks noChangeShapeType="1"/>
            </p:cNvSpPr>
            <p:nvPr/>
          </p:nvSpPr>
          <p:spPr bwMode="auto">
            <a:xfrm>
              <a:off x="1296" y="1124"/>
              <a:ext cx="31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35" name="Line 31"/>
            <p:cNvSpPr>
              <a:spLocks noChangeShapeType="1"/>
            </p:cNvSpPr>
            <p:nvPr/>
          </p:nvSpPr>
          <p:spPr bwMode="auto">
            <a:xfrm>
              <a:off x="994" y="1224"/>
              <a:ext cx="619"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36" name="Line 32"/>
            <p:cNvSpPr>
              <a:spLocks noChangeShapeType="1"/>
            </p:cNvSpPr>
            <p:nvPr/>
          </p:nvSpPr>
          <p:spPr bwMode="auto">
            <a:xfrm flipH="1">
              <a:off x="1444" y="1186"/>
              <a:ext cx="169" cy="254"/>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37" name="Line 33"/>
            <p:cNvSpPr>
              <a:spLocks noChangeShapeType="1"/>
            </p:cNvSpPr>
            <p:nvPr/>
          </p:nvSpPr>
          <p:spPr bwMode="auto">
            <a:xfrm>
              <a:off x="927" y="1325"/>
              <a:ext cx="1058"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38" name="Line 34"/>
            <p:cNvSpPr>
              <a:spLocks noChangeShapeType="1"/>
            </p:cNvSpPr>
            <p:nvPr/>
          </p:nvSpPr>
          <p:spPr bwMode="auto">
            <a:xfrm flipH="1">
              <a:off x="954" y="1021"/>
              <a:ext cx="619" cy="932"/>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39" name="Line 35"/>
            <p:cNvSpPr>
              <a:spLocks noChangeShapeType="1"/>
            </p:cNvSpPr>
            <p:nvPr/>
          </p:nvSpPr>
          <p:spPr bwMode="auto">
            <a:xfrm>
              <a:off x="859" y="1427"/>
              <a:ext cx="1059"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21640" name="Group 36"/>
            <p:cNvGrpSpPr>
              <a:grpSpLocks/>
            </p:cNvGrpSpPr>
            <p:nvPr/>
          </p:nvGrpSpPr>
          <p:grpSpPr bwMode="auto">
            <a:xfrm>
              <a:off x="1192" y="1227"/>
              <a:ext cx="254" cy="518"/>
              <a:chOff x="3811" y="2604"/>
              <a:chExt cx="489" cy="985"/>
            </a:xfrm>
          </p:grpSpPr>
          <p:sp>
            <p:nvSpPr>
              <p:cNvPr id="21696" name="Oval 37"/>
              <p:cNvSpPr>
                <a:spLocks noChangeArrowheads="1"/>
              </p:cNvSpPr>
              <p:nvPr/>
            </p:nvSpPr>
            <p:spPr bwMode="auto">
              <a:xfrm>
                <a:off x="3811" y="2605"/>
                <a:ext cx="488" cy="981"/>
              </a:xfrm>
              <a:prstGeom prst="ellipse">
                <a:avLst/>
              </a:prstGeom>
              <a:gradFill rotWithShape="0">
                <a:gsLst>
                  <a:gs pos="0">
                    <a:srgbClr val="FFCC00"/>
                  </a:gs>
                  <a:gs pos="100000">
                    <a:srgbClr val="FF3300"/>
                  </a:gs>
                </a:gsLst>
                <a:path path="shape">
                  <a:fillToRect l="50000" t="50000" r="50000" b="50000"/>
                </a:path>
              </a:gradFill>
              <a:ln w="9525">
                <a:solidFill>
                  <a:schemeClr val="tx1"/>
                </a:solidFill>
                <a:round/>
                <a:headEnd/>
                <a:tailEnd/>
              </a:ln>
            </p:spPr>
            <p:txBody>
              <a:bodyPr wrap="none" anchor="ctr"/>
              <a:lstStyle/>
              <a:p>
                <a:endParaRPr lang="ja-JP" altLang="en-US"/>
              </a:p>
            </p:txBody>
          </p:sp>
          <p:sp>
            <p:nvSpPr>
              <p:cNvPr id="21697" name="Freeform 38"/>
              <p:cNvSpPr>
                <a:spLocks/>
              </p:cNvSpPr>
              <p:nvPr/>
            </p:nvSpPr>
            <p:spPr bwMode="auto">
              <a:xfrm>
                <a:off x="3811" y="3074"/>
                <a:ext cx="489" cy="515"/>
              </a:xfrm>
              <a:custGeom>
                <a:avLst/>
                <a:gdLst>
                  <a:gd name="T0" fmla="*/ 13 w 489"/>
                  <a:gd name="T1" fmla="*/ 46 h 515"/>
                  <a:gd name="T2" fmla="*/ 65 w 489"/>
                  <a:gd name="T3" fmla="*/ 81 h 515"/>
                  <a:gd name="T4" fmla="*/ 121 w 489"/>
                  <a:gd name="T5" fmla="*/ 97 h 515"/>
                  <a:gd name="T6" fmla="*/ 176 w 489"/>
                  <a:gd name="T7" fmla="*/ 112 h 515"/>
                  <a:gd name="T8" fmla="*/ 241 w 489"/>
                  <a:gd name="T9" fmla="*/ 114 h 515"/>
                  <a:gd name="T10" fmla="*/ 313 w 489"/>
                  <a:gd name="T11" fmla="*/ 103 h 515"/>
                  <a:gd name="T12" fmla="*/ 385 w 489"/>
                  <a:gd name="T13" fmla="*/ 78 h 515"/>
                  <a:gd name="T14" fmla="*/ 452 w 489"/>
                  <a:gd name="T15" fmla="*/ 29 h 515"/>
                  <a:gd name="T16" fmla="*/ 485 w 489"/>
                  <a:gd name="T17" fmla="*/ 7 h 515"/>
                  <a:gd name="T18" fmla="*/ 487 w 489"/>
                  <a:gd name="T19" fmla="*/ 70 h 515"/>
                  <a:gd name="T20" fmla="*/ 474 w 489"/>
                  <a:gd name="T21" fmla="*/ 190 h 515"/>
                  <a:gd name="T22" fmla="*/ 444 w 489"/>
                  <a:gd name="T23" fmla="*/ 304 h 515"/>
                  <a:gd name="T24" fmla="*/ 408 w 489"/>
                  <a:gd name="T25" fmla="*/ 385 h 515"/>
                  <a:gd name="T26" fmla="*/ 356 w 489"/>
                  <a:gd name="T27" fmla="*/ 458 h 515"/>
                  <a:gd name="T28" fmla="*/ 289 w 489"/>
                  <a:gd name="T29" fmla="*/ 503 h 515"/>
                  <a:gd name="T30" fmla="*/ 214 w 489"/>
                  <a:gd name="T31" fmla="*/ 509 h 515"/>
                  <a:gd name="T32" fmla="*/ 143 w 489"/>
                  <a:gd name="T33" fmla="*/ 469 h 515"/>
                  <a:gd name="T34" fmla="*/ 87 w 489"/>
                  <a:gd name="T35" fmla="*/ 397 h 515"/>
                  <a:gd name="T36" fmla="*/ 39 w 489"/>
                  <a:gd name="T37" fmla="*/ 289 h 515"/>
                  <a:gd name="T38" fmla="*/ 10 w 489"/>
                  <a:gd name="T39" fmla="*/ 161 h 515"/>
                  <a:gd name="T40" fmla="*/ 0 w 489"/>
                  <a:gd name="T41" fmla="*/ 28 h 515"/>
                  <a:gd name="T42" fmla="*/ 13 w 489"/>
                  <a:gd name="T43" fmla="*/ 46 h 5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9"/>
                  <a:gd name="T67" fmla="*/ 0 h 515"/>
                  <a:gd name="T68" fmla="*/ 489 w 489"/>
                  <a:gd name="T69" fmla="*/ 515 h 5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9" h="515">
                    <a:moveTo>
                      <a:pt x="13" y="46"/>
                    </a:moveTo>
                    <a:cubicBezTo>
                      <a:pt x="24" y="55"/>
                      <a:pt x="47" y="72"/>
                      <a:pt x="65" y="81"/>
                    </a:cubicBezTo>
                    <a:cubicBezTo>
                      <a:pt x="83" y="90"/>
                      <a:pt x="103" y="92"/>
                      <a:pt x="121" y="97"/>
                    </a:cubicBezTo>
                    <a:cubicBezTo>
                      <a:pt x="139" y="102"/>
                      <a:pt x="156" y="109"/>
                      <a:pt x="176" y="112"/>
                    </a:cubicBezTo>
                    <a:cubicBezTo>
                      <a:pt x="196" y="115"/>
                      <a:pt x="218" y="115"/>
                      <a:pt x="241" y="114"/>
                    </a:cubicBezTo>
                    <a:cubicBezTo>
                      <a:pt x="264" y="113"/>
                      <a:pt x="289" y="109"/>
                      <a:pt x="313" y="103"/>
                    </a:cubicBezTo>
                    <a:cubicBezTo>
                      <a:pt x="337" y="97"/>
                      <a:pt x="362" y="90"/>
                      <a:pt x="385" y="78"/>
                    </a:cubicBezTo>
                    <a:cubicBezTo>
                      <a:pt x="408" y="66"/>
                      <a:pt x="435" y="41"/>
                      <a:pt x="452" y="29"/>
                    </a:cubicBezTo>
                    <a:cubicBezTo>
                      <a:pt x="469" y="17"/>
                      <a:pt x="479" y="0"/>
                      <a:pt x="485" y="7"/>
                    </a:cubicBezTo>
                    <a:cubicBezTo>
                      <a:pt x="483" y="11"/>
                      <a:pt x="489" y="40"/>
                      <a:pt x="487" y="70"/>
                    </a:cubicBezTo>
                    <a:cubicBezTo>
                      <a:pt x="485" y="100"/>
                      <a:pt x="481" y="151"/>
                      <a:pt x="474" y="190"/>
                    </a:cubicBezTo>
                    <a:cubicBezTo>
                      <a:pt x="467" y="229"/>
                      <a:pt x="455" y="272"/>
                      <a:pt x="444" y="304"/>
                    </a:cubicBezTo>
                    <a:cubicBezTo>
                      <a:pt x="433" y="336"/>
                      <a:pt x="423" y="359"/>
                      <a:pt x="408" y="385"/>
                    </a:cubicBezTo>
                    <a:cubicBezTo>
                      <a:pt x="394" y="411"/>
                      <a:pt x="376" y="438"/>
                      <a:pt x="356" y="458"/>
                    </a:cubicBezTo>
                    <a:cubicBezTo>
                      <a:pt x="336" y="478"/>
                      <a:pt x="313" y="495"/>
                      <a:pt x="289" y="503"/>
                    </a:cubicBezTo>
                    <a:cubicBezTo>
                      <a:pt x="265" y="511"/>
                      <a:pt x="238" y="515"/>
                      <a:pt x="214" y="509"/>
                    </a:cubicBezTo>
                    <a:cubicBezTo>
                      <a:pt x="189" y="503"/>
                      <a:pt x="164" y="488"/>
                      <a:pt x="143" y="469"/>
                    </a:cubicBezTo>
                    <a:cubicBezTo>
                      <a:pt x="122" y="450"/>
                      <a:pt x="104" y="427"/>
                      <a:pt x="87" y="397"/>
                    </a:cubicBezTo>
                    <a:cubicBezTo>
                      <a:pt x="69" y="367"/>
                      <a:pt x="52" y="328"/>
                      <a:pt x="39" y="289"/>
                    </a:cubicBezTo>
                    <a:cubicBezTo>
                      <a:pt x="27" y="250"/>
                      <a:pt x="17" y="204"/>
                      <a:pt x="10" y="161"/>
                    </a:cubicBezTo>
                    <a:cubicBezTo>
                      <a:pt x="4" y="118"/>
                      <a:pt x="0" y="47"/>
                      <a:pt x="0" y="28"/>
                    </a:cubicBezTo>
                    <a:lnTo>
                      <a:pt x="13" y="46"/>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698" name="Freeform 39"/>
              <p:cNvSpPr>
                <a:spLocks/>
              </p:cNvSpPr>
              <p:nvPr/>
            </p:nvSpPr>
            <p:spPr bwMode="auto">
              <a:xfrm>
                <a:off x="3811" y="3076"/>
                <a:ext cx="487" cy="110"/>
              </a:xfrm>
              <a:custGeom>
                <a:avLst/>
                <a:gdLst>
                  <a:gd name="T0" fmla="*/ 0 w 979"/>
                  <a:gd name="T1" fmla="*/ 0 h 257"/>
                  <a:gd name="T2" fmla="*/ 0 w 979"/>
                  <a:gd name="T3" fmla="*/ 0 h 257"/>
                  <a:gd name="T4" fmla="*/ 0 w 979"/>
                  <a:gd name="T5" fmla="*/ 0 h 257"/>
                  <a:gd name="T6" fmla="*/ 0 w 979"/>
                  <a:gd name="T7" fmla="*/ 0 h 257"/>
                  <a:gd name="T8" fmla="*/ 0 w 979"/>
                  <a:gd name="T9" fmla="*/ 0 h 257"/>
                  <a:gd name="T10" fmla="*/ 0 w 979"/>
                  <a:gd name="T11" fmla="*/ 0 h 257"/>
                  <a:gd name="T12" fmla="*/ 0 w 979"/>
                  <a:gd name="T13" fmla="*/ 0 h 257"/>
                  <a:gd name="T14" fmla="*/ 0 60000 65536"/>
                  <a:gd name="T15" fmla="*/ 0 60000 65536"/>
                  <a:gd name="T16" fmla="*/ 0 60000 65536"/>
                  <a:gd name="T17" fmla="*/ 0 60000 65536"/>
                  <a:gd name="T18" fmla="*/ 0 60000 65536"/>
                  <a:gd name="T19" fmla="*/ 0 60000 65536"/>
                  <a:gd name="T20" fmla="*/ 0 60000 65536"/>
                  <a:gd name="T21" fmla="*/ 0 w 979"/>
                  <a:gd name="T22" fmla="*/ 0 h 257"/>
                  <a:gd name="T23" fmla="*/ 979 w 979"/>
                  <a:gd name="T24" fmla="*/ 257 h 2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9" h="257">
                    <a:moveTo>
                      <a:pt x="0" y="78"/>
                    </a:moveTo>
                    <a:cubicBezTo>
                      <a:pt x="17" y="92"/>
                      <a:pt x="57" y="134"/>
                      <a:pt x="101" y="160"/>
                    </a:cubicBezTo>
                    <a:cubicBezTo>
                      <a:pt x="145" y="186"/>
                      <a:pt x="213" y="216"/>
                      <a:pt x="263" y="232"/>
                    </a:cubicBezTo>
                    <a:cubicBezTo>
                      <a:pt x="313" y="248"/>
                      <a:pt x="347" y="255"/>
                      <a:pt x="404" y="256"/>
                    </a:cubicBezTo>
                    <a:cubicBezTo>
                      <a:pt x="461" y="257"/>
                      <a:pt x="542" y="254"/>
                      <a:pt x="608" y="238"/>
                    </a:cubicBezTo>
                    <a:cubicBezTo>
                      <a:pt x="674" y="222"/>
                      <a:pt x="738" y="200"/>
                      <a:pt x="800" y="160"/>
                    </a:cubicBezTo>
                    <a:cubicBezTo>
                      <a:pt x="862" y="120"/>
                      <a:pt x="942" y="33"/>
                      <a:pt x="979"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699" name="Oval 40"/>
              <p:cNvSpPr>
                <a:spLocks noChangeArrowheads="1"/>
              </p:cNvSpPr>
              <p:nvPr/>
            </p:nvSpPr>
            <p:spPr bwMode="auto">
              <a:xfrm>
                <a:off x="3811" y="2604"/>
                <a:ext cx="488" cy="98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1641" name="Line 41"/>
            <p:cNvSpPr>
              <a:spLocks noChangeShapeType="1"/>
            </p:cNvSpPr>
            <p:nvPr/>
          </p:nvSpPr>
          <p:spPr bwMode="auto">
            <a:xfrm flipH="1">
              <a:off x="1409" y="1255"/>
              <a:ext cx="464" cy="7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42" name="Line 42"/>
            <p:cNvSpPr>
              <a:spLocks noChangeShapeType="1"/>
            </p:cNvSpPr>
            <p:nvPr/>
          </p:nvSpPr>
          <p:spPr bwMode="auto">
            <a:xfrm flipH="1">
              <a:off x="1260" y="1294"/>
              <a:ext cx="438" cy="659"/>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43" name="Line 43"/>
            <p:cNvSpPr>
              <a:spLocks noChangeShapeType="1"/>
            </p:cNvSpPr>
            <p:nvPr/>
          </p:nvSpPr>
          <p:spPr bwMode="auto">
            <a:xfrm>
              <a:off x="1363" y="1527"/>
              <a:ext cx="487"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44" name="Line 44"/>
            <p:cNvSpPr>
              <a:spLocks noChangeShapeType="1"/>
            </p:cNvSpPr>
            <p:nvPr/>
          </p:nvSpPr>
          <p:spPr bwMode="auto">
            <a:xfrm flipH="1">
              <a:off x="1084" y="966"/>
              <a:ext cx="81" cy="12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45" name="Line 45"/>
            <p:cNvSpPr>
              <a:spLocks noChangeShapeType="1"/>
            </p:cNvSpPr>
            <p:nvPr/>
          </p:nvSpPr>
          <p:spPr bwMode="auto">
            <a:xfrm flipH="1">
              <a:off x="1101" y="1515"/>
              <a:ext cx="294" cy="442"/>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46" name="Line 46"/>
            <p:cNvSpPr>
              <a:spLocks noChangeShapeType="1"/>
            </p:cNvSpPr>
            <p:nvPr/>
          </p:nvSpPr>
          <p:spPr bwMode="auto">
            <a:xfrm flipH="1">
              <a:off x="1169" y="1522"/>
              <a:ext cx="72" cy="109"/>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47" name="Line 47"/>
            <p:cNvSpPr>
              <a:spLocks noChangeShapeType="1"/>
            </p:cNvSpPr>
            <p:nvPr/>
          </p:nvSpPr>
          <p:spPr bwMode="auto">
            <a:xfrm>
              <a:off x="1005" y="1528"/>
              <a:ext cx="248"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21648" name="Group 48"/>
            <p:cNvGrpSpPr>
              <a:grpSpLocks/>
            </p:cNvGrpSpPr>
            <p:nvPr/>
          </p:nvGrpSpPr>
          <p:grpSpPr bwMode="auto">
            <a:xfrm>
              <a:off x="636" y="1486"/>
              <a:ext cx="528" cy="525"/>
              <a:chOff x="3424" y="1488"/>
              <a:chExt cx="776" cy="764"/>
            </a:xfrm>
          </p:grpSpPr>
          <p:sp>
            <p:nvSpPr>
              <p:cNvPr id="21690" name="Oval 49"/>
              <p:cNvSpPr>
                <a:spLocks noChangeArrowheads="1"/>
              </p:cNvSpPr>
              <p:nvPr/>
            </p:nvSpPr>
            <p:spPr bwMode="auto">
              <a:xfrm>
                <a:off x="3435" y="1489"/>
                <a:ext cx="749" cy="749"/>
              </a:xfrm>
              <a:prstGeom prst="ellipse">
                <a:avLst/>
              </a:prstGeom>
              <a:gradFill rotWithShape="0">
                <a:gsLst>
                  <a:gs pos="0">
                    <a:schemeClr val="bg1"/>
                  </a:gs>
                  <a:gs pos="100000">
                    <a:schemeClr val="accent2"/>
                  </a:gs>
                </a:gsLst>
                <a:path path="shape">
                  <a:fillToRect l="50000" t="50000" r="50000" b="50000"/>
                </a:path>
              </a:gradFill>
              <a:ln w="9525">
                <a:solidFill>
                  <a:schemeClr val="tx1"/>
                </a:solidFill>
                <a:round/>
                <a:headEnd/>
                <a:tailEnd/>
              </a:ln>
            </p:spPr>
            <p:txBody>
              <a:bodyPr wrap="none" anchor="ctr"/>
              <a:lstStyle/>
              <a:p>
                <a:endParaRPr lang="ja-JP" altLang="en-US"/>
              </a:p>
            </p:txBody>
          </p:sp>
          <p:sp>
            <p:nvSpPr>
              <p:cNvPr id="21691" name="Oval 50"/>
              <p:cNvSpPr>
                <a:spLocks noChangeArrowheads="1"/>
              </p:cNvSpPr>
              <p:nvPr/>
            </p:nvSpPr>
            <p:spPr bwMode="auto">
              <a:xfrm>
                <a:off x="3433" y="1488"/>
                <a:ext cx="749" cy="74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692" name="Freeform 51"/>
              <p:cNvSpPr>
                <a:spLocks/>
              </p:cNvSpPr>
              <p:nvPr/>
            </p:nvSpPr>
            <p:spPr bwMode="auto">
              <a:xfrm>
                <a:off x="3424" y="1799"/>
                <a:ext cx="776" cy="453"/>
              </a:xfrm>
              <a:custGeom>
                <a:avLst/>
                <a:gdLst>
                  <a:gd name="T0" fmla="*/ 2 w 982"/>
                  <a:gd name="T1" fmla="*/ 2 h 568"/>
                  <a:gd name="T2" fmla="*/ 2 w 982"/>
                  <a:gd name="T3" fmla="*/ 2 h 568"/>
                  <a:gd name="T4" fmla="*/ 2 w 982"/>
                  <a:gd name="T5" fmla="*/ 2 h 568"/>
                  <a:gd name="T6" fmla="*/ 2 w 982"/>
                  <a:gd name="T7" fmla="*/ 2 h 568"/>
                  <a:gd name="T8" fmla="*/ 2 w 982"/>
                  <a:gd name="T9" fmla="*/ 2 h 568"/>
                  <a:gd name="T10" fmla="*/ 3 w 982"/>
                  <a:gd name="T11" fmla="*/ 2 h 568"/>
                  <a:gd name="T12" fmla="*/ 4 w 982"/>
                  <a:gd name="T13" fmla="*/ 2 h 568"/>
                  <a:gd name="T14" fmla="*/ 4 w 982"/>
                  <a:gd name="T15" fmla="*/ 2 h 568"/>
                  <a:gd name="T16" fmla="*/ 4 w 982"/>
                  <a:gd name="T17" fmla="*/ 2 h 568"/>
                  <a:gd name="T18" fmla="*/ 4 w 982"/>
                  <a:gd name="T19" fmla="*/ 2 h 568"/>
                  <a:gd name="T20" fmla="*/ 4 w 982"/>
                  <a:gd name="T21" fmla="*/ 2 h 568"/>
                  <a:gd name="T22" fmla="*/ 4 w 982"/>
                  <a:gd name="T23" fmla="*/ 2 h 568"/>
                  <a:gd name="T24" fmla="*/ 3 w 982"/>
                  <a:gd name="T25" fmla="*/ 3 h 568"/>
                  <a:gd name="T26" fmla="*/ 2 w 982"/>
                  <a:gd name="T27" fmla="*/ 3 h 568"/>
                  <a:gd name="T28" fmla="*/ 2 w 982"/>
                  <a:gd name="T29" fmla="*/ 3 h 568"/>
                  <a:gd name="T30" fmla="*/ 2 w 982"/>
                  <a:gd name="T31" fmla="*/ 3 h 568"/>
                  <a:gd name="T32" fmla="*/ 2 w 982"/>
                  <a:gd name="T33" fmla="*/ 2 h 568"/>
                  <a:gd name="T34" fmla="*/ 2 w 982"/>
                  <a:gd name="T35" fmla="*/ 2 h 568"/>
                  <a:gd name="T36" fmla="*/ 2 w 982"/>
                  <a:gd name="T37" fmla="*/ 2 h 568"/>
                  <a:gd name="T38" fmla="*/ 0 w 982"/>
                  <a:gd name="T39" fmla="*/ 2 h 568"/>
                  <a:gd name="T40" fmla="*/ 2 w 982"/>
                  <a:gd name="T41" fmla="*/ 2 h 5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2"/>
                  <a:gd name="T64" fmla="*/ 0 h 568"/>
                  <a:gd name="T65" fmla="*/ 982 w 982"/>
                  <a:gd name="T66" fmla="*/ 568 h 5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2" h="568">
                    <a:moveTo>
                      <a:pt x="22" y="106"/>
                    </a:moveTo>
                    <a:cubicBezTo>
                      <a:pt x="39" y="120"/>
                      <a:pt x="60" y="144"/>
                      <a:pt x="100" y="166"/>
                    </a:cubicBezTo>
                    <a:cubicBezTo>
                      <a:pt x="140" y="188"/>
                      <a:pt x="212" y="222"/>
                      <a:pt x="262" y="238"/>
                    </a:cubicBezTo>
                    <a:cubicBezTo>
                      <a:pt x="312" y="254"/>
                      <a:pt x="346" y="261"/>
                      <a:pt x="403" y="262"/>
                    </a:cubicBezTo>
                    <a:cubicBezTo>
                      <a:pt x="460" y="263"/>
                      <a:pt x="546" y="257"/>
                      <a:pt x="607" y="244"/>
                    </a:cubicBezTo>
                    <a:cubicBezTo>
                      <a:pt x="668" y="231"/>
                      <a:pt x="719" y="210"/>
                      <a:pt x="769" y="183"/>
                    </a:cubicBezTo>
                    <a:cubicBezTo>
                      <a:pt x="819" y="156"/>
                      <a:pt x="872" y="111"/>
                      <a:pt x="907" y="82"/>
                    </a:cubicBezTo>
                    <a:cubicBezTo>
                      <a:pt x="942" y="53"/>
                      <a:pt x="966" y="0"/>
                      <a:pt x="978" y="7"/>
                    </a:cubicBezTo>
                    <a:cubicBezTo>
                      <a:pt x="973" y="11"/>
                      <a:pt x="982" y="84"/>
                      <a:pt x="978" y="123"/>
                    </a:cubicBezTo>
                    <a:cubicBezTo>
                      <a:pt x="974" y="162"/>
                      <a:pt x="966" y="204"/>
                      <a:pt x="952" y="243"/>
                    </a:cubicBezTo>
                    <a:cubicBezTo>
                      <a:pt x="938" y="282"/>
                      <a:pt x="913" y="325"/>
                      <a:pt x="891" y="357"/>
                    </a:cubicBezTo>
                    <a:cubicBezTo>
                      <a:pt x="869" y="389"/>
                      <a:pt x="849" y="412"/>
                      <a:pt x="820" y="438"/>
                    </a:cubicBezTo>
                    <a:cubicBezTo>
                      <a:pt x="791" y="464"/>
                      <a:pt x="755" y="491"/>
                      <a:pt x="715" y="511"/>
                    </a:cubicBezTo>
                    <a:cubicBezTo>
                      <a:pt x="675" y="531"/>
                      <a:pt x="628" y="548"/>
                      <a:pt x="580" y="556"/>
                    </a:cubicBezTo>
                    <a:cubicBezTo>
                      <a:pt x="532" y="564"/>
                      <a:pt x="478" y="568"/>
                      <a:pt x="429" y="562"/>
                    </a:cubicBezTo>
                    <a:cubicBezTo>
                      <a:pt x="380" y="556"/>
                      <a:pt x="330" y="541"/>
                      <a:pt x="288" y="522"/>
                    </a:cubicBezTo>
                    <a:cubicBezTo>
                      <a:pt x="246" y="503"/>
                      <a:pt x="209" y="480"/>
                      <a:pt x="174" y="450"/>
                    </a:cubicBezTo>
                    <a:cubicBezTo>
                      <a:pt x="139" y="420"/>
                      <a:pt x="104" y="381"/>
                      <a:pt x="79" y="342"/>
                    </a:cubicBezTo>
                    <a:cubicBezTo>
                      <a:pt x="54" y="303"/>
                      <a:pt x="34" y="257"/>
                      <a:pt x="21" y="214"/>
                    </a:cubicBezTo>
                    <a:cubicBezTo>
                      <a:pt x="8" y="171"/>
                      <a:pt x="0" y="99"/>
                      <a:pt x="0" y="81"/>
                    </a:cubicBezTo>
                    <a:lnTo>
                      <a:pt x="22" y="106"/>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693" name="Freeform 52"/>
              <p:cNvSpPr>
                <a:spLocks/>
              </p:cNvSpPr>
              <p:nvPr/>
            </p:nvSpPr>
            <p:spPr bwMode="auto">
              <a:xfrm rot="10800000" flipV="1">
                <a:off x="3992" y="1580"/>
                <a:ext cx="193" cy="546"/>
              </a:xfrm>
              <a:custGeom>
                <a:avLst/>
                <a:gdLst>
                  <a:gd name="T0" fmla="*/ 2 w 252"/>
                  <a:gd name="T1" fmla="*/ 2 h 715"/>
                  <a:gd name="T2" fmla="*/ 2 w 252"/>
                  <a:gd name="T3" fmla="*/ 2 h 715"/>
                  <a:gd name="T4" fmla="*/ 1 w 252"/>
                  <a:gd name="T5" fmla="*/ 2 h 715"/>
                  <a:gd name="T6" fmla="*/ 2 w 252"/>
                  <a:gd name="T7" fmla="*/ 2 h 715"/>
                  <a:gd name="T8" fmla="*/ 2 w 252"/>
                  <a:gd name="T9" fmla="*/ 2 h 715"/>
                  <a:gd name="T10" fmla="*/ 2 w 252"/>
                  <a:gd name="T11" fmla="*/ 2 h 715"/>
                  <a:gd name="T12" fmla="*/ 2 w 252"/>
                  <a:gd name="T13" fmla="*/ 2 h 715"/>
                  <a:gd name="T14" fmla="*/ 2 w 252"/>
                  <a:gd name="T15" fmla="*/ 2 h 715"/>
                  <a:gd name="T16" fmla="*/ 2 w 252"/>
                  <a:gd name="T17" fmla="*/ 2 h 715"/>
                  <a:gd name="T18" fmla="*/ 2 w 252"/>
                  <a:gd name="T19" fmla="*/ 2 h 715"/>
                  <a:gd name="T20" fmla="*/ 2 w 252"/>
                  <a:gd name="T21" fmla="*/ 2 h 715"/>
                  <a:gd name="T22" fmla="*/ 2 w 252"/>
                  <a:gd name="T23" fmla="*/ 2 h 7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2"/>
                  <a:gd name="T37" fmla="*/ 0 h 715"/>
                  <a:gd name="T38" fmla="*/ 252 w 252"/>
                  <a:gd name="T39" fmla="*/ 715 h 7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2" h="715">
                    <a:moveTo>
                      <a:pt x="84" y="643"/>
                    </a:moveTo>
                    <a:cubicBezTo>
                      <a:pt x="64" y="611"/>
                      <a:pt x="38" y="568"/>
                      <a:pt x="24" y="519"/>
                    </a:cubicBezTo>
                    <a:cubicBezTo>
                      <a:pt x="10" y="470"/>
                      <a:pt x="0" y="403"/>
                      <a:pt x="1" y="351"/>
                    </a:cubicBezTo>
                    <a:cubicBezTo>
                      <a:pt x="2" y="299"/>
                      <a:pt x="14" y="251"/>
                      <a:pt x="30" y="205"/>
                    </a:cubicBezTo>
                    <a:cubicBezTo>
                      <a:pt x="46" y="159"/>
                      <a:pt x="77" y="106"/>
                      <a:pt x="100" y="73"/>
                    </a:cubicBezTo>
                    <a:cubicBezTo>
                      <a:pt x="123" y="40"/>
                      <a:pt x="163" y="0"/>
                      <a:pt x="166" y="4"/>
                    </a:cubicBezTo>
                    <a:cubicBezTo>
                      <a:pt x="198" y="57"/>
                      <a:pt x="212" y="120"/>
                      <a:pt x="225" y="171"/>
                    </a:cubicBezTo>
                    <a:cubicBezTo>
                      <a:pt x="239" y="226"/>
                      <a:pt x="246" y="280"/>
                      <a:pt x="249" y="337"/>
                    </a:cubicBezTo>
                    <a:cubicBezTo>
                      <a:pt x="252" y="394"/>
                      <a:pt x="249" y="464"/>
                      <a:pt x="241" y="514"/>
                    </a:cubicBezTo>
                    <a:cubicBezTo>
                      <a:pt x="233" y="564"/>
                      <a:pt x="216" y="603"/>
                      <a:pt x="199" y="636"/>
                    </a:cubicBezTo>
                    <a:cubicBezTo>
                      <a:pt x="182" y="669"/>
                      <a:pt x="142" y="715"/>
                      <a:pt x="142" y="712"/>
                    </a:cubicBezTo>
                    <a:cubicBezTo>
                      <a:pt x="142" y="711"/>
                      <a:pt x="104" y="675"/>
                      <a:pt x="84" y="643"/>
                    </a:cubicBezTo>
                    <a:close/>
                  </a:path>
                </a:pathLst>
              </a:custGeom>
              <a:solidFill>
                <a:schemeClr val="bg1"/>
              </a:solidFill>
              <a:ln w="38100">
                <a:solidFill>
                  <a:schemeClr val="bg1"/>
                </a:solidFill>
                <a:round/>
                <a:headEnd/>
                <a:tailEnd/>
              </a:ln>
            </p:spPr>
            <p:txBody>
              <a:bodyPr wrap="none" anchor="ctr"/>
              <a:lstStyle/>
              <a:p>
                <a:endParaRPr lang="ja-JP" altLang="en-US"/>
              </a:p>
            </p:txBody>
          </p:sp>
          <p:sp>
            <p:nvSpPr>
              <p:cNvPr id="21694" name="Freeform 53"/>
              <p:cNvSpPr>
                <a:spLocks/>
              </p:cNvSpPr>
              <p:nvPr/>
            </p:nvSpPr>
            <p:spPr bwMode="auto">
              <a:xfrm>
                <a:off x="3974" y="1576"/>
                <a:ext cx="87" cy="556"/>
              </a:xfrm>
              <a:custGeom>
                <a:avLst/>
                <a:gdLst>
                  <a:gd name="T0" fmla="*/ 2 w 114"/>
                  <a:gd name="T1" fmla="*/ 2 h 728"/>
                  <a:gd name="T2" fmla="*/ 2 w 114"/>
                  <a:gd name="T3" fmla="*/ 2 h 728"/>
                  <a:gd name="T4" fmla="*/ 2 w 114"/>
                  <a:gd name="T5" fmla="*/ 2 h 728"/>
                  <a:gd name="T6" fmla="*/ 2 w 114"/>
                  <a:gd name="T7" fmla="*/ 2 h 728"/>
                  <a:gd name="T8" fmla="*/ 2 w 114"/>
                  <a:gd name="T9" fmla="*/ 2 h 728"/>
                  <a:gd name="T10" fmla="*/ 2 w 114"/>
                  <a:gd name="T11" fmla="*/ 2 h 728"/>
                  <a:gd name="T12" fmla="*/ 2 w 114"/>
                  <a:gd name="T13" fmla="*/ 2 h 728"/>
                  <a:gd name="T14" fmla="*/ 2 w 114"/>
                  <a:gd name="T15" fmla="*/ 2 h 728"/>
                  <a:gd name="T16" fmla="*/ 2 w 114"/>
                  <a:gd name="T17" fmla="*/ 2 h 728"/>
                  <a:gd name="T18" fmla="*/ 2 w 114"/>
                  <a:gd name="T19" fmla="*/ 2 h 728"/>
                  <a:gd name="T20" fmla="*/ 2 w 114"/>
                  <a:gd name="T21" fmla="*/ 2 h 728"/>
                  <a:gd name="T22" fmla="*/ 2 w 114"/>
                  <a:gd name="T23" fmla="*/ 2 h 7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728"/>
                  <a:gd name="T38" fmla="*/ 114 w 114"/>
                  <a:gd name="T39" fmla="*/ 728 h 7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728">
                    <a:moveTo>
                      <a:pt x="90" y="621"/>
                    </a:moveTo>
                    <a:cubicBezTo>
                      <a:pt x="86" y="592"/>
                      <a:pt x="86" y="572"/>
                      <a:pt x="84" y="540"/>
                    </a:cubicBezTo>
                    <a:cubicBezTo>
                      <a:pt x="82" y="508"/>
                      <a:pt x="78" y="467"/>
                      <a:pt x="78" y="426"/>
                    </a:cubicBezTo>
                    <a:cubicBezTo>
                      <a:pt x="78" y="385"/>
                      <a:pt x="80" y="339"/>
                      <a:pt x="81" y="291"/>
                    </a:cubicBezTo>
                    <a:cubicBezTo>
                      <a:pt x="82" y="243"/>
                      <a:pt x="83" y="185"/>
                      <a:pt x="84" y="138"/>
                    </a:cubicBezTo>
                    <a:cubicBezTo>
                      <a:pt x="85" y="91"/>
                      <a:pt x="95" y="0"/>
                      <a:pt x="86" y="6"/>
                    </a:cubicBezTo>
                    <a:cubicBezTo>
                      <a:pt x="54" y="59"/>
                      <a:pt x="40" y="122"/>
                      <a:pt x="27" y="173"/>
                    </a:cubicBezTo>
                    <a:cubicBezTo>
                      <a:pt x="13" y="228"/>
                      <a:pt x="6" y="282"/>
                      <a:pt x="3" y="339"/>
                    </a:cubicBezTo>
                    <a:cubicBezTo>
                      <a:pt x="0" y="396"/>
                      <a:pt x="3" y="465"/>
                      <a:pt x="11" y="516"/>
                    </a:cubicBezTo>
                    <a:cubicBezTo>
                      <a:pt x="19" y="567"/>
                      <a:pt x="35" y="608"/>
                      <a:pt x="52" y="643"/>
                    </a:cubicBezTo>
                    <a:cubicBezTo>
                      <a:pt x="69" y="678"/>
                      <a:pt x="108" y="728"/>
                      <a:pt x="114" y="724"/>
                    </a:cubicBezTo>
                    <a:cubicBezTo>
                      <a:pt x="114" y="723"/>
                      <a:pt x="95" y="642"/>
                      <a:pt x="90" y="621"/>
                    </a:cubicBezTo>
                    <a:close/>
                  </a:path>
                </a:pathLst>
              </a:custGeom>
              <a:solidFill>
                <a:schemeClr val="hlink"/>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ja-JP" altLang="en-US"/>
              </a:p>
            </p:txBody>
          </p:sp>
          <p:sp>
            <p:nvSpPr>
              <p:cNvPr id="21695" name="Freeform 54"/>
              <p:cNvSpPr>
                <a:spLocks/>
              </p:cNvSpPr>
              <p:nvPr/>
            </p:nvSpPr>
            <p:spPr bwMode="auto">
              <a:xfrm>
                <a:off x="3435" y="1872"/>
                <a:ext cx="603" cy="136"/>
              </a:xfrm>
              <a:custGeom>
                <a:avLst/>
                <a:gdLst>
                  <a:gd name="T0" fmla="*/ 0 w 790"/>
                  <a:gd name="T1" fmla="*/ 0 h 179"/>
                  <a:gd name="T2" fmla="*/ 2 w 790"/>
                  <a:gd name="T3" fmla="*/ 2 h 179"/>
                  <a:gd name="T4" fmla="*/ 2 w 790"/>
                  <a:gd name="T5" fmla="*/ 2 h 179"/>
                  <a:gd name="T6" fmla="*/ 2 w 790"/>
                  <a:gd name="T7" fmla="*/ 2 h 179"/>
                  <a:gd name="T8" fmla="*/ 2 w 790"/>
                  <a:gd name="T9" fmla="*/ 2 h 179"/>
                  <a:gd name="T10" fmla="*/ 2 w 790"/>
                  <a:gd name="T11" fmla="*/ 2 h 179"/>
                  <a:gd name="T12" fmla="*/ 2 w 790"/>
                  <a:gd name="T13" fmla="*/ 2 h 179"/>
                  <a:gd name="T14" fmla="*/ 2 w 790"/>
                  <a:gd name="T15" fmla="*/ 2 h 179"/>
                  <a:gd name="T16" fmla="*/ 0 60000 65536"/>
                  <a:gd name="T17" fmla="*/ 0 60000 65536"/>
                  <a:gd name="T18" fmla="*/ 0 60000 65536"/>
                  <a:gd name="T19" fmla="*/ 0 60000 65536"/>
                  <a:gd name="T20" fmla="*/ 0 60000 65536"/>
                  <a:gd name="T21" fmla="*/ 0 60000 65536"/>
                  <a:gd name="T22" fmla="*/ 0 60000 65536"/>
                  <a:gd name="T23" fmla="*/ 0 60000 65536"/>
                  <a:gd name="T24" fmla="*/ 0 w 790"/>
                  <a:gd name="T25" fmla="*/ 0 h 179"/>
                  <a:gd name="T26" fmla="*/ 790 w 790"/>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0" h="179">
                    <a:moveTo>
                      <a:pt x="0" y="0"/>
                    </a:moveTo>
                    <a:cubicBezTo>
                      <a:pt x="17" y="14"/>
                      <a:pt x="57" y="56"/>
                      <a:pt x="101" y="82"/>
                    </a:cubicBezTo>
                    <a:cubicBezTo>
                      <a:pt x="145" y="108"/>
                      <a:pt x="213" y="138"/>
                      <a:pt x="263" y="154"/>
                    </a:cubicBezTo>
                    <a:cubicBezTo>
                      <a:pt x="313" y="170"/>
                      <a:pt x="347" y="177"/>
                      <a:pt x="404" y="178"/>
                    </a:cubicBezTo>
                    <a:cubicBezTo>
                      <a:pt x="461" y="179"/>
                      <a:pt x="556" y="169"/>
                      <a:pt x="608" y="160"/>
                    </a:cubicBezTo>
                    <a:cubicBezTo>
                      <a:pt x="660" y="151"/>
                      <a:pt x="687" y="140"/>
                      <a:pt x="714" y="123"/>
                    </a:cubicBezTo>
                    <a:cubicBezTo>
                      <a:pt x="741" y="106"/>
                      <a:pt x="755" y="73"/>
                      <a:pt x="768" y="60"/>
                    </a:cubicBezTo>
                    <a:cubicBezTo>
                      <a:pt x="781" y="47"/>
                      <a:pt x="785" y="46"/>
                      <a:pt x="790" y="4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1649" name="Line 55"/>
            <p:cNvSpPr>
              <a:spLocks noChangeShapeType="1"/>
            </p:cNvSpPr>
            <p:nvPr/>
          </p:nvSpPr>
          <p:spPr bwMode="auto">
            <a:xfrm flipH="1">
              <a:off x="1042" y="1428"/>
              <a:ext cx="117" cy="176"/>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50" name="Line 56"/>
            <p:cNvSpPr>
              <a:spLocks noChangeShapeType="1"/>
            </p:cNvSpPr>
            <p:nvPr/>
          </p:nvSpPr>
          <p:spPr bwMode="auto">
            <a:xfrm>
              <a:off x="1037" y="1630"/>
              <a:ext cx="655"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51" name="Freeform 57"/>
            <p:cNvSpPr>
              <a:spLocks/>
            </p:cNvSpPr>
            <p:nvPr/>
          </p:nvSpPr>
          <p:spPr bwMode="auto">
            <a:xfrm>
              <a:off x="989" y="1829"/>
              <a:ext cx="658" cy="1"/>
            </a:xfrm>
            <a:custGeom>
              <a:avLst/>
              <a:gdLst>
                <a:gd name="T0" fmla="*/ 0 w 1266"/>
                <a:gd name="T1" fmla="*/ 0 h 3"/>
                <a:gd name="T2" fmla="*/ 1 w 1266"/>
                <a:gd name="T3" fmla="*/ 0 h 3"/>
                <a:gd name="T4" fmla="*/ 0 60000 65536"/>
                <a:gd name="T5" fmla="*/ 0 60000 65536"/>
                <a:gd name="T6" fmla="*/ 0 w 1266"/>
                <a:gd name="T7" fmla="*/ 0 h 3"/>
                <a:gd name="T8" fmla="*/ 1266 w 1266"/>
                <a:gd name="T9" fmla="*/ 3 h 3"/>
              </a:gdLst>
              <a:ahLst/>
              <a:cxnLst>
                <a:cxn ang="T4">
                  <a:pos x="T0" y="T1"/>
                </a:cxn>
                <a:cxn ang="T5">
                  <a:pos x="T2" y="T3"/>
                </a:cxn>
              </a:cxnLst>
              <a:rect l="T6" t="T7" r="T8" b="T9"/>
              <a:pathLst>
                <a:path w="1266" h="3">
                  <a:moveTo>
                    <a:pt x="0" y="3"/>
                  </a:moveTo>
                  <a:lnTo>
                    <a:pt x="1266" y="0"/>
                  </a:ln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652" name="Line 58"/>
            <p:cNvSpPr>
              <a:spLocks noChangeShapeType="1"/>
            </p:cNvSpPr>
            <p:nvPr/>
          </p:nvSpPr>
          <p:spPr bwMode="auto">
            <a:xfrm>
              <a:off x="1029" y="1729"/>
              <a:ext cx="694"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53" name="Line 59"/>
            <p:cNvSpPr>
              <a:spLocks noChangeShapeType="1"/>
            </p:cNvSpPr>
            <p:nvPr/>
          </p:nvSpPr>
          <p:spPr bwMode="auto">
            <a:xfrm flipH="1">
              <a:off x="952" y="1623"/>
              <a:ext cx="221" cy="334"/>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54" name="Line 60"/>
            <p:cNvSpPr>
              <a:spLocks noChangeShapeType="1"/>
            </p:cNvSpPr>
            <p:nvPr/>
          </p:nvSpPr>
          <p:spPr bwMode="auto">
            <a:xfrm flipH="1">
              <a:off x="808" y="1848"/>
              <a:ext cx="72" cy="109"/>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55" name="Line 61"/>
            <p:cNvSpPr>
              <a:spLocks noChangeShapeType="1"/>
            </p:cNvSpPr>
            <p:nvPr/>
          </p:nvSpPr>
          <p:spPr bwMode="auto">
            <a:xfrm flipH="1">
              <a:off x="661" y="1824"/>
              <a:ext cx="85" cy="13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56" name="Line 62"/>
            <p:cNvSpPr>
              <a:spLocks noChangeShapeType="1"/>
            </p:cNvSpPr>
            <p:nvPr/>
          </p:nvSpPr>
          <p:spPr bwMode="auto">
            <a:xfrm>
              <a:off x="527" y="1957"/>
              <a:ext cx="1035"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57" name="Freeform 63"/>
            <p:cNvSpPr>
              <a:spLocks/>
            </p:cNvSpPr>
            <p:nvPr/>
          </p:nvSpPr>
          <p:spPr bwMode="auto">
            <a:xfrm>
              <a:off x="682" y="1850"/>
              <a:ext cx="185" cy="163"/>
            </a:xfrm>
            <a:custGeom>
              <a:avLst/>
              <a:gdLst>
                <a:gd name="T0" fmla="*/ 0 w 720"/>
                <a:gd name="T1" fmla="*/ 0 h 622"/>
                <a:gd name="T2" fmla="*/ 0 w 720"/>
                <a:gd name="T3" fmla="*/ 0 h 622"/>
                <a:gd name="T4" fmla="*/ 0 w 720"/>
                <a:gd name="T5" fmla="*/ 0 h 622"/>
                <a:gd name="T6" fmla="*/ 0 w 720"/>
                <a:gd name="T7" fmla="*/ 0 h 622"/>
                <a:gd name="T8" fmla="*/ 0 w 720"/>
                <a:gd name="T9" fmla="*/ 0 h 622"/>
                <a:gd name="T10" fmla="*/ 0 w 720"/>
                <a:gd name="T11" fmla="*/ 0 h 622"/>
                <a:gd name="T12" fmla="*/ 0 w 720"/>
                <a:gd name="T13" fmla="*/ 0 h 622"/>
                <a:gd name="T14" fmla="*/ 0 w 720"/>
                <a:gd name="T15" fmla="*/ 0 h 622"/>
                <a:gd name="T16" fmla="*/ 0 60000 65536"/>
                <a:gd name="T17" fmla="*/ 0 60000 65536"/>
                <a:gd name="T18" fmla="*/ 0 60000 65536"/>
                <a:gd name="T19" fmla="*/ 0 60000 65536"/>
                <a:gd name="T20" fmla="*/ 0 60000 65536"/>
                <a:gd name="T21" fmla="*/ 0 60000 65536"/>
                <a:gd name="T22" fmla="*/ 0 60000 65536"/>
                <a:gd name="T23" fmla="*/ 0 60000 65536"/>
                <a:gd name="T24" fmla="*/ 0 w 720"/>
                <a:gd name="T25" fmla="*/ 0 h 622"/>
                <a:gd name="T26" fmla="*/ 720 w 720"/>
                <a:gd name="T27" fmla="*/ 622 h 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0" h="622">
                  <a:moveTo>
                    <a:pt x="430" y="0"/>
                  </a:moveTo>
                  <a:lnTo>
                    <a:pt x="177" y="379"/>
                  </a:lnTo>
                  <a:lnTo>
                    <a:pt x="0" y="379"/>
                  </a:lnTo>
                  <a:lnTo>
                    <a:pt x="168" y="622"/>
                  </a:lnTo>
                  <a:lnTo>
                    <a:pt x="631" y="379"/>
                  </a:lnTo>
                  <a:lnTo>
                    <a:pt x="465" y="382"/>
                  </a:lnTo>
                  <a:lnTo>
                    <a:pt x="720" y="0"/>
                  </a:lnTo>
                  <a:lnTo>
                    <a:pt x="430" y="0"/>
                  </a:lnTo>
                  <a:close/>
                </a:path>
              </a:pathLst>
            </a:custGeom>
            <a:solidFill>
              <a:schemeClr val="accent1"/>
            </a:solidFill>
            <a:ln w="9525">
              <a:round/>
              <a:headEnd/>
              <a:tailEnd/>
            </a:ln>
            <a:scene3d>
              <a:camera prst="legacyPerspectiveTopRight">
                <a:rot lat="20099960" lon="21299970" rev="0"/>
              </a:camera>
              <a:lightRig rig="legacyFlat1" dir="t"/>
            </a:scene3d>
            <a:sp3d extrusionH="430200" prstMaterial="legacyMatte">
              <a:bevelT w="13500" h="13500" prst="angle"/>
              <a:bevelB w="13500" h="13500" prst="angle"/>
              <a:extrusionClr>
                <a:schemeClr val="accent1"/>
              </a:extrusionClr>
            </a:sp3d>
          </p:spPr>
          <p:txBody>
            <a:bodyPr wrap="none" anchor="ctr">
              <a:flatTx/>
            </a:bodyPr>
            <a:lstStyle/>
            <a:p>
              <a:endParaRPr lang="ja-JP" altLang="en-US"/>
            </a:p>
          </p:txBody>
        </p:sp>
        <p:grpSp>
          <p:nvGrpSpPr>
            <p:cNvPr id="21658" name="Group 64"/>
            <p:cNvGrpSpPr>
              <a:grpSpLocks/>
            </p:cNvGrpSpPr>
            <p:nvPr/>
          </p:nvGrpSpPr>
          <p:grpSpPr bwMode="auto">
            <a:xfrm>
              <a:off x="1020" y="1318"/>
              <a:ext cx="609" cy="179"/>
              <a:chOff x="4074" y="2980"/>
              <a:chExt cx="1170" cy="341"/>
            </a:xfrm>
          </p:grpSpPr>
          <p:sp>
            <p:nvSpPr>
              <p:cNvPr id="21677" name="Line 65"/>
              <p:cNvSpPr>
                <a:spLocks noChangeShapeType="1"/>
              </p:cNvSpPr>
              <p:nvPr/>
            </p:nvSpPr>
            <p:spPr bwMode="auto">
              <a:xfrm flipV="1">
                <a:off x="4703" y="3046"/>
                <a:ext cx="71" cy="102"/>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78" name="Line 66"/>
              <p:cNvSpPr>
                <a:spLocks noChangeShapeType="1"/>
              </p:cNvSpPr>
              <p:nvPr/>
            </p:nvSpPr>
            <p:spPr bwMode="auto">
              <a:xfrm flipV="1">
                <a:off x="4831" y="2980"/>
                <a:ext cx="183" cy="155"/>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79" name="Line 67"/>
              <p:cNvSpPr>
                <a:spLocks noChangeShapeType="1"/>
              </p:cNvSpPr>
              <p:nvPr/>
            </p:nvSpPr>
            <p:spPr bwMode="auto">
              <a:xfrm flipV="1">
                <a:off x="4912" y="3148"/>
                <a:ext cx="287" cy="76"/>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80" name="Line 68"/>
              <p:cNvSpPr>
                <a:spLocks noChangeShapeType="1"/>
              </p:cNvSpPr>
              <p:nvPr/>
            </p:nvSpPr>
            <p:spPr bwMode="auto">
              <a:xfrm flipV="1">
                <a:off x="4912" y="3268"/>
                <a:ext cx="332" cy="22"/>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81" name="Line 69"/>
              <p:cNvSpPr>
                <a:spLocks noChangeShapeType="1"/>
              </p:cNvSpPr>
              <p:nvPr/>
            </p:nvSpPr>
            <p:spPr bwMode="auto">
              <a:xfrm flipH="1" flipV="1">
                <a:off x="4189" y="3007"/>
                <a:ext cx="298" cy="124"/>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82" name="Line 70"/>
              <p:cNvSpPr>
                <a:spLocks noChangeShapeType="1"/>
              </p:cNvSpPr>
              <p:nvPr/>
            </p:nvSpPr>
            <p:spPr bwMode="auto">
              <a:xfrm flipH="1" flipV="1">
                <a:off x="4096" y="3161"/>
                <a:ext cx="323" cy="76"/>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83" name="Line 71"/>
              <p:cNvSpPr>
                <a:spLocks noChangeShapeType="1"/>
              </p:cNvSpPr>
              <p:nvPr/>
            </p:nvSpPr>
            <p:spPr bwMode="auto">
              <a:xfrm flipH="1" flipV="1">
                <a:off x="4074" y="3316"/>
                <a:ext cx="287" cy="5"/>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84" name="Line 72"/>
              <p:cNvSpPr>
                <a:spLocks noChangeShapeType="1"/>
              </p:cNvSpPr>
              <p:nvPr/>
            </p:nvSpPr>
            <p:spPr bwMode="auto">
              <a:xfrm flipH="1" flipV="1">
                <a:off x="4338" y="3264"/>
                <a:ext cx="206" cy="22"/>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85" name="Line 73"/>
              <p:cNvSpPr>
                <a:spLocks noChangeShapeType="1"/>
              </p:cNvSpPr>
              <p:nvPr/>
            </p:nvSpPr>
            <p:spPr bwMode="auto">
              <a:xfrm flipH="1" flipV="1">
                <a:off x="4361" y="3139"/>
                <a:ext cx="183" cy="54"/>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86" name="Line 74"/>
              <p:cNvSpPr>
                <a:spLocks noChangeShapeType="1"/>
              </p:cNvSpPr>
              <p:nvPr/>
            </p:nvSpPr>
            <p:spPr bwMode="auto">
              <a:xfrm flipH="1" flipV="1">
                <a:off x="4544" y="3069"/>
                <a:ext cx="68" cy="79"/>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87" name="Line 75"/>
              <p:cNvSpPr>
                <a:spLocks noChangeShapeType="1"/>
              </p:cNvSpPr>
              <p:nvPr/>
            </p:nvSpPr>
            <p:spPr bwMode="auto">
              <a:xfrm flipV="1">
                <a:off x="4774" y="3131"/>
                <a:ext cx="125" cy="44"/>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88" name="Line 76"/>
              <p:cNvSpPr>
                <a:spLocks noChangeShapeType="1"/>
              </p:cNvSpPr>
              <p:nvPr/>
            </p:nvSpPr>
            <p:spPr bwMode="auto">
              <a:xfrm flipV="1">
                <a:off x="4763" y="3237"/>
                <a:ext cx="206" cy="13"/>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89" name="Line 77"/>
              <p:cNvSpPr>
                <a:spLocks noChangeShapeType="1"/>
              </p:cNvSpPr>
              <p:nvPr/>
            </p:nvSpPr>
            <p:spPr bwMode="auto">
              <a:xfrm flipH="1" flipV="1">
                <a:off x="4512" y="3215"/>
                <a:ext cx="115" cy="35"/>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21659" name="Group 78"/>
            <p:cNvGrpSpPr>
              <a:grpSpLocks/>
            </p:cNvGrpSpPr>
            <p:nvPr/>
          </p:nvGrpSpPr>
          <p:grpSpPr bwMode="auto">
            <a:xfrm>
              <a:off x="1031" y="1548"/>
              <a:ext cx="584" cy="179"/>
              <a:chOff x="3886" y="3532"/>
              <a:chExt cx="1125" cy="341"/>
            </a:xfrm>
          </p:grpSpPr>
          <p:sp>
            <p:nvSpPr>
              <p:cNvPr id="21664" name="Line 79"/>
              <p:cNvSpPr>
                <a:spLocks noChangeShapeType="1"/>
              </p:cNvSpPr>
              <p:nvPr/>
            </p:nvSpPr>
            <p:spPr bwMode="auto">
              <a:xfrm rot="10800000" flipV="1">
                <a:off x="4302" y="3667"/>
                <a:ext cx="76" cy="134"/>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65" name="Line 80"/>
              <p:cNvSpPr>
                <a:spLocks noChangeShapeType="1"/>
              </p:cNvSpPr>
              <p:nvPr/>
            </p:nvSpPr>
            <p:spPr bwMode="auto">
              <a:xfrm rot="10800000" flipV="1">
                <a:off x="4071" y="3718"/>
                <a:ext cx="183" cy="155"/>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66" name="Line 81"/>
              <p:cNvSpPr>
                <a:spLocks noChangeShapeType="1"/>
              </p:cNvSpPr>
              <p:nvPr/>
            </p:nvSpPr>
            <p:spPr bwMode="auto">
              <a:xfrm rot="10800000" flipV="1">
                <a:off x="3886" y="3630"/>
                <a:ext cx="287" cy="76"/>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67" name="Line 82"/>
              <p:cNvSpPr>
                <a:spLocks noChangeShapeType="1"/>
              </p:cNvSpPr>
              <p:nvPr/>
            </p:nvSpPr>
            <p:spPr bwMode="auto">
              <a:xfrm rot="10800000" flipV="1">
                <a:off x="3955" y="3564"/>
                <a:ext cx="219" cy="15"/>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68" name="Line 83"/>
              <p:cNvSpPr>
                <a:spLocks noChangeShapeType="1"/>
              </p:cNvSpPr>
              <p:nvPr/>
            </p:nvSpPr>
            <p:spPr bwMode="auto">
              <a:xfrm rot="10800000" flipH="1" flipV="1">
                <a:off x="4599" y="3723"/>
                <a:ext cx="298" cy="124"/>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69" name="Line 84"/>
              <p:cNvSpPr>
                <a:spLocks noChangeShapeType="1"/>
              </p:cNvSpPr>
              <p:nvPr/>
            </p:nvSpPr>
            <p:spPr bwMode="auto">
              <a:xfrm rot="10800000" flipH="1" flipV="1">
                <a:off x="4666" y="3617"/>
                <a:ext cx="323" cy="76"/>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70" name="Line 85"/>
              <p:cNvSpPr>
                <a:spLocks noChangeShapeType="1"/>
              </p:cNvSpPr>
              <p:nvPr/>
            </p:nvSpPr>
            <p:spPr bwMode="auto">
              <a:xfrm rot="10800000" flipH="1" flipV="1">
                <a:off x="4724" y="3532"/>
                <a:ext cx="287" cy="5"/>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71" name="Line 86"/>
              <p:cNvSpPr>
                <a:spLocks noChangeShapeType="1"/>
              </p:cNvSpPr>
              <p:nvPr/>
            </p:nvSpPr>
            <p:spPr bwMode="auto">
              <a:xfrm rot="10800000" flipH="1" flipV="1">
                <a:off x="4542" y="3568"/>
                <a:ext cx="206" cy="22"/>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72" name="Line 87"/>
              <p:cNvSpPr>
                <a:spLocks noChangeShapeType="1"/>
              </p:cNvSpPr>
              <p:nvPr/>
            </p:nvSpPr>
            <p:spPr bwMode="auto">
              <a:xfrm rot="10800000" flipH="1" flipV="1">
                <a:off x="4541" y="3661"/>
                <a:ext cx="183" cy="54"/>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73" name="Line 88"/>
              <p:cNvSpPr>
                <a:spLocks noChangeShapeType="1"/>
              </p:cNvSpPr>
              <p:nvPr/>
            </p:nvSpPr>
            <p:spPr bwMode="auto">
              <a:xfrm rot="10800000" flipH="1" flipV="1">
                <a:off x="4474" y="3705"/>
                <a:ext cx="68" cy="79"/>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74" name="Line 89"/>
              <p:cNvSpPr>
                <a:spLocks noChangeShapeType="1"/>
              </p:cNvSpPr>
              <p:nvPr/>
            </p:nvSpPr>
            <p:spPr bwMode="auto">
              <a:xfrm rot="10800000" flipV="1">
                <a:off x="4186" y="3679"/>
                <a:ext cx="125" cy="44"/>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75" name="Line 90"/>
              <p:cNvSpPr>
                <a:spLocks noChangeShapeType="1"/>
              </p:cNvSpPr>
              <p:nvPr/>
            </p:nvSpPr>
            <p:spPr bwMode="auto">
              <a:xfrm rot="10800000" flipV="1">
                <a:off x="4117" y="3603"/>
                <a:ext cx="206" cy="13"/>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76" name="Line 91"/>
              <p:cNvSpPr>
                <a:spLocks noChangeShapeType="1"/>
              </p:cNvSpPr>
              <p:nvPr/>
            </p:nvSpPr>
            <p:spPr bwMode="auto">
              <a:xfrm rot="10800000" flipH="1" flipV="1">
                <a:off x="4458" y="3603"/>
                <a:ext cx="115" cy="35"/>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21660" name="Line 92"/>
            <p:cNvSpPr>
              <a:spLocks noChangeShapeType="1"/>
            </p:cNvSpPr>
            <p:nvPr/>
          </p:nvSpPr>
          <p:spPr bwMode="auto">
            <a:xfrm>
              <a:off x="592" y="1830"/>
              <a:ext cx="17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61" name="Line 93"/>
            <p:cNvSpPr>
              <a:spLocks noChangeShapeType="1"/>
            </p:cNvSpPr>
            <p:nvPr/>
          </p:nvSpPr>
          <p:spPr bwMode="auto">
            <a:xfrm>
              <a:off x="1921" y="1224"/>
              <a:ext cx="129"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62" name="Line 94"/>
            <p:cNvSpPr>
              <a:spLocks noChangeShapeType="1"/>
            </p:cNvSpPr>
            <p:nvPr/>
          </p:nvSpPr>
          <p:spPr bwMode="auto">
            <a:xfrm flipH="1">
              <a:off x="1976" y="1020"/>
              <a:ext cx="53" cy="8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63" name="Line 95"/>
            <p:cNvSpPr>
              <a:spLocks noChangeShapeType="1"/>
            </p:cNvSpPr>
            <p:nvPr/>
          </p:nvSpPr>
          <p:spPr bwMode="auto">
            <a:xfrm>
              <a:off x="1439" y="1958"/>
              <a:ext cx="21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21511" name="Line 96"/>
          <p:cNvSpPr>
            <a:spLocks noChangeShapeType="1"/>
          </p:cNvSpPr>
          <p:nvPr/>
        </p:nvSpPr>
        <p:spPr bwMode="auto">
          <a:xfrm flipH="1">
            <a:off x="2770188" y="1555750"/>
            <a:ext cx="431800" cy="288925"/>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512" name="Text Box 97"/>
          <p:cNvSpPr txBox="1">
            <a:spLocks noChangeArrowheads="1"/>
          </p:cNvSpPr>
          <p:nvPr/>
        </p:nvSpPr>
        <p:spPr bwMode="auto">
          <a:xfrm>
            <a:off x="3417888" y="1196975"/>
            <a:ext cx="1944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sz="1600">
                <a:solidFill>
                  <a:srgbClr val="000066"/>
                </a:solidFill>
              </a:rPr>
              <a:t>Reaction plane (</a:t>
            </a:r>
            <a:r>
              <a:rPr lang="en-US" altLang="ja-JP" sz="1600">
                <a:solidFill>
                  <a:srgbClr val="000066"/>
                </a:solidFill>
                <a:sym typeface="Symbol" charset="0"/>
              </a:rPr>
              <a:t>)</a:t>
            </a:r>
          </a:p>
        </p:txBody>
      </p:sp>
      <p:sp>
        <p:nvSpPr>
          <p:cNvPr id="21513" name="Text Box 98"/>
          <p:cNvSpPr txBox="1">
            <a:spLocks noChangeArrowheads="1"/>
          </p:cNvSpPr>
          <p:nvPr/>
        </p:nvSpPr>
        <p:spPr bwMode="auto">
          <a:xfrm>
            <a:off x="34925" y="1219200"/>
            <a:ext cx="2293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600"/>
              <a:t>At non central collision</a:t>
            </a:r>
          </a:p>
        </p:txBody>
      </p:sp>
      <p:sp>
        <p:nvSpPr>
          <p:cNvPr id="21514" name="Line 99"/>
          <p:cNvSpPr>
            <a:spLocks noChangeShapeType="1"/>
          </p:cNvSpPr>
          <p:nvPr/>
        </p:nvSpPr>
        <p:spPr bwMode="auto">
          <a:xfrm flipV="1">
            <a:off x="300038" y="2771775"/>
            <a:ext cx="0" cy="3444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515" name="Text Box 100"/>
          <p:cNvSpPr txBox="1">
            <a:spLocks noChangeArrowheads="1"/>
          </p:cNvSpPr>
          <p:nvPr/>
        </p:nvSpPr>
        <p:spPr bwMode="auto">
          <a:xfrm>
            <a:off x="106363" y="2349500"/>
            <a:ext cx="214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ja-JP" altLang="en-US" b="1">
                <a:latin typeface="Arial" charset="0"/>
              </a:rPr>
              <a:t>Ｙ</a:t>
            </a:r>
          </a:p>
        </p:txBody>
      </p:sp>
      <p:sp>
        <p:nvSpPr>
          <p:cNvPr id="21516" name="AutoShape 121"/>
          <p:cNvSpPr>
            <a:spLocks noChangeArrowheads="1"/>
          </p:cNvSpPr>
          <p:nvPr/>
        </p:nvSpPr>
        <p:spPr bwMode="auto">
          <a:xfrm>
            <a:off x="3346450" y="3500438"/>
            <a:ext cx="1296988" cy="288925"/>
          </a:xfrm>
          <a:prstGeom prst="rightArrow">
            <a:avLst>
              <a:gd name="adj1" fmla="val 50000"/>
              <a:gd name="adj2" fmla="val 112225"/>
            </a:avLst>
          </a:prstGeom>
          <a:solidFill>
            <a:schemeClr val="accent1"/>
          </a:solidFill>
          <a:ln w="9525">
            <a:solidFill>
              <a:schemeClr val="tx1"/>
            </a:solidFill>
            <a:miter lim="800000"/>
            <a:headEnd/>
            <a:tailEnd/>
          </a:ln>
        </p:spPr>
        <p:txBody>
          <a:bodyPr wrap="none" anchor="ctr"/>
          <a:lstStyle/>
          <a:p>
            <a:endParaRPr lang="ja-JP" altLang="en-US"/>
          </a:p>
        </p:txBody>
      </p:sp>
      <p:sp>
        <p:nvSpPr>
          <p:cNvPr id="21517" name="Text Box 123"/>
          <p:cNvSpPr txBox="1">
            <a:spLocks noChangeArrowheads="1"/>
          </p:cNvSpPr>
          <p:nvPr/>
        </p:nvSpPr>
        <p:spPr bwMode="auto">
          <a:xfrm>
            <a:off x="5218113" y="3357563"/>
            <a:ext cx="273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2000">
                <a:latin typeface="Arial" charset="0"/>
              </a:rPr>
              <a:t>Momentum anisotropy </a:t>
            </a:r>
          </a:p>
        </p:txBody>
      </p:sp>
      <p:grpSp>
        <p:nvGrpSpPr>
          <p:cNvPr id="21518" name="Group 314"/>
          <p:cNvGrpSpPr>
            <a:grpSpLocks/>
          </p:cNvGrpSpPr>
          <p:nvPr/>
        </p:nvGrpSpPr>
        <p:grpSpPr bwMode="auto">
          <a:xfrm>
            <a:off x="5218113" y="1173163"/>
            <a:ext cx="3289300" cy="2111375"/>
            <a:chOff x="3605" y="739"/>
            <a:chExt cx="2072" cy="1330"/>
          </a:xfrm>
        </p:grpSpPr>
        <p:sp>
          <p:nvSpPr>
            <p:cNvPr id="21534" name="Text Box 211"/>
            <p:cNvSpPr txBox="1">
              <a:spLocks noChangeArrowheads="1"/>
            </p:cNvSpPr>
            <p:nvPr/>
          </p:nvSpPr>
          <p:spPr bwMode="auto">
            <a:xfrm>
              <a:off x="5393" y="1379"/>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a:latin typeface="Arial Black" charset="0"/>
                </a:rPr>
                <a:t>P</a:t>
              </a:r>
              <a:r>
                <a:rPr lang="en-US" altLang="ja-JP" sz="1800" baseline="-25000">
                  <a:latin typeface="Arial Black" charset="0"/>
                </a:rPr>
                <a:t>x</a:t>
              </a:r>
            </a:p>
          </p:txBody>
        </p:sp>
        <p:sp>
          <p:nvSpPr>
            <p:cNvPr id="21535" name="Text Box 212"/>
            <p:cNvSpPr txBox="1">
              <a:spLocks noChangeArrowheads="1"/>
            </p:cNvSpPr>
            <p:nvPr/>
          </p:nvSpPr>
          <p:spPr bwMode="auto">
            <a:xfrm>
              <a:off x="4482" y="804"/>
              <a:ext cx="2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a:latin typeface="Arial Black" charset="0"/>
                </a:rPr>
                <a:t>P</a:t>
              </a:r>
              <a:r>
                <a:rPr lang="en-US" altLang="ja-JP" sz="1800" baseline="-25000">
                  <a:latin typeface="Arial Black" charset="0"/>
                </a:rPr>
                <a:t>y</a:t>
              </a:r>
            </a:p>
          </p:txBody>
        </p:sp>
        <p:sp>
          <p:nvSpPr>
            <p:cNvPr id="21536" name="Text Box 213"/>
            <p:cNvSpPr txBox="1">
              <a:spLocks noChangeArrowheads="1"/>
            </p:cNvSpPr>
            <p:nvPr/>
          </p:nvSpPr>
          <p:spPr bwMode="auto">
            <a:xfrm>
              <a:off x="4893" y="739"/>
              <a:ext cx="2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a:latin typeface="Arial Black" charset="0"/>
                </a:rPr>
                <a:t>P</a:t>
              </a:r>
              <a:r>
                <a:rPr lang="en-US" altLang="ja-JP" sz="1800" baseline="-25000">
                  <a:latin typeface="Arial Black" charset="0"/>
                </a:rPr>
                <a:t>z</a:t>
              </a:r>
            </a:p>
          </p:txBody>
        </p:sp>
        <p:grpSp>
          <p:nvGrpSpPr>
            <p:cNvPr id="21537" name="Group 214"/>
            <p:cNvGrpSpPr>
              <a:grpSpLocks/>
            </p:cNvGrpSpPr>
            <p:nvPr/>
          </p:nvGrpSpPr>
          <p:grpSpPr bwMode="auto">
            <a:xfrm rot="-509409">
              <a:off x="3605" y="1026"/>
              <a:ext cx="1743" cy="1043"/>
              <a:chOff x="435" y="2308"/>
              <a:chExt cx="2354" cy="1394"/>
            </a:xfrm>
          </p:grpSpPr>
          <p:sp>
            <p:nvSpPr>
              <p:cNvPr id="21541" name="Line 215"/>
              <p:cNvSpPr>
                <a:spLocks noChangeShapeType="1"/>
              </p:cNvSpPr>
              <p:nvPr/>
            </p:nvSpPr>
            <p:spPr bwMode="auto">
              <a:xfrm rot="543536">
                <a:off x="994" y="2940"/>
                <a:ext cx="144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42" name="Line 216"/>
              <p:cNvSpPr>
                <a:spLocks noChangeShapeType="1"/>
              </p:cNvSpPr>
              <p:nvPr/>
            </p:nvSpPr>
            <p:spPr bwMode="auto">
              <a:xfrm rot="543536" flipH="1">
                <a:off x="1935" y="2505"/>
                <a:ext cx="633" cy="943"/>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43" name="Line 217"/>
              <p:cNvSpPr>
                <a:spLocks noChangeShapeType="1"/>
              </p:cNvSpPr>
              <p:nvPr/>
            </p:nvSpPr>
            <p:spPr bwMode="auto">
              <a:xfrm rot="543536" flipH="1">
                <a:off x="1757" y="2450"/>
                <a:ext cx="633" cy="943"/>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44" name="Line 218"/>
              <p:cNvSpPr>
                <a:spLocks noChangeShapeType="1"/>
              </p:cNvSpPr>
              <p:nvPr/>
            </p:nvSpPr>
            <p:spPr bwMode="auto">
              <a:xfrm rot="543536" flipH="1">
                <a:off x="1545" y="2417"/>
                <a:ext cx="633" cy="943"/>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45" name="Line 219"/>
              <p:cNvSpPr>
                <a:spLocks noChangeShapeType="1"/>
              </p:cNvSpPr>
              <p:nvPr/>
            </p:nvSpPr>
            <p:spPr bwMode="auto">
              <a:xfrm rot="543536">
                <a:off x="1803" y="2744"/>
                <a:ext cx="844"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46" name="Line 220"/>
              <p:cNvSpPr>
                <a:spLocks noChangeShapeType="1"/>
              </p:cNvSpPr>
              <p:nvPr/>
            </p:nvSpPr>
            <p:spPr bwMode="auto">
              <a:xfrm rot="543536">
                <a:off x="772" y="3137"/>
                <a:ext cx="893"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47" name="Line 221"/>
              <p:cNvSpPr>
                <a:spLocks noChangeShapeType="1"/>
              </p:cNvSpPr>
              <p:nvPr/>
            </p:nvSpPr>
            <p:spPr bwMode="auto">
              <a:xfrm rot="543536" flipH="1">
                <a:off x="1496" y="2777"/>
                <a:ext cx="597" cy="88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48" name="Line 222"/>
              <p:cNvSpPr>
                <a:spLocks noChangeShapeType="1"/>
              </p:cNvSpPr>
              <p:nvPr/>
            </p:nvSpPr>
            <p:spPr bwMode="auto">
              <a:xfrm rot="543536" flipH="1">
                <a:off x="966" y="2308"/>
                <a:ext cx="438" cy="649"/>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49" name="Line 223"/>
              <p:cNvSpPr>
                <a:spLocks noChangeShapeType="1"/>
              </p:cNvSpPr>
              <p:nvPr/>
            </p:nvSpPr>
            <p:spPr bwMode="auto">
              <a:xfrm rot="543536" flipH="1">
                <a:off x="1176" y="2341"/>
                <a:ext cx="429" cy="639"/>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50" name="Line 224"/>
              <p:cNvSpPr>
                <a:spLocks noChangeShapeType="1"/>
              </p:cNvSpPr>
              <p:nvPr/>
            </p:nvSpPr>
            <p:spPr bwMode="auto">
              <a:xfrm rot="543536">
                <a:off x="1332" y="2580"/>
                <a:ext cx="1440"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51" name="AutoShape 225"/>
              <p:cNvSpPr>
                <a:spLocks noChangeArrowheads="1"/>
              </p:cNvSpPr>
              <p:nvPr/>
            </p:nvSpPr>
            <p:spPr bwMode="auto">
              <a:xfrm rot="543536">
                <a:off x="502" y="2383"/>
                <a:ext cx="2287" cy="1261"/>
              </a:xfrm>
              <a:prstGeom prst="parallelogram">
                <a:avLst>
                  <a:gd name="adj" fmla="val 67289"/>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552" name="Line 226"/>
              <p:cNvSpPr>
                <a:spLocks noChangeShapeType="1"/>
              </p:cNvSpPr>
              <p:nvPr/>
            </p:nvSpPr>
            <p:spPr bwMode="auto">
              <a:xfrm rot="543536" flipH="1">
                <a:off x="437" y="3200"/>
                <a:ext cx="183" cy="274"/>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53" name="Line 227"/>
              <p:cNvSpPr>
                <a:spLocks noChangeShapeType="1"/>
              </p:cNvSpPr>
              <p:nvPr/>
            </p:nvSpPr>
            <p:spPr bwMode="auto">
              <a:xfrm rot="543536" flipH="1">
                <a:off x="1263" y="2364"/>
                <a:ext cx="532" cy="791"/>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54" name="Line 228"/>
              <p:cNvSpPr>
                <a:spLocks noChangeShapeType="1"/>
              </p:cNvSpPr>
              <p:nvPr/>
            </p:nvSpPr>
            <p:spPr bwMode="auto">
              <a:xfrm rot="543536" flipH="1">
                <a:off x="1060" y="3002"/>
                <a:ext cx="392" cy="581"/>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55" name="Line 229"/>
              <p:cNvSpPr>
                <a:spLocks noChangeShapeType="1"/>
              </p:cNvSpPr>
              <p:nvPr/>
            </p:nvSpPr>
            <p:spPr bwMode="auto">
              <a:xfrm rot="543536">
                <a:off x="1459" y="2392"/>
                <a:ext cx="593"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56" name="Line 230"/>
              <p:cNvSpPr>
                <a:spLocks noChangeShapeType="1"/>
              </p:cNvSpPr>
              <p:nvPr/>
            </p:nvSpPr>
            <p:spPr bwMode="auto">
              <a:xfrm rot="543536">
                <a:off x="1651" y="2550"/>
                <a:ext cx="426"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57" name="Line 231"/>
              <p:cNvSpPr>
                <a:spLocks noChangeShapeType="1"/>
              </p:cNvSpPr>
              <p:nvPr/>
            </p:nvSpPr>
            <p:spPr bwMode="auto">
              <a:xfrm rot="543536">
                <a:off x="1221" y="2652"/>
                <a:ext cx="844"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58" name="Line 232"/>
              <p:cNvSpPr>
                <a:spLocks noChangeShapeType="1"/>
              </p:cNvSpPr>
              <p:nvPr/>
            </p:nvSpPr>
            <p:spPr bwMode="auto">
              <a:xfrm rot="543536" flipH="1">
                <a:off x="1812" y="2646"/>
                <a:ext cx="230" cy="342"/>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59" name="Line 233"/>
              <p:cNvSpPr>
                <a:spLocks noChangeShapeType="1"/>
              </p:cNvSpPr>
              <p:nvPr/>
            </p:nvSpPr>
            <p:spPr bwMode="auto">
              <a:xfrm rot="543536">
                <a:off x="1106" y="2820"/>
                <a:ext cx="144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60" name="Line 234"/>
              <p:cNvSpPr>
                <a:spLocks noChangeShapeType="1"/>
              </p:cNvSpPr>
              <p:nvPr/>
            </p:nvSpPr>
            <p:spPr bwMode="auto">
              <a:xfrm rot="543536" flipH="1">
                <a:off x="1112" y="2365"/>
                <a:ext cx="843" cy="1256"/>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61" name="Line 235"/>
              <p:cNvSpPr>
                <a:spLocks noChangeShapeType="1"/>
              </p:cNvSpPr>
              <p:nvPr/>
            </p:nvSpPr>
            <p:spPr bwMode="auto">
              <a:xfrm rot="543536" flipH="1">
                <a:off x="1700" y="2759"/>
                <a:ext cx="633" cy="943"/>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62" name="Line 236"/>
              <p:cNvSpPr>
                <a:spLocks noChangeShapeType="1"/>
              </p:cNvSpPr>
              <p:nvPr/>
            </p:nvSpPr>
            <p:spPr bwMode="auto">
              <a:xfrm rot="543536" flipH="1">
                <a:off x="1386" y="3027"/>
                <a:ext cx="98" cy="146"/>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63" name="Line 237"/>
              <p:cNvSpPr>
                <a:spLocks noChangeShapeType="1"/>
              </p:cNvSpPr>
              <p:nvPr/>
            </p:nvSpPr>
            <p:spPr bwMode="auto">
              <a:xfrm rot="543536">
                <a:off x="1176" y="3018"/>
                <a:ext cx="337"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64" name="Line 238"/>
              <p:cNvSpPr>
                <a:spLocks noChangeShapeType="1"/>
              </p:cNvSpPr>
              <p:nvPr/>
            </p:nvSpPr>
            <p:spPr bwMode="auto">
              <a:xfrm rot="543536" flipH="1">
                <a:off x="1229" y="2878"/>
                <a:ext cx="159" cy="237"/>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65" name="Line 239"/>
              <p:cNvSpPr>
                <a:spLocks noChangeShapeType="1"/>
              </p:cNvSpPr>
              <p:nvPr/>
            </p:nvSpPr>
            <p:spPr bwMode="auto">
              <a:xfrm rot="543536">
                <a:off x="1193" y="3204"/>
                <a:ext cx="893"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66" name="Freeform 240"/>
              <p:cNvSpPr>
                <a:spLocks/>
              </p:cNvSpPr>
              <p:nvPr/>
            </p:nvSpPr>
            <p:spPr bwMode="auto">
              <a:xfrm rot="543536">
                <a:off x="776" y="3433"/>
                <a:ext cx="1211" cy="2"/>
              </a:xfrm>
              <a:custGeom>
                <a:avLst/>
                <a:gdLst>
                  <a:gd name="T0" fmla="*/ 0 w 1266"/>
                  <a:gd name="T1" fmla="*/ 1 h 3"/>
                  <a:gd name="T2" fmla="*/ 454 w 1266"/>
                  <a:gd name="T3" fmla="*/ 0 h 3"/>
                  <a:gd name="T4" fmla="*/ 0 60000 65536"/>
                  <a:gd name="T5" fmla="*/ 0 60000 65536"/>
                  <a:gd name="T6" fmla="*/ 0 w 1266"/>
                  <a:gd name="T7" fmla="*/ 0 h 3"/>
                  <a:gd name="T8" fmla="*/ 1266 w 1266"/>
                  <a:gd name="T9" fmla="*/ 3 h 3"/>
                </a:gdLst>
                <a:ahLst/>
                <a:cxnLst>
                  <a:cxn ang="T4">
                    <a:pos x="T0" y="T1"/>
                  </a:cxn>
                  <a:cxn ang="T5">
                    <a:pos x="T2" y="T3"/>
                  </a:cxn>
                </a:cxnLst>
                <a:rect l="T6" t="T7" r="T8" b="T9"/>
                <a:pathLst>
                  <a:path w="1266" h="3">
                    <a:moveTo>
                      <a:pt x="0" y="3"/>
                    </a:moveTo>
                    <a:lnTo>
                      <a:pt x="1266" y="0"/>
                    </a:ln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567" name="Line 241"/>
              <p:cNvSpPr>
                <a:spLocks noChangeShapeType="1"/>
              </p:cNvSpPr>
              <p:nvPr/>
            </p:nvSpPr>
            <p:spPr bwMode="auto">
              <a:xfrm rot="543536">
                <a:off x="1161" y="3340"/>
                <a:ext cx="945"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68" name="Line 242"/>
              <p:cNvSpPr>
                <a:spLocks noChangeShapeType="1"/>
              </p:cNvSpPr>
              <p:nvPr/>
            </p:nvSpPr>
            <p:spPr bwMode="auto">
              <a:xfrm rot="543536" flipH="1">
                <a:off x="832" y="3382"/>
                <a:ext cx="99" cy="147"/>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69" name="Line 243"/>
              <p:cNvSpPr>
                <a:spLocks noChangeShapeType="1"/>
              </p:cNvSpPr>
              <p:nvPr/>
            </p:nvSpPr>
            <p:spPr bwMode="auto">
              <a:xfrm rot="543536" flipH="1">
                <a:off x="635" y="3317"/>
                <a:ext cx="118" cy="177"/>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70" name="Line 244"/>
              <p:cNvSpPr>
                <a:spLocks noChangeShapeType="1"/>
              </p:cNvSpPr>
              <p:nvPr/>
            </p:nvSpPr>
            <p:spPr bwMode="auto">
              <a:xfrm rot="543536">
                <a:off x="435" y="3571"/>
                <a:ext cx="141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71" name="Line 245"/>
              <p:cNvSpPr>
                <a:spLocks noChangeShapeType="1"/>
              </p:cNvSpPr>
              <p:nvPr/>
            </p:nvSpPr>
            <p:spPr bwMode="auto">
              <a:xfrm rot="543536">
                <a:off x="556" y="3324"/>
                <a:ext cx="234"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72" name="Line 246"/>
              <p:cNvSpPr>
                <a:spLocks noChangeShapeType="1"/>
              </p:cNvSpPr>
              <p:nvPr/>
            </p:nvSpPr>
            <p:spPr bwMode="auto">
              <a:xfrm rot="543536">
                <a:off x="2473" y="2798"/>
                <a:ext cx="176"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73" name="Line 247"/>
              <p:cNvSpPr>
                <a:spLocks noChangeShapeType="1"/>
              </p:cNvSpPr>
              <p:nvPr/>
            </p:nvSpPr>
            <p:spPr bwMode="auto">
              <a:xfrm rot="543536" flipH="1">
                <a:off x="2582" y="2529"/>
                <a:ext cx="72" cy="109"/>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74" name="Oval 248"/>
              <p:cNvSpPr>
                <a:spLocks noChangeAspect="1" noChangeArrowheads="1"/>
              </p:cNvSpPr>
              <p:nvPr/>
            </p:nvSpPr>
            <p:spPr bwMode="auto">
              <a:xfrm rot="571988">
                <a:off x="1065" y="2614"/>
                <a:ext cx="1225" cy="606"/>
              </a:xfrm>
              <a:prstGeom prst="ellipse">
                <a:avLst/>
              </a:prstGeom>
              <a:gradFill rotWithShape="1">
                <a:gsLst>
                  <a:gs pos="0">
                    <a:srgbClr val="FFCC00"/>
                  </a:gs>
                  <a:gs pos="100000">
                    <a:srgbClr val="FF0000"/>
                  </a:gs>
                </a:gsLst>
                <a:path path="shape">
                  <a:fillToRect l="50000" t="50000" r="50000" b="50000"/>
                </a:path>
              </a:gradFill>
              <a:ln w="12700">
                <a:solidFill>
                  <a:schemeClr val="tx1"/>
                </a:solidFill>
                <a:round/>
                <a:headEnd/>
                <a:tailEnd/>
              </a:ln>
            </p:spPr>
            <p:txBody>
              <a:bodyPr wrap="none" anchor="ctr"/>
              <a:lstStyle/>
              <a:p>
                <a:endParaRPr lang="ja-JP" altLang="en-US"/>
              </a:p>
            </p:txBody>
          </p:sp>
          <p:sp>
            <p:nvSpPr>
              <p:cNvPr id="21575" name="Line 249"/>
              <p:cNvSpPr>
                <a:spLocks noChangeShapeType="1"/>
              </p:cNvSpPr>
              <p:nvPr/>
            </p:nvSpPr>
            <p:spPr bwMode="auto">
              <a:xfrm rot="543536" flipH="1">
                <a:off x="1261" y="3022"/>
                <a:ext cx="400" cy="596"/>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76" name="Line 250"/>
              <p:cNvSpPr>
                <a:spLocks noChangeShapeType="1"/>
              </p:cNvSpPr>
              <p:nvPr/>
            </p:nvSpPr>
            <p:spPr bwMode="auto">
              <a:xfrm rot="543536">
                <a:off x="668" y="3261"/>
                <a:ext cx="945"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77" name="Arc 251"/>
              <p:cNvSpPr>
                <a:spLocks/>
              </p:cNvSpPr>
              <p:nvPr/>
            </p:nvSpPr>
            <p:spPr bwMode="auto">
              <a:xfrm rot="-10228012">
                <a:off x="1085" y="2615"/>
                <a:ext cx="1218" cy="392"/>
              </a:xfrm>
              <a:custGeom>
                <a:avLst/>
                <a:gdLst>
                  <a:gd name="T0" fmla="*/ 0 w 29645"/>
                  <a:gd name="T1" fmla="*/ 0 h 21600"/>
                  <a:gd name="T2" fmla="*/ 0 w 29645"/>
                  <a:gd name="T3" fmla="*/ 0 h 21600"/>
                  <a:gd name="T4" fmla="*/ 0 w 29645"/>
                  <a:gd name="T5" fmla="*/ 0 h 21600"/>
                  <a:gd name="T6" fmla="*/ 0 60000 65536"/>
                  <a:gd name="T7" fmla="*/ 0 60000 65536"/>
                  <a:gd name="T8" fmla="*/ 0 60000 65536"/>
                  <a:gd name="T9" fmla="*/ 0 w 29645"/>
                  <a:gd name="T10" fmla="*/ 0 h 21600"/>
                  <a:gd name="T11" fmla="*/ 29645 w 29645"/>
                  <a:gd name="T12" fmla="*/ 21600 h 21600"/>
                </a:gdLst>
                <a:ahLst/>
                <a:cxnLst>
                  <a:cxn ang="T6">
                    <a:pos x="T0" y="T1"/>
                  </a:cxn>
                  <a:cxn ang="T7">
                    <a:pos x="T2" y="T3"/>
                  </a:cxn>
                  <a:cxn ang="T8">
                    <a:pos x="T4" y="T5"/>
                  </a:cxn>
                </a:cxnLst>
                <a:rect l="T9" t="T10" r="T11" b="T12"/>
                <a:pathLst>
                  <a:path w="29645" h="21600" fill="none" extrusionOk="0">
                    <a:moveTo>
                      <a:pt x="-1" y="5760"/>
                    </a:moveTo>
                    <a:cubicBezTo>
                      <a:pt x="3993" y="2057"/>
                      <a:pt x="9239" y="-1"/>
                      <a:pt x="14686" y="-1"/>
                    </a:cubicBezTo>
                    <a:cubicBezTo>
                      <a:pt x="20262" y="-1"/>
                      <a:pt x="25622" y="2156"/>
                      <a:pt x="29644" y="6018"/>
                    </a:cubicBezTo>
                  </a:path>
                  <a:path w="29645" h="21600" stroke="0" extrusionOk="0">
                    <a:moveTo>
                      <a:pt x="-1" y="5760"/>
                    </a:moveTo>
                    <a:cubicBezTo>
                      <a:pt x="3993" y="2057"/>
                      <a:pt x="9239" y="-1"/>
                      <a:pt x="14686" y="-1"/>
                    </a:cubicBezTo>
                    <a:cubicBezTo>
                      <a:pt x="20262" y="-1"/>
                      <a:pt x="25622" y="2156"/>
                      <a:pt x="29644" y="6018"/>
                    </a:cubicBezTo>
                    <a:lnTo>
                      <a:pt x="14686" y="21600"/>
                    </a:lnTo>
                    <a:lnTo>
                      <a:pt x="-1" y="576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578" name="Freeform 252"/>
              <p:cNvSpPr>
                <a:spLocks/>
              </p:cNvSpPr>
              <p:nvPr/>
            </p:nvSpPr>
            <p:spPr bwMode="auto">
              <a:xfrm>
                <a:off x="1072" y="2795"/>
                <a:ext cx="1212" cy="438"/>
              </a:xfrm>
              <a:custGeom>
                <a:avLst/>
                <a:gdLst>
                  <a:gd name="T0" fmla="*/ 58 w 1212"/>
                  <a:gd name="T1" fmla="*/ 184 h 438"/>
                  <a:gd name="T2" fmla="*/ 108 w 1212"/>
                  <a:gd name="T3" fmla="*/ 234 h 438"/>
                  <a:gd name="T4" fmla="*/ 163 w 1212"/>
                  <a:gd name="T5" fmla="*/ 276 h 438"/>
                  <a:gd name="T6" fmla="*/ 244 w 1212"/>
                  <a:gd name="T7" fmla="*/ 322 h 438"/>
                  <a:gd name="T8" fmla="*/ 334 w 1212"/>
                  <a:gd name="T9" fmla="*/ 361 h 438"/>
                  <a:gd name="T10" fmla="*/ 394 w 1212"/>
                  <a:gd name="T11" fmla="*/ 382 h 438"/>
                  <a:gd name="T12" fmla="*/ 471 w 1212"/>
                  <a:gd name="T13" fmla="*/ 405 h 438"/>
                  <a:gd name="T14" fmla="*/ 526 w 1212"/>
                  <a:gd name="T15" fmla="*/ 414 h 438"/>
                  <a:gd name="T16" fmla="*/ 579 w 1212"/>
                  <a:gd name="T17" fmla="*/ 424 h 438"/>
                  <a:gd name="T18" fmla="*/ 658 w 1212"/>
                  <a:gd name="T19" fmla="*/ 433 h 438"/>
                  <a:gd name="T20" fmla="*/ 730 w 1212"/>
                  <a:gd name="T21" fmla="*/ 436 h 438"/>
                  <a:gd name="T22" fmla="*/ 792 w 1212"/>
                  <a:gd name="T23" fmla="*/ 436 h 438"/>
                  <a:gd name="T24" fmla="*/ 871 w 1212"/>
                  <a:gd name="T25" fmla="*/ 430 h 438"/>
                  <a:gd name="T26" fmla="*/ 940 w 1212"/>
                  <a:gd name="T27" fmla="*/ 418 h 438"/>
                  <a:gd name="T28" fmla="*/ 1008 w 1212"/>
                  <a:gd name="T29" fmla="*/ 400 h 438"/>
                  <a:gd name="T30" fmla="*/ 1090 w 1212"/>
                  <a:gd name="T31" fmla="*/ 367 h 438"/>
                  <a:gd name="T32" fmla="*/ 1167 w 1212"/>
                  <a:gd name="T33" fmla="*/ 312 h 438"/>
                  <a:gd name="T34" fmla="*/ 1195 w 1212"/>
                  <a:gd name="T35" fmla="*/ 271 h 438"/>
                  <a:gd name="T36" fmla="*/ 1205 w 1212"/>
                  <a:gd name="T37" fmla="*/ 251 h 438"/>
                  <a:gd name="T38" fmla="*/ 1212 w 1212"/>
                  <a:gd name="T39" fmla="*/ 207 h 438"/>
                  <a:gd name="T40" fmla="*/ 1143 w 1212"/>
                  <a:gd name="T41" fmla="*/ 219 h 438"/>
                  <a:gd name="T42" fmla="*/ 1107 w 1212"/>
                  <a:gd name="T43" fmla="*/ 225 h 438"/>
                  <a:gd name="T44" fmla="*/ 1027 w 1212"/>
                  <a:gd name="T45" fmla="*/ 232 h 438"/>
                  <a:gd name="T46" fmla="*/ 940 w 1212"/>
                  <a:gd name="T47" fmla="*/ 238 h 438"/>
                  <a:gd name="T48" fmla="*/ 861 w 1212"/>
                  <a:gd name="T49" fmla="*/ 237 h 438"/>
                  <a:gd name="T50" fmla="*/ 777 w 1212"/>
                  <a:gd name="T51" fmla="*/ 234 h 438"/>
                  <a:gd name="T52" fmla="*/ 675 w 1212"/>
                  <a:gd name="T53" fmla="*/ 222 h 438"/>
                  <a:gd name="T54" fmla="*/ 615 w 1212"/>
                  <a:gd name="T55" fmla="*/ 214 h 438"/>
                  <a:gd name="T56" fmla="*/ 541 w 1212"/>
                  <a:gd name="T57" fmla="*/ 199 h 438"/>
                  <a:gd name="T58" fmla="*/ 460 w 1212"/>
                  <a:gd name="T59" fmla="*/ 183 h 438"/>
                  <a:gd name="T60" fmla="*/ 387 w 1212"/>
                  <a:gd name="T61" fmla="*/ 165 h 438"/>
                  <a:gd name="T62" fmla="*/ 316 w 1212"/>
                  <a:gd name="T63" fmla="*/ 142 h 438"/>
                  <a:gd name="T64" fmla="*/ 252 w 1212"/>
                  <a:gd name="T65" fmla="*/ 121 h 438"/>
                  <a:gd name="T66" fmla="*/ 203 w 1212"/>
                  <a:gd name="T67" fmla="*/ 101 h 438"/>
                  <a:gd name="T68" fmla="*/ 169 w 1212"/>
                  <a:gd name="T69" fmla="*/ 87 h 438"/>
                  <a:gd name="T70" fmla="*/ 123 w 1212"/>
                  <a:gd name="T71" fmla="*/ 64 h 438"/>
                  <a:gd name="T72" fmla="*/ 70 w 1212"/>
                  <a:gd name="T73" fmla="*/ 36 h 438"/>
                  <a:gd name="T74" fmla="*/ 29 w 1212"/>
                  <a:gd name="T75" fmla="*/ 15 h 438"/>
                  <a:gd name="T76" fmla="*/ 7 w 1212"/>
                  <a:gd name="T77" fmla="*/ 1 h 438"/>
                  <a:gd name="T78" fmla="*/ 0 w 1212"/>
                  <a:gd name="T79" fmla="*/ 45 h 438"/>
                  <a:gd name="T80" fmla="*/ 10 w 1212"/>
                  <a:gd name="T81" fmla="*/ 106 h 438"/>
                  <a:gd name="T82" fmla="*/ 57 w 1212"/>
                  <a:gd name="T83" fmla="*/ 183 h 4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12"/>
                  <a:gd name="T127" fmla="*/ 0 h 438"/>
                  <a:gd name="T128" fmla="*/ 1212 w 1212"/>
                  <a:gd name="T129" fmla="*/ 438 h 4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12" h="438">
                    <a:moveTo>
                      <a:pt x="58" y="184"/>
                    </a:moveTo>
                    <a:cubicBezTo>
                      <a:pt x="69" y="195"/>
                      <a:pt x="60" y="192"/>
                      <a:pt x="108" y="234"/>
                    </a:cubicBezTo>
                    <a:cubicBezTo>
                      <a:pt x="157" y="271"/>
                      <a:pt x="130" y="252"/>
                      <a:pt x="163" y="276"/>
                    </a:cubicBezTo>
                    <a:cubicBezTo>
                      <a:pt x="200" y="299"/>
                      <a:pt x="211" y="307"/>
                      <a:pt x="244" y="322"/>
                    </a:cubicBezTo>
                    <a:cubicBezTo>
                      <a:pt x="276" y="337"/>
                      <a:pt x="318" y="355"/>
                      <a:pt x="334" y="361"/>
                    </a:cubicBezTo>
                    <a:cubicBezTo>
                      <a:pt x="354" y="369"/>
                      <a:pt x="374" y="375"/>
                      <a:pt x="394" y="382"/>
                    </a:cubicBezTo>
                    <a:cubicBezTo>
                      <a:pt x="415" y="390"/>
                      <a:pt x="445" y="396"/>
                      <a:pt x="471" y="405"/>
                    </a:cubicBezTo>
                    <a:cubicBezTo>
                      <a:pt x="516" y="411"/>
                      <a:pt x="505" y="411"/>
                      <a:pt x="526" y="414"/>
                    </a:cubicBezTo>
                    <a:cubicBezTo>
                      <a:pt x="555" y="420"/>
                      <a:pt x="559" y="421"/>
                      <a:pt x="579" y="424"/>
                    </a:cubicBezTo>
                    <a:cubicBezTo>
                      <a:pt x="615" y="429"/>
                      <a:pt x="637" y="433"/>
                      <a:pt x="658" y="433"/>
                    </a:cubicBezTo>
                    <a:cubicBezTo>
                      <a:pt x="697" y="438"/>
                      <a:pt x="717" y="435"/>
                      <a:pt x="730" y="436"/>
                    </a:cubicBezTo>
                    <a:cubicBezTo>
                      <a:pt x="774" y="436"/>
                      <a:pt x="763" y="438"/>
                      <a:pt x="792" y="436"/>
                    </a:cubicBezTo>
                    <a:cubicBezTo>
                      <a:pt x="828" y="435"/>
                      <a:pt x="849" y="433"/>
                      <a:pt x="871" y="430"/>
                    </a:cubicBezTo>
                    <a:cubicBezTo>
                      <a:pt x="934" y="420"/>
                      <a:pt x="915" y="424"/>
                      <a:pt x="940" y="418"/>
                    </a:cubicBezTo>
                    <a:cubicBezTo>
                      <a:pt x="987" y="406"/>
                      <a:pt x="985" y="408"/>
                      <a:pt x="1008" y="400"/>
                    </a:cubicBezTo>
                    <a:cubicBezTo>
                      <a:pt x="1054" y="385"/>
                      <a:pt x="1068" y="381"/>
                      <a:pt x="1090" y="367"/>
                    </a:cubicBezTo>
                    <a:cubicBezTo>
                      <a:pt x="1137" y="334"/>
                      <a:pt x="1142" y="336"/>
                      <a:pt x="1167" y="312"/>
                    </a:cubicBezTo>
                    <a:cubicBezTo>
                      <a:pt x="1191" y="281"/>
                      <a:pt x="1183" y="292"/>
                      <a:pt x="1195" y="271"/>
                    </a:cubicBezTo>
                    <a:cubicBezTo>
                      <a:pt x="1210" y="237"/>
                      <a:pt x="1201" y="259"/>
                      <a:pt x="1205" y="251"/>
                    </a:cubicBezTo>
                    <a:cubicBezTo>
                      <a:pt x="1206" y="236"/>
                      <a:pt x="1209" y="237"/>
                      <a:pt x="1212" y="207"/>
                    </a:cubicBezTo>
                    <a:cubicBezTo>
                      <a:pt x="1176" y="213"/>
                      <a:pt x="1163" y="217"/>
                      <a:pt x="1143" y="219"/>
                    </a:cubicBezTo>
                    <a:cubicBezTo>
                      <a:pt x="1134" y="222"/>
                      <a:pt x="1107" y="225"/>
                      <a:pt x="1107" y="225"/>
                    </a:cubicBezTo>
                    <a:cubicBezTo>
                      <a:pt x="1068" y="232"/>
                      <a:pt x="1054" y="231"/>
                      <a:pt x="1027" y="232"/>
                    </a:cubicBezTo>
                    <a:cubicBezTo>
                      <a:pt x="994" y="235"/>
                      <a:pt x="962" y="238"/>
                      <a:pt x="940" y="238"/>
                    </a:cubicBezTo>
                    <a:cubicBezTo>
                      <a:pt x="907" y="237"/>
                      <a:pt x="891" y="235"/>
                      <a:pt x="861" y="237"/>
                    </a:cubicBezTo>
                    <a:cubicBezTo>
                      <a:pt x="818" y="236"/>
                      <a:pt x="814" y="234"/>
                      <a:pt x="777" y="234"/>
                    </a:cubicBezTo>
                    <a:cubicBezTo>
                      <a:pt x="738" y="229"/>
                      <a:pt x="723" y="230"/>
                      <a:pt x="675" y="222"/>
                    </a:cubicBezTo>
                    <a:cubicBezTo>
                      <a:pt x="654" y="219"/>
                      <a:pt x="634" y="217"/>
                      <a:pt x="615" y="214"/>
                    </a:cubicBezTo>
                    <a:cubicBezTo>
                      <a:pt x="593" y="210"/>
                      <a:pt x="567" y="204"/>
                      <a:pt x="541" y="199"/>
                    </a:cubicBezTo>
                    <a:cubicBezTo>
                      <a:pt x="511" y="194"/>
                      <a:pt x="494" y="191"/>
                      <a:pt x="460" y="183"/>
                    </a:cubicBezTo>
                    <a:cubicBezTo>
                      <a:pt x="424" y="176"/>
                      <a:pt x="424" y="172"/>
                      <a:pt x="387" y="165"/>
                    </a:cubicBezTo>
                    <a:cubicBezTo>
                      <a:pt x="358" y="157"/>
                      <a:pt x="338" y="149"/>
                      <a:pt x="316" y="142"/>
                    </a:cubicBezTo>
                    <a:cubicBezTo>
                      <a:pt x="306" y="138"/>
                      <a:pt x="262" y="122"/>
                      <a:pt x="252" y="121"/>
                    </a:cubicBezTo>
                    <a:cubicBezTo>
                      <a:pt x="233" y="114"/>
                      <a:pt x="219" y="107"/>
                      <a:pt x="203" y="101"/>
                    </a:cubicBezTo>
                    <a:cubicBezTo>
                      <a:pt x="187" y="95"/>
                      <a:pt x="185" y="92"/>
                      <a:pt x="169" y="87"/>
                    </a:cubicBezTo>
                    <a:cubicBezTo>
                      <a:pt x="154" y="81"/>
                      <a:pt x="138" y="73"/>
                      <a:pt x="123" y="64"/>
                    </a:cubicBezTo>
                    <a:cubicBezTo>
                      <a:pt x="106" y="55"/>
                      <a:pt x="86" y="46"/>
                      <a:pt x="70" y="36"/>
                    </a:cubicBezTo>
                    <a:cubicBezTo>
                      <a:pt x="59" y="29"/>
                      <a:pt x="40" y="21"/>
                      <a:pt x="29" y="15"/>
                    </a:cubicBezTo>
                    <a:cubicBezTo>
                      <a:pt x="27" y="14"/>
                      <a:pt x="6" y="0"/>
                      <a:pt x="7" y="1"/>
                    </a:cubicBezTo>
                    <a:cubicBezTo>
                      <a:pt x="5" y="12"/>
                      <a:pt x="1" y="15"/>
                      <a:pt x="0" y="45"/>
                    </a:cubicBezTo>
                    <a:cubicBezTo>
                      <a:pt x="0" y="73"/>
                      <a:pt x="1" y="77"/>
                      <a:pt x="10" y="106"/>
                    </a:cubicBezTo>
                    <a:cubicBezTo>
                      <a:pt x="27" y="139"/>
                      <a:pt x="40" y="163"/>
                      <a:pt x="57" y="183"/>
                    </a:cubicBezTo>
                  </a:path>
                </a:pathLst>
              </a:custGeom>
              <a:solidFill>
                <a:schemeClr val="bg1">
                  <a:alpha val="50195"/>
                </a:schemeClr>
              </a:solidFill>
              <a:ln w="3175">
                <a:solidFill>
                  <a:schemeClr val="tx1"/>
                </a:solidFill>
                <a:round/>
                <a:headEnd/>
                <a:tailEnd/>
              </a:ln>
            </p:spPr>
            <p:txBody>
              <a:bodyPr/>
              <a:lstStyle/>
              <a:p>
                <a:endParaRPr lang="ja-JP" altLang="en-US"/>
              </a:p>
            </p:txBody>
          </p:sp>
          <p:sp>
            <p:nvSpPr>
              <p:cNvPr id="21579" name="Line 253"/>
              <p:cNvSpPr>
                <a:spLocks noChangeAspect="1" noChangeShapeType="1"/>
              </p:cNvSpPr>
              <p:nvPr/>
            </p:nvSpPr>
            <p:spPr bwMode="auto">
              <a:xfrm rot="543536" flipH="1">
                <a:off x="1173" y="2954"/>
                <a:ext cx="331" cy="494"/>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80" name="Line 254"/>
              <p:cNvSpPr>
                <a:spLocks noChangeAspect="1" noChangeShapeType="1"/>
              </p:cNvSpPr>
              <p:nvPr/>
            </p:nvSpPr>
            <p:spPr bwMode="auto">
              <a:xfrm rot="543536" flipH="1">
                <a:off x="892" y="2895"/>
                <a:ext cx="428" cy="639"/>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81" name="Line 255"/>
              <p:cNvSpPr>
                <a:spLocks noChangeAspect="1" noChangeShapeType="1"/>
              </p:cNvSpPr>
              <p:nvPr/>
            </p:nvSpPr>
            <p:spPr bwMode="auto">
              <a:xfrm rot="543536" flipH="1">
                <a:off x="701" y="2823"/>
                <a:ext cx="449" cy="669"/>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82" name="Line 256"/>
              <p:cNvSpPr>
                <a:spLocks noChangeShapeType="1"/>
              </p:cNvSpPr>
              <p:nvPr/>
            </p:nvSpPr>
            <p:spPr bwMode="auto">
              <a:xfrm rot="543536" flipH="1">
                <a:off x="1298" y="2982"/>
                <a:ext cx="400" cy="596"/>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83" name="Line 257"/>
              <p:cNvSpPr>
                <a:spLocks noChangeShapeType="1"/>
              </p:cNvSpPr>
              <p:nvPr/>
            </p:nvSpPr>
            <p:spPr bwMode="auto">
              <a:xfrm rot="543536" flipH="1">
                <a:off x="1525" y="2998"/>
                <a:ext cx="400" cy="596"/>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84" name="Line 258"/>
              <p:cNvSpPr>
                <a:spLocks noChangeShapeType="1"/>
              </p:cNvSpPr>
              <p:nvPr/>
            </p:nvSpPr>
            <p:spPr bwMode="auto">
              <a:xfrm rot="543536">
                <a:off x="1655" y="3120"/>
                <a:ext cx="663"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85" name="Line 259"/>
              <p:cNvSpPr>
                <a:spLocks noChangeShapeType="1"/>
              </p:cNvSpPr>
              <p:nvPr/>
            </p:nvSpPr>
            <p:spPr bwMode="auto">
              <a:xfrm rot="543536">
                <a:off x="884" y="3025"/>
                <a:ext cx="101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86" name="Line 260"/>
              <p:cNvSpPr>
                <a:spLocks noChangeAspect="1" noChangeShapeType="1"/>
              </p:cNvSpPr>
              <p:nvPr/>
            </p:nvSpPr>
            <p:spPr bwMode="auto">
              <a:xfrm rot="543536">
                <a:off x="992" y="2842"/>
                <a:ext cx="204" cy="1"/>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87" name="Line 261"/>
              <p:cNvSpPr>
                <a:spLocks noChangeAspect="1" noChangeShapeType="1"/>
              </p:cNvSpPr>
              <p:nvPr/>
            </p:nvSpPr>
            <p:spPr bwMode="auto">
              <a:xfrm rot="543536">
                <a:off x="2205" y="3036"/>
                <a:ext cx="227" cy="1"/>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88" name="Line 262"/>
              <p:cNvSpPr>
                <a:spLocks noChangeAspect="1" noChangeShapeType="1"/>
              </p:cNvSpPr>
              <p:nvPr/>
            </p:nvSpPr>
            <p:spPr bwMode="auto">
              <a:xfrm rot="543536" flipH="1">
                <a:off x="1701" y="2976"/>
                <a:ext cx="462" cy="68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89" name="Line 263"/>
              <p:cNvSpPr>
                <a:spLocks noChangeShapeType="1"/>
              </p:cNvSpPr>
              <p:nvPr/>
            </p:nvSpPr>
            <p:spPr bwMode="auto">
              <a:xfrm rot="543536">
                <a:off x="1194" y="3213"/>
                <a:ext cx="101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21590" name="Group 264"/>
              <p:cNvGrpSpPr>
                <a:grpSpLocks/>
              </p:cNvGrpSpPr>
              <p:nvPr/>
            </p:nvGrpSpPr>
            <p:grpSpPr bwMode="auto">
              <a:xfrm>
                <a:off x="1973" y="2659"/>
                <a:ext cx="512" cy="317"/>
                <a:chOff x="2059" y="1117"/>
                <a:chExt cx="512" cy="317"/>
              </a:xfrm>
            </p:grpSpPr>
            <p:sp>
              <p:nvSpPr>
                <p:cNvPr id="21614" name="Line 265"/>
                <p:cNvSpPr>
                  <a:spLocks noChangeShapeType="1"/>
                </p:cNvSpPr>
                <p:nvPr/>
              </p:nvSpPr>
              <p:spPr bwMode="auto">
                <a:xfrm rot="543536" flipV="1">
                  <a:off x="2059" y="1180"/>
                  <a:ext cx="50" cy="73"/>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15" name="Line 266"/>
                <p:cNvSpPr>
                  <a:spLocks noChangeShapeType="1"/>
                </p:cNvSpPr>
                <p:nvPr/>
              </p:nvSpPr>
              <p:spPr bwMode="auto">
                <a:xfrm rot="543536" flipV="1">
                  <a:off x="2200" y="1117"/>
                  <a:ext cx="130" cy="109"/>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16" name="Line 267"/>
                <p:cNvSpPr>
                  <a:spLocks noChangeShapeType="1"/>
                </p:cNvSpPr>
                <p:nvPr/>
              </p:nvSpPr>
              <p:spPr bwMode="auto">
                <a:xfrm rot="543536" flipV="1">
                  <a:off x="2268" y="1265"/>
                  <a:ext cx="204" cy="53"/>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17" name="Line 268"/>
                <p:cNvSpPr>
                  <a:spLocks noChangeShapeType="1"/>
                </p:cNvSpPr>
                <p:nvPr/>
              </p:nvSpPr>
              <p:spPr bwMode="auto">
                <a:xfrm rot="543536" flipV="1">
                  <a:off x="2336" y="1419"/>
                  <a:ext cx="235" cy="15"/>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18" name="Line 269"/>
                <p:cNvSpPr>
                  <a:spLocks noChangeShapeType="1"/>
                </p:cNvSpPr>
                <p:nvPr/>
              </p:nvSpPr>
              <p:spPr bwMode="auto">
                <a:xfrm rot="543536" flipV="1">
                  <a:off x="2112" y="1267"/>
                  <a:ext cx="88" cy="31"/>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19" name="Line 270"/>
                <p:cNvSpPr>
                  <a:spLocks noChangeShapeType="1"/>
                </p:cNvSpPr>
                <p:nvPr/>
              </p:nvSpPr>
              <p:spPr bwMode="auto">
                <a:xfrm rot="543536" flipV="1">
                  <a:off x="2099" y="1380"/>
                  <a:ext cx="146" cy="9"/>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21591" name="Group 271"/>
              <p:cNvGrpSpPr>
                <a:grpSpLocks/>
              </p:cNvGrpSpPr>
              <p:nvPr/>
            </p:nvGrpSpPr>
            <p:grpSpPr bwMode="auto">
              <a:xfrm>
                <a:off x="925" y="2557"/>
                <a:ext cx="594" cy="238"/>
                <a:chOff x="1020" y="1015"/>
                <a:chExt cx="594" cy="238"/>
              </a:xfrm>
            </p:grpSpPr>
            <p:sp>
              <p:nvSpPr>
                <p:cNvPr id="21607" name="Line 272"/>
                <p:cNvSpPr>
                  <a:spLocks noChangeShapeType="1"/>
                </p:cNvSpPr>
                <p:nvPr/>
              </p:nvSpPr>
              <p:spPr bwMode="auto">
                <a:xfrm rot="543536" flipH="1" flipV="1">
                  <a:off x="1202" y="1026"/>
                  <a:ext cx="211" cy="88"/>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08" name="Line 273"/>
                <p:cNvSpPr>
                  <a:spLocks noChangeShapeType="1"/>
                </p:cNvSpPr>
                <p:nvPr/>
              </p:nvSpPr>
              <p:spPr bwMode="auto">
                <a:xfrm rot="543536" flipH="1" flipV="1">
                  <a:off x="1066" y="1108"/>
                  <a:ext cx="229" cy="54"/>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09" name="Line 274"/>
                <p:cNvSpPr>
                  <a:spLocks noChangeShapeType="1"/>
                </p:cNvSpPr>
                <p:nvPr/>
              </p:nvSpPr>
              <p:spPr bwMode="auto">
                <a:xfrm rot="543536" flipH="1" flipV="1">
                  <a:off x="1020" y="1207"/>
                  <a:ext cx="204" cy="4"/>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10" name="Line 275"/>
                <p:cNvSpPr>
                  <a:spLocks noChangeShapeType="1"/>
                </p:cNvSpPr>
                <p:nvPr/>
              </p:nvSpPr>
              <p:spPr bwMode="auto">
                <a:xfrm rot="543536" flipH="1" flipV="1">
                  <a:off x="1282" y="1238"/>
                  <a:ext cx="146" cy="15"/>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11" name="Line 276"/>
                <p:cNvSpPr>
                  <a:spLocks noChangeShapeType="1"/>
                </p:cNvSpPr>
                <p:nvPr/>
              </p:nvSpPr>
              <p:spPr bwMode="auto">
                <a:xfrm rot="543536" flipH="1" flipV="1">
                  <a:off x="1428" y="1071"/>
                  <a:ext cx="129" cy="38"/>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12" name="Line 277"/>
                <p:cNvSpPr>
                  <a:spLocks noChangeShapeType="1"/>
                </p:cNvSpPr>
                <p:nvPr/>
              </p:nvSpPr>
              <p:spPr bwMode="auto">
                <a:xfrm rot="543536" flipH="1" flipV="1">
                  <a:off x="1565" y="1015"/>
                  <a:ext cx="49" cy="56"/>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13" name="Line 278"/>
                <p:cNvSpPr>
                  <a:spLocks noChangeShapeType="1"/>
                </p:cNvSpPr>
                <p:nvPr/>
              </p:nvSpPr>
              <p:spPr bwMode="auto">
                <a:xfrm rot="543536" flipH="1" flipV="1">
                  <a:off x="1428" y="1182"/>
                  <a:ext cx="82" cy="25"/>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21592" name="Group 279"/>
              <p:cNvGrpSpPr>
                <a:grpSpLocks/>
              </p:cNvGrpSpPr>
              <p:nvPr/>
            </p:nvGrpSpPr>
            <p:grpSpPr bwMode="auto">
              <a:xfrm>
                <a:off x="975" y="2882"/>
                <a:ext cx="298" cy="276"/>
                <a:chOff x="1047" y="1344"/>
                <a:chExt cx="298" cy="276"/>
              </a:xfrm>
            </p:grpSpPr>
            <p:sp>
              <p:nvSpPr>
                <p:cNvPr id="21601" name="Line 280"/>
                <p:cNvSpPr>
                  <a:spLocks noChangeShapeType="1"/>
                </p:cNvSpPr>
                <p:nvPr/>
              </p:nvSpPr>
              <p:spPr bwMode="auto">
                <a:xfrm rot="11343536" flipV="1">
                  <a:off x="1292" y="1525"/>
                  <a:ext cx="53" cy="95"/>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02" name="Line 281"/>
                <p:cNvSpPr>
                  <a:spLocks noChangeShapeType="1"/>
                </p:cNvSpPr>
                <p:nvPr/>
              </p:nvSpPr>
              <p:spPr bwMode="auto">
                <a:xfrm rot="11343536" flipV="1">
                  <a:off x="1163" y="1480"/>
                  <a:ext cx="129" cy="110"/>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03" name="Line 282"/>
                <p:cNvSpPr>
                  <a:spLocks noChangeShapeType="1"/>
                </p:cNvSpPr>
                <p:nvPr/>
              </p:nvSpPr>
              <p:spPr bwMode="auto">
                <a:xfrm rot="11343536" flipV="1">
                  <a:off x="1066" y="1427"/>
                  <a:ext cx="203" cy="53"/>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04" name="Line 283"/>
                <p:cNvSpPr>
                  <a:spLocks noChangeShapeType="1"/>
                </p:cNvSpPr>
                <p:nvPr/>
              </p:nvSpPr>
              <p:spPr bwMode="auto">
                <a:xfrm rot="11343536" flipV="1">
                  <a:off x="1047" y="1344"/>
                  <a:ext cx="155" cy="11"/>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05" name="Line 284"/>
                <p:cNvSpPr>
                  <a:spLocks noChangeShapeType="1"/>
                </p:cNvSpPr>
                <p:nvPr/>
              </p:nvSpPr>
              <p:spPr bwMode="auto">
                <a:xfrm rot="11343536" flipV="1">
                  <a:off x="1249" y="1450"/>
                  <a:ext cx="89" cy="30"/>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06" name="Line 285"/>
                <p:cNvSpPr>
                  <a:spLocks noChangeShapeType="1"/>
                </p:cNvSpPr>
                <p:nvPr/>
              </p:nvSpPr>
              <p:spPr bwMode="auto">
                <a:xfrm rot="11343536" flipV="1">
                  <a:off x="1156" y="1389"/>
                  <a:ext cx="146" cy="9"/>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21593" name="Group 286"/>
              <p:cNvGrpSpPr>
                <a:grpSpLocks/>
              </p:cNvGrpSpPr>
              <p:nvPr/>
            </p:nvGrpSpPr>
            <p:grpSpPr bwMode="auto">
              <a:xfrm>
                <a:off x="1880" y="3100"/>
                <a:ext cx="501" cy="194"/>
                <a:chOff x="2016" y="1510"/>
                <a:chExt cx="501" cy="194"/>
              </a:xfrm>
            </p:grpSpPr>
            <p:sp>
              <p:nvSpPr>
                <p:cNvPr id="21594" name="Line 287"/>
                <p:cNvSpPr>
                  <a:spLocks noChangeShapeType="1"/>
                </p:cNvSpPr>
                <p:nvPr/>
              </p:nvSpPr>
              <p:spPr bwMode="auto">
                <a:xfrm rot="-10256464" flipH="1" flipV="1">
                  <a:off x="2079" y="1616"/>
                  <a:ext cx="211" cy="88"/>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95" name="Line 288"/>
                <p:cNvSpPr>
                  <a:spLocks noChangeShapeType="1"/>
                </p:cNvSpPr>
                <p:nvPr/>
              </p:nvSpPr>
              <p:spPr bwMode="auto">
                <a:xfrm rot="-10256464" flipH="1" flipV="1">
                  <a:off x="2197" y="1570"/>
                  <a:ext cx="229" cy="54"/>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96" name="Line 289"/>
                <p:cNvSpPr>
                  <a:spLocks noChangeShapeType="1"/>
                </p:cNvSpPr>
                <p:nvPr/>
              </p:nvSpPr>
              <p:spPr bwMode="auto">
                <a:xfrm rot="-10256464" flipH="1" flipV="1">
                  <a:off x="2314" y="1525"/>
                  <a:ext cx="203" cy="4"/>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97" name="Line 290"/>
                <p:cNvSpPr>
                  <a:spLocks noChangeShapeType="1"/>
                </p:cNvSpPr>
                <p:nvPr/>
              </p:nvSpPr>
              <p:spPr bwMode="auto">
                <a:xfrm rot="-10256464" flipH="1" flipV="1">
                  <a:off x="2143" y="1510"/>
                  <a:ext cx="147" cy="15"/>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98" name="Line 291"/>
                <p:cNvSpPr>
                  <a:spLocks noChangeShapeType="1"/>
                </p:cNvSpPr>
                <p:nvPr/>
              </p:nvSpPr>
              <p:spPr bwMode="auto">
                <a:xfrm rot="-10256464" flipH="1" flipV="1">
                  <a:off x="2070" y="1570"/>
                  <a:ext cx="130" cy="38"/>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99" name="Line 292"/>
                <p:cNvSpPr>
                  <a:spLocks noChangeShapeType="1"/>
                </p:cNvSpPr>
                <p:nvPr/>
              </p:nvSpPr>
              <p:spPr bwMode="auto">
                <a:xfrm rot="-10256464" flipH="1" flipV="1">
                  <a:off x="2016" y="1616"/>
                  <a:ext cx="48" cy="57"/>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600" name="Line 293"/>
                <p:cNvSpPr>
                  <a:spLocks noChangeShapeType="1"/>
                </p:cNvSpPr>
                <p:nvPr/>
              </p:nvSpPr>
              <p:spPr bwMode="auto">
                <a:xfrm rot="-10256464" flipH="1" flipV="1">
                  <a:off x="2064" y="1525"/>
                  <a:ext cx="82" cy="25"/>
                </a:xfrm>
                <a:prstGeom prst="line">
                  <a:avLst/>
                </a:prstGeom>
                <a:noFill/>
                <a:ln w="9525">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sp>
          <p:nvSpPr>
            <p:cNvPr id="21538" name="Line 294"/>
            <p:cNvSpPr>
              <a:spLocks noChangeAspect="1" noChangeShapeType="1"/>
            </p:cNvSpPr>
            <p:nvPr/>
          </p:nvSpPr>
          <p:spPr bwMode="auto">
            <a:xfrm rot="-5400000">
              <a:off x="5098" y="1221"/>
              <a:ext cx="2" cy="589"/>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21539" name="Line 295"/>
            <p:cNvSpPr>
              <a:spLocks noChangeAspect="1" noChangeShapeType="1"/>
            </p:cNvSpPr>
            <p:nvPr/>
          </p:nvSpPr>
          <p:spPr bwMode="auto">
            <a:xfrm rot="4922225" flipH="1" flipV="1">
              <a:off x="4248" y="1112"/>
              <a:ext cx="440" cy="64"/>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21540" name="Line 296"/>
            <p:cNvSpPr>
              <a:spLocks noChangeShapeType="1"/>
            </p:cNvSpPr>
            <p:nvPr/>
          </p:nvSpPr>
          <p:spPr bwMode="auto">
            <a:xfrm rot="-8008036">
              <a:off x="4726" y="838"/>
              <a:ext cx="93" cy="454"/>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grpSp>
      <p:sp>
        <p:nvSpPr>
          <p:cNvPr id="21519" name="Line 297"/>
          <p:cNvSpPr>
            <a:spLocks noChangeShapeType="1"/>
          </p:cNvSpPr>
          <p:nvPr/>
        </p:nvSpPr>
        <p:spPr bwMode="auto">
          <a:xfrm>
            <a:off x="5435600" y="1484313"/>
            <a:ext cx="719138" cy="360362"/>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520" name="Text Box 303"/>
          <p:cNvSpPr txBox="1">
            <a:spLocks noChangeArrowheads="1"/>
          </p:cNvSpPr>
          <p:nvPr/>
        </p:nvSpPr>
        <p:spPr bwMode="auto">
          <a:xfrm>
            <a:off x="358775" y="5492750"/>
            <a:ext cx="7200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nSpc>
                <a:spcPct val="90000"/>
              </a:lnSpc>
              <a:spcBef>
                <a:spcPct val="20000"/>
              </a:spcBef>
            </a:pPr>
            <a:r>
              <a:rPr lang="en-US" altLang="ja-JP" sz="1800">
                <a:latin typeface="Tahoma" charset="0"/>
              </a:rPr>
              <a:t>v</a:t>
            </a:r>
            <a:r>
              <a:rPr lang="en-US" altLang="ja-JP" sz="1800" baseline="-25000">
                <a:latin typeface="Tahoma" charset="0"/>
              </a:rPr>
              <a:t>2</a:t>
            </a:r>
            <a:r>
              <a:rPr lang="en-US" altLang="ja-JP" sz="1800">
                <a:latin typeface="Tahoma" charset="0"/>
              </a:rPr>
              <a:t> is the coefficient of the second term</a:t>
            </a:r>
            <a:r>
              <a:rPr lang="en-US" altLang="ja-JP" sz="1800">
                <a:latin typeface="Tahoma" charset="0"/>
                <a:sym typeface="Symbol" charset="0"/>
              </a:rPr>
              <a:t> </a:t>
            </a:r>
            <a:r>
              <a:rPr lang="en-US" altLang="ja-JP" sz="1800">
                <a:latin typeface="Tahoma" charset="0"/>
              </a:rPr>
              <a:t> indicates ellipticity </a:t>
            </a:r>
          </a:p>
        </p:txBody>
      </p:sp>
      <p:sp>
        <p:nvSpPr>
          <p:cNvPr id="21521" name="Rectangle 306"/>
          <p:cNvSpPr>
            <a:spLocks noChangeArrowheads="1"/>
          </p:cNvSpPr>
          <p:nvPr/>
        </p:nvSpPr>
        <p:spPr bwMode="auto">
          <a:xfrm>
            <a:off x="187325" y="4297363"/>
            <a:ext cx="8208963" cy="1655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21522" name="Group 313"/>
          <p:cNvGrpSpPr>
            <a:grpSpLocks/>
          </p:cNvGrpSpPr>
          <p:nvPr/>
        </p:nvGrpSpPr>
        <p:grpSpPr bwMode="auto">
          <a:xfrm>
            <a:off x="1163638" y="4606925"/>
            <a:ext cx="6107112" cy="914400"/>
            <a:chOff x="983" y="2341"/>
            <a:chExt cx="3847" cy="576"/>
          </a:xfrm>
        </p:grpSpPr>
        <p:graphicFrame>
          <p:nvGraphicFramePr>
            <p:cNvPr id="21532" name="Object 2"/>
            <p:cNvGraphicFramePr>
              <a:graphicFrameLocks noChangeAspect="1"/>
            </p:cNvGraphicFramePr>
            <p:nvPr/>
          </p:nvGraphicFramePr>
          <p:xfrm>
            <a:off x="983" y="2341"/>
            <a:ext cx="3847" cy="576"/>
          </p:xfrm>
          <a:graphic>
            <a:graphicData uri="http://schemas.openxmlformats.org/presentationml/2006/ole">
              <mc:AlternateContent xmlns:mc="http://schemas.openxmlformats.org/markup-compatibility/2006">
                <mc:Choice xmlns:v="urn:schemas-microsoft-com:vml" Requires="v">
                  <p:oleObj spid="_x0000_s3135" name="数式" r:id="rId4" imgW="3225800" imgH="482600" progId="Equation.3">
                    <p:embed/>
                  </p:oleObj>
                </mc:Choice>
                <mc:Fallback>
                  <p:oleObj name="数式" r:id="rId4" imgW="32258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 y="2341"/>
                          <a:ext cx="3847"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533" name="Oval 302"/>
            <p:cNvSpPr>
              <a:spLocks noChangeArrowheads="1"/>
            </p:cNvSpPr>
            <p:nvPr/>
          </p:nvSpPr>
          <p:spPr bwMode="auto">
            <a:xfrm>
              <a:off x="3313" y="2341"/>
              <a:ext cx="182" cy="272"/>
            </a:xfrm>
            <a:prstGeom prst="ellipse">
              <a:avLst/>
            </a:prstGeom>
            <a:solidFill>
              <a:srgbClr val="FF00FF">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pSp>
      <p:sp>
        <p:nvSpPr>
          <p:cNvPr id="21523" name="Oval 309"/>
          <p:cNvSpPr>
            <a:spLocks noChangeArrowheads="1"/>
          </p:cNvSpPr>
          <p:nvPr/>
        </p:nvSpPr>
        <p:spPr bwMode="auto">
          <a:xfrm>
            <a:off x="392113" y="5472113"/>
            <a:ext cx="288925" cy="431800"/>
          </a:xfrm>
          <a:prstGeom prst="ellipse">
            <a:avLst/>
          </a:prstGeom>
          <a:solidFill>
            <a:srgbClr val="FF00FF">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1524" name="Text Box 316"/>
          <p:cNvSpPr txBox="1">
            <a:spLocks noChangeArrowheads="1"/>
          </p:cNvSpPr>
          <p:nvPr/>
        </p:nvSpPr>
        <p:spPr bwMode="auto">
          <a:xfrm>
            <a:off x="-36513" y="3357563"/>
            <a:ext cx="287972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2000">
                <a:latin typeface="Tahoma" charset="0"/>
              </a:rPr>
              <a:t>Geometrical anisotropy </a:t>
            </a:r>
          </a:p>
        </p:txBody>
      </p:sp>
      <p:grpSp>
        <p:nvGrpSpPr>
          <p:cNvPr id="21525" name="Group 320"/>
          <p:cNvGrpSpPr>
            <a:grpSpLocks/>
          </p:cNvGrpSpPr>
          <p:nvPr/>
        </p:nvGrpSpPr>
        <p:grpSpPr bwMode="auto">
          <a:xfrm>
            <a:off x="2698750" y="1771650"/>
            <a:ext cx="2590800" cy="1441450"/>
            <a:chOff x="1973" y="1207"/>
            <a:chExt cx="1632" cy="908"/>
          </a:xfrm>
        </p:grpSpPr>
        <p:sp>
          <p:nvSpPr>
            <p:cNvPr id="21530" name="Text Box 317"/>
            <p:cNvSpPr txBox="1">
              <a:spLocks noChangeArrowheads="1"/>
            </p:cNvSpPr>
            <p:nvPr/>
          </p:nvSpPr>
          <p:spPr bwMode="auto">
            <a:xfrm>
              <a:off x="2018" y="1253"/>
              <a:ext cx="154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buFontTx/>
                <a:buChar char="•"/>
              </a:pPr>
              <a:r>
                <a:rPr lang="en-US" altLang="ja-JP" sz="2000" i="1">
                  <a:latin typeface="Times" charset="0"/>
                </a:rPr>
                <a:t>Small mean free path</a:t>
              </a:r>
            </a:p>
            <a:p>
              <a:pPr>
                <a:spcBef>
                  <a:spcPct val="50000"/>
                </a:spcBef>
                <a:buFontTx/>
                <a:buChar char="•"/>
              </a:pPr>
              <a:r>
                <a:rPr lang="en-US" altLang="ja-JP" sz="2000" i="1"/>
                <a:t>Thermalization</a:t>
              </a:r>
              <a:endParaRPr lang="en-US" altLang="ja-JP" sz="2000"/>
            </a:p>
            <a:p>
              <a:pPr>
                <a:spcBef>
                  <a:spcPct val="50000"/>
                </a:spcBef>
                <a:buFontTx/>
                <a:buChar char="•"/>
              </a:pPr>
              <a:r>
                <a:rPr lang="en-US" altLang="ja-JP" sz="2000" i="1">
                  <a:latin typeface="Times" charset="0"/>
                </a:rPr>
                <a:t>Pressure gradient</a:t>
              </a:r>
            </a:p>
          </p:txBody>
        </p:sp>
        <p:sp>
          <p:nvSpPr>
            <p:cNvPr id="21531" name="AutoShape 318"/>
            <p:cNvSpPr>
              <a:spLocks noChangeArrowheads="1"/>
            </p:cNvSpPr>
            <p:nvPr/>
          </p:nvSpPr>
          <p:spPr bwMode="auto">
            <a:xfrm>
              <a:off x="1973" y="1207"/>
              <a:ext cx="1632" cy="908"/>
            </a:xfrm>
            <a:prstGeom prst="wedgeRoundRectCallout">
              <a:avLst>
                <a:gd name="adj1" fmla="val -29963"/>
                <a:gd name="adj2" fmla="val 7158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en-US"/>
            </a:p>
          </p:txBody>
        </p:sp>
      </p:grpSp>
      <p:sp>
        <p:nvSpPr>
          <p:cNvPr id="521535" name="Text Box 319"/>
          <p:cNvSpPr txBox="1">
            <a:spLocks noChangeArrowheads="1"/>
          </p:cNvSpPr>
          <p:nvPr/>
        </p:nvSpPr>
        <p:spPr bwMode="auto">
          <a:xfrm>
            <a:off x="504825" y="3863975"/>
            <a:ext cx="7200900" cy="457200"/>
          </a:xfrm>
          <a:prstGeom prst="rect">
            <a:avLst/>
          </a:prstGeom>
          <a:noFill/>
          <a:ln w="9525">
            <a:noFill/>
            <a:miter lim="800000"/>
            <a:headEnd/>
            <a:tailEnd/>
          </a:ln>
          <a:effec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defRPr/>
            </a:pPr>
            <a:r>
              <a:rPr lang="en-US" altLang="ja-JP" b="1" u="sng" smtClean="0">
                <a:solidFill>
                  <a:srgbClr val="FF0000"/>
                </a:solidFill>
                <a:effectLst>
                  <a:outerShdw blurRad="38100" dist="38100" dir="2700000" algn="tl">
                    <a:srgbClr val="000000"/>
                  </a:outerShdw>
                </a:effectLst>
              </a:rPr>
              <a:t>Momentum anisotropy reflects the hot dense matter.</a:t>
            </a:r>
          </a:p>
        </p:txBody>
      </p:sp>
      <p:sp>
        <p:nvSpPr>
          <p:cNvPr id="21527" name="Text Box 321"/>
          <p:cNvSpPr txBox="1">
            <a:spLocks noChangeArrowheads="1"/>
          </p:cNvSpPr>
          <p:nvPr/>
        </p:nvSpPr>
        <p:spPr bwMode="auto">
          <a:xfrm>
            <a:off x="3708400" y="3213100"/>
            <a:ext cx="151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600"/>
              <a:t>Elliptic flow</a:t>
            </a:r>
          </a:p>
        </p:txBody>
      </p:sp>
      <p:sp>
        <p:nvSpPr>
          <p:cNvPr id="21528" name="Text Box 322"/>
          <p:cNvSpPr txBox="1">
            <a:spLocks noChangeArrowheads="1"/>
          </p:cNvSpPr>
          <p:nvPr/>
        </p:nvSpPr>
        <p:spPr bwMode="auto">
          <a:xfrm>
            <a:off x="-242888" y="6299200"/>
            <a:ext cx="899160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r>
              <a:rPr lang="en-US" altLang="ja-JP" sz="1800" i="1"/>
              <a:t>Thermalization should be occurred very early before the geometrical eccentricity is gone.</a:t>
            </a:r>
          </a:p>
        </p:txBody>
      </p:sp>
      <p:sp>
        <p:nvSpPr>
          <p:cNvPr id="21529" name="テキスト ボックス 201"/>
          <p:cNvSpPr txBox="1">
            <a:spLocks noChangeArrowheads="1"/>
          </p:cNvSpPr>
          <p:nvPr/>
        </p:nvSpPr>
        <p:spPr bwMode="auto">
          <a:xfrm>
            <a:off x="107950" y="758825"/>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400"/>
              <a:t>Azimuthal anisotropy of produced particles is a powerful probe for investigating the characteristic of the QGP.  </a:t>
            </a:r>
            <a:endParaRPr lang="ja-JP" altLang="en-US" sz="1400"/>
          </a:p>
        </p:txBody>
      </p:sp>
    </p:spTree>
    <p:extLst>
      <p:ext uri="{BB962C8B-B14F-4D97-AF65-F5344CB8AC3E}">
        <p14:creationId xmlns:p14="http://schemas.microsoft.com/office/powerpoint/2010/main" val="28699433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Grp="1" noChangeArrowheads="1"/>
          </p:cNvSpPr>
          <p:nvPr>
            <p:ph type="body" sz="half" idx="1"/>
          </p:nvPr>
        </p:nvSpPr>
        <p:spPr>
          <a:xfrm>
            <a:off x="4140200" y="1184275"/>
            <a:ext cx="4032250" cy="1370013"/>
          </a:xfrm>
          <a:ln>
            <a:solidFill>
              <a:schemeClr val="tx1"/>
            </a:solidFill>
            <a:miter lim="800000"/>
            <a:headEnd/>
            <a:tailEnd/>
          </a:ln>
        </p:spPr>
        <p:txBody>
          <a:bodyPr/>
          <a:lstStyle/>
          <a:p>
            <a:pPr>
              <a:lnSpc>
                <a:spcPct val="90000"/>
              </a:lnSpc>
              <a:buFont typeface="Wingdings" charset="0"/>
              <a:buChar char="u"/>
            </a:pPr>
            <a:r>
              <a:rPr lang="en-US" altLang="ja-JP" sz="2000">
                <a:latin typeface="Arial" charset="0"/>
                <a:ea typeface="ＭＳ Ｐゴシック" charset="0"/>
                <a:cs typeface="ＭＳ Ｐゴシック" charset="0"/>
              </a:rPr>
              <a:t>Different Energy and System  </a:t>
            </a:r>
          </a:p>
          <a:p>
            <a:pPr lvl="1">
              <a:lnSpc>
                <a:spcPct val="90000"/>
              </a:lnSpc>
              <a:buFont typeface="Wingdings" charset="0"/>
              <a:buNone/>
            </a:pPr>
            <a:r>
              <a:rPr lang="en-US" altLang="ja-JP" sz="1800">
                <a:latin typeface="Arial" charset="0"/>
                <a:ea typeface="ＭＳ Ｐゴシック" charset="0"/>
                <a:cs typeface="ＭＳ Ｐゴシック" charset="0"/>
              </a:rPr>
              <a:t>(AuAu200, CuCu200, AuAu62)</a:t>
            </a:r>
          </a:p>
          <a:p>
            <a:pPr>
              <a:lnSpc>
                <a:spcPct val="90000"/>
              </a:lnSpc>
              <a:buFont typeface="Wingdings" charset="0"/>
              <a:buChar char="u"/>
            </a:pPr>
            <a:r>
              <a:rPr lang="en-US" altLang="ja-JP" sz="2000">
                <a:latin typeface="Arial" charset="0"/>
                <a:ea typeface="ＭＳ Ｐゴシック" charset="0"/>
                <a:cs typeface="ＭＳ Ｐゴシック" charset="0"/>
              </a:rPr>
              <a:t>Different Centrality (0-50%)</a:t>
            </a:r>
          </a:p>
          <a:p>
            <a:pPr>
              <a:lnSpc>
                <a:spcPct val="90000"/>
              </a:lnSpc>
              <a:buFont typeface="Wingdings" charset="0"/>
              <a:buChar char="u"/>
            </a:pPr>
            <a:r>
              <a:rPr lang="en-US" altLang="ja-JP" sz="2000">
                <a:latin typeface="Arial" charset="0"/>
                <a:ea typeface="ＭＳ Ｐゴシック" charset="0"/>
                <a:cs typeface="ＭＳ Ｐゴシック" charset="0"/>
              </a:rPr>
              <a:t>Different particles (</a:t>
            </a:r>
            <a:r>
              <a:rPr lang="en-US" altLang="ja-JP" sz="2000">
                <a:latin typeface="Arial" charset="0"/>
                <a:ea typeface="ＭＳ Ｐゴシック" charset="0"/>
                <a:cs typeface="ＭＳ Ｐゴシック" charset="0"/>
                <a:sym typeface="Symbol" charset="0"/>
              </a:rPr>
              <a:t></a:t>
            </a:r>
            <a:r>
              <a:rPr lang="en-US" altLang="ja-JP" sz="2000">
                <a:latin typeface="Arial" charset="0"/>
                <a:ea typeface="ＭＳ Ｐゴシック" charset="0"/>
                <a:cs typeface="ＭＳ Ｐゴシック" charset="0"/>
              </a:rPr>
              <a:t>/ K /p)</a:t>
            </a:r>
          </a:p>
        </p:txBody>
      </p:sp>
      <p:graphicFrame>
        <p:nvGraphicFramePr>
          <p:cNvPr id="49155" name="Object 2"/>
          <p:cNvGraphicFramePr>
            <a:graphicFrameLocks noGrp="1" noChangeAspect="1"/>
          </p:cNvGraphicFramePr>
          <p:nvPr>
            <p:ph sz="quarter" idx="2"/>
          </p:nvPr>
        </p:nvGraphicFramePr>
        <p:xfrm>
          <a:off x="5105400" y="3335338"/>
          <a:ext cx="2520950" cy="1412875"/>
        </p:xfrm>
        <a:graphic>
          <a:graphicData uri="http://schemas.openxmlformats.org/presentationml/2006/ole">
            <mc:AlternateContent xmlns:mc="http://schemas.openxmlformats.org/markup-compatibility/2006">
              <mc:Choice xmlns:v="urn:schemas-microsoft-com:vml" Requires="v">
                <p:oleObj spid="_x0000_s5167" name="数式" r:id="rId4" imgW="838200" imgH="469900" progId="Equation.3">
                  <p:embed/>
                </p:oleObj>
              </mc:Choice>
              <mc:Fallback>
                <p:oleObj name="数式" r:id="rId4" imgW="838200" imgH="4699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335338"/>
                        <a:ext cx="2520950" cy="14128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49156" name="日付プレースホルダ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49157" name="フッター プレースホルダ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49158"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BC7C2FC9-FF56-5D47-8A13-C658FFBF4984}" type="slidenum">
              <a:rPr lang="en-US" altLang="ja-JP"/>
              <a:pPr/>
              <a:t>20</a:t>
            </a:fld>
            <a:endParaRPr lang="en-US" altLang="ja-JP"/>
          </a:p>
        </p:txBody>
      </p:sp>
      <p:sp>
        <p:nvSpPr>
          <p:cNvPr id="49160" name="AutoShape 6"/>
          <p:cNvSpPr>
            <a:spLocks noChangeArrowheads="1"/>
          </p:cNvSpPr>
          <p:nvPr/>
        </p:nvSpPr>
        <p:spPr bwMode="auto">
          <a:xfrm>
            <a:off x="5734050" y="2566988"/>
            <a:ext cx="1131888" cy="717550"/>
          </a:xfrm>
          <a:prstGeom prst="downArrow">
            <a:avLst>
              <a:gd name="adj1" fmla="val 54250"/>
              <a:gd name="adj2" fmla="val 48343"/>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ja-JP" altLang="en-US"/>
          </a:p>
        </p:txBody>
      </p:sp>
      <p:sp>
        <p:nvSpPr>
          <p:cNvPr id="49161" name="AutoShape 7"/>
          <p:cNvSpPr>
            <a:spLocks noChangeArrowheads="1"/>
          </p:cNvSpPr>
          <p:nvPr/>
        </p:nvSpPr>
        <p:spPr bwMode="auto">
          <a:xfrm>
            <a:off x="5751513" y="4795838"/>
            <a:ext cx="1196975" cy="649287"/>
          </a:xfrm>
          <a:prstGeom prst="downArrow">
            <a:avLst>
              <a:gd name="adj1" fmla="val 54250"/>
              <a:gd name="adj2" fmla="val 48343"/>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ja-JP" altLang="en-US"/>
          </a:p>
        </p:txBody>
      </p:sp>
      <p:sp>
        <p:nvSpPr>
          <p:cNvPr id="49162" name="Rectangle 10"/>
          <p:cNvSpPr>
            <a:spLocks noChangeArrowheads="1"/>
          </p:cNvSpPr>
          <p:nvPr/>
        </p:nvSpPr>
        <p:spPr bwMode="auto">
          <a:xfrm>
            <a:off x="4572000" y="5445125"/>
            <a:ext cx="3816350" cy="576263"/>
          </a:xfrm>
          <a:prstGeom prst="rect">
            <a:avLst/>
          </a:prstGeom>
          <a:solidFill>
            <a:srgbClr val="FFFF00"/>
          </a:solidFill>
          <a:ln>
            <a:noFill/>
          </a:ln>
        </p:spPr>
        <p:txBody>
          <a:bodyPr wrap="none" anchor="ctr"/>
          <a:lstStyle/>
          <a:p>
            <a:pPr algn="ctr"/>
            <a:r>
              <a:rPr lang="en-US" altLang="ja-JP" sz="2400" b="1">
                <a:latin typeface="Arial" charset="0"/>
              </a:rPr>
              <a:t> Scale to one curve.</a:t>
            </a:r>
          </a:p>
        </p:txBody>
      </p:sp>
      <p:pic>
        <p:nvPicPr>
          <p:cNvPr id="49163" name="Picture 11" descr="v2KET_ov_epsNpart_Npart1ov3_nq_system3_kind3_m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4450" y="2852738"/>
            <a:ext cx="1077913"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Text Box 12"/>
          <p:cNvSpPr txBox="1">
            <a:spLocks noChangeArrowheads="1"/>
          </p:cNvSpPr>
          <p:nvPr/>
        </p:nvSpPr>
        <p:spPr bwMode="auto">
          <a:xfrm>
            <a:off x="4572000" y="6021388"/>
            <a:ext cx="3744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30000"/>
              </a:spcBef>
            </a:pPr>
            <a:r>
              <a:rPr lang="el-GR" altLang="ja-JP" sz="1600" b="1">
                <a:latin typeface="Arial" charset="0"/>
              </a:rPr>
              <a:t>χ</a:t>
            </a:r>
            <a:r>
              <a:rPr lang="en-US" altLang="ja-JP" sz="1600" b="1">
                <a:latin typeface="Arial" charset="0"/>
              </a:rPr>
              <a:t>2/ndf = 2.1 (with systematic errors)</a:t>
            </a:r>
          </a:p>
        </p:txBody>
      </p:sp>
      <p:sp>
        <p:nvSpPr>
          <p:cNvPr id="49165" name="Text Box 13"/>
          <p:cNvSpPr txBox="1">
            <a:spLocks noChangeArrowheads="1"/>
          </p:cNvSpPr>
          <p:nvPr/>
        </p:nvSpPr>
        <p:spPr bwMode="auto">
          <a:xfrm>
            <a:off x="7021513" y="2708275"/>
            <a:ext cx="1366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a:t>45 curves</a:t>
            </a:r>
          </a:p>
        </p:txBody>
      </p:sp>
      <p:sp>
        <p:nvSpPr>
          <p:cNvPr id="49166" name="Text Box 14"/>
          <p:cNvSpPr txBox="1">
            <a:spLocks noChangeArrowheads="1"/>
          </p:cNvSpPr>
          <p:nvPr/>
        </p:nvSpPr>
        <p:spPr bwMode="auto">
          <a:xfrm>
            <a:off x="107950" y="1125538"/>
            <a:ext cx="3744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2000" b="1" dirty="0">
                <a:latin typeface="Arial" charset="0"/>
              </a:rPr>
              <a:t>Taking all scaling together,</a:t>
            </a:r>
          </a:p>
        </p:txBody>
      </p:sp>
      <p:sp>
        <p:nvSpPr>
          <p:cNvPr id="2" name="タイトル 1"/>
          <p:cNvSpPr>
            <a:spLocks noGrp="1"/>
          </p:cNvSpPr>
          <p:nvPr>
            <p:ph type="title"/>
          </p:nvPr>
        </p:nvSpPr>
        <p:spPr/>
        <p:txBody>
          <a:bodyPr/>
          <a:lstStyle/>
          <a:p>
            <a:r>
              <a:rPr lang="en-US" altLang="ja-JP" dirty="0" smtClean="0"/>
              <a:t> v</a:t>
            </a:r>
            <a:r>
              <a:rPr kumimoji="1" lang="en-US" altLang="ja-JP" baseline="-25000" dirty="0" smtClean="0"/>
              <a:t>2</a:t>
            </a:r>
            <a:r>
              <a:rPr kumimoji="1" lang="en-US" altLang="ja-JP" dirty="0" smtClean="0"/>
              <a:t> scaling</a:t>
            </a:r>
            <a:endParaRPr kumimoji="1" lang="ja-JP" altLang="en-US" dirty="0"/>
          </a:p>
        </p:txBody>
      </p:sp>
      <p:pic>
        <p:nvPicPr>
          <p:cNvPr id="18" name="図 17" descr="Fig22_referee.eps"/>
          <p:cNvPicPr>
            <a:picLocks noChangeAspect="1"/>
          </p:cNvPicPr>
          <p:nvPr/>
        </p:nvPicPr>
        <p:blipFill rotWithShape="1">
          <a:blip r:embed="rId7">
            <a:extLst>
              <a:ext uri="{28A0092B-C50C-407E-A947-70E740481C1C}">
                <a14:useLocalDpi xmlns:a14="http://schemas.microsoft.com/office/drawing/2010/main" val="0"/>
              </a:ext>
            </a:extLst>
          </a:blip>
          <a:srcRect l="48555"/>
          <a:stretch/>
        </p:blipFill>
        <p:spPr>
          <a:xfrm>
            <a:off x="-55213" y="1977791"/>
            <a:ext cx="4006499" cy="3090451"/>
          </a:xfrm>
          <a:prstGeom prst="rect">
            <a:avLst/>
          </a:prstGeom>
        </p:spPr>
      </p:pic>
      <p:pic>
        <p:nvPicPr>
          <p:cNvPr id="20" name="図 19" descr="スクリーンショット 2016-08-28 22.53.1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113" y="5206647"/>
            <a:ext cx="469900" cy="1079500"/>
          </a:xfrm>
          <a:prstGeom prst="rect">
            <a:avLst/>
          </a:prstGeom>
        </p:spPr>
      </p:pic>
      <p:grpSp>
        <p:nvGrpSpPr>
          <p:cNvPr id="21" name="図形グループ 20"/>
          <p:cNvGrpSpPr/>
          <p:nvPr/>
        </p:nvGrpSpPr>
        <p:grpSpPr>
          <a:xfrm>
            <a:off x="1935194" y="5181247"/>
            <a:ext cx="2420401" cy="1192964"/>
            <a:chOff x="1935194" y="5181247"/>
            <a:chExt cx="2420401" cy="1192964"/>
          </a:xfrm>
        </p:grpSpPr>
        <p:pic>
          <p:nvPicPr>
            <p:cNvPr id="22" name="図 21" descr="スクリーンショット 2016-08-28 22.53.2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35194" y="5181247"/>
              <a:ext cx="1866900" cy="1104900"/>
            </a:xfrm>
            <a:prstGeom prst="rect">
              <a:avLst/>
            </a:prstGeom>
          </p:spPr>
        </p:pic>
        <p:sp>
          <p:nvSpPr>
            <p:cNvPr id="23" name="正方形/長方形 22"/>
            <p:cNvSpPr/>
            <p:nvPr/>
          </p:nvSpPr>
          <p:spPr>
            <a:xfrm>
              <a:off x="3350131" y="6021388"/>
              <a:ext cx="1005464" cy="3528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dirty="0">
                <a:solidFill>
                  <a:srgbClr val="000000"/>
                </a:solidFill>
              </a:endParaRPr>
            </a:p>
          </p:txBody>
        </p:sp>
      </p:grpSp>
    </p:spTree>
    <p:extLst>
      <p:ext uri="{BB962C8B-B14F-4D97-AF65-F5344CB8AC3E}">
        <p14:creationId xmlns:p14="http://schemas.microsoft.com/office/powerpoint/2010/main" val="27986575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asted-image.pdf"/>
          <p:cNvPicPr>
            <a:picLocks noChangeAspect="1"/>
          </p:cNvPicPr>
          <p:nvPr/>
        </p:nvPicPr>
        <p:blipFill>
          <a:blip r:embed="rId2">
            <a:extLst/>
          </a:blip>
          <a:stretch>
            <a:fillRect/>
          </a:stretch>
        </p:blipFill>
        <p:spPr>
          <a:xfrm>
            <a:off x="529291" y="1113244"/>
            <a:ext cx="7804548" cy="4125433"/>
          </a:xfrm>
          <a:prstGeom prst="rect">
            <a:avLst/>
          </a:prstGeom>
          <a:ln w="12700">
            <a:miter lim="400000"/>
          </a:ln>
        </p:spPr>
      </p:pic>
      <p:sp>
        <p:nvSpPr>
          <p:cNvPr id="251" name="Shape 25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
        <p:nvSpPr>
          <p:cNvPr id="252" name="Shape 252"/>
          <p:cNvSpPr/>
          <p:nvPr/>
        </p:nvSpPr>
        <p:spPr>
          <a:xfrm>
            <a:off x="1134815" y="5236013"/>
            <a:ext cx="6785708" cy="105701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defTabSz="321457">
              <a:defRPr sz="3200">
                <a:latin typeface="Arial Rounded MT Bold"/>
                <a:ea typeface="Arial Rounded MT Bold"/>
                <a:cs typeface="Arial Rounded MT Bold"/>
                <a:sym typeface="Arial Rounded MT Bold"/>
              </a:defRPr>
            </a:pPr>
            <a:r>
              <a:rPr dirty="0">
                <a:latin typeface="Helvetica"/>
                <a:cs typeface="Helvetica"/>
              </a:rPr>
              <a:t>Mass ordering </a:t>
            </a:r>
            <a:r>
              <a:rPr lang="en-US" dirty="0" smtClean="0">
                <a:latin typeface="Helvetica"/>
                <a:cs typeface="Helvetica"/>
              </a:rPr>
              <a:t>can be seen </a:t>
            </a:r>
            <a:r>
              <a:rPr dirty="0" smtClean="0">
                <a:latin typeface="Helvetica"/>
                <a:cs typeface="Helvetica"/>
              </a:rPr>
              <a:t>at </a:t>
            </a:r>
            <a:r>
              <a:rPr dirty="0">
                <a:latin typeface="Helvetica"/>
                <a:cs typeface="Helvetica"/>
              </a:rPr>
              <a:t>low </a:t>
            </a:r>
            <a:r>
              <a:rPr dirty="0" smtClean="0">
                <a:latin typeface="Helvetica"/>
                <a:cs typeface="Helvetica"/>
              </a:rPr>
              <a:t>p</a:t>
            </a:r>
            <a:r>
              <a:rPr baseline="-5999" dirty="0" smtClean="0">
                <a:latin typeface="Helvetica"/>
                <a:cs typeface="Helvetica"/>
              </a:rPr>
              <a:t>T</a:t>
            </a:r>
            <a:endParaRPr lang="en-US" baseline="-5999" dirty="0" smtClean="0">
              <a:latin typeface="Helvetica"/>
              <a:cs typeface="Helvetica"/>
            </a:endParaRPr>
          </a:p>
          <a:p>
            <a:pPr defTabSz="321457">
              <a:defRPr sz="3200">
                <a:latin typeface="Arial Rounded MT Bold"/>
                <a:ea typeface="Arial Rounded MT Bold"/>
                <a:cs typeface="Arial Rounded MT Bold"/>
                <a:sym typeface="Arial Rounded MT Bold"/>
              </a:defRPr>
            </a:pPr>
            <a:r>
              <a:rPr dirty="0" smtClean="0">
                <a:latin typeface="Helvetica"/>
                <a:cs typeface="Helvetica"/>
              </a:rPr>
              <a:t>Baryon </a:t>
            </a:r>
            <a:r>
              <a:rPr dirty="0">
                <a:latin typeface="Helvetica"/>
                <a:cs typeface="Helvetica"/>
              </a:rPr>
              <a:t>and meson splitting at mid-</a:t>
            </a:r>
            <a:r>
              <a:rPr dirty="0" smtClean="0">
                <a:latin typeface="Helvetica"/>
                <a:cs typeface="Helvetica"/>
              </a:rPr>
              <a:t>p</a:t>
            </a:r>
            <a:r>
              <a:rPr baseline="-5999" dirty="0" smtClean="0">
                <a:latin typeface="Helvetica"/>
                <a:cs typeface="Helvetica"/>
              </a:rPr>
              <a:t>T</a:t>
            </a:r>
            <a:endParaRPr dirty="0">
              <a:latin typeface="Helvetica"/>
              <a:cs typeface="Helvetica"/>
            </a:endParaRPr>
          </a:p>
        </p:txBody>
      </p:sp>
      <p:sp>
        <p:nvSpPr>
          <p:cNvPr id="253" name="Shape 253"/>
          <p:cNvSpPr/>
          <p:nvPr/>
        </p:nvSpPr>
        <p:spPr>
          <a:xfrm>
            <a:off x="6178663" y="939419"/>
            <a:ext cx="2213744" cy="37990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000">
                <a:latin typeface="Arial Rounded MT Bold"/>
                <a:ea typeface="Arial Rounded MT Bold"/>
                <a:cs typeface="Arial Rounded MT Bold"/>
                <a:sym typeface="Arial Rounded MT Bold"/>
              </a:defRPr>
            </a:lvl1pPr>
          </a:lstStyle>
          <a:p>
            <a:r>
              <a:t>arxiv:1509.07784</a:t>
            </a:r>
          </a:p>
        </p:txBody>
      </p:sp>
      <p:sp>
        <p:nvSpPr>
          <p:cNvPr id="2" name="タイトル 1"/>
          <p:cNvSpPr>
            <a:spLocks noGrp="1"/>
          </p:cNvSpPr>
          <p:nvPr>
            <p:ph type="title"/>
          </p:nvPr>
        </p:nvSpPr>
        <p:spPr>
          <a:xfrm>
            <a:off x="457200" y="274638"/>
            <a:ext cx="8229600" cy="664781"/>
          </a:xfrm>
        </p:spPr>
        <p:txBody>
          <a:bodyPr>
            <a:normAutofit fontScale="90000"/>
          </a:bodyPr>
          <a:lstStyle/>
          <a:p>
            <a:r>
              <a:rPr lang="en-US" altLang="ja-JP" dirty="0"/>
              <a:t>PID v</a:t>
            </a:r>
            <a:r>
              <a:rPr lang="en-US" altLang="ja-JP" baseline="-25000" dirty="0"/>
              <a:t>2</a:t>
            </a:r>
            <a:r>
              <a:rPr lang="en-US" altLang="ja-JP" dirty="0"/>
              <a:t> </a:t>
            </a:r>
            <a:r>
              <a:rPr lang="en-US" altLang="ja-JP" dirty="0" err="1"/>
              <a:t>vs</a:t>
            </a:r>
            <a:r>
              <a:rPr lang="en-US" altLang="ja-JP" dirty="0"/>
              <a:t> </a:t>
            </a:r>
            <a:r>
              <a:rPr lang="en-US" altLang="ja-JP" dirty="0" err="1"/>
              <a:t>p</a:t>
            </a:r>
            <a:r>
              <a:rPr lang="en-US" altLang="ja-JP" baseline="-25000" dirty="0" err="1"/>
              <a:t>T</a:t>
            </a:r>
            <a:r>
              <a:rPr lang="en-US" altLang="ja-JP" dirty="0"/>
              <a:t> in </a:t>
            </a:r>
            <a:r>
              <a:rPr lang="en-US" altLang="ja-JP" dirty="0" err="1" smtClean="0"/>
              <a:t>CuAu</a:t>
            </a:r>
            <a:endParaRPr kumimoji="1" lang="ja-JP" altLang="en-US" dirty="0"/>
          </a:p>
        </p:txBody>
      </p:sp>
    </p:spTree>
    <p:extLst>
      <p:ext uri="{BB962C8B-B14F-4D97-AF65-F5344CB8AC3E}">
        <p14:creationId xmlns:p14="http://schemas.microsoft.com/office/powerpoint/2010/main" val="2830408934"/>
      </p:ext>
    </p:extLst>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3262"/>
          </a:xfrm>
        </p:spPr>
        <p:txBody>
          <a:bodyPr>
            <a:normAutofit fontScale="90000"/>
          </a:bodyPr>
          <a:lstStyle/>
          <a:p>
            <a:pPr>
              <a:defRPr sz="4500">
                <a:latin typeface="Arial Rounded MT Bold"/>
                <a:ea typeface="Arial Rounded MT Bold"/>
                <a:cs typeface="Arial Rounded MT Bold"/>
                <a:sym typeface="Arial Rounded MT Bold"/>
              </a:defRPr>
            </a:pPr>
            <a:r>
              <a:rPr lang="en-US" altLang="ja-JP" dirty="0" err="1" smtClean="0">
                <a:latin typeface="Helvetica"/>
                <a:cs typeface="Helvetica"/>
              </a:rPr>
              <a:t>ε</a:t>
            </a:r>
            <a:r>
              <a:rPr lang="en-US" altLang="ja-JP" baseline="-4166" dirty="0" err="1" smtClean="0">
                <a:latin typeface="Helvetica"/>
                <a:cs typeface="Helvetica"/>
              </a:rPr>
              <a:t>n</a:t>
            </a:r>
            <a:r>
              <a:rPr lang="en-US" altLang="ja-JP" dirty="0" smtClean="0">
                <a:latin typeface="Helvetica"/>
                <a:cs typeface="Helvetica"/>
              </a:rPr>
              <a:t>*</a:t>
            </a:r>
            <a:r>
              <a:rPr lang="en-US" altLang="ja-JP" dirty="0" err="1">
                <a:latin typeface="Helvetica"/>
                <a:cs typeface="Helvetica"/>
              </a:rPr>
              <a:t>N</a:t>
            </a:r>
            <a:r>
              <a:rPr lang="en-US" altLang="ja-JP" baseline="-4166" dirty="0" err="1">
                <a:latin typeface="Helvetica"/>
                <a:cs typeface="Helvetica"/>
              </a:rPr>
              <a:t>part</a:t>
            </a:r>
            <a:r>
              <a:rPr lang="en-US" altLang="ja-JP" baseline="34222" dirty="0">
                <a:latin typeface="Helvetica"/>
                <a:cs typeface="Helvetica"/>
              </a:rPr>
              <a:t>(1/3)</a:t>
            </a:r>
            <a:r>
              <a:rPr lang="en-US" altLang="ja-JP" dirty="0">
                <a:latin typeface="Helvetica"/>
                <a:cs typeface="Helvetica"/>
              </a:rPr>
              <a:t> scaling </a:t>
            </a:r>
            <a:r>
              <a:rPr lang="en-US" altLang="ja-JP" dirty="0" smtClean="0">
                <a:latin typeface="Helvetica"/>
                <a:cs typeface="Helvetica"/>
              </a:rPr>
              <a:t>at small system </a:t>
            </a:r>
            <a:r>
              <a:rPr lang="en-US" altLang="ja-JP" baseline="34222" dirty="0" smtClean="0">
                <a:latin typeface="Helvetica"/>
                <a:cs typeface="Helvetica"/>
              </a:rPr>
              <a:t> </a:t>
            </a:r>
            <a:endParaRPr lang="en-US" altLang="ja-JP" baseline="34222" dirty="0">
              <a:latin typeface="Helvetica"/>
              <a:cs typeface="Helvetica"/>
            </a:endParaRPr>
          </a:p>
        </p:txBody>
      </p:sp>
      <p:sp>
        <p:nvSpPr>
          <p:cNvPr id="3" name="コンテンツ プレースホルダー 2"/>
          <p:cNvSpPr>
            <a:spLocks noGrp="1"/>
          </p:cNvSpPr>
          <p:nvPr>
            <p:ph idx="1"/>
          </p:nvPr>
        </p:nvSpPr>
        <p:spPr>
          <a:xfrm>
            <a:off x="3715416" y="5839018"/>
            <a:ext cx="4971383" cy="590473"/>
          </a:xfrm>
        </p:spPr>
        <p:txBody>
          <a:bodyPr>
            <a:normAutofit fontScale="85000" lnSpcReduction="10000"/>
          </a:bodyPr>
          <a:lstStyle/>
          <a:p>
            <a:pPr marL="0" indent="0">
              <a:buNone/>
            </a:pPr>
            <a:r>
              <a:rPr lang="en-US" altLang="ja-JP" dirty="0" smtClean="0"/>
              <a:t>By Sarah </a:t>
            </a:r>
            <a:r>
              <a:rPr lang="en-US" altLang="ja-JP" dirty="0" err="1" smtClean="0"/>
              <a:t>compbell</a:t>
            </a:r>
            <a:r>
              <a:rPr lang="en-US" altLang="ja-JP" dirty="0" smtClean="0"/>
              <a:t> at ICHEP2016 </a:t>
            </a:r>
            <a:endParaRPr lang="en-US"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16/08/29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6" name="スライド番号プレースホルダー 5"/>
          <p:cNvSpPr>
            <a:spLocks noGrp="1"/>
          </p:cNvSpPr>
          <p:nvPr>
            <p:ph type="sldNum" sz="quarter" idx="12"/>
          </p:nvPr>
        </p:nvSpPr>
        <p:spPr/>
        <p:txBody>
          <a:bodyPr/>
          <a:lstStyle/>
          <a:p>
            <a:fld id="{CA4F50B3-044A-FB47-908E-7FF778483C3E}" type="slidenum">
              <a:rPr kumimoji="1" lang="ja-JP" altLang="en-US" smtClean="0"/>
              <a:t>22</a:t>
            </a:fld>
            <a:endParaRPr kumimoji="1" lang="ja-JP" altLang="en-US"/>
          </a:p>
        </p:txBody>
      </p:sp>
      <p:pic>
        <p:nvPicPr>
          <p:cNvPr id="7" name="図 6" descr="スクリーンショット 2016-08-29 6.20.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7900"/>
            <a:ext cx="9144000" cy="4891720"/>
          </a:xfrm>
          <a:prstGeom prst="rect">
            <a:avLst/>
          </a:prstGeom>
        </p:spPr>
      </p:pic>
    </p:spTree>
    <p:extLst>
      <p:ext uri="{BB962C8B-B14F-4D97-AF65-F5344CB8AC3E}">
        <p14:creationId xmlns:p14="http://schemas.microsoft.com/office/powerpoint/2010/main" val="216862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1581150" y="188913"/>
            <a:ext cx="5943600" cy="576262"/>
          </a:xfrm>
        </p:spPr>
        <p:txBody>
          <a:bodyPr>
            <a:normAutofit fontScale="90000"/>
          </a:bodyPr>
          <a:lstStyle/>
          <a:p>
            <a:pPr fontAlgn="auto">
              <a:spcAft>
                <a:spcPts val="0"/>
              </a:spcAft>
              <a:defRPr/>
            </a:pPr>
            <a:r>
              <a:rPr lang="en-US" altLang="ja-JP" dirty="0">
                <a:solidFill>
                  <a:schemeClr val="tx1"/>
                </a:solidFill>
                <a:latin typeface="Arial" charset="0"/>
                <a:ea typeface="ＭＳ Ｐゴシック" charset="0"/>
                <a:cs typeface="ＭＳ Ｐゴシック" charset="0"/>
              </a:rPr>
              <a:t>Summary</a:t>
            </a:r>
          </a:p>
        </p:txBody>
      </p:sp>
      <p:sp>
        <p:nvSpPr>
          <p:cNvPr id="55298" name="Rectangle 3"/>
          <p:cNvSpPr>
            <a:spLocks noGrp="1" noChangeArrowheads="1"/>
          </p:cNvSpPr>
          <p:nvPr>
            <p:ph idx="1"/>
          </p:nvPr>
        </p:nvSpPr>
        <p:spPr>
          <a:xfrm>
            <a:off x="250825" y="908050"/>
            <a:ext cx="8435975" cy="5448300"/>
          </a:xfrm>
        </p:spPr>
        <p:txBody>
          <a:bodyPr>
            <a:noAutofit/>
          </a:bodyPr>
          <a:lstStyle/>
          <a:p>
            <a:pPr>
              <a:lnSpc>
                <a:spcPct val="80000"/>
              </a:lnSpc>
            </a:pPr>
            <a:r>
              <a:rPr lang="en-US" altLang="ja-JP" dirty="0">
                <a:latin typeface="Tahoma" charset="0"/>
                <a:ea typeface="ＭＳ Ｐゴシック" charset="0"/>
                <a:cs typeface="ＭＳ Ｐゴシック" charset="0"/>
              </a:rPr>
              <a:t>Systematic study of v</a:t>
            </a:r>
            <a:r>
              <a:rPr lang="en-US" altLang="ja-JP" baseline="-25000" dirty="0">
                <a:latin typeface="Tahoma" charset="0"/>
                <a:ea typeface="ＭＳ Ｐゴシック" charset="0"/>
                <a:cs typeface="ＭＳ Ｐゴシック" charset="0"/>
              </a:rPr>
              <a:t>2</a:t>
            </a:r>
            <a:r>
              <a:rPr lang="en-US" altLang="ja-JP" dirty="0">
                <a:latin typeface="Tahoma" charset="0"/>
                <a:ea typeface="ＭＳ Ｐゴシック" charset="0"/>
                <a:cs typeface="ＭＳ Ｐゴシック" charset="0"/>
              </a:rPr>
              <a:t> have been done in </a:t>
            </a:r>
            <a:r>
              <a:rPr lang="en-US" altLang="ja-JP" dirty="0" err="1">
                <a:latin typeface="Tahoma" charset="0"/>
                <a:ea typeface="ＭＳ Ｐゴシック" charset="0"/>
                <a:cs typeface="ＭＳ Ｐゴシック" charset="0"/>
              </a:rPr>
              <a:t>Au+</a:t>
            </a:r>
            <a:r>
              <a:rPr lang="en-US" altLang="ja-JP" dirty="0" err="1" smtClean="0">
                <a:latin typeface="Tahoma" charset="0"/>
                <a:ea typeface="ＭＳ Ｐゴシック" charset="0"/>
                <a:cs typeface="ＭＳ Ｐゴシック" charset="0"/>
              </a:rPr>
              <a:t>Au</a:t>
            </a:r>
            <a:r>
              <a:rPr lang="en-US" altLang="ja-JP" dirty="0" smtClean="0">
                <a:latin typeface="Tahoma" charset="0"/>
                <a:ea typeface="ＭＳ Ｐゴシック" charset="0"/>
                <a:cs typeface="ＭＳ Ｐゴシック" charset="0"/>
              </a:rPr>
              <a:t>, </a:t>
            </a:r>
            <a:r>
              <a:rPr lang="en-US" altLang="ja-JP" dirty="0" err="1" smtClean="0">
                <a:latin typeface="Tahoma" charset="0"/>
                <a:ea typeface="ＭＳ Ｐゴシック" charset="0"/>
                <a:cs typeface="ＭＳ Ｐゴシック" charset="0"/>
              </a:rPr>
              <a:t>Cu</a:t>
            </a:r>
            <a:r>
              <a:rPr lang="en-US" altLang="ja-JP" dirty="0" err="1">
                <a:latin typeface="Tahoma" charset="0"/>
                <a:ea typeface="ＭＳ Ｐゴシック" charset="0"/>
                <a:cs typeface="ＭＳ Ｐゴシック" charset="0"/>
              </a:rPr>
              <a:t>+Cu</a:t>
            </a:r>
            <a:r>
              <a:rPr lang="en-US" altLang="ja-JP" dirty="0">
                <a:latin typeface="Tahoma" charset="0"/>
                <a:ea typeface="ＭＳ Ｐゴシック" charset="0"/>
                <a:cs typeface="ＭＳ Ｐゴシック" charset="0"/>
              </a:rPr>
              <a:t> at </a:t>
            </a:r>
            <a:r>
              <a:rPr lang="en-US" altLang="ja-JP" dirty="0">
                <a:latin typeface="Tahoma" charset="0"/>
                <a:ea typeface="ＭＳ Ｐゴシック" charset="0"/>
                <a:cs typeface="ＭＳ Ｐゴシック" charset="0"/>
                <a:sym typeface="Symbol" charset="0"/>
              </a:rPr>
              <a:t></a:t>
            </a:r>
            <a:r>
              <a:rPr lang="en-US" altLang="ja-JP" dirty="0" err="1">
                <a:latin typeface="Tahoma" charset="0"/>
                <a:ea typeface="ＭＳ Ｐゴシック" charset="0"/>
                <a:cs typeface="ＭＳ Ｐゴシック" charset="0"/>
                <a:sym typeface="Symbol" charset="0"/>
              </a:rPr>
              <a:t>s</a:t>
            </a:r>
            <a:r>
              <a:rPr lang="en-US" altLang="ja-JP" baseline="-25000" dirty="0" err="1">
                <a:latin typeface="Tahoma" charset="0"/>
                <a:ea typeface="ＭＳ Ｐゴシック" charset="0"/>
                <a:cs typeface="ＭＳ Ｐゴシック" charset="0"/>
                <a:sym typeface="Symbol" charset="0"/>
              </a:rPr>
              <a:t>NN</a:t>
            </a:r>
            <a:r>
              <a:rPr lang="en-US" altLang="ja-JP" dirty="0">
                <a:latin typeface="Tahoma" charset="0"/>
                <a:ea typeface="ＭＳ Ｐゴシック" charset="0"/>
                <a:cs typeface="ＭＳ Ｐゴシック" charset="0"/>
                <a:sym typeface="Symbol" charset="0"/>
              </a:rPr>
              <a:t> = 62.4/200 </a:t>
            </a:r>
            <a:r>
              <a:rPr lang="en-US" altLang="ja-JP" dirty="0" err="1">
                <a:latin typeface="Tahoma" charset="0"/>
                <a:ea typeface="ＭＳ Ｐゴシック" charset="0"/>
                <a:cs typeface="ＭＳ Ｐゴシック" charset="0"/>
                <a:sym typeface="Symbol" charset="0"/>
              </a:rPr>
              <a:t>GeV</a:t>
            </a:r>
            <a:r>
              <a:rPr lang="en-US" altLang="ja-JP" dirty="0">
                <a:latin typeface="Tahoma" charset="0"/>
                <a:ea typeface="ＭＳ Ｐゴシック" charset="0"/>
                <a:cs typeface="ＭＳ Ｐゴシック" charset="0"/>
                <a:sym typeface="Symbol" charset="0"/>
              </a:rPr>
              <a:t> </a:t>
            </a:r>
            <a:r>
              <a:rPr lang="en-US" altLang="ja-JP" dirty="0" smtClean="0">
                <a:latin typeface="Tahoma" charset="0"/>
                <a:ea typeface="ＭＳ Ｐゴシック" charset="0"/>
                <a:cs typeface="ＭＳ Ｐゴシック" charset="0"/>
                <a:sym typeface="Symbol" charset="0"/>
              </a:rPr>
              <a:t>and</a:t>
            </a:r>
            <a:r>
              <a:rPr lang="ja-JP" altLang="en-US" dirty="0" smtClean="0">
                <a:latin typeface="Tahoma" charset="0"/>
                <a:ea typeface="ＭＳ Ｐゴシック" charset="0"/>
                <a:cs typeface="ＭＳ Ｐゴシック" charset="0"/>
                <a:sym typeface="Symbol" charset="0"/>
              </a:rPr>
              <a:t> </a:t>
            </a:r>
            <a:r>
              <a:rPr lang="en-US" altLang="ja-JP" dirty="0" smtClean="0">
                <a:latin typeface="Tahoma" charset="0"/>
                <a:ea typeface="ＭＳ Ｐゴシック" charset="0"/>
                <a:cs typeface="ＭＳ Ｐゴシック" charset="0"/>
                <a:sym typeface="Symbol" charset="0"/>
              </a:rPr>
              <a:t>recently</a:t>
            </a:r>
            <a:r>
              <a:rPr lang="ja-JP" altLang="en-US" dirty="0" smtClean="0">
                <a:latin typeface="Tahoma" charset="0"/>
                <a:ea typeface="ＭＳ Ｐゴシック" charset="0"/>
                <a:cs typeface="ＭＳ Ｐゴシック" charset="0"/>
                <a:sym typeface="Symbol" charset="0"/>
              </a:rPr>
              <a:t> </a:t>
            </a:r>
            <a:r>
              <a:rPr lang="en-US" altLang="ja-JP" dirty="0" err="1" smtClean="0">
                <a:latin typeface="Tahoma" charset="0"/>
                <a:ea typeface="ＭＳ Ｐゴシック" charset="0"/>
                <a:cs typeface="ＭＳ Ｐゴシック" charset="0"/>
                <a:sym typeface="Symbol" charset="0"/>
              </a:rPr>
              <a:t>Cu+Au</a:t>
            </a:r>
            <a:r>
              <a:rPr lang="en-US" altLang="ja-JP" dirty="0" smtClean="0">
                <a:latin typeface="Tahoma" charset="0"/>
                <a:ea typeface="ＭＳ Ｐゴシック" charset="0"/>
                <a:cs typeface="ＭＳ Ｐゴシック" charset="0"/>
                <a:sym typeface="Symbol" charset="0"/>
              </a:rPr>
              <a:t> at</a:t>
            </a:r>
            <a:r>
              <a:rPr lang="ja-JP" altLang="en-US" dirty="0" smtClean="0">
                <a:latin typeface="Tahoma" charset="0"/>
                <a:ea typeface="ＭＳ Ｐゴシック" charset="0"/>
                <a:cs typeface="ＭＳ Ｐゴシック" charset="0"/>
                <a:sym typeface="Symbol" charset="0"/>
              </a:rPr>
              <a:t> </a:t>
            </a:r>
            <a:r>
              <a:rPr lang="en-US" altLang="ja-JP" dirty="0" smtClean="0">
                <a:latin typeface="Tahoma" charset="0"/>
                <a:ea typeface="ＭＳ Ｐゴシック" charset="0"/>
                <a:cs typeface="ＭＳ Ｐゴシック" charset="0"/>
                <a:sym typeface="Symbol" charset="0"/>
              </a:rPr>
              <a:t>200</a:t>
            </a:r>
            <a:r>
              <a:rPr lang="ja-JP" altLang="en-US" dirty="0" smtClean="0">
                <a:latin typeface="Tahoma" charset="0"/>
                <a:ea typeface="ＭＳ Ｐゴシック" charset="0"/>
                <a:cs typeface="ＭＳ Ｐゴシック" charset="0"/>
                <a:sym typeface="Symbol" charset="0"/>
              </a:rPr>
              <a:t> </a:t>
            </a:r>
            <a:r>
              <a:rPr lang="en-US" altLang="ja-JP" dirty="0" err="1" smtClean="0">
                <a:latin typeface="Tahoma" charset="0"/>
                <a:ea typeface="ＭＳ Ｐゴシック" charset="0"/>
                <a:cs typeface="ＭＳ Ｐゴシック" charset="0"/>
                <a:sym typeface="Symbol" charset="0"/>
              </a:rPr>
              <a:t>GeV</a:t>
            </a:r>
            <a:r>
              <a:rPr lang="en-US" altLang="ja-JP" dirty="0" smtClean="0">
                <a:latin typeface="Tahoma" charset="0"/>
                <a:ea typeface="ＭＳ Ｐゴシック" charset="0"/>
                <a:cs typeface="ＭＳ Ｐゴシック" charset="0"/>
                <a:sym typeface="Symbol" charset="0"/>
              </a:rPr>
              <a:t>.</a:t>
            </a:r>
          </a:p>
          <a:p>
            <a:pPr>
              <a:lnSpc>
                <a:spcPct val="80000"/>
              </a:lnSpc>
            </a:pPr>
            <a:r>
              <a:rPr lang="en-US" altLang="ja-JP" dirty="0" smtClean="0">
                <a:latin typeface="Tahoma" charset="0"/>
                <a:ea typeface="ＭＳ Ｐゴシック" charset="0"/>
                <a:cs typeface="ＭＳ Ｐゴシック" charset="0"/>
              </a:rPr>
              <a:t>v</a:t>
            </a:r>
            <a:r>
              <a:rPr lang="en-US" altLang="ja-JP" baseline="-25000" dirty="0" smtClean="0">
                <a:latin typeface="Tahoma" charset="0"/>
                <a:ea typeface="ＭＳ Ｐゴシック" charset="0"/>
                <a:cs typeface="ＭＳ Ｐゴシック" charset="0"/>
              </a:rPr>
              <a:t>2</a:t>
            </a:r>
            <a:r>
              <a:rPr lang="en-US" altLang="ja-JP" dirty="0">
                <a:latin typeface="Tahoma" charset="0"/>
                <a:ea typeface="ＭＳ Ｐゴシック" charset="0"/>
                <a:cs typeface="ＭＳ Ｐゴシック" charset="0"/>
              </a:rPr>
              <a:t>(</a:t>
            </a:r>
            <a:r>
              <a:rPr lang="en-US" altLang="ja-JP" dirty="0" err="1">
                <a:latin typeface="Tahoma" charset="0"/>
                <a:ea typeface="ＭＳ Ｐゴシック" charset="0"/>
                <a:cs typeface="ＭＳ Ｐゴシック" charset="0"/>
              </a:rPr>
              <a:t>p</a:t>
            </a:r>
            <a:r>
              <a:rPr lang="en-US" altLang="ja-JP" baseline="-25000" dirty="0" err="1">
                <a:latin typeface="Tahoma" charset="0"/>
                <a:ea typeface="ＭＳ Ｐゴシック" charset="0"/>
                <a:cs typeface="ＭＳ Ｐゴシック" charset="0"/>
              </a:rPr>
              <a:t>T</a:t>
            </a:r>
            <a:r>
              <a:rPr lang="en-US" altLang="ja-JP" dirty="0">
                <a:latin typeface="Tahoma" charset="0"/>
                <a:ea typeface="ＭＳ Ｐゴシック" charset="0"/>
                <a:cs typeface="ＭＳ Ｐゴシック" charset="0"/>
              </a:rPr>
              <a:t>) follows quark number + KE</a:t>
            </a:r>
            <a:r>
              <a:rPr lang="en-US" altLang="ja-JP" baseline="-25000" dirty="0">
                <a:latin typeface="Tahoma" charset="0"/>
                <a:ea typeface="ＭＳ Ｐゴシック" charset="0"/>
                <a:cs typeface="ＭＳ Ｐゴシック" charset="0"/>
              </a:rPr>
              <a:t>T</a:t>
            </a:r>
            <a:r>
              <a:rPr lang="en-US" altLang="ja-JP" dirty="0">
                <a:latin typeface="Tahoma" charset="0"/>
                <a:ea typeface="ＭＳ Ｐゴシック" charset="0"/>
                <a:cs typeface="ＭＳ Ｐゴシック" charset="0"/>
              </a:rPr>
              <a:t> scaling in </a:t>
            </a:r>
            <a:r>
              <a:rPr lang="en-US" altLang="ja-JP" dirty="0" err="1">
                <a:latin typeface="Tahoma" charset="0"/>
                <a:ea typeface="ＭＳ Ｐゴシック" charset="0"/>
                <a:cs typeface="ＭＳ Ｐゴシック" charset="0"/>
              </a:rPr>
              <a:t>Au+Au</a:t>
            </a:r>
            <a:r>
              <a:rPr lang="en-US" altLang="ja-JP" dirty="0">
                <a:latin typeface="Tahoma" charset="0"/>
                <a:ea typeface="ＭＳ Ｐゴシック" charset="0"/>
                <a:cs typeface="ＭＳ Ｐゴシック" charset="0"/>
              </a:rPr>
              <a:t> (200,62GeV</a:t>
            </a:r>
            <a:r>
              <a:rPr lang="en-US" altLang="ja-JP" dirty="0" smtClean="0">
                <a:latin typeface="Tahoma" charset="0"/>
                <a:ea typeface="ＭＳ Ｐゴシック" charset="0"/>
                <a:cs typeface="ＭＳ Ｐゴシック" charset="0"/>
              </a:rPr>
              <a:t>)</a:t>
            </a:r>
            <a:r>
              <a:rPr lang="en-US" altLang="ja-JP" dirty="0">
                <a:latin typeface="Tahoma" charset="0"/>
                <a:ea typeface="ＭＳ Ｐゴシック" charset="0"/>
                <a:cs typeface="ＭＳ Ｐゴシック" charset="0"/>
              </a:rPr>
              <a:t> </a:t>
            </a:r>
            <a:r>
              <a:rPr lang="en-US" altLang="ja-JP" dirty="0" smtClean="0">
                <a:latin typeface="Tahoma" charset="0"/>
                <a:ea typeface="ＭＳ Ｐゴシック" charset="0"/>
                <a:cs typeface="ＭＳ Ｐゴシック" charset="0"/>
              </a:rPr>
              <a:t>and </a:t>
            </a:r>
            <a:r>
              <a:rPr lang="en-US" altLang="ja-JP" dirty="0" err="1" smtClean="0">
                <a:latin typeface="Tahoma" charset="0"/>
                <a:ea typeface="ＭＳ Ｐゴシック" charset="0"/>
                <a:cs typeface="ＭＳ Ｐゴシック" charset="0"/>
              </a:rPr>
              <a:t>Cu</a:t>
            </a:r>
            <a:r>
              <a:rPr lang="en-US" altLang="ja-JP" dirty="0" err="1">
                <a:latin typeface="Tahoma" charset="0"/>
                <a:ea typeface="ＭＳ Ｐゴシック" charset="0"/>
                <a:cs typeface="ＭＳ Ｐゴシック" charset="0"/>
              </a:rPr>
              <a:t>+Cu</a:t>
            </a:r>
            <a:r>
              <a:rPr lang="en-US" altLang="ja-JP" dirty="0">
                <a:latin typeface="Tahoma" charset="0"/>
                <a:ea typeface="ＭＳ Ｐゴシック" charset="0"/>
                <a:cs typeface="ＭＳ Ｐゴシック" charset="0"/>
              </a:rPr>
              <a:t> (200GeV</a:t>
            </a:r>
            <a:r>
              <a:rPr lang="en-US" altLang="ja-JP" dirty="0" smtClean="0">
                <a:latin typeface="Tahoma" charset="0"/>
                <a:ea typeface="ＭＳ Ｐゴシック" charset="0"/>
                <a:cs typeface="ＭＳ Ｐゴシック" charset="0"/>
              </a:rPr>
              <a:t>). </a:t>
            </a:r>
            <a:endParaRPr lang="en-US" altLang="ja-JP" dirty="0">
              <a:latin typeface="Tahoma" charset="0"/>
              <a:ea typeface="ＭＳ Ｐゴシック" charset="0"/>
              <a:cs typeface="ＭＳ Ｐゴシック" charset="0"/>
            </a:endParaRPr>
          </a:p>
          <a:p>
            <a:pPr>
              <a:lnSpc>
                <a:spcPct val="80000"/>
              </a:lnSpc>
            </a:pPr>
            <a:r>
              <a:rPr lang="en-US" altLang="ja-JP" dirty="0" smtClean="0">
                <a:latin typeface="Tahoma" charset="0"/>
                <a:ea typeface="ＭＳ Ｐゴシック" charset="0"/>
                <a:cs typeface="ＭＳ Ｐゴシック" charset="0"/>
              </a:rPr>
              <a:t>v</a:t>
            </a:r>
            <a:r>
              <a:rPr lang="en-US" altLang="ja-JP" baseline="-25000" dirty="0" smtClean="0">
                <a:latin typeface="Tahoma" charset="0"/>
                <a:ea typeface="ＭＳ Ｐゴシック" charset="0"/>
                <a:cs typeface="ＭＳ Ｐゴシック" charset="0"/>
              </a:rPr>
              <a:t>2</a:t>
            </a:r>
            <a:r>
              <a:rPr lang="en-US" altLang="ja-JP" dirty="0">
                <a:latin typeface="Tahoma" charset="0"/>
                <a:ea typeface="ＭＳ Ｐゴシック" charset="0"/>
                <a:cs typeface="ＭＳ Ｐゴシック" charset="0"/>
              </a:rPr>
              <a:t>(</a:t>
            </a:r>
            <a:r>
              <a:rPr lang="en-US" altLang="ja-JP" dirty="0" err="1">
                <a:latin typeface="Tahoma" charset="0"/>
                <a:ea typeface="ＭＳ Ｐゴシック" charset="0"/>
                <a:cs typeface="ＭＳ Ｐゴシック" charset="0"/>
              </a:rPr>
              <a:t>N</a:t>
            </a:r>
            <a:r>
              <a:rPr lang="en-US" altLang="ja-JP" baseline="-25000" dirty="0" err="1">
                <a:latin typeface="Tahoma" charset="0"/>
                <a:ea typeface="ＭＳ Ｐゴシック" charset="0"/>
                <a:cs typeface="ＭＳ Ｐゴシック" charset="0"/>
              </a:rPr>
              <a:t>part</a:t>
            </a:r>
            <a:r>
              <a:rPr lang="en-US" altLang="ja-JP" dirty="0">
                <a:latin typeface="Tahoma" charset="0"/>
                <a:ea typeface="ＭＳ Ｐゴシック" charset="0"/>
                <a:cs typeface="ＭＳ Ｐゴシック" charset="0"/>
              </a:rPr>
              <a:t>) / </a:t>
            </a:r>
            <a:r>
              <a:rPr lang="en-US" altLang="ja-JP" dirty="0" smtClean="0">
                <a:latin typeface="Tahoma" charset="0"/>
                <a:ea typeface="ＭＳ Ｐゴシック" charset="0"/>
                <a:cs typeface="ＭＳ Ｐゴシック" charset="0"/>
                <a:sym typeface="Symbol" charset="0"/>
              </a:rPr>
              <a:t></a:t>
            </a:r>
            <a:r>
              <a:rPr lang="en-US" altLang="ja-JP" baseline="-25000" dirty="0" smtClean="0">
                <a:latin typeface="Tahoma" charset="0"/>
                <a:ea typeface="ＭＳ Ｐゴシック" charset="0"/>
                <a:cs typeface="ＭＳ Ｐゴシック" charset="0"/>
                <a:sym typeface="Symbol" charset="0"/>
              </a:rPr>
              <a:t>2</a:t>
            </a:r>
            <a:r>
              <a:rPr lang="en-US" altLang="ja-JP" baseline="-25000" dirty="0" smtClean="0">
                <a:latin typeface="Tahoma" charset="0"/>
                <a:ea typeface="ＭＳ Ｐゴシック" charset="0"/>
                <a:cs typeface="ＭＳ Ｐゴシック" charset="0"/>
              </a:rPr>
              <a:t> </a:t>
            </a:r>
            <a:r>
              <a:rPr lang="en-US" altLang="ja-JP" dirty="0">
                <a:latin typeface="Tahoma" charset="0"/>
                <a:ea typeface="ＭＳ Ｐゴシック" charset="0"/>
                <a:cs typeface="ＭＳ Ｐゴシック" charset="0"/>
              </a:rPr>
              <a:t>are same between </a:t>
            </a:r>
            <a:r>
              <a:rPr lang="en-US" altLang="ja-JP" dirty="0" err="1">
                <a:latin typeface="Tahoma" charset="0"/>
                <a:ea typeface="ＭＳ Ｐゴシック" charset="0"/>
                <a:cs typeface="ＭＳ Ｐゴシック" charset="0"/>
              </a:rPr>
              <a:t>Au+Au</a:t>
            </a:r>
            <a:r>
              <a:rPr lang="en-US" altLang="ja-JP" dirty="0">
                <a:latin typeface="Tahoma" charset="0"/>
                <a:ea typeface="ＭＳ Ｐゴシック" charset="0"/>
                <a:cs typeface="ＭＳ Ｐゴシック" charset="0"/>
              </a:rPr>
              <a:t>, </a:t>
            </a:r>
            <a:r>
              <a:rPr lang="en-US" altLang="ja-JP" dirty="0" err="1" smtClean="0">
                <a:latin typeface="Tahoma" charset="0"/>
                <a:ea typeface="ＭＳ Ｐゴシック" charset="0"/>
                <a:cs typeface="ＭＳ Ｐゴシック" charset="0"/>
              </a:rPr>
              <a:t>Cu</a:t>
            </a:r>
            <a:r>
              <a:rPr lang="en-US" altLang="ja-JP" dirty="0" err="1">
                <a:latin typeface="Tahoma" charset="0"/>
                <a:ea typeface="ＭＳ Ｐゴシック" charset="0"/>
                <a:cs typeface="ＭＳ Ｐゴシック" charset="0"/>
              </a:rPr>
              <a:t>+</a:t>
            </a:r>
            <a:r>
              <a:rPr lang="en-US" altLang="ja-JP" dirty="0" err="1" smtClean="0">
                <a:latin typeface="Tahoma" charset="0"/>
                <a:ea typeface="ＭＳ Ｐゴシック" charset="0"/>
                <a:cs typeface="ＭＳ Ｐゴシック" charset="0"/>
              </a:rPr>
              <a:t>Cu</a:t>
            </a:r>
            <a:endParaRPr lang="en-US" altLang="ja-JP" dirty="0">
              <a:latin typeface="Tahoma" charset="0"/>
              <a:ea typeface="ＭＳ Ｐゴシック" charset="0"/>
              <a:cs typeface="ＭＳ Ｐゴシック" charset="0"/>
            </a:endParaRPr>
          </a:p>
          <a:p>
            <a:pPr>
              <a:lnSpc>
                <a:spcPct val="80000"/>
              </a:lnSpc>
            </a:pPr>
            <a:r>
              <a:rPr lang="en-US" altLang="ja-JP" dirty="0" err="1">
                <a:latin typeface="Tahoma" charset="0"/>
                <a:ea typeface="ＭＳ Ｐゴシック" charset="0"/>
                <a:cs typeface="ＭＳ Ｐゴシック" charset="0"/>
              </a:rPr>
              <a:t>v</a:t>
            </a:r>
            <a:r>
              <a:rPr lang="en-US" altLang="ja-JP" baseline="-25000" dirty="0" err="1" smtClean="0">
                <a:latin typeface="Tahoma" charset="0"/>
                <a:ea typeface="ＭＳ Ｐゴシック" charset="0"/>
                <a:cs typeface="ＭＳ Ｐゴシック" charset="0"/>
              </a:rPr>
              <a:t>n</a:t>
            </a:r>
            <a:r>
              <a:rPr lang="en-US" altLang="ja-JP" baseline="-25000" dirty="0" smtClean="0">
                <a:latin typeface="Tahoma" charset="0"/>
                <a:ea typeface="ＭＳ Ｐゴシック" charset="0"/>
                <a:cs typeface="ＭＳ Ｐゴシック" charset="0"/>
              </a:rPr>
              <a:t> </a:t>
            </a:r>
            <a:r>
              <a:rPr lang="en-US" altLang="ja-JP" dirty="0" smtClean="0">
                <a:latin typeface="Tahoma" charset="0"/>
                <a:ea typeface="ＭＳ Ｐゴシック" charset="0"/>
                <a:cs typeface="ＭＳ Ｐゴシック" charset="0"/>
              </a:rPr>
              <a:t>(</a:t>
            </a:r>
            <a:r>
              <a:rPr lang="en-US" altLang="ja-JP" dirty="0" err="1">
                <a:latin typeface="Tahoma" charset="0"/>
                <a:ea typeface="ＭＳ Ｐゴシック" charset="0"/>
                <a:cs typeface="ＭＳ Ｐゴシック" charset="0"/>
              </a:rPr>
              <a:t>p</a:t>
            </a:r>
            <a:r>
              <a:rPr lang="en-US" altLang="ja-JP" baseline="-25000" dirty="0" err="1">
                <a:latin typeface="Tahoma" charset="0"/>
                <a:ea typeface="ＭＳ Ｐゴシック" charset="0"/>
                <a:cs typeface="ＭＳ Ｐゴシック" charset="0"/>
              </a:rPr>
              <a:t>T</a:t>
            </a:r>
            <a:r>
              <a:rPr lang="en-US" altLang="ja-JP" dirty="0">
                <a:latin typeface="Tahoma" charset="0"/>
                <a:ea typeface="ＭＳ Ｐゴシック" charset="0"/>
                <a:cs typeface="ＭＳ Ｐゴシック" charset="0"/>
              </a:rPr>
              <a:t>) </a:t>
            </a:r>
            <a:r>
              <a:rPr lang="en-US" altLang="ja-JP" dirty="0" smtClean="0">
                <a:latin typeface="Tahoma" charset="0"/>
                <a:ea typeface="ＭＳ Ｐゴシック" charset="0"/>
                <a:cs typeface="ＭＳ Ｐゴシック" charset="0"/>
              </a:rPr>
              <a:t>/(</a:t>
            </a:r>
            <a:r>
              <a:rPr lang="en-US" altLang="ja-JP" dirty="0" smtClean="0">
                <a:latin typeface="Tahoma" charset="0"/>
                <a:ea typeface="ＭＳ Ｐゴシック" charset="0"/>
                <a:cs typeface="ＭＳ Ｐゴシック" charset="0"/>
                <a:sym typeface="Symbol" charset="0"/>
              </a:rPr>
              <a:t></a:t>
            </a:r>
            <a:r>
              <a:rPr lang="en-US" altLang="ja-JP" baseline="-25000" dirty="0" smtClean="0">
                <a:latin typeface="Tahoma" charset="0"/>
                <a:ea typeface="ＭＳ Ｐゴシック" charset="0"/>
                <a:cs typeface="ＭＳ Ｐゴシック" charset="0"/>
                <a:sym typeface="Symbol" charset="0"/>
              </a:rPr>
              <a:t>n</a:t>
            </a:r>
            <a:r>
              <a:rPr lang="ja-JP" altLang="ja-JP" dirty="0">
                <a:latin typeface="Tahoma" charset="0"/>
                <a:ea typeface="ＭＳ Ｐゴシック" charset="0"/>
                <a:cs typeface="ＭＳ Ｐゴシック" charset="0"/>
                <a:sym typeface="Symbol" charset="0"/>
              </a:rPr>
              <a:t>*</a:t>
            </a:r>
            <a:r>
              <a:rPr lang="en-US" altLang="ja-JP" dirty="0" smtClean="0">
                <a:latin typeface="Tahoma" charset="0"/>
                <a:ea typeface="ＭＳ Ｐゴシック" charset="0"/>
                <a:cs typeface="ＭＳ Ｐゴシック" charset="0"/>
              </a:rPr>
              <a:t>N</a:t>
            </a:r>
            <a:r>
              <a:rPr lang="en-US" altLang="ja-JP" baseline="-25000" dirty="0" smtClean="0">
                <a:latin typeface="Tahoma" charset="0"/>
                <a:ea typeface="ＭＳ Ｐゴシック" charset="0"/>
                <a:cs typeface="ＭＳ Ｐゴシック" charset="0"/>
              </a:rPr>
              <a:t>part</a:t>
            </a:r>
            <a:r>
              <a:rPr lang="en-US" altLang="ja-JP" baseline="30000" dirty="0" smtClean="0">
                <a:latin typeface="Tahoma" charset="0"/>
                <a:ea typeface="ＭＳ Ｐゴシック" charset="0"/>
                <a:cs typeface="ＭＳ Ｐゴシック" charset="0"/>
              </a:rPr>
              <a:t>1</a:t>
            </a:r>
            <a:r>
              <a:rPr lang="en-US" altLang="ja-JP" baseline="30000" dirty="0">
                <a:latin typeface="Tahoma" charset="0"/>
                <a:ea typeface="ＭＳ Ｐゴシック" charset="0"/>
                <a:cs typeface="ＭＳ Ｐゴシック" charset="0"/>
              </a:rPr>
              <a:t>/</a:t>
            </a:r>
            <a:r>
              <a:rPr lang="en-US" altLang="ja-JP" baseline="30000" dirty="0" smtClean="0">
                <a:latin typeface="Tahoma" charset="0"/>
                <a:ea typeface="ＭＳ Ｐゴシック" charset="0"/>
                <a:cs typeface="ＭＳ Ｐゴシック" charset="0"/>
              </a:rPr>
              <a:t>3</a:t>
            </a:r>
            <a:r>
              <a:rPr lang="en-US" altLang="ja-JP" dirty="0" smtClean="0">
                <a:latin typeface="Tahoma" charset="0"/>
                <a:ea typeface="ＭＳ Ｐゴシック" charset="0"/>
                <a:cs typeface="ＭＳ Ｐゴシック" charset="0"/>
              </a:rPr>
              <a:t>) </a:t>
            </a:r>
            <a:r>
              <a:rPr lang="en-US" altLang="ja-JP" dirty="0">
                <a:latin typeface="Tahoma" charset="0"/>
                <a:ea typeface="ＭＳ Ｐゴシック" charset="0"/>
                <a:cs typeface="ＭＳ Ｐゴシック" charset="0"/>
              </a:rPr>
              <a:t>scaling </a:t>
            </a:r>
            <a:r>
              <a:rPr lang="en-US" altLang="ja-JP" dirty="0" smtClean="0">
                <a:latin typeface="Tahoma" charset="0"/>
                <a:ea typeface="ＭＳ Ｐゴシック" charset="0"/>
                <a:cs typeface="ＭＳ Ｐゴシック" charset="0"/>
              </a:rPr>
              <a:t>works </a:t>
            </a:r>
            <a:r>
              <a:rPr lang="en-US" altLang="ja-JP" dirty="0">
                <a:latin typeface="Tahoma" charset="0"/>
                <a:ea typeface="ＭＳ Ｐゴシック" charset="0"/>
                <a:cs typeface="ＭＳ Ｐゴシック" charset="0"/>
              </a:rPr>
              <a:t>in </a:t>
            </a:r>
            <a:r>
              <a:rPr lang="en-US" altLang="ja-JP" dirty="0" err="1">
                <a:latin typeface="Tahoma" charset="0"/>
                <a:ea typeface="ＭＳ Ｐゴシック" charset="0"/>
                <a:cs typeface="ＭＳ Ｐゴシック" charset="0"/>
              </a:rPr>
              <a:t>Au+Au</a:t>
            </a:r>
            <a:r>
              <a:rPr lang="en-US" altLang="ja-JP" dirty="0">
                <a:latin typeface="Tahoma" charset="0"/>
                <a:ea typeface="ＭＳ Ｐゴシック" charset="0"/>
                <a:cs typeface="ＭＳ Ｐゴシック" charset="0"/>
              </a:rPr>
              <a:t> (200,62GeV</a:t>
            </a:r>
            <a:r>
              <a:rPr lang="en-US" altLang="ja-JP" dirty="0" smtClean="0">
                <a:latin typeface="Tahoma" charset="0"/>
                <a:ea typeface="ＭＳ Ｐゴシック" charset="0"/>
                <a:cs typeface="ＭＳ Ｐゴシック" charset="0"/>
              </a:rPr>
              <a:t>), </a:t>
            </a:r>
            <a:r>
              <a:rPr lang="en-US" altLang="ja-JP" dirty="0" err="1" smtClean="0">
                <a:latin typeface="Tahoma" charset="0"/>
                <a:ea typeface="ＭＳ Ｐゴシック" charset="0"/>
                <a:cs typeface="ＭＳ Ｐゴシック" charset="0"/>
              </a:rPr>
              <a:t>Cu+Cu</a:t>
            </a:r>
            <a:r>
              <a:rPr lang="en-US" altLang="ja-JP" dirty="0" smtClean="0">
                <a:latin typeface="Tahoma" charset="0"/>
                <a:ea typeface="ＭＳ Ｐゴシック" charset="0"/>
                <a:cs typeface="ＭＳ Ｐゴシック" charset="0"/>
              </a:rPr>
              <a:t>(200GeV) </a:t>
            </a:r>
            <a:r>
              <a:rPr lang="en-US" altLang="ja-JP" dirty="0">
                <a:latin typeface="Tahoma" charset="0"/>
                <a:ea typeface="ＭＳ Ｐゴシック" charset="0"/>
                <a:cs typeface="ＭＳ Ｐゴシック" charset="0"/>
              </a:rPr>
              <a:t>and </a:t>
            </a:r>
            <a:r>
              <a:rPr lang="en-US" altLang="ja-JP" dirty="0" err="1">
                <a:latin typeface="Tahoma" charset="0"/>
                <a:ea typeface="ＭＳ Ｐゴシック" charset="0"/>
                <a:cs typeface="ＭＳ Ｐゴシック" charset="0"/>
              </a:rPr>
              <a:t>Cu</a:t>
            </a:r>
            <a:r>
              <a:rPr lang="en-US" altLang="ja-JP" dirty="0" err="1" smtClean="0">
                <a:latin typeface="Tahoma" charset="0"/>
                <a:ea typeface="ＭＳ Ｐゴシック" charset="0"/>
                <a:cs typeface="ＭＳ Ｐゴシック" charset="0"/>
              </a:rPr>
              <a:t>+</a:t>
            </a:r>
            <a:r>
              <a:rPr lang="en-US" altLang="ja-JP" dirty="0" err="1">
                <a:latin typeface="Tahoma" charset="0"/>
                <a:ea typeface="ＭＳ Ｐゴシック" charset="0"/>
                <a:cs typeface="ＭＳ Ｐゴシック" charset="0"/>
              </a:rPr>
              <a:t>A</a:t>
            </a:r>
            <a:r>
              <a:rPr lang="en-US" altLang="ja-JP" dirty="0" err="1" smtClean="0">
                <a:latin typeface="Tahoma" charset="0"/>
                <a:ea typeface="ＭＳ Ｐゴシック" charset="0"/>
                <a:cs typeface="ＭＳ Ｐゴシック" charset="0"/>
              </a:rPr>
              <a:t>u</a:t>
            </a:r>
            <a:r>
              <a:rPr lang="en-US" altLang="ja-JP" dirty="0" smtClean="0">
                <a:latin typeface="Tahoma" charset="0"/>
                <a:ea typeface="ＭＳ Ｐゴシック" charset="0"/>
                <a:cs typeface="ＭＳ Ｐゴシック" charset="0"/>
              </a:rPr>
              <a:t> </a:t>
            </a:r>
            <a:r>
              <a:rPr lang="en-US" altLang="ja-JP" dirty="0">
                <a:latin typeface="Tahoma" charset="0"/>
                <a:ea typeface="ＭＳ Ｐゴシック" charset="0"/>
                <a:cs typeface="ＭＳ Ｐゴシック" charset="0"/>
              </a:rPr>
              <a:t>(200GeV</a:t>
            </a:r>
            <a:r>
              <a:rPr lang="en-US" altLang="ja-JP" dirty="0" smtClean="0">
                <a:latin typeface="Tahoma" charset="0"/>
                <a:ea typeface="ＭＳ Ｐゴシック" charset="0"/>
                <a:cs typeface="ＭＳ Ｐゴシック" charset="0"/>
              </a:rPr>
              <a:t>) for n =2 and in </a:t>
            </a:r>
            <a:r>
              <a:rPr lang="en-US" altLang="ja-JP" dirty="0" err="1" smtClean="0">
                <a:latin typeface="Tahoma" charset="0"/>
                <a:ea typeface="ＭＳ Ｐゴシック" charset="0"/>
                <a:cs typeface="ＭＳ Ｐゴシック" charset="0"/>
              </a:rPr>
              <a:t>Au+Au</a:t>
            </a:r>
            <a:r>
              <a:rPr lang="en-US" altLang="ja-JP" dirty="0" smtClean="0">
                <a:latin typeface="Tahoma" charset="0"/>
                <a:ea typeface="ＭＳ Ｐゴシック" charset="0"/>
                <a:cs typeface="ＭＳ Ｐゴシック" charset="0"/>
              </a:rPr>
              <a:t>(200GeV)</a:t>
            </a:r>
            <a:r>
              <a:rPr lang="ja-JP" altLang="en-US" dirty="0" smtClean="0">
                <a:latin typeface="Tahoma" charset="0"/>
                <a:ea typeface="ＭＳ Ｐゴシック" charset="0"/>
                <a:cs typeface="ＭＳ Ｐゴシック" charset="0"/>
              </a:rPr>
              <a:t> </a:t>
            </a:r>
            <a:r>
              <a:rPr lang="en-US" altLang="ja-JP" dirty="0" smtClean="0">
                <a:latin typeface="Tahoma" charset="0"/>
                <a:ea typeface="ＭＳ Ｐゴシック" charset="0"/>
                <a:cs typeface="ＭＳ Ｐゴシック" charset="0"/>
              </a:rPr>
              <a:t>and</a:t>
            </a:r>
            <a:r>
              <a:rPr lang="ja-JP" altLang="en-US" dirty="0" smtClean="0">
                <a:latin typeface="Tahoma" charset="0"/>
                <a:ea typeface="ＭＳ Ｐゴシック" charset="0"/>
                <a:cs typeface="ＭＳ Ｐゴシック" charset="0"/>
              </a:rPr>
              <a:t> </a:t>
            </a:r>
            <a:r>
              <a:rPr lang="en-US" altLang="ja-JP" dirty="0" err="1" smtClean="0">
                <a:latin typeface="Tahoma" charset="0"/>
                <a:ea typeface="ＭＳ Ｐゴシック" charset="0"/>
                <a:cs typeface="ＭＳ Ｐゴシック" charset="0"/>
              </a:rPr>
              <a:t>Cu+Au</a:t>
            </a:r>
            <a:r>
              <a:rPr lang="en-US" altLang="ja-JP" dirty="0" smtClean="0">
                <a:latin typeface="Tahoma" charset="0"/>
                <a:ea typeface="ＭＳ Ｐゴシック" charset="0"/>
                <a:cs typeface="ＭＳ Ｐゴシック" charset="0"/>
              </a:rPr>
              <a:t>(200GeV)</a:t>
            </a:r>
            <a:r>
              <a:rPr lang="ja-JP" altLang="en-US" dirty="0" smtClean="0">
                <a:latin typeface="Tahoma" charset="0"/>
                <a:ea typeface="ＭＳ Ｐゴシック" charset="0"/>
                <a:cs typeface="ＭＳ Ｐゴシック" charset="0"/>
              </a:rPr>
              <a:t> </a:t>
            </a:r>
            <a:r>
              <a:rPr lang="en-US" altLang="ja-JP" dirty="0" smtClean="0">
                <a:latin typeface="Tahoma" charset="0"/>
                <a:ea typeface="ＭＳ Ｐゴシック" charset="0"/>
                <a:cs typeface="ＭＳ Ｐゴシック" charset="0"/>
              </a:rPr>
              <a:t>for</a:t>
            </a:r>
            <a:r>
              <a:rPr lang="ja-JP" altLang="en-US" dirty="0" smtClean="0">
                <a:latin typeface="Tahoma" charset="0"/>
                <a:ea typeface="ＭＳ Ｐゴシック" charset="0"/>
                <a:cs typeface="ＭＳ Ｐゴシック" charset="0"/>
              </a:rPr>
              <a:t> </a:t>
            </a:r>
            <a:r>
              <a:rPr lang="en-US" altLang="ja-JP" dirty="0" smtClean="0">
                <a:latin typeface="Tahoma" charset="0"/>
                <a:ea typeface="ＭＳ Ｐゴシック" charset="0"/>
                <a:cs typeface="ＭＳ Ｐゴシック" charset="0"/>
              </a:rPr>
              <a:t>n</a:t>
            </a:r>
            <a:r>
              <a:rPr lang="ja-JP" altLang="en-US" dirty="0" smtClean="0">
                <a:latin typeface="Tahoma" charset="0"/>
                <a:ea typeface="ＭＳ Ｐゴシック" charset="0"/>
                <a:cs typeface="ＭＳ Ｐゴシック" charset="0"/>
              </a:rPr>
              <a:t> </a:t>
            </a:r>
            <a:r>
              <a:rPr lang="en-US" altLang="ja-JP" dirty="0" smtClean="0">
                <a:latin typeface="Tahoma" charset="0"/>
                <a:ea typeface="ＭＳ Ｐゴシック" charset="0"/>
                <a:cs typeface="ＭＳ Ｐゴシック" charset="0"/>
              </a:rPr>
              <a:t>=3, but not for the small system.</a:t>
            </a:r>
          </a:p>
          <a:p>
            <a:pPr>
              <a:lnSpc>
                <a:spcPct val="80000"/>
              </a:lnSpc>
            </a:pPr>
            <a:endParaRPr lang="en-US" altLang="ja-JP" dirty="0" smtClean="0">
              <a:latin typeface="Tahoma" charset="0"/>
              <a:ea typeface="ＭＳ Ｐゴシック" charset="0"/>
              <a:cs typeface="ＭＳ Ｐゴシック" charset="0"/>
            </a:endParaRPr>
          </a:p>
          <a:p>
            <a:pPr>
              <a:lnSpc>
                <a:spcPct val="80000"/>
              </a:lnSpc>
            </a:pPr>
            <a:endParaRPr lang="en-US" altLang="ja-JP" dirty="0">
              <a:latin typeface="Tahoma" charset="0"/>
              <a:ea typeface="ＭＳ Ｐゴシック" charset="0"/>
              <a:cs typeface="ＭＳ Ｐゴシック" charset="0"/>
            </a:endParaRPr>
          </a:p>
        </p:txBody>
      </p:sp>
      <p:sp>
        <p:nvSpPr>
          <p:cNvPr id="55299" name="日付プレースホルダ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a:solidFill>
                  <a:schemeClr val="bg2"/>
                </a:solidFill>
              </a:rPr>
              <a:t>September, 20-24, 2011</a:t>
            </a:r>
          </a:p>
        </p:txBody>
      </p:sp>
      <p:sp>
        <p:nvSpPr>
          <p:cNvPr id="55300"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a:solidFill>
                  <a:schemeClr val="bg2"/>
                </a:solidFill>
              </a:rPr>
              <a:t>WPCF, Maya SHIMOMURA</a:t>
            </a:r>
          </a:p>
        </p:txBody>
      </p:sp>
      <p:sp>
        <p:nvSpPr>
          <p:cNvPr id="55301"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7C3903E-5E60-C64B-99C1-200F0C42D721}" type="slidenum">
              <a:rPr lang="en-US" altLang="ja-JP"/>
              <a:pPr/>
              <a:t>23</a:t>
            </a:fld>
            <a:endParaRPr lang="en-US" altLang="ja-JP"/>
          </a:p>
        </p:txBody>
      </p:sp>
    </p:spTree>
    <p:extLst>
      <p:ext uri="{BB962C8B-B14F-4D97-AF65-F5344CB8AC3E}">
        <p14:creationId xmlns:p14="http://schemas.microsoft.com/office/powerpoint/2010/main" val="1827769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 Up</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16/08/29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6" name="スライド番号プレースホルダー 5"/>
          <p:cNvSpPr>
            <a:spLocks noGrp="1"/>
          </p:cNvSpPr>
          <p:nvPr>
            <p:ph type="sldNum" sz="quarter" idx="12"/>
          </p:nvPr>
        </p:nvSpPr>
        <p:spPr/>
        <p:txBody>
          <a:bodyPr/>
          <a:lstStyle/>
          <a:p>
            <a:fld id="{CA4F50B3-044A-FB47-908E-7FF778483C3E}" type="slidenum">
              <a:rPr kumimoji="1" lang="ja-JP" altLang="en-US" smtClean="0"/>
              <a:t>24</a:t>
            </a:fld>
            <a:endParaRPr kumimoji="1" lang="ja-JP" altLang="en-US"/>
          </a:p>
        </p:txBody>
      </p:sp>
    </p:spTree>
    <p:extLst>
      <p:ext uri="{BB962C8B-B14F-4D97-AF65-F5344CB8AC3E}">
        <p14:creationId xmlns:p14="http://schemas.microsoft.com/office/powerpoint/2010/main" val="1918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30128"/>
          </a:xfrm>
        </p:spPr>
        <p:txBody>
          <a:bodyPr>
            <a:normAutofit fontScale="90000"/>
          </a:bodyPr>
          <a:lstStyle/>
          <a:p>
            <a:r>
              <a:rPr kumimoji="1" lang="en-US" altLang="ja-JP" dirty="0" smtClean="0"/>
              <a:t>v</a:t>
            </a:r>
            <a:r>
              <a:rPr kumimoji="1" lang="en-US" altLang="ja-JP" baseline="-25000" dirty="0" smtClean="0"/>
              <a:t>2</a:t>
            </a:r>
            <a:r>
              <a:rPr kumimoji="1" lang="en-US" altLang="ja-JP" dirty="0" smtClean="0"/>
              <a:t>/</a:t>
            </a:r>
            <a:r>
              <a:rPr lang="en-US" altLang="ja-JP" dirty="0">
                <a:latin typeface="Tahoma" charset="0"/>
                <a:ea typeface="ＭＳ Ｐゴシック" charset="0"/>
                <a:cs typeface="ＭＳ Ｐゴシック" charset="0"/>
                <a:sym typeface="Symbol" charset="0"/>
              </a:rPr>
              <a:t></a:t>
            </a:r>
            <a:r>
              <a:rPr lang="en-US" altLang="ja-JP" baseline="-25000" dirty="0">
                <a:latin typeface="Tahoma" charset="0"/>
                <a:ea typeface="ＭＳ Ｐゴシック" charset="0"/>
                <a:cs typeface="ＭＳ Ｐゴシック" charset="0"/>
                <a:sym typeface="Symbol" charset="0"/>
              </a:rPr>
              <a:t>n</a:t>
            </a:r>
            <a:endParaRPr kumimoji="1" lang="ja-JP" altLang="en-US" dirty="0"/>
          </a:p>
        </p:txBody>
      </p:sp>
      <p:sp>
        <p:nvSpPr>
          <p:cNvPr id="3" name="コンテンツ プレースホルダー 2"/>
          <p:cNvSpPr>
            <a:spLocks noGrp="1"/>
          </p:cNvSpPr>
          <p:nvPr>
            <p:ph idx="1"/>
          </p:nvPr>
        </p:nvSpPr>
        <p:spPr>
          <a:xfrm>
            <a:off x="457200" y="5687353"/>
            <a:ext cx="8229600" cy="438810"/>
          </a:xfrm>
        </p:spPr>
        <p:txBody>
          <a:bodyPr>
            <a:normAutofit fontScale="85000" lnSpcReduction="20000"/>
          </a:bodyPr>
          <a:lstStyle/>
          <a:p>
            <a:r>
              <a:rPr kumimoji="1" lang="en-US" altLang="ja-JP" dirty="0" smtClean="0"/>
              <a:t>Thi</a:t>
            </a:r>
            <a:r>
              <a:rPr lang="en-US" altLang="ja-JP" dirty="0" smtClean="0"/>
              <a:t>s is natural since </a:t>
            </a:r>
            <a:r>
              <a:rPr lang="en-US" altLang="ja-JP" dirty="0" err="1" smtClean="0"/>
              <a:t>N</a:t>
            </a:r>
            <a:r>
              <a:rPr lang="en-US" altLang="ja-JP" baseline="-25000" dirty="0" err="1" smtClean="0"/>
              <a:t>part</a:t>
            </a:r>
            <a:r>
              <a:rPr lang="en-US" altLang="ja-JP" dirty="0" smtClean="0"/>
              <a:t> is different.</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16/08/29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6" name="スライド番号プレースホルダー 5"/>
          <p:cNvSpPr>
            <a:spLocks noGrp="1"/>
          </p:cNvSpPr>
          <p:nvPr>
            <p:ph type="sldNum" sz="quarter" idx="12"/>
          </p:nvPr>
        </p:nvSpPr>
        <p:spPr/>
        <p:txBody>
          <a:bodyPr/>
          <a:lstStyle/>
          <a:p>
            <a:fld id="{CA4F50B3-044A-FB47-908E-7FF778483C3E}" type="slidenum">
              <a:rPr kumimoji="1" lang="ja-JP" altLang="en-US" smtClean="0"/>
              <a:t>25</a:t>
            </a:fld>
            <a:endParaRPr kumimoji="1" lang="ja-JP" altLang="en-US"/>
          </a:p>
        </p:txBody>
      </p:sp>
      <p:pic>
        <p:nvPicPr>
          <p:cNvPr id="8" name="図 7" descr="スクリーンショット 2016-08-29 6.54.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143000"/>
            <a:ext cx="8318500" cy="4559300"/>
          </a:xfrm>
          <a:prstGeom prst="rect">
            <a:avLst/>
          </a:prstGeom>
        </p:spPr>
      </p:pic>
    </p:spTree>
    <p:extLst>
      <p:ext uri="{BB962C8B-B14F-4D97-AF65-F5344CB8AC3E}">
        <p14:creationId xmlns:p14="http://schemas.microsoft.com/office/powerpoint/2010/main" val="2513979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132016" y="-267932"/>
            <a:ext cx="7804548" cy="1518048"/>
          </a:xfrm>
          <a:prstGeom prst="rect">
            <a:avLst/>
          </a:prstGeom>
        </p:spPr>
        <p:txBody>
          <a:bodyPr/>
          <a:lstStyle/>
          <a:p>
            <a:pPr>
              <a:defRPr>
                <a:latin typeface="Arial Rounded MT Bold"/>
                <a:ea typeface="Arial Rounded MT Bold"/>
                <a:cs typeface="Arial Rounded MT Bold"/>
                <a:sym typeface="Arial Rounded MT Bold"/>
              </a:defRPr>
            </a:pPr>
            <a:r>
              <a:t>v</a:t>
            </a:r>
            <a:r>
              <a:rPr baseline="-5999"/>
              <a:t>1</a:t>
            </a:r>
            <a:r>
              <a:t> measurement </a:t>
            </a:r>
          </a:p>
        </p:txBody>
      </p:sp>
      <p:sp>
        <p:nvSpPr>
          <p:cNvPr id="215" name="Shape 21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sp>
        <p:nvSpPr>
          <p:cNvPr id="216" name="Shape 216"/>
          <p:cNvSpPr/>
          <p:nvPr/>
        </p:nvSpPr>
        <p:spPr>
          <a:xfrm>
            <a:off x="4053971" y="2870090"/>
            <a:ext cx="280946" cy="258017"/>
          </a:xfrm>
          <a:prstGeom prst="rect">
            <a:avLst/>
          </a:prstGeom>
          <a:solidFill>
            <a:srgbClr val="FFFFFF"/>
          </a:solidFill>
          <a:ln w="25400">
            <a:solidFill>
              <a:srgbClr val="FFFFFF"/>
            </a:solidFill>
            <a:miter lim="400000"/>
          </a:ln>
        </p:spPr>
        <p:txBody>
          <a:bodyPr lIns="35717" tIns="35717" rIns="35717" bIns="35717" anchor="ctr"/>
          <a:lstStyle/>
          <a:p>
            <a:pPr>
              <a:defRPr sz="2400">
                <a:latin typeface="Arial Rounded MT Bold"/>
                <a:ea typeface="Arial Rounded MT Bold"/>
                <a:cs typeface="Arial Rounded MT Bold"/>
                <a:sym typeface="Arial Rounded MT Bold"/>
              </a:defRPr>
            </a:pPr>
            <a:endParaRPr/>
          </a:p>
        </p:txBody>
      </p:sp>
      <p:sp>
        <p:nvSpPr>
          <p:cNvPr id="217" name="Shape 217"/>
          <p:cNvSpPr/>
          <p:nvPr/>
        </p:nvSpPr>
        <p:spPr>
          <a:xfrm>
            <a:off x="405521" y="1805255"/>
            <a:ext cx="1896549"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defRPr>
                <a:latin typeface="Arial Rounded MT Bold"/>
                <a:ea typeface="Arial Rounded MT Bold"/>
                <a:cs typeface="Arial Rounded MT Bold"/>
                <a:sym typeface="Arial Rounded MT Bold"/>
              </a:defRPr>
            </a:pPr>
            <a:r>
              <a:t>v</a:t>
            </a:r>
            <a:r>
              <a:rPr baseline="-5999"/>
              <a:t>1</a:t>
            </a:r>
            <a:r>
              <a:t> = &lt;cos(φ-Ψ</a:t>
            </a:r>
            <a:r>
              <a:rPr baseline="-5999"/>
              <a:t>1</a:t>
            </a:r>
            <a:r>
              <a:t>)&gt;</a:t>
            </a:r>
          </a:p>
        </p:txBody>
      </p:sp>
      <p:sp>
        <p:nvSpPr>
          <p:cNvPr id="218" name="Shape 218"/>
          <p:cNvSpPr/>
          <p:nvPr/>
        </p:nvSpPr>
        <p:spPr>
          <a:xfrm>
            <a:off x="241984" y="3784792"/>
            <a:ext cx="8787284" cy="321145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l">
              <a:defRPr sz="3400">
                <a:latin typeface="Arial Rounded MT Bold"/>
                <a:ea typeface="Arial Rounded MT Bold"/>
                <a:cs typeface="Arial Rounded MT Bold"/>
                <a:sym typeface="Arial Rounded MT Bold"/>
              </a:defRPr>
            </a:pPr>
            <a:r>
              <a:t>The direction of Ψ</a:t>
            </a:r>
            <a:r>
              <a:rPr baseline="-5999"/>
              <a:t>1</a:t>
            </a:r>
            <a:r>
              <a:t> is defined in Cu side spectator</a:t>
            </a:r>
          </a:p>
          <a:p>
            <a:pPr algn="l">
              <a:defRPr sz="3400">
                <a:latin typeface="Arial Rounded MT Bold"/>
                <a:ea typeface="Arial Rounded MT Bold"/>
                <a:cs typeface="Arial Rounded MT Bold"/>
                <a:sym typeface="Arial Rounded MT Bold"/>
              </a:defRPr>
            </a:pPr>
            <a:r>
              <a:rPr>
                <a:solidFill>
                  <a:schemeClr val="accent5">
                    <a:hueOff val="-176146"/>
                    <a:satOff val="3665"/>
                    <a:lumOff val="-13986"/>
                  </a:schemeClr>
                </a:solidFill>
              </a:rPr>
              <a:t>-&gt;v</a:t>
            </a:r>
            <a:r>
              <a:rPr baseline="-5999">
                <a:solidFill>
                  <a:schemeClr val="accent5">
                    <a:hueOff val="-176146"/>
                    <a:satOff val="3665"/>
                    <a:lumOff val="-13986"/>
                  </a:schemeClr>
                </a:solidFill>
              </a:rPr>
              <a:t>1</a:t>
            </a:r>
            <a:r>
              <a:rPr>
                <a:solidFill>
                  <a:schemeClr val="accent5">
                    <a:hueOff val="-176146"/>
                    <a:satOff val="3665"/>
                    <a:lumOff val="-13986"/>
                  </a:schemeClr>
                </a:solidFill>
              </a:rPr>
              <a:t>&gt;0 </a:t>
            </a:r>
            <a:r>
              <a:t>: more particle are emitted to </a:t>
            </a:r>
            <a:r>
              <a:rPr>
                <a:solidFill>
                  <a:schemeClr val="accent5">
                    <a:hueOff val="-176146"/>
                    <a:satOff val="3665"/>
                    <a:lumOff val="-13986"/>
                  </a:schemeClr>
                </a:solidFill>
              </a:rPr>
              <a:t>Cu</a:t>
            </a:r>
          </a:p>
          <a:p>
            <a:pPr algn="l">
              <a:defRPr sz="3400">
                <a:latin typeface="Arial Rounded MT Bold"/>
                <a:ea typeface="Arial Rounded MT Bold"/>
                <a:cs typeface="Arial Rounded MT Bold"/>
                <a:sym typeface="Arial Rounded MT Bold"/>
              </a:defRPr>
            </a:pPr>
            <a:r>
              <a:t>-&gt;</a:t>
            </a:r>
            <a:r>
              <a:rPr>
                <a:solidFill>
                  <a:schemeClr val="accent1"/>
                </a:solidFill>
              </a:rPr>
              <a:t>v</a:t>
            </a:r>
            <a:r>
              <a:rPr baseline="-5999">
                <a:solidFill>
                  <a:schemeClr val="accent1"/>
                </a:solidFill>
              </a:rPr>
              <a:t>1</a:t>
            </a:r>
            <a:r>
              <a:rPr>
                <a:solidFill>
                  <a:schemeClr val="accent1"/>
                </a:solidFill>
              </a:rPr>
              <a:t>&lt;0 </a:t>
            </a:r>
            <a:r>
              <a:t>: more particle are  emitted to </a:t>
            </a:r>
            <a:r>
              <a:rPr>
                <a:solidFill>
                  <a:schemeClr val="accent1"/>
                </a:solidFill>
              </a:rPr>
              <a:t>Au</a:t>
            </a:r>
            <a:r>
              <a:t/>
            </a:r>
            <a:br/>
            <a:r>
              <a:t>-Measurement of v</a:t>
            </a:r>
            <a:r>
              <a:rPr baseline="-5999"/>
              <a:t>1</a:t>
            </a:r>
            <a:r>
              <a:t> w.r.t Ψ</a:t>
            </a:r>
            <a:r>
              <a:rPr baseline="-5999"/>
              <a:t>1 </a:t>
            </a:r>
            <a:r>
              <a:t>using Au spectator and flipping its sign</a:t>
            </a:r>
          </a:p>
        </p:txBody>
      </p:sp>
      <p:pic>
        <p:nvPicPr>
          <p:cNvPr id="219" name="pasted-image.png"/>
          <p:cNvPicPr>
            <a:picLocks noChangeAspect="1"/>
          </p:cNvPicPr>
          <p:nvPr/>
        </p:nvPicPr>
        <p:blipFill>
          <a:blip r:embed="rId2">
            <a:extLst/>
          </a:blip>
          <a:stretch>
            <a:fillRect/>
          </a:stretch>
        </p:blipFill>
        <p:spPr>
          <a:xfrm>
            <a:off x="3615434" y="882301"/>
            <a:ext cx="4594299" cy="3494808"/>
          </a:xfrm>
          <a:prstGeom prst="rect">
            <a:avLst/>
          </a:prstGeom>
          <a:ln w="12700">
            <a:miter lim="400000"/>
          </a:ln>
        </p:spPr>
      </p:pic>
      <p:grpSp>
        <p:nvGrpSpPr>
          <p:cNvPr id="225" name="Group 225"/>
          <p:cNvGrpSpPr/>
          <p:nvPr/>
        </p:nvGrpSpPr>
        <p:grpSpPr>
          <a:xfrm>
            <a:off x="6532911" y="1290970"/>
            <a:ext cx="1897400" cy="1839516"/>
            <a:chOff x="3805803" y="298217"/>
            <a:chExt cx="2698524" cy="2616199"/>
          </a:xfrm>
        </p:grpSpPr>
        <p:grpSp>
          <p:nvGrpSpPr>
            <p:cNvPr id="223" name="Group 223"/>
            <p:cNvGrpSpPr/>
            <p:nvPr/>
          </p:nvGrpSpPr>
          <p:grpSpPr>
            <a:xfrm>
              <a:off x="3805803" y="298217"/>
              <a:ext cx="2698525" cy="2163290"/>
              <a:chOff x="3805803" y="298217"/>
              <a:chExt cx="2698524" cy="2163288"/>
            </a:xfrm>
          </p:grpSpPr>
          <p:sp>
            <p:nvSpPr>
              <p:cNvPr id="220" name="Shape 220"/>
              <p:cNvSpPr/>
              <p:nvPr/>
            </p:nvSpPr>
            <p:spPr>
              <a:xfrm flipV="1">
                <a:off x="3805803" y="298217"/>
                <a:ext cx="1683640" cy="2141236"/>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221" name="Shape 221"/>
              <p:cNvSpPr/>
              <p:nvPr/>
            </p:nvSpPr>
            <p:spPr>
              <a:xfrm>
                <a:off x="5117798" y="393726"/>
                <a:ext cx="664909" cy="8785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latin typeface="Chalkduster"/>
                    <a:ea typeface="Chalkduster"/>
                    <a:cs typeface="Chalkduster"/>
                    <a:sym typeface="Chalkduster"/>
                  </a:defRPr>
                </a:lvl1pPr>
              </a:lstStyle>
              <a:p>
                <a:r>
                  <a:t>φ</a:t>
                </a:r>
              </a:p>
            </p:txBody>
          </p:sp>
          <p:sp>
            <p:nvSpPr>
              <p:cNvPr id="222" name="Shape 222"/>
              <p:cNvSpPr/>
              <p:nvPr/>
            </p:nvSpPr>
            <p:spPr>
              <a:xfrm>
                <a:off x="5359013" y="1707944"/>
                <a:ext cx="1145315" cy="7535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a:latin typeface="Chalkduster"/>
                    <a:ea typeface="Chalkduster"/>
                    <a:cs typeface="Chalkduster"/>
                    <a:sym typeface="Chalkduster"/>
                  </a:defRPr>
                </a:pPr>
                <a:r>
                  <a:t>Ψ</a:t>
                </a:r>
                <a:r>
                  <a:rPr baseline="-5999">
                    <a:latin typeface="Helvetica"/>
                    <a:ea typeface="Helvetica"/>
                    <a:cs typeface="Helvetica"/>
                    <a:sym typeface="Helvetica"/>
                  </a:rPr>
                  <a:t>1</a:t>
                </a:r>
              </a:p>
            </p:txBody>
          </p:sp>
        </p:grpSp>
        <p:sp>
          <p:nvSpPr>
            <p:cNvPr id="224" name="Shape 224"/>
            <p:cNvSpPr/>
            <p:nvPr/>
          </p:nvSpPr>
          <p:spPr>
            <a:xfrm>
              <a:off x="5254061" y="2532231"/>
              <a:ext cx="386246" cy="38218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grpSp>
    </p:spTree>
    <p:extLst>
      <p:ext uri="{BB962C8B-B14F-4D97-AF65-F5344CB8AC3E}">
        <p14:creationId xmlns:p14="http://schemas.microsoft.com/office/powerpoint/2010/main" val="86448376"/>
      </p:ext>
    </p:extLst>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pasted-image.png"/>
          <p:cNvPicPr>
            <a:picLocks/>
          </p:cNvPicPr>
          <p:nvPr/>
        </p:nvPicPr>
        <p:blipFill>
          <a:blip r:embed="rId2">
            <a:extLst/>
          </a:blip>
          <a:stretch>
            <a:fillRect/>
          </a:stretch>
        </p:blipFill>
        <p:spPr>
          <a:xfrm>
            <a:off x="2607839" y="1286954"/>
            <a:ext cx="4562476" cy="3225757"/>
          </a:xfrm>
          <a:prstGeom prst="rect">
            <a:avLst/>
          </a:prstGeom>
          <a:ln w="12700">
            <a:miter lim="400000"/>
          </a:ln>
        </p:spPr>
      </p:pic>
      <p:sp>
        <p:nvSpPr>
          <p:cNvPr id="257" name="Shape 257"/>
          <p:cNvSpPr>
            <a:spLocks noGrp="1"/>
          </p:cNvSpPr>
          <p:nvPr>
            <p:ph type="title"/>
          </p:nvPr>
        </p:nvSpPr>
        <p:spPr>
          <a:xfrm>
            <a:off x="81423" y="-214198"/>
            <a:ext cx="10416521" cy="1518048"/>
          </a:xfrm>
          <a:prstGeom prst="rect">
            <a:avLst/>
          </a:prstGeom>
        </p:spPr>
        <p:txBody>
          <a:bodyPr>
            <a:normAutofit/>
          </a:bodyPr>
          <a:lstStyle/>
          <a:p>
            <a:pPr>
              <a:defRPr sz="5400">
                <a:latin typeface="Arial Rounded MT Bold"/>
                <a:ea typeface="Arial Rounded MT Bold"/>
                <a:cs typeface="Arial Rounded MT Bold"/>
                <a:sym typeface="Arial Rounded MT Bold"/>
              </a:defRPr>
            </a:pPr>
            <a:r>
              <a:rPr lang="en-US" altLang="ja-JP" dirty="0" smtClean="0"/>
              <a:t>PID</a:t>
            </a:r>
            <a:r>
              <a:rPr lang="ja-JP" altLang="en-US" dirty="0" smtClean="0"/>
              <a:t> </a:t>
            </a:r>
            <a:r>
              <a:rPr dirty="0" smtClean="0"/>
              <a:t>v</a:t>
            </a:r>
            <a:r>
              <a:rPr baseline="-5999" dirty="0" smtClean="0"/>
              <a:t>1</a:t>
            </a:r>
            <a:r>
              <a:rPr dirty="0" smtClean="0"/>
              <a:t> </a:t>
            </a:r>
            <a:r>
              <a:rPr dirty="0"/>
              <a:t>in CuAu</a:t>
            </a:r>
          </a:p>
        </p:txBody>
      </p:sp>
      <p:sp>
        <p:nvSpPr>
          <p:cNvPr id="258" name="Shape 25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sp>
        <p:nvSpPr>
          <p:cNvPr id="259" name="Shape 259"/>
          <p:cNvSpPr/>
          <p:nvPr/>
        </p:nvSpPr>
        <p:spPr>
          <a:xfrm>
            <a:off x="806393" y="4427653"/>
            <a:ext cx="7880407" cy="1918791"/>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defTabSz="321457">
              <a:defRPr sz="3200">
                <a:latin typeface="Arial Rounded MT Bold"/>
                <a:ea typeface="Arial Rounded MT Bold"/>
                <a:cs typeface="Arial Rounded MT Bold"/>
                <a:sym typeface="Arial Rounded MT Bold"/>
              </a:defRPr>
            </a:pPr>
            <a:r>
              <a:rPr sz="2400" dirty="0" smtClean="0"/>
              <a:t>PID </a:t>
            </a:r>
            <a:r>
              <a:rPr sz="2400" dirty="0"/>
              <a:t>v</a:t>
            </a:r>
            <a:r>
              <a:rPr sz="2400" baseline="-5999" dirty="0"/>
              <a:t>1</a:t>
            </a:r>
          </a:p>
          <a:p>
            <a:pPr defTabSz="321457">
              <a:defRPr sz="3200">
                <a:latin typeface="Arial Rounded MT Bold"/>
                <a:ea typeface="Arial Rounded MT Bold"/>
                <a:cs typeface="Arial Rounded MT Bold"/>
                <a:sym typeface="Arial Rounded MT Bold"/>
              </a:defRPr>
            </a:pPr>
            <a:r>
              <a:rPr sz="2400" dirty="0"/>
              <a:t>-At low pt ,  mass ordering is not observed. </a:t>
            </a:r>
          </a:p>
          <a:p>
            <a:pPr defTabSz="321457">
              <a:defRPr sz="3200">
                <a:latin typeface="Arial Rounded MT Bold"/>
                <a:ea typeface="Arial Rounded MT Bold"/>
                <a:cs typeface="Arial Rounded MT Bold"/>
                <a:sym typeface="Arial Rounded MT Bold"/>
              </a:defRPr>
            </a:pPr>
            <a:r>
              <a:rPr sz="2400" dirty="0"/>
              <a:t>-Mass ordering is seen for v</a:t>
            </a:r>
            <a:r>
              <a:rPr sz="2400" baseline="-5999" dirty="0"/>
              <a:t>1 </a:t>
            </a:r>
            <a:r>
              <a:rPr sz="2400" dirty="0"/>
              <a:t>at 1&lt;pT&lt;2.5GeV</a:t>
            </a:r>
          </a:p>
          <a:p>
            <a:pPr defTabSz="321457">
              <a:defRPr sz="3200">
                <a:latin typeface="Arial Rounded MT Bold"/>
                <a:ea typeface="Arial Rounded MT Bold"/>
                <a:cs typeface="Arial Rounded MT Bold"/>
                <a:sym typeface="Arial Rounded MT Bold"/>
              </a:defRPr>
            </a:pPr>
            <a:r>
              <a:rPr sz="2400" dirty="0"/>
              <a:t>-At high pt, baryon and meson splitting is not observed</a:t>
            </a:r>
          </a:p>
        </p:txBody>
      </p:sp>
      <p:sp>
        <p:nvSpPr>
          <p:cNvPr id="260" name="Shape 260"/>
          <p:cNvSpPr/>
          <p:nvPr/>
        </p:nvSpPr>
        <p:spPr>
          <a:xfrm>
            <a:off x="6226716" y="949640"/>
            <a:ext cx="2213744" cy="37990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000">
                <a:latin typeface="Arial Rounded MT Bold"/>
                <a:ea typeface="Arial Rounded MT Bold"/>
                <a:cs typeface="Arial Rounded MT Bold"/>
                <a:sym typeface="Arial Rounded MT Bold"/>
              </a:defRPr>
            </a:lvl1pPr>
          </a:lstStyle>
          <a:p>
            <a:r>
              <a:rPr dirty="0"/>
              <a:t>arxiv:1509.07784</a:t>
            </a:r>
          </a:p>
        </p:txBody>
      </p:sp>
    </p:spTree>
    <p:extLst>
      <p:ext uri="{BB962C8B-B14F-4D97-AF65-F5344CB8AC3E}">
        <p14:creationId xmlns:p14="http://schemas.microsoft.com/office/powerpoint/2010/main" val="4238739985"/>
      </p:ext>
    </p:extLst>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prstGeom prst="rect">
            <a:avLst/>
          </a:prstGeom>
        </p:spPr>
        <p:txBody>
          <a:bodyPr/>
          <a:lstStyle>
            <a:lvl1pPr>
              <a:defRPr>
                <a:latin typeface="Arial Rounded MT Bold"/>
                <a:ea typeface="Arial Rounded MT Bold"/>
                <a:cs typeface="Arial Rounded MT Bold"/>
                <a:sym typeface="Arial Rounded MT Bold"/>
              </a:defRPr>
            </a:lvl1pPr>
          </a:lstStyle>
          <a:p>
            <a:r>
              <a:t>Charged hadron v1</a:t>
            </a:r>
          </a:p>
        </p:txBody>
      </p:sp>
      <p:sp>
        <p:nvSpPr>
          <p:cNvPr id="228" name="Shape 22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
        <p:nvSpPr>
          <p:cNvPr id="229" name="Shape 229"/>
          <p:cNvSpPr/>
          <p:nvPr/>
        </p:nvSpPr>
        <p:spPr>
          <a:xfrm>
            <a:off x="443148" y="3602573"/>
            <a:ext cx="8516187" cy="3411507"/>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l">
              <a:defRPr sz="3100">
                <a:latin typeface="Arial Rounded MT Bold"/>
                <a:ea typeface="Arial Rounded MT Bold"/>
                <a:cs typeface="Arial Rounded MT Bold"/>
                <a:sym typeface="Arial Rounded MT Bold"/>
              </a:defRPr>
            </a:pPr>
            <a:r>
              <a:t>Sizable v1 at mid-rapidity is observed for 10-50%</a:t>
            </a:r>
          </a:p>
          <a:p>
            <a:pPr algn="l">
              <a:defRPr sz="3100">
                <a:latin typeface="Arial Rounded MT Bold"/>
                <a:ea typeface="Arial Rounded MT Bold"/>
                <a:cs typeface="Arial Rounded MT Bold"/>
                <a:sym typeface="Arial Rounded MT Bold"/>
              </a:defRPr>
            </a:pPr>
            <a:r>
              <a:t>High pt particle are emitted to Au side	</a:t>
            </a:r>
          </a:p>
          <a:p>
            <a:pPr algn="l">
              <a:defRPr sz="3100">
                <a:latin typeface="Arial Rounded MT Bold"/>
                <a:ea typeface="Arial Rounded MT Bold"/>
                <a:cs typeface="Arial Rounded MT Bold"/>
                <a:sym typeface="Arial Rounded MT Bold"/>
              </a:defRPr>
            </a:pPr>
            <a:r>
              <a:t>-Magnitude decreases from central to more peripheral events</a:t>
            </a:r>
          </a:p>
          <a:p>
            <a:pPr algn="l">
              <a:defRPr sz="3100">
                <a:latin typeface="Arial Rounded MT Bold"/>
                <a:ea typeface="Arial Rounded MT Bold"/>
                <a:cs typeface="Arial Rounded MT Bold"/>
                <a:sym typeface="Arial Rounded MT Bold"/>
              </a:defRPr>
            </a:pPr>
            <a:r>
              <a:t>-In peripheral events, Left/Right path length becomes similar</a:t>
            </a:r>
          </a:p>
        </p:txBody>
      </p:sp>
      <p:pic>
        <p:nvPicPr>
          <p:cNvPr id="230" name="pasted-image.png"/>
          <p:cNvPicPr>
            <a:picLocks noChangeAspect="1"/>
          </p:cNvPicPr>
          <p:nvPr/>
        </p:nvPicPr>
        <p:blipFill>
          <a:blip r:embed="rId2">
            <a:extLst/>
          </a:blip>
          <a:stretch>
            <a:fillRect/>
          </a:stretch>
        </p:blipFill>
        <p:spPr>
          <a:xfrm>
            <a:off x="28032" y="891751"/>
            <a:ext cx="9144001" cy="3258467"/>
          </a:xfrm>
          <a:prstGeom prst="rect">
            <a:avLst/>
          </a:prstGeom>
          <a:ln w="12700">
            <a:miter lim="400000"/>
          </a:ln>
        </p:spPr>
      </p:pic>
      <p:sp>
        <p:nvSpPr>
          <p:cNvPr id="231" name="Shape 231"/>
          <p:cNvSpPr/>
          <p:nvPr/>
        </p:nvSpPr>
        <p:spPr>
          <a:xfrm>
            <a:off x="7170058" y="1143831"/>
            <a:ext cx="2213744" cy="37990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000">
                <a:latin typeface="Arial Rounded MT Bold"/>
                <a:ea typeface="Arial Rounded MT Bold"/>
                <a:cs typeface="Arial Rounded MT Bold"/>
                <a:sym typeface="Arial Rounded MT Bold"/>
              </a:defRPr>
            </a:lvl1pPr>
          </a:lstStyle>
          <a:p>
            <a:r>
              <a:t>arxiv:1509.07784</a:t>
            </a:r>
          </a:p>
        </p:txBody>
      </p:sp>
    </p:spTree>
    <p:extLst>
      <p:ext uri="{BB962C8B-B14F-4D97-AF65-F5344CB8AC3E}">
        <p14:creationId xmlns:p14="http://schemas.microsoft.com/office/powerpoint/2010/main" val="3387248000"/>
      </p:ext>
    </p:extLst>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asted-image.png"/>
          <p:cNvPicPr>
            <a:picLocks/>
          </p:cNvPicPr>
          <p:nvPr/>
        </p:nvPicPr>
        <p:blipFill>
          <a:blip r:embed="rId2">
            <a:extLst/>
          </a:blip>
          <a:stretch>
            <a:fillRect/>
          </a:stretch>
        </p:blipFill>
        <p:spPr>
          <a:xfrm>
            <a:off x="6139453" y="5474100"/>
            <a:ext cx="2989762" cy="1299964"/>
          </a:xfrm>
          <a:prstGeom prst="rect">
            <a:avLst/>
          </a:prstGeom>
          <a:ln w="12700">
            <a:miter lim="400000"/>
          </a:ln>
        </p:spPr>
      </p:pic>
      <p:pic>
        <p:nvPicPr>
          <p:cNvPr id="234" name="pasted-image.pdf"/>
          <p:cNvPicPr>
            <a:picLocks/>
          </p:cNvPicPr>
          <p:nvPr/>
        </p:nvPicPr>
        <p:blipFill>
          <a:blip r:embed="rId3">
            <a:extLst/>
          </a:blip>
          <a:stretch>
            <a:fillRect/>
          </a:stretch>
        </p:blipFill>
        <p:spPr>
          <a:xfrm>
            <a:off x="4134040" y="735138"/>
            <a:ext cx="5030755" cy="3447181"/>
          </a:xfrm>
          <a:prstGeom prst="rect">
            <a:avLst/>
          </a:prstGeom>
          <a:ln w="12700">
            <a:miter lim="400000"/>
          </a:ln>
        </p:spPr>
      </p:pic>
      <p:pic>
        <p:nvPicPr>
          <p:cNvPr id="235" name="pasted-image.pdf"/>
          <p:cNvPicPr>
            <a:picLocks/>
          </p:cNvPicPr>
          <p:nvPr/>
        </p:nvPicPr>
        <p:blipFill>
          <a:blip r:embed="rId4">
            <a:extLst/>
          </a:blip>
          <a:stretch>
            <a:fillRect/>
          </a:stretch>
        </p:blipFill>
        <p:spPr>
          <a:xfrm>
            <a:off x="1869" y="844042"/>
            <a:ext cx="4366618" cy="3842411"/>
          </a:xfrm>
          <a:prstGeom prst="rect">
            <a:avLst/>
          </a:prstGeom>
          <a:ln w="12700">
            <a:miter lim="400000"/>
          </a:ln>
        </p:spPr>
      </p:pic>
      <p:sp>
        <p:nvSpPr>
          <p:cNvPr id="236" name="Shape 23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
        <p:nvSpPr>
          <p:cNvPr id="237" name="Shape 237"/>
          <p:cNvSpPr>
            <a:spLocks noGrp="1"/>
          </p:cNvSpPr>
          <p:nvPr>
            <p:ph type="title"/>
          </p:nvPr>
        </p:nvSpPr>
        <p:spPr>
          <a:xfrm>
            <a:off x="-16804" y="-223128"/>
            <a:ext cx="8649016" cy="1518048"/>
          </a:xfrm>
          <a:prstGeom prst="rect">
            <a:avLst/>
          </a:prstGeom>
        </p:spPr>
        <p:txBody>
          <a:bodyPr/>
          <a:lstStyle/>
          <a:p>
            <a:pPr>
              <a:defRPr>
                <a:latin typeface="Arial Rounded MT Bold"/>
                <a:ea typeface="Arial Rounded MT Bold"/>
                <a:cs typeface="Arial Rounded MT Bold"/>
                <a:sym typeface="Arial Rounded MT Bold"/>
              </a:defRPr>
            </a:pPr>
            <a:r>
              <a:t>Rapidity dependence of v</a:t>
            </a:r>
            <a:r>
              <a:rPr baseline="-5999"/>
              <a:t>1</a:t>
            </a:r>
          </a:p>
        </p:txBody>
      </p:sp>
      <p:sp>
        <p:nvSpPr>
          <p:cNvPr id="238" name="Shape 238"/>
          <p:cNvSpPr/>
          <p:nvPr/>
        </p:nvSpPr>
        <p:spPr>
          <a:xfrm>
            <a:off x="258007" y="4419546"/>
            <a:ext cx="8099393" cy="1795680"/>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marL="200911" indent="-200911" defTabSz="321457">
              <a:defRPr sz="2800">
                <a:latin typeface="Arial Rounded MT Bold"/>
                <a:ea typeface="Arial Rounded MT Bold"/>
                <a:cs typeface="Arial Rounded MT Bold"/>
                <a:sym typeface="Arial Rounded MT Bold"/>
              </a:defRPr>
            </a:pPr>
            <a:r>
              <a:t>The difference of v</a:t>
            </a:r>
            <a:r>
              <a:rPr baseline="-5999"/>
              <a:t>1 </a:t>
            </a:r>
            <a:r>
              <a:t>is seen between two spectator planes. </a:t>
            </a:r>
          </a:p>
          <a:p>
            <a:pPr marL="200911" indent="-200911" defTabSz="321457">
              <a:defRPr sz="2800">
                <a:latin typeface="Arial Rounded MT Bold"/>
                <a:ea typeface="Arial Rounded MT Bold"/>
                <a:cs typeface="Arial Rounded MT Bold"/>
                <a:sym typeface="Arial Rounded MT Bold"/>
              </a:defRPr>
            </a:pPr>
            <a:r>
              <a:rPr baseline="31999">
                <a:solidFill>
                  <a:schemeClr val="accent4"/>
                </a:solidFill>
              </a:rPr>
              <a:t>     </a:t>
            </a:r>
            <a:r>
              <a:t>- Same difference as seen in ALICE</a:t>
            </a:r>
            <a:r>
              <a:rPr baseline="-5999"/>
              <a:t/>
            </a:r>
            <a:br>
              <a:rPr baseline="-5999"/>
            </a:br>
            <a:r>
              <a:t>- Fluctuation ? </a:t>
            </a:r>
          </a:p>
        </p:txBody>
      </p:sp>
      <p:sp>
        <p:nvSpPr>
          <p:cNvPr id="239" name="Shape 239"/>
          <p:cNvSpPr/>
          <p:nvPr/>
        </p:nvSpPr>
        <p:spPr>
          <a:xfrm>
            <a:off x="4385677" y="3002172"/>
            <a:ext cx="4757268" cy="2657455"/>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marL="200911" indent="-200911" defTabSz="321457">
              <a:defRPr sz="2800">
                <a:latin typeface="Arial Rounded MT Bold"/>
                <a:ea typeface="Arial Rounded MT Bold"/>
                <a:cs typeface="Arial Rounded MT Bold"/>
                <a:sym typeface="Arial Rounded MT Bold"/>
              </a:defRPr>
            </a:pPr>
            <a:r>
              <a:t>E-by-E fluctuation lead to</a:t>
            </a:r>
          </a:p>
          <a:p>
            <a:pPr marL="200911" indent="-200911" defTabSz="321457">
              <a:defRPr sz="2800">
                <a:latin typeface="Arial Rounded MT Bold"/>
                <a:ea typeface="Arial Rounded MT Bold"/>
                <a:cs typeface="Arial Rounded MT Bold"/>
                <a:sym typeface="Arial Rounded MT Bold"/>
              </a:defRPr>
            </a:pPr>
            <a:r>
              <a:t>“</a:t>
            </a:r>
            <a:r>
              <a:rPr>
                <a:solidFill>
                  <a:schemeClr val="accent1"/>
                </a:solidFill>
              </a:rPr>
              <a:t>ΨS.P </a:t>
            </a:r>
            <a:r>
              <a:t>≠</a:t>
            </a:r>
            <a:r>
              <a:rPr>
                <a:solidFill>
                  <a:schemeClr val="accent1"/>
                </a:solidFill>
              </a:rPr>
              <a:t> </a:t>
            </a:r>
            <a:r>
              <a:rPr>
                <a:solidFill>
                  <a:schemeClr val="accent4"/>
                </a:solidFill>
              </a:rPr>
              <a:t>ΨS.P</a:t>
            </a:r>
            <a:r>
              <a:t>” </a:t>
            </a:r>
            <a:r>
              <a:rPr>
                <a:solidFill>
                  <a:schemeClr val="accent5">
                    <a:hueOff val="-176146"/>
                    <a:satOff val="3665"/>
                    <a:lumOff val="-13986"/>
                  </a:schemeClr>
                </a:solidFill>
              </a:rPr>
              <a:t> -&gt;  </a:t>
            </a:r>
            <a:r>
              <a:t>“</a:t>
            </a:r>
            <a:r>
              <a:rPr>
                <a:solidFill>
                  <a:schemeClr val="accent1"/>
                </a:solidFill>
              </a:rPr>
              <a:t>v</a:t>
            </a:r>
            <a:r>
              <a:rPr baseline="-5999">
                <a:solidFill>
                  <a:schemeClr val="accent1"/>
                </a:solidFill>
              </a:rPr>
              <a:t>1</a:t>
            </a:r>
            <a:r>
              <a:rPr>
                <a:solidFill>
                  <a:schemeClr val="accent1"/>
                </a:solidFill>
              </a:rPr>
              <a:t>(ΨS.P) </a:t>
            </a:r>
            <a:r>
              <a:t>≠ </a:t>
            </a:r>
            <a:r>
              <a:rPr>
                <a:solidFill>
                  <a:schemeClr val="accent4"/>
                </a:solidFill>
              </a:rPr>
              <a:t>v</a:t>
            </a:r>
            <a:r>
              <a:rPr baseline="-5999">
                <a:solidFill>
                  <a:schemeClr val="accent4"/>
                </a:solidFill>
              </a:rPr>
              <a:t>1</a:t>
            </a:r>
            <a:r>
              <a:rPr>
                <a:solidFill>
                  <a:schemeClr val="accent4"/>
                </a:solidFill>
              </a:rPr>
              <a:t>(ΨS.P)</a:t>
            </a:r>
            <a:r>
              <a:t>”</a:t>
            </a:r>
          </a:p>
          <a:p>
            <a:pPr marL="200911" indent="-200911" defTabSz="321457">
              <a:defRPr sz="2800">
                <a:latin typeface="Arial Rounded MT Bold"/>
                <a:ea typeface="Arial Rounded MT Bold"/>
                <a:cs typeface="Arial Rounded MT Bold"/>
                <a:sym typeface="Arial Rounded MT Bold"/>
              </a:defRPr>
            </a:pPr>
            <a:r>
              <a:t>-&gt; v</a:t>
            </a:r>
            <a:r>
              <a:rPr baseline="-5999"/>
              <a:t>1</a:t>
            </a:r>
            <a:r>
              <a:t> = v</a:t>
            </a:r>
            <a:r>
              <a:rPr baseline="-5999"/>
              <a:t>1</a:t>
            </a:r>
            <a:r>
              <a:t>(Traditional=η symmetric) </a:t>
            </a:r>
            <a:r>
              <a:rPr baseline="-5999"/>
              <a:t> </a:t>
            </a:r>
          </a:p>
          <a:p>
            <a:pPr marL="200911" indent="-200911" defTabSz="321457">
              <a:defRPr sz="2800">
                <a:solidFill>
                  <a:schemeClr val="accent5"/>
                </a:solidFill>
                <a:latin typeface="Arial Rounded MT Bold"/>
                <a:ea typeface="Arial Rounded MT Bold"/>
                <a:cs typeface="Arial Rounded MT Bold"/>
                <a:sym typeface="Arial Rounded MT Bold"/>
              </a:defRPr>
            </a:pPr>
            <a:r>
              <a:rPr baseline="-5999"/>
              <a:t>                    +      </a:t>
            </a:r>
            <a:r>
              <a:t>v</a:t>
            </a:r>
            <a:r>
              <a:rPr baseline="-5999"/>
              <a:t>1</a:t>
            </a:r>
            <a:r>
              <a:rPr baseline="3571"/>
              <a:t>(fluctuation )</a:t>
            </a:r>
          </a:p>
        </p:txBody>
      </p:sp>
      <p:sp>
        <p:nvSpPr>
          <p:cNvPr id="240" name="Shape 240"/>
          <p:cNvSpPr/>
          <p:nvPr/>
        </p:nvSpPr>
        <p:spPr>
          <a:xfrm>
            <a:off x="251815" y="5657129"/>
            <a:ext cx="8436233" cy="93390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defTabSz="321457">
              <a:defRPr sz="2800">
                <a:latin typeface="Arial Rounded MT Bold"/>
                <a:ea typeface="Arial Rounded MT Bold"/>
                <a:cs typeface="Arial Rounded MT Bold"/>
                <a:sym typeface="Arial Rounded MT Bold"/>
              </a:defRPr>
            </a:pPr>
            <a:r>
              <a:t>Traditional v</a:t>
            </a:r>
            <a:r>
              <a:rPr baseline="-5999"/>
              <a:t>1</a:t>
            </a:r>
            <a:r>
              <a:t> in CuAu is positive at mid-rapidty ?</a:t>
            </a:r>
          </a:p>
          <a:p>
            <a:pPr defTabSz="321457">
              <a:defRPr sz="2800">
                <a:latin typeface="Arial Rounded MT Bold"/>
                <a:ea typeface="Arial Rounded MT Bold"/>
                <a:cs typeface="Arial Rounded MT Bold"/>
                <a:sym typeface="Arial Rounded MT Bold"/>
              </a:defRPr>
            </a:pPr>
            <a:r>
              <a:t>  - more low p</a:t>
            </a:r>
            <a:r>
              <a:rPr baseline="-5999"/>
              <a:t>T</a:t>
            </a:r>
            <a:r>
              <a:t> particle emitted to Cu side ?</a:t>
            </a:r>
          </a:p>
        </p:txBody>
      </p:sp>
      <p:pic>
        <p:nvPicPr>
          <p:cNvPr id="241" name="pasted-image.pdf"/>
          <p:cNvPicPr>
            <a:picLocks noChangeAspect="1"/>
          </p:cNvPicPr>
          <p:nvPr/>
        </p:nvPicPr>
        <p:blipFill>
          <a:blip r:embed="rId5">
            <a:extLst/>
          </a:blip>
          <a:stretch>
            <a:fillRect/>
          </a:stretch>
        </p:blipFill>
        <p:spPr>
          <a:xfrm>
            <a:off x="4100952" y="779610"/>
            <a:ext cx="3652327" cy="891848"/>
          </a:xfrm>
          <a:prstGeom prst="rect">
            <a:avLst/>
          </a:prstGeom>
          <a:ln w="12700">
            <a:miter lim="400000"/>
          </a:ln>
        </p:spPr>
      </p:pic>
      <p:sp>
        <p:nvSpPr>
          <p:cNvPr id="242" name="Shape 242"/>
          <p:cNvSpPr/>
          <p:nvPr/>
        </p:nvSpPr>
        <p:spPr>
          <a:xfrm rot="20340000">
            <a:off x="2325307" y="2369660"/>
            <a:ext cx="417806" cy="239780"/>
          </a:xfrm>
          <a:custGeom>
            <a:avLst/>
            <a:gdLst/>
            <a:ahLst/>
            <a:cxnLst>
              <a:cxn ang="0">
                <a:pos x="wd2" y="hd2"/>
              </a:cxn>
              <a:cxn ang="5400000">
                <a:pos x="wd2" y="hd2"/>
              </a:cxn>
              <a:cxn ang="10800000">
                <a:pos x="wd2" y="hd2"/>
              </a:cxn>
              <a:cxn ang="16200000">
                <a:pos x="wd2" y="hd2"/>
              </a:cxn>
            </a:cxnLst>
            <a:rect l="0" t="0" r="r" b="b"/>
            <a:pathLst>
              <a:path w="21600" h="21600" extrusionOk="0">
                <a:moveTo>
                  <a:pt x="14327" y="7344"/>
                </a:moveTo>
                <a:lnTo>
                  <a:pt x="14327" y="0"/>
                </a:lnTo>
                <a:lnTo>
                  <a:pt x="0" y="10800"/>
                </a:lnTo>
                <a:lnTo>
                  <a:pt x="14327" y="21600"/>
                </a:lnTo>
                <a:lnTo>
                  <a:pt x="14327" y="14256"/>
                </a:lnTo>
                <a:lnTo>
                  <a:pt x="21600" y="14256"/>
                </a:lnTo>
                <a:lnTo>
                  <a:pt x="21600" y="7344"/>
                </a:lnTo>
                <a:close/>
              </a:path>
            </a:pathLst>
          </a:custGeom>
          <a:solidFill>
            <a:srgbClr val="D4FB79"/>
          </a:solidFill>
          <a:ln w="50800">
            <a:solidFill>
              <a:srgbClr val="945200"/>
            </a:solidFill>
            <a:miter lim="400000"/>
          </a:ln>
          <a:effectLst>
            <a:outerShdw blurRad="38100" dist="25400" dir="5400000" rotWithShape="0">
              <a:srgbClr val="000000">
                <a:alpha val="50000"/>
              </a:srgbClr>
            </a:outerShdw>
          </a:effectLst>
        </p:spPr>
        <p:txBody>
          <a:bodyPr lIns="35717" tIns="35717" rIns="35717" bIns="35717" anchor="ctr"/>
          <a:lstStyle/>
          <a:p>
            <a:pPr>
              <a:defRPr sz="2400">
                <a:solidFill>
                  <a:srgbClr val="FFFFFF"/>
                </a:solidFill>
              </a:defRPr>
            </a:pPr>
            <a:endParaRPr/>
          </a:p>
        </p:txBody>
      </p:sp>
      <p:sp>
        <p:nvSpPr>
          <p:cNvPr id="243" name="Shape 243"/>
          <p:cNvSpPr/>
          <p:nvPr/>
        </p:nvSpPr>
        <p:spPr>
          <a:xfrm>
            <a:off x="2559157" y="2049722"/>
            <a:ext cx="1449879" cy="37990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defRPr sz="2000" b="1">
                <a:solidFill>
                  <a:schemeClr val="accent3">
                    <a:hueOff val="-333990"/>
                    <a:satOff val="3917"/>
                    <a:lumOff val="-6666"/>
                  </a:schemeClr>
                </a:solidFill>
                <a:latin typeface="Helvetica"/>
                <a:ea typeface="Helvetica"/>
                <a:cs typeface="Helvetica"/>
                <a:sym typeface="Helvetica"/>
              </a:defRPr>
            </a:pPr>
            <a:r>
              <a:t>v</a:t>
            </a:r>
            <a:r>
              <a:rPr baseline="-5999"/>
              <a:t>1</a:t>
            </a:r>
            <a:r>
              <a:t>&gt;0? (η~0) </a:t>
            </a:r>
          </a:p>
        </p:txBody>
      </p:sp>
      <p:sp>
        <p:nvSpPr>
          <p:cNvPr id="244" name="Shape 244"/>
          <p:cNvSpPr/>
          <p:nvPr/>
        </p:nvSpPr>
        <p:spPr>
          <a:xfrm>
            <a:off x="6888199" y="5835619"/>
            <a:ext cx="283634" cy="48763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700" b="1">
                <a:latin typeface="Helvetica"/>
                <a:ea typeface="Helvetica"/>
                <a:cs typeface="Helvetica"/>
                <a:sym typeface="Helvetica"/>
              </a:defRPr>
            </a:lvl1pPr>
          </a:lstStyle>
          <a:p>
            <a:r>
              <a:t>?</a:t>
            </a:r>
          </a:p>
        </p:txBody>
      </p:sp>
    </p:spTree>
    <p:extLst>
      <p:ext uri="{BB962C8B-B14F-4D97-AF65-F5344CB8AC3E}">
        <p14:creationId xmlns:p14="http://schemas.microsoft.com/office/powerpoint/2010/main" val="3707769485"/>
      </p:ext>
    </p:extLst>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v2pt_auau200_hy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12875"/>
            <a:ext cx="40751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3"/>
          <p:cNvSpPr>
            <a:spLocks noGrp="1" noChangeArrowheads="1"/>
          </p:cNvSpPr>
          <p:nvPr>
            <p:ph type="title"/>
          </p:nvPr>
        </p:nvSpPr>
        <p:spPr>
          <a:xfrm>
            <a:off x="684213" y="298450"/>
            <a:ext cx="7918450" cy="609600"/>
          </a:xfrm>
        </p:spPr>
        <p:txBody>
          <a:bodyPr>
            <a:normAutofit fontScale="90000"/>
          </a:bodyPr>
          <a:lstStyle/>
          <a:p>
            <a:pPr fontAlgn="auto">
              <a:spcAft>
                <a:spcPts val="0"/>
              </a:spcAft>
              <a:defRPr/>
            </a:pPr>
            <a:r>
              <a:rPr lang="en-US" altLang="ja-JP" dirty="0">
                <a:solidFill>
                  <a:srgbClr val="2F2B20"/>
                </a:solidFill>
                <a:latin typeface="Tahoma" charset="0"/>
                <a:ea typeface="ＭＳ Ｐゴシック" charset="0"/>
                <a:cs typeface="ＭＳ Ｐゴシック" charset="0"/>
              </a:rPr>
              <a:t>v</a:t>
            </a:r>
            <a:r>
              <a:rPr lang="en-US" altLang="ja-JP" baseline="-25000" dirty="0">
                <a:solidFill>
                  <a:srgbClr val="2F2B20"/>
                </a:solidFill>
                <a:latin typeface="Tahoma" charset="0"/>
                <a:ea typeface="ＭＳ Ｐゴシック" charset="0"/>
                <a:cs typeface="ＭＳ Ｐゴシック" charset="0"/>
              </a:rPr>
              <a:t>2</a:t>
            </a:r>
            <a:r>
              <a:rPr lang="en-US" altLang="ja-JP" dirty="0">
                <a:solidFill>
                  <a:srgbClr val="2F2B20"/>
                </a:solidFill>
                <a:latin typeface="Tahoma" charset="0"/>
                <a:ea typeface="ＭＳ Ｐゴシック" charset="0"/>
                <a:cs typeface="ＭＳ Ｐゴシック" charset="0"/>
              </a:rPr>
              <a:t> explained by hydro model</a:t>
            </a:r>
          </a:p>
        </p:txBody>
      </p:sp>
      <p:sp>
        <p:nvSpPr>
          <p:cNvPr id="25603" name="Rectangle 5"/>
          <p:cNvSpPr>
            <a:spLocks noGrp="1" noChangeArrowheads="1"/>
          </p:cNvSpPr>
          <p:nvPr>
            <p:ph idx="1"/>
          </p:nvPr>
        </p:nvSpPr>
        <p:spPr>
          <a:xfrm>
            <a:off x="2124075" y="1268413"/>
            <a:ext cx="2014538" cy="288925"/>
          </a:xfrm>
        </p:spPr>
        <p:txBody>
          <a:bodyPr/>
          <a:lstStyle/>
          <a:p>
            <a:pPr algn="ctr">
              <a:lnSpc>
                <a:spcPct val="80000"/>
              </a:lnSpc>
              <a:spcBef>
                <a:spcPct val="0"/>
              </a:spcBef>
              <a:buFontTx/>
              <a:buNone/>
            </a:pPr>
            <a:r>
              <a:rPr lang="en-US" altLang="ja-JP" sz="1600" b="1" u="sng">
                <a:solidFill>
                  <a:srgbClr val="000066"/>
                </a:solidFill>
                <a:latin typeface="Arial" charset="0"/>
                <a:ea typeface="ＭＳ Ｐゴシック" charset="0"/>
                <a:cs typeface="ＭＳ Ｐゴシック" charset="0"/>
              </a:rPr>
              <a:t>PRL 91, 182301</a:t>
            </a:r>
            <a:endParaRPr lang="en-US" altLang="ja-JP" sz="1600">
              <a:latin typeface="Arial" charset="0"/>
              <a:ea typeface="ＭＳ Ｐゴシック" charset="0"/>
              <a:cs typeface="ＭＳ Ｐゴシック" charset="0"/>
            </a:endParaRPr>
          </a:p>
        </p:txBody>
      </p:sp>
      <p:sp>
        <p:nvSpPr>
          <p:cNvPr id="25604" name="日付プレースホルダ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25605"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25606"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80C008F-6656-CA49-8B70-26D7587F653F}" type="slidenum">
              <a:rPr lang="en-US" altLang="ja-JP"/>
              <a:pPr/>
              <a:t>3</a:t>
            </a:fld>
            <a:endParaRPr lang="en-US" altLang="ja-JP"/>
          </a:p>
        </p:txBody>
      </p:sp>
      <p:pic>
        <p:nvPicPr>
          <p:cNvPr id="256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3" y="1125538"/>
            <a:ext cx="10604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8" name="Text Box 6"/>
          <p:cNvSpPr txBox="1">
            <a:spLocks noChangeArrowheads="1"/>
          </p:cNvSpPr>
          <p:nvPr/>
        </p:nvSpPr>
        <p:spPr bwMode="auto">
          <a:xfrm>
            <a:off x="4787900" y="1412875"/>
            <a:ext cx="3024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2000">
                <a:solidFill>
                  <a:srgbClr val="5F5F5F"/>
                </a:solidFill>
                <a:latin typeface="Arial" charset="0"/>
              </a:rPr>
              <a:t>v</a:t>
            </a:r>
            <a:r>
              <a:rPr lang="en-US" altLang="ja-JP" sz="2000" baseline="-25000">
                <a:solidFill>
                  <a:srgbClr val="5F5F5F"/>
                </a:solidFill>
                <a:latin typeface="Arial" charset="0"/>
              </a:rPr>
              <a:t>2</a:t>
            </a:r>
            <a:r>
              <a:rPr lang="en-US" altLang="ja-JP" sz="2000">
                <a:solidFill>
                  <a:srgbClr val="5F5F5F"/>
                </a:solidFill>
                <a:latin typeface="Arial" charset="0"/>
              </a:rPr>
              <a:t> at low p</a:t>
            </a:r>
            <a:r>
              <a:rPr lang="en-US" altLang="ja-JP" sz="2000" baseline="-25000">
                <a:solidFill>
                  <a:srgbClr val="5F5F5F"/>
                </a:solidFill>
                <a:latin typeface="Arial" charset="0"/>
              </a:rPr>
              <a:t>T</a:t>
            </a:r>
            <a:r>
              <a:rPr lang="en-US" altLang="ja-JP" sz="2000">
                <a:solidFill>
                  <a:srgbClr val="5F5F5F"/>
                </a:solidFill>
                <a:latin typeface="Arial" charset="0"/>
              </a:rPr>
              <a:t> (&lt;~2 GeV/c)</a:t>
            </a:r>
            <a:r>
              <a:rPr lang="ja-JP" altLang="en-US" sz="2000">
                <a:solidFill>
                  <a:srgbClr val="5F5F5F"/>
                </a:solidFill>
                <a:latin typeface="Arial" charset="0"/>
              </a:rPr>
              <a:t>　</a:t>
            </a:r>
            <a:r>
              <a:rPr lang="en-US" altLang="ja-JP" sz="2000">
                <a:solidFill>
                  <a:srgbClr val="5F5F5F"/>
                </a:solidFill>
                <a:latin typeface="Arial" charset="0"/>
              </a:rPr>
              <a:t>can be explained by a </a:t>
            </a:r>
            <a:r>
              <a:rPr lang="en-US" altLang="ja-JP" sz="2000">
                <a:solidFill>
                  <a:srgbClr val="FF0000"/>
                </a:solidFill>
                <a:latin typeface="Arial" charset="0"/>
              </a:rPr>
              <a:t>hydro-dynamical model</a:t>
            </a:r>
            <a:r>
              <a:rPr lang="en-US" altLang="ja-JP" sz="2000">
                <a:solidFill>
                  <a:srgbClr val="5F5F5F"/>
                </a:solidFill>
                <a:latin typeface="Arial" charset="0"/>
              </a:rPr>
              <a:t> </a:t>
            </a:r>
          </a:p>
        </p:txBody>
      </p:sp>
      <p:sp>
        <p:nvSpPr>
          <p:cNvPr id="25609" name="Text Box 7"/>
          <p:cNvSpPr txBox="1">
            <a:spLocks noChangeArrowheads="1"/>
          </p:cNvSpPr>
          <p:nvPr/>
        </p:nvSpPr>
        <p:spPr bwMode="auto">
          <a:xfrm>
            <a:off x="107950" y="4365625"/>
            <a:ext cx="44640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2000">
                <a:solidFill>
                  <a:srgbClr val="5F5F5F"/>
                </a:solidFill>
                <a:latin typeface="Arial" charset="0"/>
              </a:rPr>
              <a:t>Mass Ordering:</a:t>
            </a:r>
            <a:r>
              <a:rPr lang="en-US" altLang="ja-JP" sz="2000">
                <a:solidFill>
                  <a:schemeClr val="accent2"/>
                </a:solidFill>
                <a:latin typeface="Arial" charset="0"/>
              </a:rPr>
              <a:t> </a:t>
            </a:r>
            <a:r>
              <a:rPr lang="en-US" altLang="ja-JP" sz="2000" b="1">
                <a:solidFill>
                  <a:srgbClr val="2F2B20"/>
                </a:solidFill>
              </a:rPr>
              <a:t>v2(π)&gt;v2(K)&gt;v2(p)</a:t>
            </a:r>
            <a:endParaRPr lang="en-US" altLang="ja-JP" sz="2000">
              <a:solidFill>
                <a:srgbClr val="2F2B20"/>
              </a:solidFill>
              <a:latin typeface="Arial" charset="0"/>
            </a:endParaRPr>
          </a:p>
          <a:p>
            <a:pPr>
              <a:buFont typeface="Wingdings" charset="0"/>
              <a:buChar char="à"/>
            </a:pPr>
            <a:r>
              <a:rPr lang="en-US" altLang="ja-JP" sz="2000">
                <a:solidFill>
                  <a:srgbClr val="5F5F5F"/>
                </a:solidFill>
                <a:latin typeface="Arial" charset="0"/>
              </a:rPr>
              <a:t>Existence of </a:t>
            </a:r>
            <a:r>
              <a:rPr lang="en-US" altLang="ja-JP" sz="2000">
                <a:solidFill>
                  <a:srgbClr val="FF0000"/>
                </a:solidFill>
                <a:latin typeface="Arial" charset="0"/>
              </a:rPr>
              <a:t>radial flow</a:t>
            </a:r>
            <a:r>
              <a:rPr lang="en-US" altLang="ja-JP" sz="2000">
                <a:solidFill>
                  <a:srgbClr val="5F5F5F"/>
                </a:solidFill>
                <a:latin typeface="Arial" charset="0"/>
              </a:rPr>
              <a:t>.</a:t>
            </a:r>
          </a:p>
          <a:p>
            <a:pPr>
              <a:buFont typeface="Wingdings" charset="0"/>
              <a:buNone/>
            </a:pPr>
            <a:r>
              <a:rPr lang="en-US" altLang="ja-JP" sz="2000">
                <a:solidFill>
                  <a:srgbClr val="5F5F5F"/>
                </a:solidFill>
                <a:latin typeface="Arial" charset="0"/>
              </a:rPr>
              <a:t>Single particle spectra also indicates </a:t>
            </a:r>
            <a:r>
              <a:rPr lang="en-US" altLang="ja-JP" sz="2000">
                <a:solidFill>
                  <a:srgbClr val="FF0000"/>
                </a:solidFill>
                <a:latin typeface="Arial" charset="0"/>
              </a:rPr>
              <a:t>radial flow</a:t>
            </a:r>
            <a:r>
              <a:rPr lang="en-US" altLang="ja-JP" sz="2000">
                <a:solidFill>
                  <a:srgbClr val="5F5F5F"/>
                </a:solidFill>
                <a:latin typeface="Arial" charset="0"/>
              </a:rPr>
              <a:t>.</a:t>
            </a:r>
            <a:endParaRPr lang="en-US" altLang="ja-JP" sz="2000">
              <a:latin typeface="Arial" charset="0"/>
            </a:endParaRPr>
          </a:p>
        </p:txBody>
      </p:sp>
      <p:pic>
        <p:nvPicPr>
          <p:cNvPr id="25610" name="Picture 8" descr="mtspectra_pikp_pp_AuAu_200GeV_PHENI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565400"/>
            <a:ext cx="403225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Line 9"/>
          <p:cNvSpPr>
            <a:spLocks noChangeShapeType="1"/>
          </p:cNvSpPr>
          <p:nvPr/>
        </p:nvSpPr>
        <p:spPr bwMode="auto">
          <a:xfrm flipV="1">
            <a:off x="4356100" y="4581525"/>
            <a:ext cx="863600" cy="1295400"/>
          </a:xfrm>
          <a:prstGeom prst="line">
            <a:avLst/>
          </a:prstGeom>
          <a:noFill/>
          <a:ln w="28575">
            <a:solidFill>
              <a:srgbClr val="33CC33"/>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612" name="Line 10"/>
          <p:cNvSpPr>
            <a:spLocks noChangeShapeType="1"/>
          </p:cNvSpPr>
          <p:nvPr/>
        </p:nvSpPr>
        <p:spPr bwMode="auto">
          <a:xfrm flipV="1">
            <a:off x="4572000" y="4581525"/>
            <a:ext cx="2232025" cy="1295400"/>
          </a:xfrm>
          <a:prstGeom prst="line">
            <a:avLst/>
          </a:prstGeom>
          <a:noFill/>
          <a:ln w="28575">
            <a:solidFill>
              <a:srgbClr val="33CC33"/>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613" name="Text Box 11"/>
          <p:cNvSpPr txBox="1">
            <a:spLocks noChangeArrowheads="1"/>
          </p:cNvSpPr>
          <p:nvPr/>
        </p:nvSpPr>
        <p:spPr bwMode="auto">
          <a:xfrm>
            <a:off x="5219700" y="5661025"/>
            <a:ext cx="2808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100">
                <a:latin typeface="Arial" charset="0"/>
              </a:rPr>
              <a:t>PHENIX: Au+Au: PRC </a:t>
            </a:r>
            <a:r>
              <a:rPr lang="en-US" altLang="ja-JP" sz="1100" b="1">
                <a:latin typeface="Arial" charset="0"/>
              </a:rPr>
              <a:t>63</a:t>
            </a:r>
            <a:r>
              <a:rPr lang="en-US" altLang="ja-JP" sz="1100">
                <a:latin typeface="Arial" charset="0"/>
              </a:rPr>
              <a:t>, 034909 (2004);</a:t>
            </a:r>
          </a:p>
          <a:p>
            <a:r>
              <a:rPr lang="en-US" altLang="ja-JP" sz="1100">
                <a:latin typeface="Arial" charset="0"/>
              </a:rPr>
              <a:t>p+p: PRC</a:t>
            </a:r>
            <a:r>
              <a:rPr lang="en-US" altLang="ja-JP" sz="1100" b="1">
                <a:latin typeface="Arial" charset="0"/>
              </a:rPr>
              <a:t>74</a:t>
            </a:r>
            <a:r>
              <a:rPr lang="en-US" altLang="ja-JP" sz="1100">
                <a:latin typeface="Arial" charset="0"/>
              </a:rPr>
              <a:t>, 024904 (2006)</a:t>
            </a:r>
          </a:p>
        </p:txBody>
      </p:sp>
      <p:sp>
        <p:nvSpPr>
          <p:cNvPr id="25614" name="Text Box 12"/>
          <p:cNvSpPr txBox="1">
            <a:spLocks noChangeArrowheads="1"/>
          </p:cNvSpPr>
          <p:nvPr/>
        </p:nvSpPr>
        <p:spPr bwMode="auto">
          <a:xfrm>
            <a:off x="755650" y="5943600"/>
            <a:ext cx="3817938" cy="400050"/>
          </a:xfrm>
          <a:prstGeom prst="rect">
            <a:avLst/>
          </a:prstGeom>
          <a:solidFill>
            <a:srgbClr val="99FF99"/>
          </a:solidFill>
          <a:ln w="28575">
            <a:solidFill>
              <a:srgbClr val="99FF99"/>
            </a:solidFill>
            <a:miter lim="800000"/>
            <a:headEnd/>
            <a:tailEnd/>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30000"/>
              </a:spcBef>
            </a:pPr>
            <a:r>
              <a:rPr lang="en-US" altLang="ja-JP" sz="2000"/>
              <a:t>convex shape due to </a:t>
            </a:r>
            <a:r>
              <a:rPr lang="en-US" altLang="ja-JP" sz="2000">
                <a:solidFill>
                  <a:srgbClr val="FF0000"/>
                </a:solidFill>
              </a:rPr>
              <a:t>radial flow</a:t>
            </a:r>
            <a:r>
              <a:rPr lang="en-US" altLang="ja-JP" sz="2000"/>
              <a:t>.</a:t>
            </a:r>
          </a:p>
        </p:txBody>
      </p:sp>
    </p:spTree>
    <p:extLst>
      <p:ext uri="{BB962C8B-B14F-4D97-AF65-F5344CB8AC3E}">
        <p14:creationId xmlns:p14="http://schemas.microsoft.com/office/powerpoint/2010/main" val="11423676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asted-image.png"/>
          <p:cNvPicPr>
            <a:picLocks/>
          </p:cNvPicPr>
          <p:nvPr/>
        </p:nvPicPr>
        <p:blipFill>
          <a:blip r:embed="rId2">
            <a:extLst/>
          </a:blip>
          <a:stretch>
            <a:fillRect/>
          </a:stretch>
        </p:blipFill>
        <p:spPr>
          <a:xfrm>
            <a:off x="5645050" y="6285012"/>
            <a:ext cx="3064511" cy="549378"/>
          </a:xfrm>
          <a:prstGeom prst="rect">
            <a:avLst/>
          </a:prstGeom>
          <a:ln w="12700">
            <a:miter lim="400000"/>
          </a:ln>
        </p:spPr>
      </p:pic>
      <p:pic>
        <p:nvPicPr>
          <p:cNvPr id="133" name="pasted-image.png"/>
          <p:cNvPicPr>
            <a:picLocks/>
          </p:cNvPicPr>
          <p:nvPr/>
        </p:nvPicPr>
        <p:blipFill>
          <a:blip r:embed="rId3">
            <a:extLst/>
          </a:blip>
          <a:stretch>
            <a:fillRect/>
          </a:stretch>
        </p:blipFill>
        <p:spPr>
          <a:xfrm>
            <a:off x="5012020" y="4765459"/>
            <a:ext cx="612196" cy="1412727"/>
          </a:xfrm>
          <a:prstGeom prst="rect">
            <a:avLst/>
          </a:prstGeom>
          <a:ln w="12700">
            <a:miter lim="400000"/>
          </a:ln>
        </p:spPr>
      </p:pic>
      <p:pic>
        <p:nvPicPr>
          <p:cNvPr id="134" name="pasted-image.png"/>
          <p:cNvPicPr>
            <a:picLocks/>
          </p:cNvPicPr>
          <p:nvPr/>
        </p:nvPicPr>
        <p:blipFill>
          <a:blip r:embed="rId4">
            <a:extLst/>
          </a:blip>
          <a:stretch>
            <a:fillRect/>
          </a:stretch>
        </p:blipFill>
        <p:spPr>
          <a:xfrm>
            <a:off x="5019143" y="2992451"/>
            <a:ext cx="3626283" cy="1727355"/>
          </a:xfrm>
          <a:prstGeom prst="rect">
            <a:avLst/>
          </a:prstGeom>
          <a:ln w="12700">
            <a:miter lim="400000"/>
          </a:ln>
        </p:spPr>
      </p:pic>
      <p:sp>
        <p:nvSpPr>
          <p:cNvPr id="135" name="Shape 135"/>
          <p:cNvSpPr/>
          <p:nvPr/>
        </p:nvSpPr>
        <p:spPr>
          <a:xfrm>
            <a:off x="12087" y="-537267"/>
            <a:ext cx="9119827" cy="2207321"/>
          </a:xfrm>
          <a:prstGeom prst="rect">
            <a:avLst/>
          </a:prstGeom>
          <a:ln w="12700">
            <a:miter lim="400000"/>
          </a:ln>
          <a:extLst>
            <a:ext uri="{C572A759-6A51-4108-AA02-DFA0A04FC94B}">
              <ma14:wrappingTextBoxFlag xmlns:ma14="http://schemas.microsoft.com/office/mac/drawingml/2011/main" val="1"/>
            </a:ext>
          </a:extLst>
        </p:spPr>
        <p:txBody>
          <a:bodyPr lIns="178587" tIns="178587" rIns="178587" bIns="178587" anchor="ctr">
            <a:spAutoFit/>
          </a:bodyPr>
          <a:lstStyle>
            <a:lvl1pPr algn="l">
              <a:defRPr sz="6000">
                <a:latin typeface="Arial Rounded MT Bold"/>
                <a:ea typeface="Arial Rounded MT Bold"/>
                <a:cs typeface="Arial Rounded MT Bold"/>
                <a:sym typeface="Arial Rounded MT Bold"/>
              </a:defRPr>
            </a:lvl1pPr>
          </a:lstStyle>
          <a:p>
            <a:r>
              <a:t>Azimuthal anisotropic flow </a:t>
            </a:r>
          </a:p>
        </p:txBody>
      </p:sp>
      <p:pic>
        <p:nvPicPr>
          <p:cNvPr id="136" name="pasted-image.pdf"/>
          <p:cNvPicPr>
            <a:picLocks noChangeAspect="1"/>
          </p:cNvPicPr>
          <p:nvPr/>
        </p:nvPicPr>
        <p:blipFill>
          <a:blip r:embed="rId5">
            <a:extLst/>
          </a:blip>
          <a:stretch>
            <a:fillRect/>
          </a:stretch>
        </p:blipFill>
        <p:spPr>
          <a:xfrm>
            <a:off x="764977" y="1089422"/>
            <a:ext cx="3178969" cy="2098477"/>
          </a:xfrm>
          <a:prstGeom prst="rect">
            <a:avLst/>
          </a:prstGeom>
          <a:ln w="12700">
            <a:miter lim="400000"/>
          </a:ln>
        </p:spPr>
      </p:pic>
      <p:pic>
        <p:nvPicPr>
          <p:cNvPr id="137" name="pasted-image.pdf"/>
          <p:cNvPicPr>
            <a:picLocks noChangeAspect="1"/>
          </p:cNvPicPr>
          <p:nvPr/>
        </p:nvPicPr>
        <p:blipFill>
          <a:blip r:embed="rId6">
            <a:extLst/>
          </a:blip>
          <a:stretch>
            <a:fillRect/>
          </a:stretch>
        </p:blipFill>
        <p:spPr>
          <a:xfrm>
            <a:off x="5430738" y="1223367"/>
            <a:ext cx="2777134" cy="1759148"/>
          </a:xfrm>
          <a:prstGeom prst="rect">
            <a:avLst/>
          </a:prstGeom>
          <a:ln w="12700">
            <a:miter lim="400000"/>
          </a:ln>
        </p:spPr>
      </p:pic>
      <p:sp>
        <p:nvSpPr>
          <p:cNvPr id="138" name="Shape 138"/>
          <p:cNvSpPr/>
          <p:nvPr/>
        </p:nvSpPr>
        <p:spPr>
          <a:xfrm>
            <a:off x="4259461" y="1692176"/>
            <a:ext cx="1077773" cy="892969"/>
          </a:xfrm>
          <a:prstGeom prst="rightArrow">
            <a:avLst>
              <a:gd name="adj1" fmla="val 32000"/>
              <a:gd name="adj2" fmla="val 64000"/>
            </a:avLst>
          </a:prstGeom>
          <a:ln w="25400">
            <a:solidFill>
              <a:schemeClr val="accent5"/>
            </a:solidFill>
            <a:miter lim="400000"/>
          </a:ln>
          <a:effectLst>
            <a:outerShdw blurRad="38100" dist="25400" dir="5400000" rotWithShape="0">
              <a:srgbClr val="000000">
                <a:alpha val="50000"/>
              </a:srgbClr>
            </a:outerShdw>
          </a:effectLst>
        </p:spPr>
        <p:txBody>
          <a:bodyPr lIns="35717" tIns="35717" rIns="35717" bIns="35717" anchor="ctr"/>
          <a:lstStyle/>
          <a:p>
            <a:pPr>
              <a:defRPr sz="2400">
                <a:solidFill>
                  <a:srgbClr val="FFFFFF"/>
                </a:solidFill>
              </a:defRPr>
            </a:pPr>
            <a:endParaRPr/>
          </a:p>
        </p:txBody>
      </p:sp>
      <p:sp>
        <p:nvSpPr>
          <p:cNvPr id="139" name="Shape 139"/>
          <p:cNvSpPr/>
          <p:nvPr/>
        </p:nvSpPr>
        <p:spPr>
          <a:xfrm>
            <a:off x="108433" y="2811620"/>
            <a:ext cx="4896281" cy="2380456"/>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lgn="l">
              <a:defRPr sz="3000">
                <a:latin typeface="Arial Rounded MT Bold"/>
                <a:ea typeface="Arial Rounded MT Bold"/>
                <a:cs typeface="Arial Rounded MT Bold"/>
                <a:sym typeface="Arial Rounded MT Bold"/>
              </a:defRPr>
            </a:pPr>
            <a:r>
              <a:t>Anisotropic particle production v</a:t>
            </a:r>
            <a:r>
              <a:rPr baseline="-5999"/>
              <a:t>n</a:t>
            </a:r>
          </a:p>
          <a:p>
            <a:pPr algn="l">
              <a:defRPr sz="3000">
                <a:latin typeface="Arial Rounded MT Bold"/>
                <a:ea typeface="Arial Rounded MT Bold"/>
                <a:cs typeface="Arial Rounded MT Bold"/>
                <a:sym typeface="Arial Rounded MT Bold"/>
              </a:defRPr>
            </a:pPr>
            <a:r>
              <a:t>- Initial spatial condition is converted </a:t>
            </a:r>
            <a:br/>
            <a:r>
              <a:t>to momentum anisotropy</a:t>
            </a:r>
          </a:p>
        </p:txBody>
      </p:sp>
      <p:sp>
        <p:nvSpPr>
          <p:cNvPr id="140" name="Shape 140"/>
          <p:cNvSpPr/>
          <p:nvPr/>
        </p:nvSpPr>
        <p:spPr>
          <a:xfrm>
            <a:off x="899670" y="646890"/>
            <a:ext cx="3828829" cy="84157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defRPr sz="2500">
                <a:latin typeface="Arial Rounded MT Bold"/>
                <a:ea typeface="Arial Rounded MT Bold"/>
                <a:cs typeface="Arial Rounded MT Bold"/>
                <a:sym typeface="Arial Rounded MT Bold"/>
              </a:defRPr>
            </a:pPr>
            <a:r>
              <a:t>Initial spatial anisotropy:ε</a:t>
            </a:r>
            <a:r>
              <a:rPr sz="1200" baseline="-17647"/>
              <a:t>2</a:t>
            </a:r>
          </a:p>
        </p:txBody>
      </p:sp>
      <p:sp>
        <p:nvSpPr>
          <p:cNvPr id="141" name="Shape 141"/>
          <p:cNvSpPr/>
          <p:nvPr/>
        </p:nvSpPr>
        <p:spPr>
          <a:xfrm>
            <a:off x="5648013" y="839252"/>
            <a:ext cx="3861885" cy="4568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defRPr sz="2500">
                <a:latin typeface="Arial Rounded MT Bold"/>
                <a:ea typeface="Arial Rounded MT Bold"/>
                <a:cs typeface="Arial Rounded MT Bold"/>
                <a:sym typeface="Arial Rounded MT Bold"/>
              </a:defRPr>
            </a:pPr>
            <a:r>
              <a:t>momentum anisotropy:v</a:t>
            </a:r>
            <a:r>
              <a:rPr sz="1100" baseline="-6250"/>
              <a:t>2</a:t>
            </a:r>
          </a:p>
        </p:txBody>
      </p:sp>
      <p:pic>
        <p:nvPicPr>
          <p:cNvPr id="142" name="pasted-image.png"/>
          <p:cNvPicPr>
            <a:picLocks/>
          </p:cNvPicPr>
          <p:nvPr/>
        </p:nvPicPr>
        <p:blipFill>
          <a:blip r:embed="rId7">
            <a:extLst/>
          </a:blip>
          <a:stretch>
            <a:fillRect/>
          </a:stretch>
        </p:blipFill>
        <p:spPr>
          <a:xfrm>
            <a:off x="5653631" y="4663076"/>
            <a:ext cx="3064511" cy="1617493"/>
          </a:xfrm>
          <a:prstGeom prst="rect">
            <a:avLst/>
          </a:prstGeom>
          <a:ln w="12700">
            <a:miter lim="400000"/>
          </a:ln>
        </p:spPr>
      </p:pic>
      <p:sp>
        <p:nvSpPr>
          <p:cNvPr id="143" name="Shape 143"/>
          <p:cNvSpPr/>
          <p:nvPr/>
        </p:nvSpPr>
        <p:spPr>
          <a:xfrm>
            <a:off x="8209360" y="3497430"/>
            <a:ext cx="331749" cy="354228"/>
          </a:xfrm>
          <a:prstGeom prst="rect">
            <a:avLst/>
          </a:prstGeom>
          <a:ln w="25400">
            <a:solidFill>
              <a:schemeClr val="accent1">
                <a:hueOff val="47394"/>
                <a:satOff val="-25753"/>
                <a:lumOff val="-7544"/>
              </a:schemeClr>
            </a:solidFill>
            <a:miter lim="400000"/>
          </a:ln>
        </p:spPr>
        <p:txBody>
          <a:bodyPr lIns="35717" tIns="35717" rIns="35717" bIns="35717" anchor="ctr"/>
          <a:lstStyle/>
          <a:p>
            <a:pPr>
              <a:defRPr sz="2400"/>
            </a:pPr>
            <a:endParaRPr/>
          </a:p>
        </p:txBody>
      </p:sp>
      <p:sp>
        <p:nvSpPr>
          <p:cNvPr id="144" name="Shape 144"/>
          <p:cNvSpPr/>
          <p:nvPr/>
        </p:nvSpPr>
        <p:spPr>
          <a:xfrm>
            <a:off x="8209359" y="4860049"/>
            <a:ext cx="411278" cy="219998"/>
          </a:xfrm>
          <a:prstGeom prst="rect">
            <a:avLst/>
          </a:prstGeom>
          <a:ln w="25400">
            <a:solidFill>
              <a:schemeClr val="accent5"/>
            </a:solidFill>
            <a:miter lim="400000"/>
          </a:ln>
        </p:spPr>
        <p:txBody>
          <a:bodyPr lIns="35717" tIns="35717" rIns="35717" bIns="35717" anchor="ctr"/>
          <a:lstStyle/>
          <a:p>
            <a:pPr>
              <a:defRPr sz="2400"/>
            </a:pPr>
            <a:endParaRPr/>
          </a:p>
        </p:txBody>
      </p:sp>
      <p:sp>
        <p:nvSpPr>
          <p:cNvPr id="145" name="Shape 145"/>
          <p:cNvSpPr/>
          <p:nvPr/>
        </p:nvSpPr>
        <p:spPr>
          <a:xfrm>
            <a:off x="1702272" y="4934712"/>
            <a:ext cx="3053905" cy="145712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l">
              <a:defRPr sz="3000">
                <a:latin typeface="Arial Rounded MT Bold"/>
                <a:ea typeface="Arial Rounded MT Bold"/>
                <a:cs typeface="Arial Rounded MT Bold"/>
                <a:sym typeface="Arial Rounded MT Bold"/>
              </a:defRPr>
            </a:pPr>
            <a:r>
              <a:t>Sensitive to </a:t>
            </a:r>
            <a:br/>
            <a:r>
              <a:t>-initial condition </a:t>
            </a:r>
            <a:br/>
            <a:r>
              <a:t>-viscosity </a:t>
            </a:r>
          </a:p>
        </p:txBody>
      </p:sp>
      <p:sp>
        <p:nvSpPr>
          <p:cNvPr id="146" name="Shape 146"/>
          <p:cNvSpPr/>
          <p:nvPr/>
        </p:nvSpPr>
        <p:spPr>
          <a:xfrm>
            <a:off x="272082" y="5190450"/>
            <a:ext cx="1077773" cy="892969"/>
          </a:xfrm>
          <a:prstGeom prst="rightArrow">
            <a:avLst>
              <a:gd name="adj1" fmla="val 32000"/>
              <a:gd name="adj2" fmla="val 64000"/>
            </a:avLst>
          </a:prstGeom>
          <a:ln w="25400">
            <a:solidFill>
              <a:schemeClr val="accent5"/>
            </a:solidFill>
            <a:miter lim="400000"/>
          </a:ln>
          <a:effectLst>
            <a:outerShdw blurRad="38100" dist="25400" dir="5400000" rotWithShape="0">
              <a:srgbClr val="000000">
                <a:alpha val="50000"/>
              </a:srgbClr>
            </a:outerShdw>
          </a:effectLst>
        </p:spPr>
        <p:txBody>
          <a:bodyPr lIns="35717" tIns="35717" rIns="35717" bIns="35717" anchor="ctr"/>
          <a:lstStyle/>
          <a:p>
            <a:pPr>
              <a:defRPr sz="2400">
                <a:solidFill>
                  <a:srgbClr val="FFFFFF"/>
                </a:solidFill>
              </a:defRPr>
            </a:pPr>
            <a:endParaRPr/>
          </a:p>
        </p:txBody>
      </p:sp>
      <p:sp>
        <p:nvSpPr>
          <p:cNvPr id="147" name="Shape 147"/>
          <p:cNvSpPr>
            <a:spLocks noGrp="1"/>
          </p:cNvSpPr>
          <p:nvPr>
            <p:ph type="sldNum" sz="quarter" idx="2"/>
          </p:nvPr>
        </p:nvSpPr>
        <p:spPr>
          <a:xfrm>
            <a:off x="8766269" y="6429797"/>
            <a:ext cx="228947" cy="3571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
        <p:nvSpPr>
          <p:cNvPr id="148" name="Shape 148"/>
          <p:cNvSpPr/>
          <p:nvPr/>
        </p:nvSpPr>
        <p:spPr>
          <a:xfrm>
            <a:off x="4403759" y="6451158"/>
            <a:ext cx="2539879" cy="4568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sz="2500" b="1">
                <a:latin typeface="Consolas"/>
                <a:ea typeface="Consolas"/>
                <a:cs typeface="Consolas"/>
                <a:sym typeface="Consolas"/>
              </a:defRPr>
            </a:lvl1pPr>
          </a:lstStyle>
          <a:p>
            <a:r>
              <a:t>PRL 106.192301</a:t>
            </a:r>
          </a:p>
        </p:txBody>
      </p:sp>
    </p:spTree>
    <p:extLst>
      <p:ext uri="{BB962C8B-B14F-4D97-AF65-F5344CB8AC3E}">
        <p14:creationId xmlns:p14="http://schemas.microsoft.com/office/powerpoint/2010/main" val="2860809214"/>
      </p:ext>
    </p:extLst>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414463"/>
            <a:ext cx="3525838"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69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88" y="1450975"/>
            <a:ext cx="366395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2" name="Title 1"/>
          <p:cNvSpPr>
            <a:spLocks noGrp="1"/>
          </p:cNvSpPr>
          <p:nvPr>
            <p:ph type="title"/>
          </p:nvPr>
        </p:nvSpPr>
        <p:spPr>
          <a:xfrm>
            <a:off x="1371600" y="111125"/>
            <a:ext cx="6477000" cy="898525"/>
          </a:xfrm>
        </p:spPr>
        <p:txBody>
          <a:bodyPr>
            <a:normAutofit fontScale="90000"/>
          </a:bodyPr>
          <a:lstStyle/>
          <a:p>
            <a:pPr fontAlgn="auto">
              <a:spcAft>
                <a:spcPts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US" altLang="ja-JP" sz="3200" dirty="0">
                <a:solidFill>
                  <a:srgbClr val="2F2B20"/>
                </a:solidFill>
                <a:latin typeface="Arial" charset="0"/>
                <a:ea typeface="ＭＳ Ｐゴシック" charset="0"/>
                <a:cs typeface="ＭＳ Ｐゴシック" charset="0"/>
              </a:rPr>
              <a:t>Energy dependence</a:t>
            </a:r>
            <a:br>
              <a:rPr lang="en-US" altLang="ja-JP" sz="3200" dirty="0">
                <a:solidFill>
                  <a:srgbClr val="2F2B20"/>
                </a:solidFill>
                <a:latin typeface="Arial" charset="0"/>
                <a:ea typeface="ＭＳ Ｐゴシック" charset="0"/>
                <a:cs typeface="ＭＳ Ｐゴシック" charset="0"/>
              </a:rPr>
            </a:br>
            <a:r>
              <a:rPr lang="en-US" altLang="ja-JP" sz="3200" dirty="0">
                <a:solidFill>
                  <a:srgbClr val="2F2B20"/>
                </a:solidFill>
                <a:latin typeface="Arial" charset="0"/>
                <a:ea typeface="ＭＳ Ｐゴシック" charset="0"/>
                <a:cs typeface="ＭＳ Ｐゴシック" charset="0"/>
              </a:rPr>
              <a:t>200,  62.4,  </a:t>
            </a:r>
            <a:r>
              <a:rPr lang="en-US" altLang="ja-JP" sz="3200" dirty="0" smtClean="0">
                <a:solidFill>
                  <a:srgbClr val="2F2B20"/>
                </a:solidFill>
                <a:latin typeface="Arial" charset="0"/>
                <a:ea typeface="ＭＳ Ｐゴシック" charset="0"/>
                <a:cs typeface="ＭＳ Ｐゴシック" charset="0"/>
              </a:rPr>
              <a:t>39</a:t>
            </a:r>
            <a:r>
              <a:rPr lang="ja-JP" altLang="ja-JP" sz="3200" dirty="0">
                <a:solidFill>
                  <a:srgbClr val="2F2B20"/>
                </a:solidFill>
                <a:latin typeface="Arial" charset="0"/>
                <a:ea typeface="ＭＳ Ｐゴシック" charset="0"/>
                <a:cs typeface="ＭＳ Ｐゴシック" charset="0"/>
              </a:rPr>
              <a:t>　</a:t>
            </a:r>
            <a:r>
              <a:rPr lang="en-US" altLang="ja-JP" sz="3200" dirty="0" err="1" smtClean="0">
                <a:solidFill>
                  <a:srgbClr val="2F2B20"/>
                </a:solidFill>
                <a:latin typeface="Arial" charset="0"/>
                <a:ea typeface="ＭＳ Ｐゴシック" charset="0"/>
                <a:cs typeface="ＭＳ Ｐゴシック" charset="0"/>
              </a:rPr>
              <a:t>GeV</a:t>
            </a:r>
            <a:endParaRPr lang="en-US" altLang="ja-JP" sz="3200" dirty="0">
              <a:solidFill>
                <a:srgbClr val="2F2B20"/>
              </a:solidFill>
              <a:latin typeface="Arial" charset="0"/>
              <a:ea typeface="ＭＳ Ｐゴシック" charset="0"/>
              <a:cs typeface="ＭＳ Ｐゴシック" charset="0"/>
            </a:endParaRPr>
          </a:p>
        </p:txBody>
      </p:sp>
      <p:sp>
        <p:nvSpPr>
          <p:cNvPr id="29700" name="日付プレースホルダ 11"/>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a:solidFill>
                  <a:schemeClr val="bg2"/>
                </a:solidFill>
              </a:rPr>
              <a:t>September, 20-24, 2011</a:t>
            </a:r>
          </a:p>
        </p:txBody>
      </p:sp>
      <p:sp>
        <p:nvSpPr>
          <p:cNvPr id="29701" name="フッター プレースホルダ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a:solidFill>
                  <a:schemeClr val="bg2"/>
                </a:solidFill>
              </a:rPr>
              <a:t>WPCF, Maya SHIMOMURA</a:t>
            </a:r>
          </a:p>
        </p:txBody>
      </p:sp>
      <p:sp>
        <p:nvSpPr>
          <p:cNvPr id="29702"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107ACCB-6151-2047-B257-907BCF4DE1B5}" type="slidenum">
              <a:rPr lang="en-US" altLang="ja-JP"/>
              <a:pPr/>
              <a:t>31</a:t>
            </a:fld>
            <a:endParaRPr lang="en-US" altLang="ja-JP"/>
          </a:p>
        </p:txBody>
      </p:sp>
      <p:pic>
        <p:nvPicPr>
          <p:cNvPr id="2970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679825"/>
            <a:ext cx="3525838"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70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1325" y="3716338"/>
            <a:ext cx="3732213"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705" name="TextBox 9"/>
          <p:cNvSpPr txBox="1">
            <a:spLocks noChangeArrowheads="1"/>
          </p:cNvSpPr>
          <p:nvPr/>
        </p:nvSpPr>
        <p:spPr bwMode="auto">
          <a:xfrm>
            <a:off x="179388" y="6116638"/>
            <a:ext cx="8216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b="1"/>
              <a:t>No energy dependence from 39 GeV to 200 GeV for different collision centralities.</a:t>
            </a:r>
          </a:p>
        </p:txBody>
      </p:sp>
      <p:sp>
        <p:nvSpPr>
          <p:cNvPr id="29706" name="テキスト ボックス 13"/>
          <p:cNvSpPr txBox="1">
            <a:spLocks noChangeArrowheads="1"/>
          </p:cNvSpPr>
          <p:nvPr/>
        </p:nvSpPr>
        <p:spPr bwMode="auto">
          <a:xfrm>
            <a:off x="1354138" y="10668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a:solidFill>
                  <a:srgbClr val="008000"/>
                </a:solidFill>
                <a:latin typeface="Arial" charset="0"/>
              </a:rPr>
              <a:t>S. Huang, A. Taranenko, R. Lacey </a:t>
            </a:r>
            <a:r>
              <a:rPr lang="en-US" altLang="ja-JP" sz="1800">
                <a:latin typeface="Arial" charset="0"/>
              </a:rPr>
              <a:t> </a:t>
            </a:r>
            <a:r>
              <a:rPr lang="en-US" altLang="ja-JP" sz="1800">
                <a:solidFill>
                  <a:srgbClr val="008000"/>
                </a:solidFill>
                <a:latin typeface="Arial" charset="0"/>
              </a:rPr>
              <a:t>(WWND2011)</a:t>
            </a:r>
          </a:p>
        </p:txBody>
      </p:sp>
    </p:spTree>
    <p:extLst>
      <p:ext uri="{BB962C8B-B14F-4D97-AF65-F5344CB8AC3E}">
        <p14:creationId xmlns:p14="http://schemas.microsoft.com/office/powerpoint/2010/main" val="1159938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itle 1"/>
          <p:cNvSpPr>
            <a:spLocks noGrp="1"/>
          </p:cNvSpPr>
          <p:nvPr>
            <p:ph type="title"/>
          </p:nvPr>
        </p:nvSpPr>
        <p:spPr>
          <a:xfrm>
            <a:off x="457200" y="111125"/>
            <a:ext cx="7786688" cy="1014413"/>
          </a:xfrm>
        </p:spPr>
        <p:txBody>
          <a:bodyPr>
            <a:normAutofit fontScale="90000"/>
          </a:bodyPr>
          <a:lstStyle/>
          <a:p>
            <a:pPr fontAlgn="auto">
              <a:spcAft>
                <a:spcPts val="0"/>
              </a:spcAft>
              <a:defRPr/>
            </a:pPr>
            <a:r>
              <a:rPr lang="en-US" altLang="ja-JP" sz="3200" dirty="0">
                <a:solidFill>
                  <a:srgbClr val="2F2B20"/>
                </a:solidFill>
                <a:latin typeface="Arial" charset="0"/>
                <a:ea typeface="ＭＳ Ｐゴシック" charset="0"/>
                <a:cs typeface="ＭＳ Ｐゴシック" charset="0"/>
              </a:rPr>
              <a:t>Energy dependence</a:t>
            </a:r>
            <a:br>
              <a:rPr lang="en-US" altLang="ja-JP" sz="3200" dirty="0">
                <a:solidFill>
                  <a:srgbClr val="2F2B20"/>
                </a:solidFill>
                <a:latin typeface="Arial" charset="0"/>
                <a:ea typeface="ＭＳ Ｐゴシック" charset="0"/>
                <a:cs typeface="ＭＳ Ｐゴシック" charset="0"/>
              </a:rPr>
            </a:br>
            <a:r>
              <a:rPr lang="en-US" altLang="ja-JP" sz="3200" dirty="0">
                <a:solidFill>
                  <a:srgbClr val="2F2B20"/>
                </a:solidFill>
                <a:latin typeface="Arial" charset="0"/>
                <a:ea typeface="ＭＳ Ｐゴシック" charset="0"/>
                <a:cs typeface="ＭＳ Ｐゴシック" charset="0"/>
              </a:rPr>
              <a:t>200, </a:t>
            </a:r>
            <a:r>
              <a:rPr lang="en-US" altLang="ja-JP" sz="3200" dirty="0" smtClean="0">
                <a:solidFill>
                  <a:srgbClr val="2F2B20"/>
                </a:solidFill>
                <a:latin typeface="Arial" charset="0"/>
                <a:ea typeface="ＭＳ Ｐゴシック" charset="0"/>
                <a:cs typeface="ＭＳ Ｐゴシック" charset="0"/>
              </a:rPr>
              <a:t>7.7 </a:t>
            </a:r>
            <a:r>
              <a:rPr lang="en-US" altLang="ja-JP" sz="3200" dirty="0" err="1">
                <a:solidFill>
                  <a:srgbClr val="2F2B20"/>
                </a:solidFill>
                <a:latin typeface="Arial" charset="0"/>
                <a:ea typeface="ＭＳ Ｐゴシック" charset="0"/>
                <a:cs typeface="ＭＳ Ｐゴシック" charset="0"/>
              </a:rPr>
              <a:t>GeV</a:t>
            </a:r>
            <a:endParaRPr lang="en-US" altLang="ja-JP" sz="3200" dirty="0">
              <a:solidFill>
                <a:srgbClr val="2F2B20"/>
              </a:solidFill>
              <a:latin typeface="Arial" charset="0"/>
              <a:ea typeface="ＭＳ Ｐゴシック" charset="0"/>
              <a:cs typeface="ＭＳ Ｐゴシック" charset="0"/>
            </a:endParaRPr>
          </a:p>
        </p:txBody>
      </p:sp>
      <p:pic>
        <p:nvPicPr>
          <p:cNvPr id="31746" name="Content Placeholder 5" descr="v2_10_40.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4925" y="1524000"/>
            <a:ext cx="4689475" cy="3344863"/>
          </a:xfrm>
        </p:spPr>
      </p:pic>
      <p:sp>
        <p:nvSpPr>
          <p:cNvPr id="31747" name="日付プレースホルダ 9"/>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a:solidFill>
                  <a:schemeClr val="bg2"/>
                </a:solidFill>
              </a:rPr>
              <a:t>September, 20-24, 2011</a:t>
            </a:r>
          </a:p>
        </p:txBody>
      </p:sp>
      <p:sp>
        <p:nvSpPr>
          <p:cNvPr id="31748" name="スライド番号プレースホルダー 1"/>
          <p:cNvSpPr>
            <a:spLocks noGrp="1"/>
          </p:cNvSpPr>
          <p:nvPr>
            <p:ph type="sldNum" sz="quarter" idx="10"/>
          </p:nvPr>
        </p:nvSpPr>
        <p:spPr bwMode="auto">
          <a:xfrm>
            <a:off x="8559800" y="5648325"/>
            <a:ext cx="549275" cy="39687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D60AAC-A227-EA42-9CAE-14BB50E6F734}" type="slidenum">
              <a:rPr lang="en-US" altLang="ja-JP"/>
              <a:pPr/>
              <a:t>32</a:t>
            </a:fld>
            <a:endParaRPr lang="en-US" altLang="ja-JP"/>
          </a:p>
        </p:txBody>
      </p:sp>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1524000"/>
            <a:ext cx="3968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50" name="TextBox 6"/>
          <p:cNvSpPr txBox="1">
            <a:spLocks noChangeArrowheads="1"/>
          </p:cNvSpPr>
          <p:nvPr/>
        </p:nvSpPr>
        <p:spPr bwMode="auto">
          <a:xfrm>
            <a:off x="179388" y="5376863"/>
            <a:ext cx="83058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2200">
                <a:latin typeface="Arial" charset="0"/>
              </a:rPr>
              <a:t>The v</a:t>
            </a:r>
            <a:r>
              <a:rPr lang="en-US" altLang="ja-JP" sz="2200" baseline="-25000">
                <a:latin typeface="Arial" charset="0"/>
              </a:rPr>
              <a:t>2</a:t>
            </a:r>
            <a:r>
              <a:rPr lang="en-US" altLang="ja-JP" sz="2200">
                <a:latin typeface="Arial" charset="0"/>
              </a:rPr>
              <a:t> at 7.7 GeV Au+Au is much lower than v</a:t>
            </a:r>
            <a:r>
              <a:rPr lang="en-US" altLang="ja-JP" sz="2200" baseline="-25000">
                <a:latin typeface="Arial" charset="0"/>
              </a:rPr>
              <a:t>2</a:t>
            </a:r>
            <a:r>
              <a:rPr lang="en-US" altLang="ja-JP" sz="2200">
                <a:latin typeface="Arial" charset="0"/>
              </a:rPr>
              <a:t> of  39 - 200 GeV.</a:t>
            </a:r>
          </a:p>
          <a:p>
            <a:r>
              <a:rPr lang="en-US" altLang="ja-JP" sz="2200">
                <a:latin typeface="Arial" charset="0"/>
              </a:rPr>
              <a:t>Partonic flow --</a:t>
            </a:r>
            <a:r>
              <a:rPr lang="en-US" altLang="ja-JP" sz="2200">
                <a:latin typeface="Arial" charset="0"/>
                <a:sym typeface="Symbol" charset="0"/>
              </a:rPr>
              <a:t></a:t>
            </a:r>
            <a:r>
              <a:rPr lang="en-US" altLang="ja-JP" sz="2200">
                <a:latin typeface="Arial" charset="0"/>
              </a:rPr>
              <a:t> Hadronic flow : between 39 and 7.7 GeV ? </a:t>
            </a:r>
          </a:p>
          <a:p>
            <a:r>
              <a:rPr lang="ja-JP" altLang="en-US" sz="2200">
                <a:solidFill>
                  <a:srgbClr val="FF0000"/>
                </a:solidFill>
                <a:latin typeface="Arial" charset="0"/>
                <a:sym typeface="Wingdings" charset="0"/>
              </a:rPr>
              <a:t></a:t>
            </a:r>
            <a:r>
              <a:rPr lang="en-US" altLang="ja-JP" sz="2200">
                <a:solidFill>
                  <a:srgbClr val="FF0000"/>
                </a:solidFill>
                <a:latin typeface="Arial" charset="0"/>
                <a:sym typeface="Wingdings" charset="0"/>
              </a:rPr>
              <a:t> </a:t>
            </a:r>
            <a:r>
              <a:rPr lang="en-US" altLang="ja-JP" sz="2200">
                <a:solidFill>
                  <a:srgbClr val="FF0000"/>
                </a:solidFill>
                <a:latin typeface="Arial" charset="0"/>
              </a:rPr>
              <a:t>Need more study for this region. </a:t>
            </a:r>
          </a:p>
        </p:txBody>
      </p:sp>
      <p:sp>
        <p:nvSpPr>
          <p:cNvPr id="31751" name="テキスト ボックス 8"/>
          <p:cNvSpPr txBox="1">
            <a:spLocks noChangeArrowheads="1"/>
          </p:cNvSpPr>
          <p:nvPr/>
        </p:nvSpPr>
        <p:spPr bwMode="auto">
          <a:xfrm>
            <a:off x="914400" y="1066800"/>
            <a:ext cx="601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a:solidFill>
                  <a:srgbClr val="008000"/>
                </a:solidFill>
                <a:latin typeface="Arial" charset="0"/>
              </a:rPr>
              <a:t>S. Huang, A. Taranenko, R. Lacey </a:t>
            </a:r>
            <a:r>
              <a:rPr lang="en-US" altLang="ja-JP" sz="1800">
                <a:latin typeface="Arial" charset="0"/>
              </a:rPr>
              <a:t> </a:t>
            </a:r>
            <a:r>
              <a:rPr lang="en-US" altLang="ja-JP" sz="1800">
                <a:solidFill>
                  <a:srgbClr val="008000"/>
                </a:solidFill>
                <a:latin typeface="Arial" charset="0"/>
              </a:rPr>
              <a:t>(WWND2011)</a:t>
            </a:r>
          </a:p>
        </p:txBody>
      </p:sp>
      <p:sp>
        <p:nvSpPr>
          <p:cNvPr id="31752" name="TextBox 12"/>
          <p:cNvSpPr txBox="1">
            <a:spLocks noChangeArrowheads="1"/>
          </p:cNvSpPr>
          <p:nvPr/>
        </p:nvSpPr>
        <p:spPr bwMode="auto">
          <a:xfrm>
            <a:off x="4676775" y="1597025"/>
            <a:ext cx="368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r>
              <a:rPr lang="en-US" altLang="ja-JP" sz="1400"/>
              <a:t>Preliminary, STAR, PHENIX and E895 data</a:t>
            </a:r>
          </a:p>
        </p:txBody>
      </p:sp>
      <p:sp>
        <p:nvSpPr>
          <p:cNvPr id="31753" name="フッター プレースホルダー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a:solidFill>
                  <a:schemeClr val="bg2"/>
                </a:solidFill>
              </a:rPr>
              <a:t>WPCF, Maya SHIMOMURA</a:t>
            </a:r>
          </a:p>
        </p:txBody>
      </p:sp>
    </p:spTree>
    <p:extLst>
      <p:ext uri="{BB962C8B-B14F-4D97-AF65-F5344CB8AC3E}">
        <p14:creationId xmlns:p14="http://schemas.microsoft.com/office/powerpoint/2010/main" val="35023300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図 8" descr="figure2_andPHENIX.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1143000"/>
            <a:ext cx="52578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タイトル 1"/>
          <p:cNvSpPr>
            <a:spLocks noGrp="1"/>
          </p:cNvSpPr>
          <p:nvPr>
            <p:ph type="title"/>
          </p:nvPr>
        </p:nvSpPr>
        <p:spPr>
          <a:xfrm>
            <a:off x="457200" y="115888"/>
            <a:ext cx="7620000" cy="1143000"/>
          </a:xfrm>
        </p:spPr>
        <p:txBody>
          <a:bodyPr>
            <a:normAutofit fontScale="90000"/>
          </a:bodyPr>
          <a:lstStyle/>
          <a:p>
            <a:pPr fontAlgn="auto">
              <a:spcAft>
                <a:spcPts val="0"/>
              </a:spcAft>
              <a:defRPr/>
            </a:pPr>
            <a:r>
              <a:rPr lang="en-US" altLang="ja-JP" sz="4400" dirty="0">
                <a:solidFill>
                  <a:srgbClr val="2F2B20"/>
                </a:solidFill>
                <a:latin typeface="Arial" charset="0"/>
                <a:ea typeface="ＭＳ Ｐゴシック" charset="0"/>
                <a:cs typeface="ＭＳ Ｐゴシック" charset="0"/>
              </a:rPr>
              <a:t>Energy dependence</a:t>
            </a:r>
            <a:br>
              <a:rPr lang="en-US" altLang="ja-JP" sz="4400" dirty="0">
                <a:solidFill>
                  <a:srgbClr val="2F2B20"/>
                </a:solidFill>
                <a:latin typeface="Arial" charset="0"/>
                <a:ea typeface="ＭＳ Ｐゴシック" charset="0"/>
                <a:cs typeface="ＭＳ Ｐゴシック" charset="0"/>
              </a:rPr>
            </a:br>
            <a:r>
              <a:rPr lang="en-US" altLang="ja-JP" sz="4400" dirty="0" smtClean="0">
                <a:solidFill>
                  <a:srgbClr val="2F2B20"/>
                </a:solidFill>
                <a:latin typeface="Arial" charset="0"/>
                <a:ea typeface="ＭＳ Ｐゴシック" charset="0"/>
                <a:cs typeface="ＭＳ Ｐゴシック" charset="0"/>
              </a:rPr>
              <a:t>2.76 </a:t>
            </a:r>
            <a:r>
              <a:rPr lang="en-US" altLang="ja-JP" sz="4400" dirty="0" err="1" smtClean="0">
                <a:solidFill>
                  <a:srgbClr val="2F2B20"/>
                </a:solidFill>
                <a:latin typeface="Arial" charset="0"/>
                <a:ea typeface="ＭＳ Ｐゴシック" charset="0"/>
                <a:cs typeface="ＭＳ Ｐゴシック" charset="0"/>
              </a:rPr>
              <a:t>TeV</a:t>
            </a:r>
            <a:r>
              <a:rPr lang="en-US" altLang="ja-JP" sz="4400" dirty="0" smtClean="0">
                <a:solidFill>
                  <a:srgbClr val="2F2B20"/>
                </a:solidFill>
                <a:latin typeface="Arial" charset="0"/>
                <a:ea typeface="ＭＳ Ｐゴシック" charset="0"/>
                <a:cs typeface="ＭＳ Ｐゴシック" charset="0"/>
              </a:rPr>
              <a:t>, 200 </a:t>
            </a:r>
            <a:r>
              <a:rPr lang="en-US" altLang="ja-JP" sz="4400" dirty="0" err="1">
                <a:solidFill>
                  <a:srgbClr val="2F2B20"/>
                </a:solidFill>
                <a:latin typeface="Arial" charset="0"/>
                <a:ea typeface="ＭＳ Ｐゴシック" charset="0"/>
                <a:cs typeface="ＭＳ Ｐゴシック" charset="0"/>
              </a:rPr>
              <a:t>GeV</a:t>
            </a:r>
            <a:endParaRPr lang="ja-JP" altLang="en-US" sz="4400" dirty="0">
              <a:latin typeface="Arial" charset="0"/>
              <a:ea typeface="ＭＳ Ｐゴシック" charset="0"/>
              <a:cs typeface="ＭＳ Ｐゴシック" charset="0"/>
            </a:endParaRPr>
          </a:p>
        </p:txBody>
      </p:sp>
      <p:sp>
        <p:nvSpPr>
          <p:cNvPr id="33795" name="コンテンツ プレースホルダ 11"/>
          <p:cNvSpPr>
            <a:spLocks noGrp="1"/>
          </p:cNvSpPr>
          <p:nvPr>
            <p:ph idx="1"/>
          </p:nvPr>
        </p:nvSpPr>
        <p:spPr>
          <a:xfrm>
            <a:off x="611188" y="6064250"/>
            <a:ext cx="6629400" cy="533400"/>
          </a:xfrm>
        </p:spPr>
        <p:txBody>
          <a:bodyPr/>
          <a:lstStyle/>
          <a:p>
            <a:r>
              <a:rPr lang="en-US" altLang="ja-JP" sz="2800">
                <a:solidFill>
                  <a:srgbClr val="FF0000"/>
                </a:solidFill>
                <a:latin typeface="Arial" charset="0"/>
                <a:ea typeface="ＭＳ Ｐゴシック" charset="0"/>
                <a:cs typeface="ＭＳ Ｐゴシック" charset="0"/>
              </a:rPr>
              <a:t>Mostly consistent, especially at low p</a:t>
            </a:r>
            <a:r>
              <a:rPr lang="en-US" altLang="ja-JP" sz="2800" baseline="-25000">
                <a:solidFill>
                  <a:srgbClr val="FF0000"/>
                </a:solidFill>
                <a:latin typeface="Arial" charset="0"/>
                <a:ea typeface="ＭＳ Ｐゴシック" charset="0"/>
                <a:cs typeface="ＭＳ Ｐゴシック" charset="0"/>
              </a:rPr>
              <a:t>T</a:t>
            </a:r>
            <a:endParaRPr lang="ja-JP" altLang="en-US" sz="2800" baseline="-25000">
              <a:solidFill>
                <a:srgbClr val="FF0000"/>
              </a:solidFill>
              <a:latin typeface="Arial" charset="0"/>
              <a:ea typeface="ＭＳ Ｐゴシック" charset="0"/>
              <a:cs typeface="ＭＳ Ｐゴシック" charset="0"/>
            </a:endParaRPr>
          </a:p>
        </p:txBody>
      </p:sp>
      <p:sp>
        <p:nvSpPr>
          <p:cNvPr id="33796" name="日付プレースホルダ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a:solidFill>
                  <a:schemeClr val="bg2"/>
                </a:solidFill>
              </a:rPr>
              <a:t>September, 20-24, 2011</a:t>
            </a:r>
          </a:p>
        </p:txBody>
      </p:sp>
      <p:sp>
        <p:nvSpPr>
          <p:cNvPr id="33797"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a:solidFill>
                  <a:schemeClr val="bg2"/>
                </a:solidFill>
              </a:rPr>
              <a:t>WPCF, Maya SHIMOMURA</a:t>
            </a:r>
          </a:p>
        </p:txBody>
      </p:sp>
      <p:sp>
        <p:nvSpPr>
          <p:cNvPr id="33798"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5339CE5-D825-F747-B966-227582C640D7}" type="slidenum">
              <a:rPr lang="en-US" altLang="ja-JP"/>
              <a:pPr/>
              <a:t>33</a:t>
            </a:fld>
            <a:endParaRPr lang="en-US" altLang="ja-JP"/>
          </a:p>
        </p:txBody>
      </p:sp>
      <p:sp>
        <p:nvSpPr>
          <p:cNvPr id="33799" name="テキスト ボックス 10"/>
          <p:cNvSpPr txBox="1">
            <a:spLocks noChangeArrowheads="1"/>
          </p:cNvSpPr>
          <p:nvPr/>
        </p:nvSpPr>
        <p:spPr bwMode="auto">
          <a:xfrm>
            <a:off x="4932363" y="2198688"/>
            <a:ext cx="3276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a:t>ALICE --- </a:t>
            </a:r>
          </a:p>
          <a:p>
            <a:r>
              <a:rPr lang="en-US" altLang="ja-JP"/>
              <a:t>Pb+Pb, √s</a:t>
            </a:r>
            <a:r>
              <a:rPr lang="en-US" altLang="ja-JP" baseline="-25000"/>
              <a:t>NN</a:t>
            </a:r>
            <a:r>
              <a:rPr lang="en-US" altLang="ja-JP"/>
              <a:t> = 2.76 TeV </a:t>
            </a:r>
          </a:p>
          <a:p>
            <a:r>
              <a:rPr lang="en-US" altLang="ja-JP"/>
              <a:t>(nucl-ex 0147314)</a:t>
            </a:r>
            <a:endParaRPr lang="ja-JP" altLang="en-US"/>
          </a:p>
          <a:p>
            <a:endParaRPr lang="en-US" altLang="ja-JP"/>
          </a:p>
          <a:p>
            <a:r>
              <a:rPr lang="en-US" altLang="ja-JP"/>
              <a:t>PHENIX and STAR ---</a:t>
            </a:r>
          </a:p>
          <a:p>
            <a:r>
              <a:rPr lang="en-US" altLang="ja-JP"/>
              <a:t> Au+Au, √s</a:t>
            </a:r>
            <a:r>
              <a:rPr lang="en-US" altLang="ja-JP" baseline="-25000"/>
              <a:t>NN</a:t>
            </a:r>
            <a:r>
              <a:rPr lang="en-US" altLang="ja-JP"/>
              <a:t> = 200 GeV</a:t>
            </a:r>
            <a:endParaRPr lang="ja-JP" altLang="en-US"/>
          </a:p>
        </p:txBody>
      </p:sp>
      <p:sp>
        <p:nvSpPr>
          <p:cNvPr id="33800" name="正方形/長方形 12"/>
          <p:cNvSpPr>
            <a:spLocks noChangeArrowheads="1"/>
          </p:cNvSpPr>
          <p:nvPr/>
        </p:nvSpPr>
        <p:spPr bwMode="auto">
          <a:xfrm>
            <a:off x="5003800" y="5084763"/>
            <a:ext cx="2667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100"/>
              <a:t>PHENIX : Phys. Rev. C 80, 024909 (2009) </a:t>
            </a:r>
          </a:p>
          <a:p>
            <a:r>
              <a:rPr lang="en-US" altLang="ja-JP" sz="1100"/>
              <a:t>STAR : Phys. Rev. C 77, 054901 (2008)</a:t>
            </a:r>
            <a:endParaRPr lang="ja-JP" altLang="en-US" sz="1100"/>
          </a:p>
        </p:txBody>
      </p:sp>
    </p:spTree>
    <p:extLst>
      <p:ext uri="{BB962C8B-B14F-4D97-AF65-F5344CB8AC3E}">
        <p14:creationId xmlns:p14="http://schemas.microsoft.com/office/powerpoint/2010/main" val="25549711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203200"/>
            <a:ext cx="7632700" cy="993775"/>
          </a:xfrm>
        </p:spPr>
        <p:txBody>
          <a:bodyPr>
            <a:normAutofit fontScale="90000"/>
          </a:bodyPr>
          <a:lstStyle/>
          <a:p>
            <a:pPr>
              <a:defRPr/>
            </a:pPr>
            <a:r>
              <a:rPr lang="en-US" altLang="ja-JP" sz="4400" dirty="0" smtClean="0">
                <a:solidFill>
                  <a:srgbClr val="2F2B20"/>
                </a:solidFill>
                <a:latin typeface="Arial" charset="0"/>
                <a:ea typeface="ＭＳ Ｐゴシック" charset="0"/>
                <a:cs typeface="ＭＳ Ｐゴシック" charset="0"/>
              </a:rPr>
              <a:t>Energy dependence</a:t>
            </a:r>
            <a:br>
              <a:rPr lang="en-US" altLang="ja-JP" sz="4400" dirty="0" smtClean="0">
                <a:solidFill>
                  <a:srgbClr val="2F2B20"/>
                </a:solidFill>
                <a:latin typeface="Arial" charset="0"/>
                <a:ea typeface="ＭＳ Ｐゴシック" charset="0"/>
                <a:cs typeface="ＭＳ Ｐゴシック" charset="0"/>
              </a:rPr>
            </a:br>
            <a:r>
              <a:rPr lang="en-US" altLang="ja-JP" sz="4400" dirty="0" smtClean="0">
                <a:solidFill>
                  <a:srgbClr val="2F2B20"/>
                </a:solidFill>
                <a:latin typeface="Arial" charset="0"/>
                <a:ea typeface="ＭＳ Ｐゴシック" charset="0"/>
                <a:cs typeface="ＭＳ Ｐゴシック" charset="0"/>
              </a:rPr>
              <a:t>- Integrated v</a:t>
            </a:r>
            <a:r>
              <a:rPr lang="en-US" altLang="ja-JP" sz="4400" baseline="-25000" dirty="0" smtClean="0">
                <a:solidFill>
                  <a:srgbClr val="2F2B20"/>
                </a:solidFill>
                <a:latin typeface="Arial" charset="0"/>
                <a:ea typeface="ＭＳ Ｐゴシック" charset="0"/>
                <a:cs typeface="ＭＳ Ｐゴシック" charset="0"/>
              </a:rPr>
              <a:t>2</a:t>
            </a:r>
            <a:r>
              <a:rPr lang="en-US" altLang="ja-JP" sz="4400" dirty="0" smtClean="0">
                <a:solidFill>
                  <a:srgbClr val="2F2B20"/>
                </a:solidFill>
                <a:latin typeface="Arial" charset="0"/>
                <a:ea typeface="ＭＳ Ｐゴシック" charset="0"/>
                <a:cs typeface="ＭＳ Ｐゴシック" charset="0"/>
              </a:rPr>
              <a:t> </a:t>
            </a:r>
            <a:endParaRPr lang="ja-JP" altLang="en-US" sz="4400" dirty="0"/>
          </a:p>
        </p:txBody>
      </p:sp>
      <p:sp>
        <p:nvSpPr>
          <p:cNvPr id="35842" name="コンテンツ プレースホルダー 2"/>
          <p:cNvSpPr>
            <a:spLocks noGrp="1"/>
          </p:cNvSpPr>
          <p:nvPr>
            <p:ph idx="1"/>
          </p:nvPr>
        </p:nvSpPr>
        <p:spPr>
          <a:xfrm>
            <a:off x="468313" y="1412875"/>
            <a:ext cx="4248150" cy="431800"/>
          </a:xfrm>
        </p:spPr>
        <p:txBody>
          <a:bodyPr>
            <a:normAutofit fontScale="70000" lnSpcReduction="20000"/>
          </a:bodyPr>
          <a:lstStyle/>
          <a:p>
            <a:r>
              <a:rPr lang="en-US" altLang="ja-JP">
                <a:latin typeface="Calibri" charset="0"/>
                <a:ea typeface="ＭＳ 明朝" charset="0"/>
              </a:rPr>
              <a:t>ALICE QM2011 Alberica’s  talk</a:t>
            </a:r>
            <a:endParaRPr lang="ja-JP" altLang="en-US">
              <a:latin typeface="Calibri" charset="0"/>
              <a:ea typeface="ＭＳ 明朝" charset="0"/>
            </a:endParaRPr>
          </a:p>
        </p:txBody>
      </p:sp>
      <p:sp>
        <p:nvSpPr>
          <p:cNvPr id="35843" name="スライド番号プレースホルダー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6AA4161D-B81E-C648-A4AF-CCB633971433}" type="slidenum">
              <a:rPr lang="en-US" altLang="ja-JP"/>
              <a:pPr/>
              <a:t>34</a:t>
            </a:fld>
            <a:endParaRPr lang="en-US" altLang="ja-JP"/>
          </a:p>
        </p:txBody>
      </p:sp>
      <p:sp>
        <p:nvSpPr>
          <p:cNvPr id="35844" name="フッター プレースホルダー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a:solidFill>
                  <a:schemeClr val="bg2"/>
                </a:solidFill>
              </a:rPr>
              <a:t>WPCF, Maya SHIMOMURA</a:t>
            </a:r>
          </a:p>
        </p:txBody>
      </p:sp>
      <p:sp>
        <p:nvSpPr>
          <p:cNvPr id="35845" name="日付プレースホルダー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a:solidFill>
                  <a:schemeClr val="bg2"/>
                </a:solidFill>
              </a:rPr>
              <a:t>September, 20-24, 2011</a:t>
            </a:r>
          </a:p>
        </p:txBody>
      </p:sp>
      <p:pic>
        <p:nvPicPr>
          <p:cNvPr id="35846" name="図 7" descr="pikp_spectra_RHIC_LH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357563"/>
            <a:ext cx="2955925"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図 10" descr="RHIC_ALICE_mean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836613"/>
            <a:ext cx="314642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図 6" descr="v2_energy_dep.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700213"/>
            <a:ext cx="45958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テキスト ボックス 8"/>
          <p:cNvSpPr txBox="1">
            <a:spLocks noChangeArrowheads="1"/>
          </p:cNvSpPr>
          <p:nvPr/>
        </p:nvSpPr>
        <p:spPr bwMode="auto">
          <a:xfrm>
            <a:off x="250825" y="5229225"/>
            <a:ext cx="4465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a:t>Integrated v</a:t>
            </a:r>
            <a:r>
              <a:rPr lang="en-US" altLang="ja-JP" baseline="-25000"/>
              <a:t>2</a:t>
            </a:r>
            <a:r>
              <a:rPr lang="en-US" altLang="ja-JP"/>
              <a:t> at LHC is larger than v</a:t>
            </a:r>
            <a:r>
              <a:rPr lang="en-US" altLang="ja-JP" baseline="-25000"/>
              <a:t>2</a:t>
            </a:r>
            <a:r>
              <a:rPr lang="en-US" altLang="ja-JP"/>
              <a:t> at RHIC.</a:t>
            </a:r>
          </a:p>
          <a:p>
            <a:r>
              <a:rPr lang="en-US" altLang="ja-JP"/>
              <a:t>Is this because of radial flow ?</a:t>
            </a:r>
            <a:r>
              <a:rPr lang="ja-JP" altLang="en-US"/>
              <a:t>　</a:t>
            </a:r>
            <a:endParaRPr lang="en-US" altLang="ja-JP"/>
          </a:p>
          <a:p>
            <a:r>
              <a:rPr lang="en-US" altLang="ja-JP"/>
              <a:t>Probably no.</a:t>
            </a:r>
            <a:endParaRPr lang="ja-JP" altLang="en-US"/>
          </a:p>
        </p:txBody>
      </p:sp>
    </p:spTree>
    <p:extLst>
      <p:ext uri="{BB962C8B-B14F-4D97-AF65-F5344CB8AC3E}">
        <p14:creationId xmlns:p14="http://schemas.microsoft.com/office/powerpoint/2010/main" val="7921011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図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371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4"/>
          <p:cNvSpPr>
            <a:spLocks noGrp="1" noChangeArrowheads="1"/>
          </p:cNvSpPr>
          <p:nvPr>
            <p:ph type="title"/>
          </p:nvPr>
        </p:nvSpPr>
        <p:spPr>
          <a:xfrm>
            <a:off x="684213" y="161925"/>
            <a:ext cx="6048375" cy="746125"/>
          </a:xfrm>
        </p:spPr>
        <p:txBody>
          <a:bodyPr>
            <a:normAutofit fontScale="90000"/>
          </a:bodyPr>
          <a:lstStyle/>
          <a:p>
            <a:pPr fontAlgn="auto">
              <a:spcAft>
                <a:spcPts val="0"/>
              </a:spcAft>
              <a:defRPr/>
            </a:pPr>
            <a:r>
              <a:rPr lang="en-US" altLang="ja-JP" dirty="0">
                <a:solidFill>
                  <a:srgbClr val="2F2B20"/>
                </a:solidFill>
                <a:latin typeface="Arial" charset="0"/>
                <a:ea typeface="ＭＳ Ｐゴシック" charset="0"/>
                <a:cs typeface="ＭＳ Ｐゴシック" charset="0"/>
              </a:rPr>
              <a:t>Eccentricity scaling </a:t>
            </a:r>
            <a:br>
              <a:rPr lang="en-US" altLang="ja-JP" dirty="0">
                <a:solidFill>
                  <a:srgbClr val="2F2B20"/>
                </a:solidFill>
                <a:latin typeface="Arial" charset="0"/>
                <a:ea typeface="ＭＳ Ｐゴシック" charset="0"/>
                <a:cs typeface="ＭＳ Ｐゴシック" charset="0"/>
              </a:rPr>
            </a:br>
            <a:r>
              <a:rPr lang="en-US" altLang="ja-JP" sz="2400" dirty="0" err="1">
                <a:solidFill>
                  <a:srgbClr val="2F2B20"/>
                </a:solidFill>
                <a:latin typeface="Arial" charset="0"/>
                <a:ea typeface="ＭＳ Ｐゴシック" charset="0"/>
                <a:cs typeface="ＭＳ Ｐゴシック" charset="0"/>
              </a:rPr>
              <a:t>Pb+Pb</a:t>
            </a:r>
            <a:r>
              <a:rPr lang="en-US" altLang="ja-JP" sz="2400" dirty="0">
                <a:solidFill>
                  <a:srgbClr val="2F2B20"/>
                </a:solidFill>
                <a:latin typeface="Arial" charset="0"/>
                <a:ea typeface="ＭＳ Ｐゴシック" charset="0"/>
                <a:cs typeface="ＭＳ Ｐゴシック" charset="0"/>
              </a:rPr>
              <a:t>, </a:t>
            </a:r>
            <a:r>
              <a:rPr lang="en-US" altLang="ja-JP" sz="2400" dirty="0" err="1">
                <a:solidFill>
                  <a:srgbClr val="2F2B20"/>
                </a:solidFill>
                <a:latin typeface="Arial" charset="0"/>
                <a:ea typeface="ＭＳ Ｐゴシック" charset="0"/>
                <a:cs typeface="ＭＳ Ｐゴシック" charset="0"/>
              </a:rPr>
              <a:t>Au+Au</a:t>
            </a:r>
            <a:r>
              <a:rPr lang="en-US" altLang="ja-JP" sz="2400" dirty="0">
                <a:solidFill>
                  <a:srgbClr val="2F2B20"/>
                </a:solidFill>
                <a:latin typeface="Arial" charset="0"/>
                <a:ea typeface="ＭＳ Ｐゴシック" charset="0"/>
                <a:cs typeface="ＭＳ Ｐゴシック" charset="0"/>
              </a:rPr>
              <a:t>, </a:t>
            </a:r>
            <a:r>
              <a:rPr lang="en-US" altLang="ja-JP" sz="2400" dirty="0" err="1">
                <a:solidFill>
                  <a:srgbClr val="2F2B20"/>
                </a:solidFill>
                <a:latin typeface="Arial" charset="0"/>
                <a:ea typeface="ＭＳ Ｐゴシック" charset="0"/>
                <a:cs typeface="ＭＳ Ｐゴシック" charset="0"/>
              </a:rPr>
              <a:t>Cu+Cu</a:t>
            </a:r>
            <a:r>
              <a:rPr lang="en-US" altLang="ja-JP" sz="2400" dirty="0">
                <a:solidFill>
                  <a:srgbClr val="2F2B20"/>
                </a:solidFill>
                <a:latin typeface="Arial" charset="0"/>
                <a:ea typeface="ＭＳ Ｐゴシック" charset="0"/>
                <a:cs typeface="ＭＳ Ｐゴシック" charset="0"/>
              </a:rPr>
              <a:t> </a:t>
            </a:r>
          </a:p>
        </p:txBody>
      </p:sp>
      <p:sp>
        <p:nvSpPr>
          <p:cNvPr id="41992" name="Rectangle 6"/>
          <p:cNvSpPr>
            <a:spLocks noGrp="1" noChangeArrowheads="1"/>
          </p:cNvSpPr>
          <p:nvPr>
            <p:ph idx="1"/>
          </p:nvPr>
        </p:nvSpPr>
        <p:spPr>
          <a:xfrm>
            <a:off x="-180975" y="1125538"/>
            <a:ext cx="8640763" cy="288925"/>
          </a:xfrm>
        </p:spPr>
        <p:txBody>
          <a:bodyPr rtlCol="0">
            <a:normAutofit lnSpcReduction="10000"/>
          </a:bodyPr>
          <a:lstStyle/>
          <a:p>
            <a:pPr algn="ctr" fontAlgn="auto">
              <a:lnSpc>
                <a:spcPct val="80000"/>
              </a:lnSpc>
              <a:spcAft>
                <a:spcPts val="0"/>
              </a:spcAft>
              <a:buFontTx/>
              <a:buNone/>
              <a:defRPr/>
            </a:pPr>
            <a:r>
              <a:rPr lang="en-US" altLang="ja-JP" sz="1800" b="1" dirty="0">
                <a:latin typeface="Arial" charset="0"/>
                <a:ea typeface="ＭＳ Ｐゴシック" charset="0"/>
                <a:cs typeface="ＭＳ Ｐゴシック" charset="0"/>
              </a:rPr>
              <a:t>Compare v</a:t>
            </a:r>
            <a:r>
              <a:rPr lang="en-US" altLang="ja-JP" sz="1800" b="1" baseline="-25000" dirty="0">
                <a:latin typeface="Arial" charset="0"/>
                <a:ea typeface="ＭＳ Ｐゴシック" charset="0"/>
                <a:cs typeface="ＭＳ Ｐゴシック" charset="0"/>
              </a:rPr>
              <a:t>2 </a:t>
            </a:r>
            <a:r>
              <a:rPr lang="en-US" altLang="ja-JP" sz="1800" b="1" dirty="0">
                <a:latin typeface="Arial" charset="0"/>
                <a:ea typeface="ＭＳ Ｐゴシック" charset="0"/>
                <a:cs typeface="ＭＳ Ｐゴシック" charset="0"/>
              </a:rPr>
              <a:t> normalized by eccentricity (</a:t>
            </a:r>
            <a:r>
              <a:rPr lang="en-US" altLang="ja-JP" sz="1800" b="1" dirty="0">
                <a:latin typeface="Arial" charset="0"/>
                <a:ea typeface="ＭＳ Ｐゴシック" charset="0"/>
                <a:cs typeface="ＭＳ Ｐゴシック" charset="0"/>
                <a:sym typeface="Symbol" charset="0"/>
              </a:rPr>
              <a:t></a:t>
            </a:r>
            <a:r>
              <a:rPr lang="en-US" altLang="ja-JP" sz="1800" b="1" dirty="0">
                <a:latin typeface="Arial" charset="0"/>
                <a:ea typeface="ＭＳ Ｐゴシック" charset="0"/>
                <a:cs typeface="ＭＳ Ｐゴシック" charset="0"/>
              </a:rPr>
              <a:t>) in collisions of different size.</a:t>
            </a:r>
          </a:p>
        </p:txBody>
      </p:sp>
      <p:sp>
        <p:nvSpPr>
          <p:cNvPr id="36868" name="日付プレースホルダ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36869"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36870"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4AC1ADD8-CEB2-AA44-9C1E-70CADB3B57B7}" type="slidenum">
              <a:rPr lang="en-US" altLang="ja-JP"/>
              <a:pPr/>
              <a:t>35</a:t>
            </a:fld>
            <a:endParaRPr lang="en-US" altLang="ja-JP"/>
          </a:p>
        </p:txBody>
      </p:sp>
      <p:pic>
        <p:nvPicPr>
          <p:cNvPr id="36871" name="Picture 19" descr="Richard_v2OverEPartVsNPart"/>
          <p:cNvPicPr>
            <a:picLocks noChangeAspect="1" noChangeArrowheads="1"/>
          </p:cNvPicPr>
          <p:nvPr/>
        </p:nvPicPr>
        <p:blipFill>
          <a:blip r:embed="rId4">
            <a:extLst>
              <a:ext uri="{28A0092B-C50C-407E-A947-70E740481C1C}">
                <a14:useLocalDpi xmlns:a14="http://schemas.microsoft.com/office/drawing/2010/main" val="0"/>
              </a:ext>
            </a:extLst>
          </a:blip>
          <a:srcRect l="1379" r="1379"/>
          <a:stretch>
            <a:fillRect/>
          </a:stretch>
        </p:blipFill>
        <p:spPr bwMode="auto">
          <a:xfrm>
            <a:off x="36513" y="4052888"/>
            <a:ext cx="334010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5"/>
          <p:cNvSpPr txBox="1">
            <a:spLocks noChangeArrowheads="1"/>
          </p:cNvSpPr>
          <p:nvPr/>
        </p:nvSpPr>
        <p:spPr bwMode="auto">
          <a:xfrm>
            <a:off x="3062288" y="1539875"/>
            <a:ext cx="1922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400" b="1">
                <a:latin typeface="Arial" charset="0"/>
              </a:rPr>
              <a:t>0.2&lt;p</a:t>
            </a:r>
            <a:r>
              <a:rPr lang="en-US" altLang="ja-JP" sz="1400" b="1" baseline="-25000">
                <a:latin typeface="Arial" charset="0"/>
              </a:rPr>
              <a:t>T</a:t>
            </a:r>
            <a:r>
              <a:rPr lang="en-US" altLang="ja-JP" sz="1400" b="1">
                <a:latin typeface="Arial" charset="0"/>
              </a:rPr>
              <a:t>&lt;1.0 [GeV/c]</a:t>
            </a:r>
          </a:p>
        </p:txBody>
      </p:sp>
      <p:sp>
        <p:nvSpPr>
          <p:cNvPr id="36873" name="AutoShape 8"/>
          <p:cNvSpPr>
            <a:spLocks noChangeArrowheads="1"/>
          </p:cNvSpPr>
          <p:nvPr/>
        </p:nvSpPr>
        <p:spPr bwMode="auto">
          <a:xfrm>
            <a:off x="3133725" y="1844675"/>
            <a:ext cx="1727200" cy="360363"/>
          </a:xfrm>
          <a:prstGeom prst="rightArrow">
            <a:avLst>
              <a:gd name="adj1" fmla="val 30880"/>
              <a:gd name="adj2" fmla="val 118159"/>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36874" name="Text Box 11"/>
          <p:cNvSpPr txBox="1">
            <a:spLocks noChangeArrowheads="1"/>
          </p:cNvSpPr>
          <p:nvPr/>
        </p:nvSpPr>
        <p:spPr bwMode="auto">
          <a:xfrm>
            <a:off x="3419475" y="5013325"/>
            <a:ext cx="4895850" cy="12795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b="1">
                <a:solidFill>
                  <a:srgbClr val="FF0000"/>
                </a:solidFill>
                <a:latin typeface="Arial" charset="0"/>
              </a:rPr>
              <a:t>Eccentricity scaling </a:t>
            </a:r>
            <a:r>
              <a:rPr lang="en-US" altLang="ja-JP" b="1">
                <a:solidFill>
                  <a:srgbClr val="FF0000"/>
                </a:solidFill>
                <a:latin typeface="Arial" charset="0"/>
                <a:sym typeface="Wingdings" charset="0"/>
              </a:rPr>
              <a:t>suggests </a:t>
            </a:r>
            <a:r>
              <a:rPr lang="en-US" altLang="ja-JP" b="1">
                <a:solidFill>
                  <a:srgbClr val="FF0000"/>
                </a:solidFill>
                <a:latin typeface="Arial" charset="0"/>
              </a:rPr>
              <a:t>early thermalization.</a:t>
            </a:r>
            <a:r>
              <a:rPr lang="en-US" altLang="ja-JP">
                <a:solidFill>
                  <a:srgbClr val="FF0000"/>
                </a:solidFill>
                <a:latin typeface="Arial" charset="0"/>
              </a:rPr>
              <a:t> </a:t>
            </a:r>
          </a:p>
          <a:p>
            <a:pPr algn="ctr">
              <a:spcBef>
                <a:spcPct val="50000"/>
              </a:spcBef>
            </a:pPr>
            <a:r>
              <a:rPr lang="en-US" altLang="ja-JP" sz="2000" i="1">
                <a:latin typeface="Arial" charset="0"/>
              </a:rPr>
              <a:t>There is a strong N</a:t>
            </a:r>
            <a:r>
              <a:rPr lang="en-US" altLang="ja-JP" sz="2000" i="1" baseline="-25000">
                <a:latin typeface="Arial" charset="0"/>
              </a:rPr>
              <a:t>part</a:t>
            </a:r>
            <a:r>
              <a:rPr lang="en-US" altLang="ja-JP" sz="2000" i="1">
                <a:latin typeface="Arial" charset="0"/>
              </a:rPr>
              <a:t> dependence.</a:t>
            </a:r>
          </a:p>
        </p:txBody>
      </p:sp>
      <p:sp>
        <p:nvSpPr>
          <p:cNvPr id="36875" name="Text Box 20"/>
          <p:cNvSpPr txBox="1">
            <a:spLocks noChangeArrowheads="1"/>
          </p:cNvSpPr>
          <p:nvPr/>
        </p:nvSpPr>
        <p:spPr bwMode="auto">
          <a:xfrm>
            <a:off x="1406525" y="5527675"/>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eaLnBrk="0" hangingPunct="0">
              <a:spcBef>
                <a:spcPct val="50000"/>
              </a:spcBef>
            </a:pPr>
            <a:r>
              <a:rPr kumimoji="0" lang="en-US" altLang="zh-CN" sz="1200" b="1">
                <a:solidFill>
                  <a:srgbClr val="0E0D81"/>
                </a:solidFill>
                <a:latin typeface="Arial" charset="0"/>
                <a:ea typeface="SimSun" charset="0"/>
                <a:cs typeface="SimSun" charset="0"/>
              </a:rPr>
              <a:t>PHOBOS Collaboration</a:t>
            </a:r>
            <a:br>
              <a:rPr kumimoji="0" lang="en-US" altLang="zh-CN" sz="1200" b="1">
                <a:solidFill>
                  <a:srgbClr val="0E0D81"/>
                </a:solidFill>
                <a:latin typeface="Arial" charset="0"/>
                <a:ea typeface="SimSun" charset="0"/>
                <a:cs typeface="SimSun" charset="0"/>
              </a:rPr>
            </a:br>
            <a:r>
              <a:rPr kumimoji="0" lang="en-US" altLang="zh-CN" sz="1200" b="1">
                <a:solidFill>
                  <a:srgbClr val="0E0D81"/>
                </a:solidFill>
                <a:latin typeface="Arial" charset="0"/>
                <a:ea typeface="SimSun" charset="0"/>
                <a:cs typeface="SimSun" charset="0"/>
              </a:rPr>
              <a:t> </a:t>
            </a:r>
            <a:r>
              <a:rPr lang="en-US" altLang="ja-JP" sz="1200" b="1">
                <a:latin typeface="Arial" charset="0"/>
              </a:rPr>
              <a:t>PRL 98, 242302</a:t>
            </a:r>
            <a:endParaRPr lang="en-US" altLang="zh-CN" sz="1200" b="1">
              <a:latin typeface="Arial" charset="0"/>
            </a:endParaRPr>
          </a:p>
        </p:txBody>
      </p:sp>
      <p:pic>
        <p:nvPicPr>
          <p:cNvPr id="36876" name="図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1484313"/>
            <a:ext cx="3546475"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Text Box 16"/>
          <p:cNvSpPr txBox="1">
            <a:spLocks noChangeArrowheads="1"/>
          </p:cNvSpPr>
          <p:nvPr/>
        </p:nvSpPr>
        <p:spPr bwMode="auto">
          <a:xfrm>
            <a:off x="1319213" y="3429000"/>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000" b="1">
                <a:solidFill>
                  <a:srgbClr val="FF3300"/>
                </a:solidFill>
                <a:latin typeface="Arial" charset="0"/>
              </a:rPr>
              <a:t>phenix preliminary</a:t>
            </a:r>
          </a:p>
        </p:txBody>
      </p:sp>
      <p:sp>
        <p:nvSpPr>
          <p:cNvPr id="36878" name="Text Box 16"/>
          <p:cNvSpPr txBox="1">
            <a:spLocks noChangeArrowheads="1"/>
          </p:cNvSpPr>
          <p:nvPr/>
        </p:nvSpPr>
        <p:spPr bwMode="auto">
          <a:xfrm>
            <a:off x="6372225" y="378936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000" b="1">
                <a:solidFill>
                  <a:srgbClr val="FF3300"/>
                </a:solidFill>
                <a:latin typeface="Arial" charset="0"/>
              </a:rPr>
              <a:t>phenix preliminary</a:t>
            </a:r>
          </a:p>
        </p:txBody>
      </p:sp>
      <p:pic>
        <p:nvPicPr>
          <p:cNvPr id="36879" name="図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00413" y="2209800"/>
            <a:ext cx="1746250" cy="206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図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060575"/>
            <a:ext cx="30765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3"/>
          <p:cNvSpPr>
            <a:spLocks noGrp="1" noChangeArrowheads="1"/>
          </p:cNvSpPr>
          <p:nvPr>
            <p:ph type="title"/>
          </p:nvPr>
        </p:nvSpPr>
        <p:spPr>
          <a:xfrm>
            <a:off x="971550" y="201613"/>
            <a:ext cx="4394200" cy="706437"/>
          </a:xfrm>
        </p:spPr>
        <p:txBody>
          <a:bodyPr>
            <a:normAutofit fontScale="90000"/>
          </a:bodyPr>
          <a:lstStyle/>
          <a:p>
            <a:pPr fontAlgn="auto">
              <a:spcAft>
                <a:spcPts val="0"/>
              </a:spcAft>
              <a:defRPr/>
            </a:pPr>
            <a:r>
              <a:rPr lang="en-US" altLang="ja-JP" dirty="0" err="1">
                <a:solidFill>
                  <a:srgbClr val="2F2B20"/>
                </a:solidFill>
                <a:latin typeface="Arial" charset="0"/>
                <a:ea typeface="ＭＳ Ｐゴシック" charset="0"/>
                <a:cs typeface="ＭＳ Ｐゴシック" charset="0"/>
              </a:rPr>
              <a:t>N</a:t>
            </a:r>
            <a:r>
              <a:rPr lang="en-US" altLang="ja-JP" baseline="-25000" dirty="0" err="1">
                <a:solidFill>
                  <a:srgbClr val="2F2B20"/>
                </a:solidFill>
                <a:latin typeface="Arial" charset="0"/>
                <a:ea typeface="ＭＳ Ｐゴシック" charset="0"/>
                <a:cs typeface="ＭＳ Ｐゴシック" charset="0"/>
              </a:rPr>
              <a:t>part</a:t>
            </a:r>
            <a:r>
              <a:rPr lang="en-US" altLang="ja-JP" dirty="0">
                <a:solidFill>
                  <a:srgbClr val="2F2B20"/>
                </a:solidFill>
                <a:latin typeface="Arial" charset="0"/>
                <a:ea typeface="ＭＳ Ｐゴシック" charset="0"/>
                <a:cs typeface="ＭＳ Ｐゴシック" charset="0"/>
              </a:rPr>
              <a:t> Scaling</a:t>
            </a:r>
          </a:p>
        </p:txBody>
      </p:sp>
      <p:sp>
        <p:nvSpPr>
          <p:cNvPr id="38915" name="Rectangle 5"/>
          <p:cNvSpPr>
            <a:spLocks noGrp="1" noChangeArrowheads="1"/>
          </p:cNvSpPr>
          <p:nvPr>
            <p:ph idx="1"/>
          </p:nvPr>
        </p:nvSpPr>
        <p:spPr>
          <a:xfrm>
            <a:off x="3690938" y="1052513"/>
            <a:ext cx="4254500" cy="360362"/>
          </a:xfrm>
        </p:spPr>
        <p:txBody>
          <a:bodyPr/>
          <a:lstStyle/>
          <a:p>
            <a:pPr algn="ctr">
              <a:lnSpc>
                <a:spcPct val="80000"/>
              </a:lnSpc>
              <a:buFontTx/>
              <a:buNone/>
            </a:pPr>
            <a:r>
              <a:rPr lang="en-US" altLang="ja-JP" sz="2000" b="1">
                <a:latin typeface="Arial" charset="0"/>
                <a:ea typeface="ＭＳ Ｐゴシック" charset="0"/>
                <a:cs typeface="ＭＳ Ｐゴシック" charset="0"/>
                <a:sym typeface="Wingdings" charset="0"/>
              </a:rPr>
              <a:t>Dividing by </a:t>
            </a:r>
            <a:r>
              <a:rPr lang="en-US" altLang="ja-JP" sz="2000" b="1">
                <a:latin typeface="Arial" charset="0"/>
                <a:ea typeface="ＭＳ Ｐゴシック" charset="0"/>
                <a:cs typeface="ＭＳ Ｐゴシック" charset="0"/>
              </a:rPr>
              <a:t>N</a:t>
            </a:r>
            <a:r>
              <a:rPr lang="en-US" altLang="ja-JP" sz="2000" b="1" baseline="-25000">
                <a:latin typeface="Arial" charset="0"/>
                <a:ea typeface="ＭＳ Ｐゴシック" charset="0"/>
                <a:cs typeface="ＭＳ Ｐゴシック" charset="0"/>
              </a:rPr>
              <a:t>part</a:t>
            </a:r>
            <a:r>
              <a:rPr lang="en-US" altLang="ja-JP" sz="2000" b="1" baseline="30000">
                <a:latin typeface="Arial" charset="0"/>
                <a:ea typeface="ＭＳ Ｐゴシック" charset="0"/>
                <a:cs typeface="ＭＳ Ｐゴシック" charset="0"/>
              </a:rPr>
              <a:t>1/3</a:t>
            </a:r>
            <a:r>
              <a:rPr lang="en-US" altLang="ja-JP" sz="2000" b="1">
                <a:latin typeface="Arial" charset="0"/>
                <a:ea typeface="ＭＳ Ｐゴシック" charset="0"/>
                <a:cs typeface="ＭＳ Ｐゴシック" charset="0"/>
              </a:rPr>
              <a:t> </a:t>
            </a:r>
          </a:p>
        </p:txBody>
      </p:sp>
      <p:sp>
        <p:nvSpPr>
          <p:cNvPr id="38916" name="日付プレースホルダ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38917"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38918"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1CE040A-55DA-D44B-9F59-FDABCDDF3D3C}" type="slidenum">
              <a:rPr lang="en-US" altLang="ja-JP"/>
              <a:pPr/>
              <a:t>36</a:t>
            </a:fld>
            <a:endParaRPr lang="en-US" altLang="ja-JP"/>
          </a:p>
        </p:txBody>
      </p:sp>
      <p:sp>
        <p:nvSpPr>
          <p:cNvPr id="38919" name="Text Box 4"/>
          <p:cNvSpPr txBox="1">
            <a:spLocks noChangeArrowheads="1"/>
          </p:cNvSpPr>
          <p:nvPr/>
        </p:nvSpPr>
        <p:spPr bwMode="auto">
          <a:xfrm>
            <a:off x="-36513" y="4365625"/>
            <a:ext cx="187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400" b="1">
                <a:latin typeface="Arial" charset="0"/>
              </a:rPr>
              <a:t>0.2&lt;p</a:t>
            </a:r>
            <a:r>
              <a:rPr lang="en-US" altLang="ja-JP" sz="1400" b="1" baseline="-25000">
                <a:latin typeface="Arial" charset="0"/>
              </a:rPr>
              <a:t>T</a:t>
            </a:r>
            <a:r>
              <a:rPr lang="en-US" altLang="ja-JP" sz="1400" b="1">
                <a:latin typeface="Arial" charset="0"/>
              </a:rPr>
              <a:t>&lt;1.0 [GeV/c]</a:t>
            </a:r>
          </a:p>
        </p:txBody>
      </p:sp>
      <p:sp>
        <p:nvSpPr>
          <p:cNvPr id="38920" name="Text Box 6"/>
          <p:cNvSpPr txBox="1">
            <a:spLocks noChangeArrowheads="1"/>
          </p:cNvSpPr>
          <p:nvPr/>
        </p:nvSpPr>
        <p:spPr bwMode="auto">
          <a:xfrm>
            <a:off x="500063" y="1628775"/>
            <a:ext cx="1395412"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sz="1800" b="1">
                <a:latin typeface="Arial" charset="0"/>
              </a:rPr>
              <a:t>v</a:t>
            </a:r>
            <a:r>
              <a:rPr lang="en-US" altLang="ja-JP" sz="1800" b="1" baseline="-25000">
                <a:latin typeface="Arial" charset="0"/>
              </a:rPr>
              <a:t>2</a:t>
            </a:r>
            <a:r>
              <a:rPr lang="en-US" altLang="ja-JP" sz="1800" b="1">
                <a:latin typeface="Arial" charset="0"/>
              </a:rPr>
              <a:t> vs. N</a:t>
            </a:r>
            <a:r>
              <a:rPr lang="en-US" altLang="ja-JP" sz="1800" b="1" baseline="-25000">
                <a:latin typeface="Arial" charset="0"/>
              </a:rPr>
              <a:t>part</a:t>
            </a:r>
          </a:p>
        </p:txBody>
      </p:sp>
      <p:sp>
        <p:nvSpPr>
          <p:cNvPr id="38921" name="AutoShape 7"/>
          <p:cNvSpPr>
            <a:spLocks noChangeArrowheads="1"/>
          </p:cNvSpPr>
          <p:nvPr/>
        </p:nvSpPr>
        <p:spPr bwMode="auto">
          <a:xfrm>
            <a:off x="2428875" y="3068638"/>
            <a:ext cx="266700" cy="360362"/>
          </a:xfrm>
          <a:prstGeom prst="rightArrow">
            <a:avLst>
              <a:gd name="adj1" fmla="val 30880"/>
              <a:gd name="adj2" fmla="val 24653"/>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38922" name="Text Box 8"/>
          <p:cNvSpPr txBox="1">
            <a:spLocks noChangeArrowheads="1"/>
          </p:cNvSpPr>
          <p:nvPr/>
        </p:nvSpPr>
        <p:spPr bwMode="auto">
          <a:xfrm>
            <a:off x="3292475" y="1622425"/>
            <a:ext cx="1595438"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sz="1800" b="1">
                <a:latin typeface="Arial" charset="0"/>
              </a:rPr>
              <a:t>v</a:t>
            </a:r>
            <a:r>
              <a:rPr lang="en-US" altLang="ja-JP" sz="1800" b="1" baseline="-25000">
                <a:latin typeface="Arial" charset="0"/>
              </a:rPr>
              <a:t>2</a:t>
            </a:r>
            <a:r>
              <a:rPr lang="en-US" altLang="ja-JP" sz="1800" b="1">
                <a:latin typeface="Arial" charset="0"/>
              </a:rPr>
              <a:t>/</a:t>
            </a:r>
            <a:r>
              <a:rPr lang="en-US" altLang="ja-JP" sz="1800" b="1">
                <a:latin typeface="Arial" charset="0"/>
                <a:sym typeface="Symbol" charset="0"/>
              </a:rPr>
              <a:t></a:t>
            </a:r>
            <a:r>
              <a:rPr lang="en-US" altLang="ja-JP" sz="1800" b="1">
                <a:latin typeface="Arial" charset="0"/>
              </a:rPr>
              <a:t> vs. N</a:t>
            </a:r>
            <a:r>
              <a:rPr lang="en-US" altLang="ja-JP" sz="1800" b="1" baseline="-25000">
                <a:latin typeface="Arial" charset="0"/>
              </a:rPr>
              <a:t>part</a:t>
            </a:r>
          </a:p>
        </p:txBody>
      </p:sp>
      <p:sp>
        <p:nvSpPr>
          <p:cNvPr id="38923" name="Text Box 9"/>
          <p:cNvSpPr txBox="1">
            <a:spLocks noChangeArrowheads="1"/>
          </p:cNvSpPr>
          <p:nvPr/>
        </p:nvSpPr>
        <p:spPr bwMode="auto">
          <a:xfrm>
            <a:off x="107950" y="5157788"/>
            <a:ext cx="8280400" cy="1508125"/>
          </a:xfrm>
          <a:prstGeom prst="rect">
            <a:avLst/>
          </a:prstGeom>
          <a:solidFill>
            <a:schemeClr val="accent1"/>
          </a:solidFill>
          <a:ln w="9525">
            <a:solidFill>
              <a:schemeClr val="tx1"/>
            </a:solidFill>
            <a:miter lim="800000"/>
            <a:headEnd/>
            <a:tailEnd/>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r>
              <a:rPr lang="en-US" altLang="ja-JP" b="1">
                <a:latin typeface="Arial" charset="0"/>
              </a:rPr>
              <a:t>v</a:t>
            </a:r>
            <a:r>
              <a:rPr lang="en-US" altLang="ja-JP" b="1" baseline="-25000">
                <a:latin typeface="Arial" charset="0"/>
              </a:rPr>
              <a:t>2</a:t>
            </a:r>
            <a:r>
              <a:rPr lang="en-US" altLang="ja-JP" b="1">
                <a:latin typeface="Arial" charset="0"/>
              </a:rPr>
              <a:t>/eccentricity/N</a:t>
            </a:r>
            <a:r>
              <a:rPr lang="en-US" altLang="ja-JP" b="1" baseline="-25000">
                <a:latin typeface="Arial" charset="0"/>
              </a:rPr>
              <a:t>part</a:t>
            </a:r>
            <a:r>
              <a:rPr lang="en-US" altLang="ja-JP" b="1" baseline="30000">
                <a:latin typeface="Arial" charset="0"/>
              </a:rPr>
              <a:t>1/3</a:t>
            </a:r>
            <a:r>
              <a:rPr lang="en-US" altLang="ja-JP" b="1">
                <a:latin typeface="Arial" charset="0"/>
              </a:rPr>
              <a:t> scaling works for all collision systems including Pb+Pb 2.76TeV </a:t>
            </a:r>
          </a:p>
          <a:p>
            <a:pPr algn="ctr"/>
            <a:r>
              <a:rPr lang="en-US" altLang="ja-JP" b="1">
                <a:solidFill>
                  <a:srgbClr val="FF3300"/>
                </a:solidFill>
                <a:latin typeface="Arial" charset="0"/>
              </a:rPr>
              <a:t>except small N</a:t>
            </a:r>
            <a:r>
              <a:rPr lang="en-US" altLang="ja-JP" b="1" baseline="-25000">
                <a:solidFill>
                  <a:srgbClr val="FF3300"/>
                </a:solidFill>
                <a:latin typeface="Arial" charset="0"/>
              </a:rPr>
              <a:t>part</a:t>
            </a:r>
            <a:r>
              <a:rPr lang="en-US" altLang="ja-JP" b="1">
                <a:solidFill>
                  <a:srgbClr val="FF3300"/>
                </a:solidFill>
                <a:latin typeface="Arial" charset="0"/>
              </a:rPr>
              <a:t> at 62 GeV</a:t>
            </a:r>
            <a:r>
              <a:rPr lang="en-US" altLang="ja-JP" b="1">
                <a:latin typeface="Arial" charset="0"/>
              </a:rPr>
              <a:t>.</a:t>
            </a:r>
          </a:p>
          <a:p>
            <a:pPr algn="ctr"/>
            <a:r>
              <a:rPr lang="en-US" altLang="ja-JP" sz="2000">
                <a:latin typeface="Arial" charset="0"/>
                <a:sym typeface="Wingdings" charset="0"/>
              </a:rPr>
              <a:t>- This exception may indicate non-sufficient thermalization region.</a:t>
            </a:r>
            <a:endParaRPr lang="en-US" altLang="ja-JP" sz="2000">
              <a:latin typeface="Arial" charset="0"/>
            </a:endParaRPr>
          </a:p>
        </p:txBody>
      </p:sp>
      <p:sp>
        <p:nvSpPr>
          <p:cNvPr id="38924" name="AutoShape 10"/>
          <p:cNvSpPr>
            <a:spLocks noChangeArrowheads="1"/>
          </p:cNvSpPr>
          <p:nvPr/>
        </p:nvSpPr>
        <p:spPr bwMode="auto">
          <a:xfrm>
            <a:off x="5219700" y="3140075"/>
            <a:ext cx="266700" cy="360363"/>
          </a:xfrm>
          <a:prstGeom prst="rightArrow">
            <a:avLst>
              <a:gd name="adj1" fmla="val 30880"/>
              <a:gd name="adj2" fmla="val 24653"/>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38925" name="Text Box 11"/>
          <p:cNvSpPr txBox="1">
            <a:spLocks noChangeArrowheads="1"/>
          </p:cNvSpPr>
          <p:nvPr/>
        </p:nvSpPr>
        <p:spPr bwMode="auto">
          <a:xfrm>
            <a:off x="5867400" y="1716088"/>
            <a:ext cx="2792413"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sz="1800" b="1">
                <a:latin typeface="Arial" charset="0"/>
              </a:rPr>
              <a:t>v</a:t>
            </a:r>
            <a:r>
              <a:rPr lang="en-US" altLang="ja-JP" sz="1800" b="1" baseline="-25000">
                <a:latin typeface="Arial" charset="0"/>
              </a:rPr>
              <a:t>2</a:t>
            </a:r>
            <a:r>
              <a:rPr lang="en-US" altLang="ja-JP" sz="1800" b="1">
                <a:latin typeface="Arial" charset="0"/>
              </a:rPr>
              <a:t>/</a:t>
            </a:r>
            <a:r>
              <a:rPr lang="en-US" altLang="ja-JP" sz="1800" b="1">
                <a:latin typeface="Arial" charset="0"/>
                <a:sym typeface="Symbol" charset="0"/>
              </a:rPr>
              <a:t></a:t>
            </a:r>
            <a:r>
              <a:rPr lang="en-US" altLang="ja-JP" sz="2000">
                <a:latin typeface="Arial" charset="0"/>
              </a:rPr>
              <a:t>/</a:t>
            </a:r>
            <a:r>
              <a:rPr lang="en-US" altLang="ja-JP" sz="1800" b="1">
                <a:solidFill>
                  <a:srgbClr val="FF3300"/>
                </a:solidFill>
                <a:latin typeface="Arial" charset="0"/>
              </a:rPr>
              <a:t>N</a:t>
            </a:r>
            <a:r>
              <a:rPr lang="en-US" altLang="ja-JP" sz="1800" b="1" baseline="-25000">
                <a:solidFill>
                  <a:srgbClr val="FF3300"/>
                </a:solidFill>
                <a:latin typeface="Arial" charset="0"/>
              </a:rPr>
              <a:t>part</a:t>
            </a:r>
            <a:r>
              <a:rPr lang="en-US" altLang="ja-JP" sz="1800" b="1" baseline="30000">
                <a:solidFill>
                  <a:srgbClr val="FF3300"/>
                </a:solidFill>
                <a:latin typeface="Arial" charset="0"/>
              </a:rPr>
              <a:t>1/3 </a:t>
            </a:r>
            <a:r>
              <a:rPr lang="en-US" altLang="ja-JP" sz="2000" b="1">
                <a:latin typeface="Arial" charset="0"/>
              </a:rPr>
              <a:t>vs. N</a:t>
            </a:r>
            <a:r>
              <a:rPr lang="en-US" altLang="ja-JP" sz="2000" b="1" baseline="-25000">
                <a:latin typeface="Arial" charset="0"/>
              </a:rPr>
              <a:t>part</a:t>
            </a:r>
          </a:p>
        </p:txBody>
      </p:sp>
      <p:sp>
        <p:nvSpPr>
          <p:cNvPr id="38926" name="Text Box 15"/>
          <p:cNvSpPr txBox="1">
            <a:spLocks noChangeArrowheads="1"/>
          </p:cNvSpPr>
          <p:nvPr/>
        </p:nvSpPr>
        <p:spPr bwMode="auto">
          <a:xfrm>
            <a:off x="6489700" y="4194175"/>
            <a:ext cx="2016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600" b="1">
                <a:solidFill>
                  <a:srgbClr val="FF3300"/>
                </a:solidFill>
                <a:latin typeface="Arial" charset="0"/>
              </a:rPr>
              <a:t>phenix preliminary</a:t>
            </a:r>
          </a:p>
        </p:txBody>
      </p:sp>
      <p:sp>
        <p:nvSpPr>
          <p:cNvPr id="38927" name="Text Box 22"/>
          <p:cNvSpPr txBox="1">
            <a:spLocks noChangeArrowheads="1"/>
          </p:cNvSpPr>
          <p:nvPr/>
        </p:nvSpPr>
        <p:spPr bwMode="auto">
          <a:xfrm>
            <a:off x="179388" y="1125538"/>
            <a:ext cx="4465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400">
                <a:latin typeface="Arial" charset="0"/>
              </a:rPr>
              <a:t>The dependence can be normalized by N</a:t>
            </a:r>
            <a:r>
              <a:rPr lang="en-US" altLang="ja-JP" sz="1400" baseline="-25000">
                <a:latin typeface="Arial" charset="0"/>
              </a:rPr>
              <a:t>part</a:t>
            </a:r>
            <a:r>
              <a:rPr lang="en-US" altLang="ja-JP" sz="1400" baseline="30000">
                <a:latin typeface="Arial" charset="0"/>
              </a:rPr>
              <a:t>1/3</a:t>
            </a:r>
            <a:r>
              <a:rPr lang="en-US" altLang="ja-JP" sz="1400">
                <a:latin typeface="Arial" charset="0"/>
              </a:rPr>
              <a:t>.</a:t>
            </a:r>
          </a:p>
        </p:txBody>
      </p:sp>
      <p:pic>
        <p:nvPicPr>
          <p:cNvPr id="38928" name="図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057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図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79700" y="2057400"/>
            <a:ext cx="25146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0" name="Text Box 16"/>
          <p:cNvSpPr txBox="1">
            <a:spLocks noChangeArrowheads="1"/>
          </p:cNvSpPr>
          <p:nvPr/>
        </p:nvSpPr>
        <p:spPr bwMode="auto">
          <a:xfrm>
            <a:off x="850900" y="3810000"/>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000" b="1">
                <a:solidFill>
                  <a:srgbClr val="FF3300"/>
                </a:solidFill>
                <a:latin typeface="Arial" charset="0"/>
              </a:rPr>
              <a:t>phenix preliminary</a:t>
            </a:r>
          </a:p>
        </p:txBody>
      </p:sp>
      <p:sp>
        <p:nvSpPr>
          <p:cNvPr id="38931" name="Text Box 16"/>
          <p:cNvSpPr txBox="1">
            <a:spLocks noChangeArrowheads="1"/>
          </p:cNvSpPr>
          <p:nvPr/>
        </p:nvSpPr>
        <p:spPr bwMode="auto">
          <a:xfrm>
            <a:off x="3517900" y="3886200"/>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000" b="1">
                <a:solidFill>
                  <a:srgbClr val="FF3300"/>
                </a:solidFill>
                <a:latin typeface="Arial" charset="0"/>
              </a:rPr>
              <a:t>phenix preliminary</a:t>
            </a:r>
          </a:p>
        </p:txBody>
      </p:sp>
      <p:pic>
        <p:nvPicPr>
          <p:cNvPr id="38932" name="図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0"/>
            <a:ext cx="12954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02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55588" y="1916113"/>
            <a:ext cx="8420100" cy="1728787"/>
          </a:xfrm>
        </p:spPr>
        <p:txBody>
          <a:bodyPr/>
          <a:lstStyle/>
          <a:p>
            <a:pPr fontAlgn="auto">
              <a:spcAft>
                <a:spcPts val="0"/>
              </a:spcAft>
              <a:defRPr/>
            </a:pPr>
            <a:r>
              <a:rPr lang="en-US" altLang="ja-JP" sz="7200" dirty="0">
                <a:solidFill>
                  <a:srgbClr val="2F2B20"/>
                </a:solidFill>
                <a:latin typeface="Arial" charset="0"/>
                <a:ea typeface="ＭＳ Ｐゴシック" charset="0"/>
                <a:cs typeface="ＭＳ Ｐゴシック" charset="0"/>
              </a:rPr>
              <a:t>Back Up </a:t>
            </a:r>
          </a:p>
        </p:txBody>
      </p:sp>
      <p:sp>
        <p:nvSpPr>
          <p:cNvPr id="97285" name="サブタイトル 1"/>
          <p:cNvSpPr>
            <a:spLocks noGrp="1"/>
          </p:cNvSpPr>
          <p:nvPr>
            <p:ph type="subTitle" idx="1"/>
          </p:nvPr>
        </p:nvSpPr>
        <p:spPr>
          <a:xfrm>
            <a:off x="685800" y="4572000"/>
            <a:ext cx="6461125" cy="1066800"/>
          </a:xfrm>
        </p:spPr>
        <p:txBody>
          <a:bodyPr/>
          <a:lstStyle/>
          <a:p>
            <a:r>
              <a:rPr lang="en-US" altLang="ja-JP" sz="3600">
                <a:solidFill>
                  <a:srgbClr val="2F2B20"/>
                </a:solidFill>
                <a:latin typeface="Calibri" charset="0"/>
                <a:ea typeface="ＭＳ 明朝" charset="0"/>
              </a:rPr>
              <a:t>For  Hydro simulation</a:t>
            </a:r>
            <a:endParaRPr lang="ja-JP" altLang="en-US" sz="3600">
              <a:solidFill>
                <a:srgbClr val="2F2B20"/>
              </a:solidFill>
              <a:latin typeface="Calibri" charset="0"/>
              <a:ea typeface="ＭＳ 明朝" charset="0"/>
            </a:endParaRPr>
          </a:p>
        </p:txBody>
      </p:sp>
    </p:spTree>
    <p:extLst>
      <p:ext uri="{BB962C8B-B14F-4D97-AF65-F5344CB8AC3E}">
        <p14:creationId xmlns:p14="http://schemas.microsoft.com/office/powerpoint/2010/main" val="36116566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3"/>
          <p:cNvSpPr>
            <a:spLocks noGrp="1" noChangeArrowheads="1"/>
          </p:cNvSpPr>
          <p:nvPr>
            <p:ph type="title"/>
          </p:nvPr>
        </p:nvSpPr>
        <p:spPr>
          <a:xfrm>
            <a:off x="611188" y="260350"/>
            <a:ext cx="7772400" cy="646113"/>
          </a:xfrm>
        </p:spPr>
        <p:txBody>
          <a:bodyPr/>
          <a:lstStyle/>
          <a:p>
            <a:pPr fontAlgn="auto">
              <a:spcAft>
                <a:spcPts val="0"/>
              </a:spcAft>
              <a:defRPr/>
            </a:pPr>
            <a:r>
              <a:rPr lang="fr-FR" altLang="ja-JP" sz="2800">
                <a:latin typeface="Arial" charset="0"/>
                <a:ea typeface="ＭＳ Ｐゴシック" charset="0"/>
                <a:cs typeface="ＭＳ Ｐゴシック" charset="0"/>
              </a:rPr>
              <a:t>Differential v</a:t>
            </a:r>
            <a:r>
              <a:rPr lang="fr-FR" altLang="ja-JP" sz="2800" baseline="-25000">
                <a:latin typeface="Arial" charset="0"/>
                <a:ea typeface="ＭＳ Ｐゴシック" charset="0"/>
                <a:cs typeface="ＭＳ Ｐゴシック" charset="0"/>
              </a:rPr>
              <a:t>2</a:t>
            </a:r>
            <a:r>
              <a:rPr lang="fr-FR" altLang="ja-JP" sz="2800">
                <a:latin typeface="Arial" charset="0"/>
                <a:ea typeface="ＭＳ Ｐゴシック" charset="0"/>
                <a:cs typeface="ＭＳ Ｐゴシック" charset="0"/>
              </a:rPr>
              <a:t> in Au+Au and Cu+Cu Collisions</a:t>
            </a:r>
            <a:endParaRPr lang="en-US" altLang="ja-JP" sz="2800">
              <a:latin typeface="Arial" charset="0"/>
              <a:ea typeface="ＭＳ Ｐゴシック" charset="0"/>
              <a:cs typeface="ＭＳ Ｐゴシック" charset="0"/>
            </a:endParaRPr>
          </a:p>
        </p:txBody>
      </p:sp>
      <p:sp>
        <p:nvSpPr>
          <p:cNvPr id="99330" name="日付プレースホルダ 2"/>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99331" name="フッター プレースホルダ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99332"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B8F3AAD-CC64-3F45-A1A3-0F0B59500937}" type="slidenum">
              <a:rPr lang="en-US" altLang="ja-JP"/>
              <a:pPr/>
              <a:t>38</a:t>
            </a:fld>
            <a:endParaRPr lang="en-US" altLang="ja-JP"/>
          </a:p>
        </p:txBody>
      </p:sp>
      <p:pic>
        <p:nvPicPr>
          <p:cNvPr id="99333" name="Picture 2" descr="v2pt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725" y="4064000"/>
            <a:ext cx="3351213"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Oval 4"/>
          <p:cNvSpPr>
            <a:spLocks noChangeArrowheads="1"/>
          </p:cNvSpPr>
          <p:nvPr/>
        </p:nvSpPr>
        <p:spPr bwMode="auto">
          <a:xfrm>
            <a:off x="1187450" y="2038350"/>
            <a:ext cx="1368425" cy="1366838"/>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99335" name="Oval 5"/>
          <p:cNvSpPr>
            <a:spLocks noChangeArrowheads="1"/>
          </p:cNvSpPr>
          <p:nvPr/>
        </p:nvSpPr>
        <p:spPr bwMode="auto">
          <a:xfrm>
            <a:off x="250825" y="2038350"/>
            <a:ext cx="1368425" cy="1366838"/>
          </a:xfrm>
          <a:prstGeom prst="ellipse">
            <a:avLst/>
          </a:prstGeom>
          <a:solidFill>
            <a:schemeClr val="accent1">
              <a:alpha val="70195"/>
            </a:schemeClr>
          </a:solidFill>
          <a:ln w="9525">
            <a:solidFill>
              <a:schemeClr val="tx1"/>
            </a:solidFill>
            <a:round/>
            <a:headEnd/>
            <a:tailEnd/>
          </a:ln>
        </p:spPr>
        <p:txBody>
          <a:bodyPr wrap="none" anchor="ctr"/>
          <a:lstStyle/>
          <a:p>
            <a:endParaRPr lang="ja-JP" altLang="en-US"/>
          </a:p>
        </p:txBody>
      </p:sp>
      <p:sp>
        <p:nvSpPr>
          <p:cNvPr id="99336" name="Oval 6"/>
          <p:cNvSpPr>
            <a:spLocks noChangeArrowheads="1"/>
          </p:cNvSpPr>
          <p:nvPr/>
        </p:nvSpPr>
        <p:spPr bwMode="auto">
          <a:xfrm>
            <a:off x="1225550" y="2228850"/>
            <a:ext cx="368300" cy="1008063"/>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99337" name="Oval 7"/>
          <p:cNvSpPr>
            <a:spLocks noChangeAspect="1" noChangeArrowheads="1"/>
          </p:cNvSpPr>
          <p:nvPr/>
        </p:nvSpPr>
        <p:spPr bwMode="auto">
          <a:xfrm>
            <a:off x="3492500" y="2254250"/>
            <a:ext cx="717550" cy="719138"/>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99338" name="Oval 8"/>
          <p:cNvSpPr>
            <a:spLocks noChangeAspect="1" noChangeArrowheads="1"/>
          </p:cNvSpPr>
          <p:nvPr/>
        </p:nvSpPr>
        <p:spPr bwMode="auto">
          <a:xfrm>
            <a:off x="3276600" y="2254250"/>
            <a:ext cx="717550" cy="719138"/>
          </a:xfrm>
          <a:prstGeom prst="ellipse">
            <a:avLst/>
          </a:prstGeom>
          <a:solidFill>
            <a:schemeClr val="accent1">
              <a:alpha val="70195"/>
            </a:schemeClr>
          </a:solidFill>
          <a:ln w="9525">
            <a:solidFill>
              <a:schemeClr val="tx1"/>
            </a:solidFill>
            <a:round/>
            <a:headEnd/>
            <a:tailEnd/>
          </a:ln>
        </p:spPr>
        <p:txBody>
          <a:bodyPr wrap="none" anchor="ctr"/>
          <a:lstStyle/>
          <a:p>
            <a:endParaRPr lang="ja-JP" altLang="en-US"/>
          </a:p>
        </p:txBody>
      </p:sp>
      <p:sp>
        <p:nvSpPr>
          <p:cNvPr id="99339" name="Oval 9"/>
          <p:cNvSpPr>
            <a:spLocks noChangeArrowheads="1"/>
          </p:cNvSpPr>
          <p:nvPr/>
        </p:nvSpPr>
        <p:spPr bwMode="auto">
          <a:xfrm>
            <a:off x="3492500" y="2325688"/>
            <a:ext cx="503238" cy="576262"/>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99340" name="Text Box 10"/>
          <p:cNvSpPr txBox="1">
            <a:spLocks noChangeArrowheads="1"/>
          </p:cNvSpPr>
          <p:nvPr/>
        </p:nvSpPr>
        <p:spPr bwMode="auto">
          <a:xfrm>
            <a:off x="633413" y="3665538"/>
            <a:ext cx="4325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2000">
                <a:latin typeface="Verdana" charset="0"/>
              </a:rPr>
              <a:t>Same N</a:t>
            </a:r>
            <a:r>
              <a:rPr lang="en-US" altLang="ja-JP" sz="2000" baseline="-25000">
                <a:latin typeface="Verdana" charset="0"/>
              </a:rPr>
              <a:t>part</a:t>
            </a:r>
            <a:r>
              <a:rPr lang="en-US" altLang="ja-JP" sz="2000">
                <a:latin typeface="Verdana" charset="0"/>
              </a:rPr>
              <a:t>, different eccentricity</a:t>
            </a:r>
          </a:p>
        </p:txBody>
      </p:sp>
      <p:sp>
        <p:nvSpPr>
          <p:cNvPr id="99341" name="Text Box 11"/>
          <p:cNvSpPr txBox="1">
            <a:spLocks noChangeArrowheads="1"/>
          </p:cNvSpPr>
          <p:nvPr/>
        </p:nvSpPr>
        <p:spPr bwMode="auto">
          <a:xfrm>
            <a:off x="1009650" y="1668463"/>
            <a:ext cx="1065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b="1">
                <a:latin typeface="Verdana" charset="0"/>
              </a:rPr>
              <a:t>Au+Au</a:t>
            </a:r>
          </a:p>
        </p:txBody>
      </p:sp>
      <p:sp>
        <p:nvSpPr>
          <p:cNvPr id="99342" name="Text Box 12"/>
          <p:cNvSpPr txBox="1">
            <a:spLocks noChangeArrowheads="1"/>
          </p:cNvSpPr>
          <p:nvPr/>
        </p:nvSpPr>
        <p:spPr bwMode="auto">
          <a:xfrm>
            <a:off x="3367088" y="1674813"/>
            <a:ext cx="1039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b="1">
                <a:latin typeface="Verdana" charset="0"/>
              </a:rPr>
              <a:t>Cu+Cu</a:t>
            </a:r>
          </a:p>
        </p:txBody>
      </p:sp>
      <p:sp>
        <p:nvSpPr>
          <p:cNvPr id="99343" name="Oval 13"/>
          <p:cNvSpPr>
            <a:spLocks noChangeArrowheads="1"/>
          </p:cNvSpPr>
          <p:nvPr/>
        </p:nvSpPr>
        <p:spPr bwMode="auto">
          <a:xfrm>
            <a:off x="1189038" y="4486275"/>
            <a:ext cx="1368425" cy="1366838"/>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99344" name="Oval 14"/>
          <p:cNvSpPr>
            <a:spLocks noChangeArrowheads="1"/>
          </p:cNvSpPr>
          <p:nvPr/>
        </p:nvSpPr>
        <p:spPr bwMode="auto">
          <a:xfrm>
            <a:off x="252413" y="4486275"/>
            <a:ext cx="1368425" cy="1366838"/>
          </a:xfrm>
          <a:prstGeom prst="ellipse">
            <a:avLst/>
          </a:prstGeom>
          <a:solidFill>
            <a:schemeClr val="accent1">
              <a:alpha val="70195"/>
            </a:schemeClr>
          </a:solidFill>
          <a:ln w="9525">
            <a:solidFill>
              <a:schemeClr val="tx1"/>
            </a:solidFill>
            <a:round/>
            <a:headEnd/>
            <a:tailEnd/>
          </a:ln>
        </p:spPr>
        <p:txBody>
          <a:bodyPr wrap="none" anchor="ctr"/>
          <a:lstStyle/>
          <a:p>
            <a:endParaRPr lang="ja-JP" altLang="en-US"/>
          </a:p>
        </p:txBody>
      </p:sp>
      <p:sp>
        <p:nvSpPr>
          <p:cNvPr id="99345" name="Oval 15"/>
          <p:cNvSpPr>
            <a:spLocks noChangeArrowheads="1"/>
          </p:cNvSpPr>
          <p:nvPr/>
        </p:nvSpPr>
        <p:spPr bwMode="auto">
          <a:xfrm>
            <a:off x="1227138" y="4676775"/>
            <a:ext cx="368300" cy="1008063"/>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99346" name="Oval 16"/>
          <p:cNvSpPr>
            <a:spLocks noChangeAspect="1" noChangeArrowheads="1"/>
          </p:cNvSpPr>
          <p:nvPr/>
        </p:nvSpPr>
        <p:spPr bwMode="auto">
          <a:xfrm>
            <a:off x="3567113" y="4868863"/>
            <a:ext cx="717550" cy="719137"/>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99347" name="Oval 17"/>
          <p:cNvSpPr>
            <a:spLocks noChangeAspect="1" noChangeArrowheads="1"/>
          </p:cNvSpPr>
          <p:nvPr/>
        </p:nvSpPr>
        <p:spPr bwMode="auto">
          <a:xfrm>
            <a:off x="3132138" y="4868863"/>
            <a:ext cx="717550" cy="719137"/>
          </a:xfrm>
          <a:prstGeom prst="ellipse">
            <a:avLst/>
          </a:prstGeom>
          <a:solidFill>
            <a:schemeClr val="accent1">
              <a:alpha val="70195"/>
            </a:schemeClr>
          </a:solidFill>
          <a:ln w="9525">
            <a:solidFill>
              <a:schemeClr val="tx1"/>
            </a:solidFill>
            <a:round/>
            <a:headEnd/>
            <a:tailEnd/>
          </a:ln>
        </p:spPr>
        <p:txBody>
          <a:bodyPr wrap="none" anchor="ctr"/>
          <a:lstStyle/>
          <a:p>
            <a:endParaRPr lang="ja-JP" altLang="en-US"/>
          </a:p>
        </p:txBody>
      </p:sp>
      <p:sp>
        <p:nvSpPr>
          <p:cNvPr id="99348" name="Oval 18"/>
          <p:cNvSpPr>
            <a:spLocks noChangeArrowheads="1"/>
          </p:cNvSpPr>
          <p:nvPr/>
        </p:nvSpPr>
        <p:spPr bwMode="auto">
          <a:xfrm>
            <a:off x="3584575" y="4940300"/>
            <a:ext cx="254000" cy="576263"/>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99349" name="Text Box 19"/>
          <p:cNvSpPr txBox="1">
            <a:spLocks noChangeArrowheads="1"/>
          </p:cNvSpPr>
          <p:nvPr/>
        </p:nvSpPr>
        <p:spPr bwMode="auto">
          <a:xfrm>
            <a:off x="468313" y="6113463"/>
            <a:ext cx="4325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2000">
                <a:latin typeface="Verdana" charset="0"/>
              </a:rPr>
              <a:t>Same eccentricity, different N</a:t>
            </a:r>
            <a:r>
              <a:rPr lang="en-US" altLang="ja-JP" sz="2000" baseline="-25000">
                <a:latin typeface="Verdana" charset="0"/>
              </a:rPr>
              <a:t>part</a:t>
            </a:r>
          </a:p>
        </p:txBody>
      </p:sp>
      <p:sp>
        <p:nvSpPr>
          <p:cNvPr id="99350" name="Text Box 20"/>
          <p:cNvSpPr txBox="1">
            <a:spLocks noChangeArrowheads="1"/>
          </p:cNvSpPr>
          <p:nvPr/>
        </p:nvSpPr>
        <p:spPr bwMode="auto">
          <a:xfrm>
            <a:off x="1011238" y="4116388"/>
            <a:ext cx="1065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b="1">
                <a:latin typeface="Verdana" charset="0"/>
              </a:rPr>
              <a:t>Au+Au</a:t>
            </a:r>
          </a:p>
        </p:txBody>
      </p:sp>
      <p:sp>
        <p:nvSpPr>
          <p:cNvPr id="99351" name="Text Box 21"/>
          <p:cNvSpPr txBox="1">
            <a:spLocks noChangeArrowheads="1"/>
          </p:cNvSpPr>
          <p:nvPr/>
        </p:nvSpPr>
        <p:spPr bwMode="auto">
          <a:xfrm>
            <a:off x="3368675" y="4122738"/>
            <a:ext cx="1039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b="1">
                <a:latin typeface="Verdana" charset="0"/>
              </a:rPr>
              <a:t>Cu+Cu</a:t>
            </a:r>
          </a:p>
        </p:txBody>
      </p:sp>
      <p:pic>
        <p:nvPicPr>
          <p:cNvPr id="99352" name="Picture 22" descr="v2p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725" y="1628775"/>
            <a:ext cx="335121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3" name="AutoShape 23"/>
          <p:cNvSpPr>
            <a:spLocks noChangeArrowheads="1"/>
          </p:cNvSpPr>
          <p:nvPr/>
        </p:nvSpPr>
        <p:spPr bwMode="auto">
          <a:xfrm>
            <a:off x="323850" y="1123950"/>
            <a:ext cx="6265863" cy="576263"/>
          </a:xfrm>
          <a:prstGeom prst="roundRect">
            <a:avLst>
              <a:gd name="adj" fmla="val 16667"/>
            </a:avLst>
          </a:prstGeom>
          <a:solidFill>
            <a:schemeClr val="bg1"/>
          </a:solidFill>
          <a:ln w="38100">
            <a:solidFill>
              <a:srgbClr val="FF0000"/>
            </a:solidFill>
            <a:round/>
            <a:headEnd/>
            <a:tailEnd/>
          </a:ln>
        </p:spPr>
        <p:txBody>
          <a:bodyPr wrap="none" anchor="ctr"/>
          <a:lstStyle/>
          <a:p>
            <a:pPr algn="ctr"/>
            <a:r>
              <a:rPr lang="en-US" altLang="ja-JP">
                <a:solidFill>
                  <a:srgbClr val="FF0000"/>
                </a:solidFill>
                <a:latin typeface="Verdana" charset="0"/>
                <a:ea typeface="ＭＳ ゴシック" charset="0"/>
                <a:cs typeface="ＭＳ ゴシック" charset="0"/>
              </a:rPr>
              <a:t>QGP fluid+hadron gas with Glauber I.C.</a:t>
            </a:r>
          </a:p>
        </p:txBody>
      </p:sp>
      <p:sp>
        <p:nvSpPr>
          <p:cNvPr id="99354" name="AutoShape 24"/>
          <p:cNvSpPr>
            <a:spLocks noChangeArrowheads="1"/>
          </p:cNvSpPr>
          <p:nvPr/>
        </p:nvSpPr>
        <p:spPr bwMode="auto">
          <a:xfrm>
            <a:off x="7885113" y="4581525"/>
            <a:ext cx="485775" cy="493713"/>
          </a:xfrm>
          <a:prstGeom prst="upDownArrow">
            <a:avLst>
              <a:gd name="adj1" fmla="val 50000"/>
              <a:gd name="adj2" fmla="val 2032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ja-JP" altLang="en-US"/>
          </a:p>
        </p:txBody>
      </p:sp>
    </p:spTree>
    <p:extLst>
      <p:ext uri="{BB962C8B-B14F-4D97-AF65-F5344CB8AC3E}">
        <p14:creationId xmlns:p14="http://schemas.microsoft.com/office/powerpoint/2010/main" val="1632635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3" name="Rectangle 7"/>
          <p:cNvSpPr>
            <a:spLocks noGrp="1" noChangeArrowheads="1"/>
          </p:cNvSpPr>
          <p:nvPr>
            <p:ph type="title"/>
          </p:nvPr>
        </p:nvSpPr>
        <p:spPr>
          <a:xfrm>
            <a:off x="119063" y="44450"/>
            <a:ext cx="4884737" cy="344488"/>
          </a:xfrm>
        </p:spPr>
        <p:txBody>
          <a:bodyPr/>
          <a:lstStyle/>
          <a:p>
            <a:pPr fontAlgn="auto">
              <a:spcAft>
                <a:spcPts val="0"/>
              </a:spcAft>
              <a:defRPr/>
            </a:pPr>
            <a:r>
              <a:rPr lang="en-US" altLang="ja-JP" sz="1600" b="1">
                <a:latin typeface="Arial" charset="0"/>
                <a:ea typeface="ＭＳ Ｐゴシック" charset="0"/>
                <a:cs typeface="ＭＳ Ｐゴシック" charset="0"/>
              </a:rPr>
              <a:t>Comparison with hydro-simulation</a:t>
            </a:r>
          </a:p>
        </p:txBody>
      </p:sp>
      <p:sp>
        <p:nvSpPr>
          <p:cNvPr id="101378" name="Rectangle 8"/>
          <p:cNvSpPr>
            <a:spLocks noGrp="1" noChangeArrowheads="1"/>
          </p:cNvSpPr>
          <p:nvPr>
            <p:ph idx="1"/>
          </p:nvPr>
        </p:nvSpPr>
        <p:spPr>
          <a:xfrm>
            <a:off x="0" y="6361113"/>
            <a:ext cx="8915400" cy="381000"/>
          </a:xfrm>
        </p:spPr>
        <p:txBody>
          <a:bodyPr/>
          <a:lstStyle/>
          <a:p>
            <a:pPr algn="ctr">
              <a:lnSpc>
                <a:spcPct val="80000"/>
              </a:lnSpc>
              <a:buFontTx/>
              <a:buNone/>
            </a:pPr>
            <a:r>
              <a:rPr lang="en-US" altLang="ja-JP" sz="2000" b="1">
                <a:solidFill>
                  <a:srgbClr val="0000FF"/>
                </a:solidFill>
                <a:latin typeface="Arial" charset="0"/>
                <a:ea typeface="ＭＳ Ｐゴシック" charset="0"/>
                <a:cs typeface="ＭＳ Ｐゴシック" charset="0"/>
              </a:rPr>
              <a:t>The Au+Au results agree well with hydro but  Cu+Cu results don’t.</a:t>
            </a:r>
          </a:p>
        </p:txBody>
      </p:sp>
      <p:sp>
        <p:nvSpPr>
          <p:cNvPr id="101379" name="日付プレースホルダ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101380"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101381"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9C73A155-628A-B647-A447-08E088707ABF}" type="slidenum">
              <a:rPr lang="en-US" altLang="ja-JP"/>
              <a:pPr/>
              <a:t>39</a:t>
            </a:fld>
            <a:endParaRPr lang="en-US" altLang="ja-JP"/>
          </a:p>
        </p:txBody>
      </p:sp>
      <p:pic>
        <p:nvPicPr>
          <p:cNvPr id="101382" name="Picture 2" descr="v2pt_pip_auau_200_b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3887788"/>
            <a:ext cx="25146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3" descr="v2pt_pip_cucu_200_b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450" y="1354138"/>
            <a:ext cx="273367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4" descr="v2pt_pip_cucu_200_b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450" y="3806825"/>
            <a:ext cx="2662238"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Rectangle 5"/>
          <p:cNvSpPr>
            <a:spLocks noChangeArrowheads="1"/>
          </p:cNvSpPr>
          <p:nvPr/>
        </p:nvSpPr>
        <p:spPr bwMode="auto">
          <a:xfrm>
            <a:off x="185738" y="1071563"/>
            <a:ext cx="2743200" cy="5181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01386" name="Text Box 6"/>
          <p:cNvSpPr txBox="1">
            <a:spLocks noChangeArrowheads="1"/>
          </p:cNvSpPr>
          <p:nvPr/>
        </p:nvSpPr>
        <p:spPr bwMode="auto">
          <a:xfrm>
            <a:off x="642938" y="919163"/>
            <a:ext cx="1828800" cy="346075"/>
          </a:xfrm>
          <a:prstGeom prst="rect">
            <a:avLst/>
          </a:prstGeom>
          <a:solidFill>
            <a:schemeClr val="bg1"/>
          </a:solidFill>
          <a:ln w="9525">
            <a:solidFill>
              <a:schemeClr val="accent2"/>
            </a:solidFill>
            <a:miter lim="800000"/>
            <a:headEnd/>
            <a:tailEnd/>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sz="1600">
                <a:latin typeface="Arial" charset="0"/>
              </a:rPr>
              <a:t>Au+Au 200GeV</a:t>
            </a:r>
          </a:p>
        </p:txBody>
      </p:sp>
      <p:pic>
        <p:nvPicPr>
          <p:cNvPr id="101387" name="Picture 9" descr="v2pt_pip_auau_624_b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1338" y="3814763"/>
            <a:ext cx="259080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8" name="Picture 10" descr="v2pt_pip_auau_624_b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5138" y="1300163"/>
            <a:ext cx="2590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9" name="Picture 11" descr="v2pt_pip_auau_200_b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938" y="1344613"/>
            <a:ext cx="2590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0" name="Rectangle 12"/>
          <p:cNvSpPr>
            <a:spLocks noChangeArrowheads="1"/>
          </p:cNvSpPr>
          <p:nvPr/>
        </p:nvSpPr>
        <p:spPr bwMode="auto">
          <a:xfrm>
            <a:off x="2928938" y="1071563"/>
            <a:ext cx="2743200" cy="5181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01391" name="Text Box 13"/>
          <p:cNvSpPr txBox="1">
            <a:spLocks noChangeArrowheads="1"/>
          </p:cNvSpPr>
          <p:nvPr/>
        </p:nvSpPr>
        <p:spPr bwMode="auto">
          <a:xfrm>
            <a:off x="3386138" y="919163"/>
            <a:ext cx="1828800" cy="346075"/>
          </a:xfrm>
          <a:prstGeom prst="rect">
            <a:avLst/>
          </a:prstGeom>
          <a:solidFill>
            <a:schemeClr val="bg1"/>
          </a:solidFill>
          <a:ln w="9525">
            <a:solidFill>
              <a:schemeClr val="accent2"/>
            </a:solidFill>
            <a:miter lim="800000"/>
            <a:headEnd/>
            <a:tailEnd/>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sz="1600">
                <a:latin typeface="Arial" charset="0"/>
              </a:rPr>
              <a:t>Au+Au 62.4GeV</a:t>
            </a:r>
          </a:p>
        </p:txBody>
      </p:sp>
      <p:sp>
        <p:nvSpPr>
          <p:cNvPr id="101392" name="Rectangle 14"/>
          <p:cNvSpPr>
            <a:spLocks noChangeArrowheads="1"/>
          </p:cNvSpPr>
          <p:nvPr/>
        </p:nvSpPr>
        <p:spPr bwMode="auto">
          <a:xfrm>
            <a:off x="5672138" y="1071563"/>
            <a:ext cx="2743200" cy="5181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01393" name="Text Box 15"/>
          <p:cNvSpPr txBox="1">
            <a:spLocks noChangeArrowheads="1"/>
          </p:cNvSpPr>
          <p:nvPr/>
        </p:nvSpPr>
        <p:spPr bwMode="auto">
          <a:xfrm>
            <a:off x="6129338" y="919163"/>
            <a:ext cx="1828800" cy="346075"/>
          </a:xfrm>
          <a:prstGeom prst="rect">
            <a:avLst/>
          </a:prstGeom>
          <a:solidFill>
            <a:schemeClr val="bg1"/>
          </a:solidFill>
          <a:ln w="9525">
            <a:solidFill>
              <a:schemeClr val="accent2"/>
            </a:solidFill>
            <a:miter lim="800000"/>
            <a:headEnd/>
            <a:tailEnd/>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sz="1600">
                <a:latin typeface="Arial" charset="0"/>
              </a:rPr>
              <a:t>Cu+Cu 200GeV</a:t>
            </a:r>
          </a:p>
        </p:txBody>
      </p:sp>
      <p:sp>
        <p:nvSpPr>
          <p:cNvPr id="101394" name="Text Box 17"/>
          <p:cNvSpPr txBox="1">
            <a:spLocks noChangeArrowheads="1"/>
          </p:cNvSpPr>
          <p:nvPr/>
        </p:nvSpPr>
        <p:spPr bwMode="auto">
          <a:xfrm>
            <a:off x="184150" y="523875"/>
            <a:ext cx="398463" cy="495300"/>
          </a:xfrm>
          <a:prstGeom prst="rect">
            <a:avLst/>
          </a:prstGeom>
          <a:solidFill>
            <a:schemeClr val="bg1"/>
          </a:solidFill>
          <a:ln w="38100">
            <a:solidFill>
              <a:srgbClr val="000066"/>
            </a:solidFill>
            <a:miter lim="800000"/>
            <a:headEnd/>
            <a:tailEnd/>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b="1">
                <a:latin typeface="Arial" charset="0"/>
                <a:sym typeface="Symbol" charset="0"/>
              </a:rPr>
              <a:t></a:t>
            </a:r>
          </a:p>
        </p:txBody>
      </p:sp>
      <p:sp>
        <p:nvSpPr>
          <p:cNvPr id="101395" name="Text Box 18"/>
          <p:cNvSpPr txBox="1">
            <a:spLocks noChangeArrowheads="1"/>
          </p:cNvSpPr>
          <p:nvPr/>
        </p:nvSpPr>
        <p:spPr bwMode="auto">
          <a:xfrm>
            <a:off x="5651500" y="603250"/>
            <a:ext cx="3373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400" b="1" u="sng">
                <a:latin typeface="Arial" charset="0"/>
              </a:rPr>
              <a:t>Hydro should be middle of two data.</a:t>
            </a:r>
          </a:p>
        </p:txBody>
      </p:sp>
      <p:sp>
        <p:nvSpPr>
          <p:cNvPr id="101396" name="Line 19"/>
          <p:cNvSpPr>
            <a:spLocks noChangeShapeType="1"/>
          </p:cNvSpPr>
          <p:nvPr/>
        </p:nvSpPr>
        <p:spPr bwMode="auto">
          <a:xfrm flipH="1">
            <a:off x="7762875" y="836613"/>
            <a:ext cx="465138" cy="1008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1397" name="Text Box 20"/>
          <p:cNvSpPr txBox="1">
            <a:spLocks noChangeArrowheads="1"/>
          </p:cNvSpPr>
          <p:nvPr/>
        </p:nvSpPr>
        <p:spPr bwMode="auto">
          <a:xfrm>
            <a:off x="715963" y="287338"/>
            <a:ext cx="5008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200" b="1" i="1">
                <a:latin typeface="Arial" charset="0"/>
              </a:rPr>
              <a:t>Hydro calculations done by Prof. Hirano.</a:t>
            </a:r>
          </a:p>
          <a:p>
            <a:pPr>
              <a:spcBef>
                <a:spcPct val="50000"/>
              </a:spcBef>
            </a:pPr>
            <a:r>
              <a:rPr lang="en-US" altLang="ja-JP" sz="1200" b="1" i="1">
                <a:latin typeface="Arial" charset="0"/>
              </a:rPr>
              <a:t>ref: arXiv:0710.5795 [nucl-th] and Phys. Lett.B 636, 299 (2006)</a:t>
            </a:r>
          </a:p>
        </p:txBody>
      </p:sp>
    </p:spTree>
    <p:extLst>
      <p:ext uri="{BB962C8B-B14F-4D97-AF65-F5344CB8AC3E}">
        <p14:creationId xmlns:p14="http://schemas.microsoft.com/office/powerpoint/2010/main" val="41877627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asted-image.png"/>
          <p:cNvPicPr>
            <a:picLocks noChangeAspect="1"/>
          </p:cNvPicPr>
          <p:nvPr/>
        </p:nvPicPr>
        <p:blipFill>
          <a:blip r:embed="rId2">
            <a:extLst/>
          </a:blip>
          <a:stretch>
            <a:fillRect/>
          </a:stretch>
        </p:blipFill>
        <p:spPr>
          <a:xfrm>
            <a:off x="4210344" y="1181705"/>
            <a:ext cx="4673265" cy="3080802"/>
          </a:xfrm>
          <a:prstGeom prst="rect">
            <a:avLst/>
          </a:prstGeom>
          <a:ln w="12700">
            <a:miter lim="400000"/>
          </a:ln>
        </p:spPr>
      </p:pic>
      <p:sp>
        <p:nvSpPr>
          <p:cNvPr id="151" name="Shape 151"/>
          <p:cNvSpPr/>
          <p:nvPr/>
        </p:nvSpPr>
        <p:spPr>
          <a:xfrm>
            <a:off x="570134" y="10835"/>
            <a:ext cx="7933409" cy="914660"/>
          </a:xfrm>
          <a:prstGeom prst="rect">
            <a:avLst/>
          </a:prstGeom>
          <a:ln w="12700">
            <a:miter lim="400000"/>
          </a:ln>
          <a:extLst>
            <a:ext uri="{C572A759-6A51-4108-AA02-DFA0A04FC94B}">
              <ma14:wrappingTextBoxFlag xmlns:ma14="http://schemas.microsoft.com/office/mac/drawingml/2011/main" val="1"/>
            </a:ext>
          </a:extLst>
        </p:spPr>
        <p:txBody>
          <a:bodyPr wrap="square" lIns="178587" tIns="178587" rIns="178587" bIns="178587" anchor="ctr">
            <a:spAutoFit/>
          </a:bodyPr>
          <a:lstStyle>
            <a:lvl1pPr algn="l">
              <a:defRPr sz="6000">
                <a:latin typeface="Arial Rounded MT Bold"/>
                <a:ea typeface="Arial Rounded MT Bold"/>
                <a:cs typeface="Arial Rounded MT Bold"/>
                <a:sym typeface="Arial Rounded MT Bold"/>
              </a:defRPr>
            </a:lvl1pPr>
          </a:lstStyle>
          <a:p>
            <a:r>
              <a:rPr sz="3600" dirty="0"/>
              <a:t>Higher order flow </a:t>
            </a:r>
            <a:r>
              <a:rPr sz="3600" dirty="0" smtClean="0"/>
              <a:t>harmonics</a:t>
            </a:r>
            <a:r>
              <a:rPr lang="en-US" sz="3600" dirty="0" smtClean="0"/>
              <a:t> </a:t>
            </a:r>
            <a:r>
              <a:rPr lang="en-US" altLang="ja-JP" sz="3600" dirty="0"/>
              <a:t>(v</a:t>
            </a:r>
            <a:r>
              <a:rPr lang="en-US" altLang="ja-JP" sz="3600" baseline="-6250" dirty="0"/>
              <a:t>3</a:t>
            </a:r>
            <a:r>
              <a:rPr lang="en-US" altLang="ja-JP" sz="3600" dirty="0"/>
              <a:t>)</a:t>
            </a:r>
            <a:r>
              <a:rPr lang="en-US" sz="3600" dirty="0" smtClean="0"/>
              <a:t> </a:t>
            </a:r>
            <a:endParaRPr sz="3600" dirty="0"/>
          </a:p>
        </p:txBody>
      </p:sp>
      <p:sp>
        <p:nvSpPr>
          <p:cNvPr id="152" name="Shape 152"/>
          <p:cNvSpPr/>
          <p:nvPr/>
        </p:nvSpPr>
        <p:spPr>
          <a:xfrm>
            <a:off x="568510" y="4404496"/>
            <a:ext cx="8312600" cy="1795680"/>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defRPr sz="3000">
                <a:latin typeface="Arial Rounded MT Bold"/>
                <a:ea typeface="Arial Rounded MT Bold"/>
                <a:cs typeface="Arial Rounded MT Bold"/>
                <a:sym typeface="Arial Rounded MT Bold"/>
              </a:defRPr>
            </a:pPr>
            <a:r>
              <a:rPr lang="en-US" sz="2800" dirty="0"/>
              <a:t>I</a:t>
            </a:r>
            <a:r>
              <a:rPr sz="2800" dirty="0" smtClean="0"/>
              <a:t>nitial </a:t>
            </a:r>
            <a:r>
              <a:rPr sz="2800" dirty="0"/>
              <a:t>participant fluctuation </a:t>
            </a:r>
            <a:r>
              <a:rPr lang="en-US" sz="2800" dirty="0" smtClean="0"/>
              <a:t>at </a:t>
            </a:r>
            <a:r>
              <a:rPr lang="en-US" altLang="ja-JP" sz="2800" dirty="0"/>
              <a:t>e</a:t>
            </a:r>
            <a:r>
              <a:rPr lang="en-US" altLang="ja-JP" sz="2800" dirty="0" smtClean="0"/>
              <a:t>vent</a:t>
            </a:r>
            <a:r>
              <a:rPr lang="en-US" altLang="ja-JP" sz="2800" dirty="0"/>
              <a:t>-by-event </a:t>
            </a:r>
            <a:r>
              <a:rPr sz="2800" dirty="0" smtClean="0"/>
              <a:t>can </a:t>
            </a:r>
            <a:r>
              <a:rPr sz="2800" dirty="0"/>
              <a:t>lead to </a:t>
            </a:r>
            <a:r>
              <a:rPr sz="2800" u="sng" dirty="0"/>
              <a:t>triangular particle production</a:t>
            </a:r>
            <a:r>
              <a:rPr sz="2800" dirty="0"/>
              <a:t> </a:t>
            </a:r>
            <a:r>
              <a:rPr lang="en-US" sz="2800" dirty="0" smtClean="0"/>
              <a:t>(</a:t>
            </a:r>
            <a:r>
              <a:rPr sz="2800" dirty="0" smtClean="0"/>
              <a:t>v</a:t>
            </a:r>
            <a:r>
              <a:rPr sz="2800" baseline="-6250" dirty="0" smtClean="0"/>
              <a:t>3</a:t>
            </a:r>
            <a:r>
              <a:rPr lang="en-US" sz="2800" dirty="0" smtClean="0"/>
              <a:t>)</a:t>
            </a:r>
            <a:r>
              <a:rPr sz="2800" baseline="-6250" dirty="0" smtClean="0"/>
              <a:t>. </a:t>
            </a:r>
            <a:r>
              <a:rPr sz="2800" dirty="0" smtClean="0"/>
              <a:t> </a:t>
            </a:r>
            <a:r>
              <a:rPr sz="2800" dirty="0"/>
              <a:t/>
            </a:r>
            <a:br>
              <a:rPr sz="2800" dirty="0"/>
            </a:br>
            <a:r>
              <a:rPr sz="2800" dirty="0"/>
              <a:t>v</a:t>
            </a:r>
            <a:r>
              <a:rPr sz="2800" baseline="-5999" dirty="0"/>
              <a:t>3</a:t>
            </a:r>
            <a:r>
              <a:rPr sz="2800" dirty="0"/>
              <a:t> is expected to further constrains </a:t>
            </a:r>
            <a:r>
              <a:rPr sz="2800" dirty="0" smtClean="0"/>
              <a:t>initial</a:t>
            </a:r>
            <a:r>
              <a:rPr lang="en-US" sz="2800" dirty="0" smtClean="0"/>
              <a:t> </a:t>
            </a:r>
            <a:r>
              <a:rPr sz="2800" dirty="0" smtClean="0"/>
              <a:t>condition and </a:t>
            </a:r>
            <a:r>
              <a:rPr sz="2800" dirty="0"/>
              <a:t>viscosity </a:t>
            </a:r>
          </a:p>
        </p:txBody>
      </p:sp>
      <p:sp>
        <p:nvSpPr>
          <p:cNvPr id="153" name="Shape 153"/>
          <p:cNvSpPr/>
          <p:nvPr/>
        </p:nvSpPr>
        <p:spPr>
          <a:xfrm>
            <a:off x="6520557" y="850692"/>
            <a:ext cx="2188095" cy="37990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000" b="1">
                <a:latin typeface="Consolas"/>
                <a:ea typeface="Consolas"/>
                <a:cs typeface="Consolas"/>
                <a:sym typeface="Consolas"/>
              </a:defRPr>
            </a:lvl1pPr>
          </a:lstStyle>
          <a:p>
            <a:r>
              <a:rPr dirty="0"/>
              <a:t>PRL 107. 252301</a:t>
            </a:r>
          </a:p>
        </p:txBody>
      </p:sp>
      <p:sp>
        <p:nvSpPr>
          <p:cNvPr id="154" name="Shape 154"/>
          <p:cNvSpPr>
            <a:spLocks noGrp="1"/>
          </p:cNvSpPr>
          <p:nvPr>
            <p:ph type="sldNum" sz="quarter" idx="2"/>
          </p:nvPr>
        </p:nvSpPr>
        <p:spPr>
          <a:xfrm>
            <a:off x="8766269" y="6429797"/>
            <a:ext cx="228947" cy="3571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grpSp>
        <p:nvGrpSpPr>
          <p:cNvPr id="2" name="図形グループ 1"/>
          <p:cNvGrpSpPr/>
          <p:nvPr/>
        </p:nvGrpSpPr>
        <p:grpSpPr>
          <a:xfrm>
            <a:off x="804672" y="925495"/>
            <a:ext cx="3139889" cy="3138843"/>
            <a:chOff x="71144" y="1391004"/>
            <a:chExt cx="4008867" cy="3109736"/>
          </a:xfrm>
        </p:grpSpPr>
        <p:pic>
          <p:nvPicPr>
            <p:cNvPr id="150" name="pasted-image.pdf"/>
            <p:cNvPicPr>
              <a:picLocks noChangeAspect="1"/>
            </p:cNvPicPr>
            <p:nvPr/>
          </p:nvPicPr>
          <p:blipFill>
            <a:blip r:embed="rId3">
              <a:extLst/>
            </a:blip>
            <a:stretch>
              <a:fillRect/>
            </a:stretch>
          </p:blipFill>
          <p:spPr>
            <a:xfrm>
              <a:off x="78562" y="1687072"/>
              <a:ext cx="3799535" cy="2277362"/>
            </a:xfrm>
            <a:prstGeom prst="rect">
              <a:avLst/>
            </a:prstGeom>
            <a:ln w="12700">
              <a:miter lim="400000"/>
            </a:ln>
          </p:spPr>
        </p:pic>
        <p:sp>
          <p:nvSpPr>
            <p:cNvPr id="155" name="Shape 155"/>
            <p:cNvSpPr/>
            <p:nvPr/>
          </p:nvSpPr>
          <p:spPr>
            <a:xfrm rot="1260000">
              <a:off x="1065912" y="1803401"/>
              <a:ext cx="2077467" cy="15356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76200">
              <a:solidFill>
                <a:schemeClr val="accent5"/>
              </a:solidFill>
              <a:miter lim="400000"/>
            </a:ln>
          </p:spPr>
          <p:txBody>
            <a:bodyPr lIns="35717" tIns="35717" rIns="35717" bIns="35717" anchor="ctr"/>
            <a:lstStyle/>
            <a:p>
              <a:pPr>
                <a:defRPr sz="2400"/>
              </a:pPr>
              <a:endParaRPr/>
            </a:p>
          </p:txBody>
        </p:sp>
        <p:sp>
          <p:nvSpPr>
            <p:cNvPr id="156" name="Shape 156"/>
            <p:cNvSpPr/>
            <p:nvPr/>
          </p:nvSpPr>
          <p:spPr>
            <a:xfrm rot="3000000" flipH="1">
              <a:off x="515864" y="1391004"/>
              <a:ext cx="892969" cy="892969"/>
            </a:xfrm>
            <a:prstGeom prst="rightArrow">
              <a:avLst>
                <a:gd name="adj1" fmla="val 32000"/>
                <a:gd name="adj2" fmla="val 64000"/>
              </a:avLst>
            </a:prstGeom>
            <a:ln w="76200">
              <a:solidFill>
                <a:schemeClr val="accent5"/>
              </a:solidFill>
              <a:miter lim="400000"/>
            </a:ln>
          </p:spPr>
          <p:txBody>
            <a:bodyPr lIns="35717" tIns="35717" rIns="35717" bIns="35717" anchor="ctr"/>
            <a:lstStyle/>
            <a:p>
              <a:pPr>
                <a:defRPr sz="2400"/>
              </a:pPr>
              <a:endParaRPr/>
            </a:p>
          </p:txBody>
        </p:sp>
        <p:sp>
          <p:nvSpPr>
            <p:cNvPr id="157" name="Shape 157"/>
            <p:cNvSpPr/>
            <p:nvPr/>
          </p:nvSpPr>
          <p:spPr>
            <a:xfrm rot="9998949" flipH="1">
              <a:off x="2988364" y="2029421"/>
              <a:ext cx="1091647" cy="815473"/>
            </a:xfrm>
            <a:prstGeom prst="rightArrow">
              <a:avLst>
                <a:gd name="adj1" fmla="val 23913"/>
                <a:gd name="adj2" fmla="val 64000"/>
              </a:avLst>
            </a:prstGeom>
            <a:ln w="76200">
              <a:solidFill>
                <a:schemeClr val="accent5"/>
              </a:solidFill>
              <a:miter lim="400000"/>
            </a:ln>
          </p:spPr>
          <p:txBody>
            <a:bodyPr lIns="35717" tIns="35717" rIns="35717" bIns="35717" anchor="ctr"/>
            <a:lstStyle/>
            <a:p>
              <a:pPr>
                <a:defRPr sz="2400"/>
              </a:pPr>
              <a:endParaRPr/>
            </a:p>
          </p:txBody>
        </p:sp>
        <p:sp>
          <p:nvSpPr>
            <p:cNvPr id="158" name="Shape 158"/>
            <p:cNvSpPr/>
            <p:nvPr/>
          </p:nvSpPr>
          <p:spPr>
            <a:xfrm rot="17460514" flipH="1">
              <a:off x="952815" y="3607771"/>
              <a:ext cx="892969" cy="892969"/>
            </a:xfrm>
            <a:prstGeom prst="rightArrow">
              <a:avLst>
                <a:gd name="adj1" fmla="val 32000"/>
                <a:gd name="adj2" fmla="val 64000"/>
              </a:avLst>
            </a:prstGeom>
            <a:ln w="88900">
              <a:solidFill>
                <a:schemeClr val="accent5"/>
              </a:solidFill>
              <a:miter lim="400000"/>
            </a:ln>
          </p:spPr>
          <p:txBody>
            <a:bodyPr lIns="35717" tIns="35717" rIns="35717" bIns="35717" anchor="ctr"/>
            <a:lstStyle/>
            <a:p>
              <a:pPr>
                <a:defRPr sz="2400"/>
              </a:pPr>
              <a:endParaRPr/>
            </a:p>
          </p:txBody>
        </p:sp>
        <p:sp>
          <p:nvSpPr>
            <p:cNvPr id="159" name="Shape 159"/>
            <p:cNvSpPr/>
            <p:nvPr/>
          </p:nvSpPr>
          <p:spPr>
            <a:xfrm>
              <a:off x="1298268" y="2004239"/>
              <a:ext cx="1300317" cy="1636054"/>
            </a:xfrm>
            <a:prstGeom prst="ellipse">
              <a:avLst/>
            </a:prstGeom>
            <a:ln w="76200">
              <a:solidFill>
                <a:srgbClr val="000000"/>
              </a:solidFill>
              <a:miter lim="400000"/>
            </a:ln>
          </p:spPr>
          <p:txBody>
            <a:bodyPr lIns="35717" tIns="35717" rIns="35717" bIns="35717" anchor="ctr"/>
            <a:lstStyle/>
            <a:p>
              <a:pPr>
                <a:defRPr sz="2400"/>
              </a:pPr>
              <a:endParaRPr/>
            </a:p>
          </p:txBody>
        </p:sp>
        <p:sp>
          <p:nvSpPr>
            <p:cNvPr id="160" name="Shape 160"/>
            <p:cNvSpPr/>
            <p:nvPr/>
          </p:nvSpPr>
          <p:spPr>
            <a:xfrm>
              <a:off x="3017986" y="2416453"/>
              <a:ext cx="892969" cy="892969"/>
            </a:xfrm>
            <a:prstGeom prst="rightArrow">
              <a:avLst>
                <a:gd name="adj1" fmla="val 32000"/>
                <a:gd name="adj2" fmla="val 64000"/>
              </a:avLst>
            </a:prstGeom>
            <a:ln w="76200">
              <a:solidFill>
                <a:srgbClr val="000000"/>
              </a:solidFill>
              <a:miter lim="400000"/>
            </a:ln>
          </p:spPr>
          <p:txBody>
            <a:bodyPr lIns="35717" tIns="35717" rIns="35717" bIns="35717" anchor="ctr"/>
            <a:lstStyle/>
            <a:p>
              <a:pPr>
                <a:defRPr sz="2400"/>
              </a:pPr>
              <a:endParaRPr/>
            </a:p>
          </p:txBody>
        </p:sp>
        <p:sp>
          <p:nvSpPr>
            <p:cNvPr id="161" name="Shape 161"/>
            <p:cNvSpPr/>
            <p:nvPr/>
          </p:nvSpPr>
          <p:spPr>
            <a:xfrm flipH="1">
              <a:off x="71144" y="2417827"/>
              <a:ext cx="892969" cy="892969"/>
            </a:xfrm>
            <a:prstGeom prst="rightArrow">
              <a:avLst>
                <a:gd name="adj1" fmla="val 32000"/>
                <a:gd name="adj2" fmla="val 64000"/>
              </a:avLst>
            </a:prstGeom>
            <a:ln w="76200">
              <a:solidFill>
                <a:srgbClr val="000000"/>
              </a:solidFill>
              <a:miter lim="400000"/>
            </a:ln>
          </p:spPr>
          <p:txBody>
            <a:bodyPr lIns="35717" tIns="35717" rIns="35717" bIns="35717" anchor="ctr"/>
            <a:lstStyle/>
            <a:p>
              <a:pPr>
                <a:defRPr sz="2400"/>
              </a:pPr>
              <a:endParaRPr/>
            </a:p>
          </p:txBody>
        </p:sp>
      </p:grpSp>
      <p:sp>
        <p:nvSpPr>
          <p:cNvPr id="3" name="テキスト ボックス 2"/>
          <p:cNvSpPr txBox="1"/>
          <p:nvPr/>
        </p:nvSpPr>
        <p:spPr>
          <a:xfrm>
            <a:off x="4737912" y="854282"/>
            <a:ext cx="1633781" cy="369332"/>
          </a:xfrm>
          <a:prstGeom prst="rect">
            <a:avLst/>
          </a:prstGeom>
          <a:noFill/>
          <a:ln>
            <a:noFill/>
          </a:ln>
        </p:spPr>
        <p:txBody>
          <a:bodyPr wrap="none" rtlCol="0">
            <a:spAutoFit/>
          </a:bodyPr>
          <a:lstStyle/>
          <a:p>
            <a:r>
              <a:rPr kumimoji="1" lang="en-US" altLang="ja-JP" b="1" dirty="0" err="1" smtClean="0"/>
              <a:t>Au+Au</a:t>
            </a:r>
            <a:r>
              <a:rPr kumimoji="1" lang="ja-JP" altLang="en-US" b="1" dirty="0" smtClean="0"/>
              <a:t> </a:t>
            </a:r>
            <a:r>
              <a:rPr kumimoji="1" lang="en-US" altLang="ja-JP" b="1" dirty="0" smtClean="0"/>
              <a:t>200GeV</a:t>
            </a:r>
            <a:endParaRPr kumimoji="1" lang="ja-JP" altLang="en-US" b="1" dirty="0"/>
          </a:p>
        </p:txBody>
      </p:sp>
    </p:spTree>
    <p:extLst>
      <p:ext uri="{BB962C8B-B14F-4D97-AF65-F5344CB8AC3E}">
        <p14:creationId xmlns:p14="http://schemas.microsoft.com/office/powerpoint/2010/main" val="245589134"/>
      </p:ext>
    </p:extLst>
  </p:cSld>
  <p:clrMapOvr>
    <a:masterClrMapping/>
  </p:clrMapOvr>
  <p:transition xmlns:p14="http://schemas.microsoft.com/office/powerpoint/2010/mai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4"/>
          <p:cNvSpPr>
            <a:spLocks noGrp="1" noChangeArrowheads="1"/>
          </p:cNvSpPr>
          <p:nvPr>
            <p:ph type="title"/>
          </p:nvPr>
        </p:nvSpPr>
        <p:spPr>
          <a:xfrm>
            <a:off x="815975" y="80963"/>
            <a:ext cx="6215063" cy="468312"/>
          </a:xfrm>
        </p:spPr>
        <p:txBody>
          <a:bodyPr/>
          <a:lstStyle/>
          <a:p>
            <a:pPr fontAlgn="auto">
              <a:spcAft>
                <a:spcPts val="0"/>
              </a:spcAft>
              <a:defRPr/>
            </a:pPr>
            <a:r>
              <a:rPr lang="en-US" altLang="ja-JP" sz="1800">
                <a:latin typeface="Arial" charset="0"/>
                <a:ea typeface="ＭＳ Ｐゴシック" charset="0"/>
                <a:cs typeface="ＭＳ Ｐゴシック" charset="0"/>
              </a:rPr>
              <a:t>Comparison of v</a:t>
            </a:r>
            <a:r>
              <a:rPr lang="en-US" altLang="ja-JP" sz="1800" baseline="-25000">
                <a:latin typeface="Arial" charset="0"/>
                <a:ea typeface="ＭＳ Ｐゴシック" charset="0"/>
                <a:cs typeface="ＭＳ Ｐゴシック" charset="0"/>
              </a:rPr>
              <a:t>2(data)</a:t>
            </a:r>
            <a:r>
              <a:rPr lang="en-US" altLang="ja-JP" sz="1800">
                <a:latin typeface="Arial" charset="0"/>
                <a:ea typeface="ＭＳ Ｐゴシック" charset="0"/>
                <a:cs typeface="ＭＳ Ｐゴシック" charset="0"/>
              </a:rPr>
              <a:t>/</a:t>
            </a:r>
            <a:r>
              <a:rPr lang="en-US" altLang="ja-JP" sz="1800">
                <a:latin typeface="Arial" charset="0"/>
                <a:ea typeface="ＭＳ Ｐゴシック" charset="0"/>
                <a:cs typeface="ＭＳ Ｐゴシック" charset="0"/>
                <a:sym typeface="Symbol" charset="0"/>
              </a:rPr>
              <a:t></a:t>
            </a:r>
            <a:r>
              <a:rPr lang="en-US" altLang="ja-JP" sz="1800" baseline="-25000">
                <a:latin typeface="Arial" charset="0"/>
                <a:ea typeface="ＭＳ Ｐゴシック" charset="0"/>
                <a:cs typeface="ＭＳ Ｐゴシック" charset="0"/>
                <a:sym typeface="Symbol" charset="0"/>
              </a:rPr>
              <a:t>participant</a:t>
            </a:r>
            <a:r>
              <a:rPr lang="en-US" altLang="ja-JP" sz="1800">
                <a:latin typeface="Arial" charset="0"/>
                <a:ea typeface="ＭＳ Ｐゴシック" charset="0"/>
                <a:cs typeface="ＭＳ Ｐゴシック" charset="0"/>
                <a:sym typeface="Symbol" charset="0"/>
              </a:rPr>
              <a:t> to v</a:t>
            </a:r>
            <a:r>
              <a:rPr lang="en-US" altLang="ja-JP" sz="1800" baseline="-25000">
                <a:latin typeface="Arial" charset="0"/>
                <a:ea typeface="ＭＳ Ｐゴシック" charset="0"/>
                <a:cs typeface="ＭＳ Ｐゴシック" charset="0"/>
                <a:sym typeface="Symbol" charset="0"/>
              </a:rPr>
              <a:t>2(hydro)</a:t>
            </a:r>
            <a:r>
              <a:rPr lang="en-US" altLang="ja-JP" sz="1800">
                <a:latin typeface="Arial" charset="0"/>
                <a:ea typeface="ＭＳ Ｐゴシック" charset="0"/>
                <a:cs typeface="ＭＳ Ｐゴシック" charset="0"/>
                <a:sym typeface="Symbol" charset="0"/>
              </a:rPr>
              <a:t>/</a:t>
            </a:r>
            <a:r>
              <a:rPr lang="en-US" altLang="ja-JP" sz="1800" baseline="-25000">
                <a:latin typeface="Arial" charset="0"/>
                <a:ea typeface="ＭＳ Ｐゴシック" charset="0"/>
                <a:cs typeface="ＭＳ Ｐゴシック" charset="0"/>
                <a:sym typeface="Symbol" charset="0"/>
              </a:rPr>
              <a:t>standard</a:t>
            </a:r>
          </a:p>
        </p:txBody>
      </p:sp>
      <p:sp>
        <p:nvSpPr>
          <p:cNvPr id="103426" name="Rectangle 5"/>
          <p:cNvSpPr>
            <a:spLocks noGrp="1" noChangeArrowheads="1"/>
          </p:cNvSpPr>
          <p:nvPr>
            <p:ph idx="1"/>
          </p:nvPr>
        </p:nvSpPr>
        <p:spPr>
          <a:xfrm>
            <a:off x="304800" y="6248400"/>
            <a:ext cx="8001000" cy="457200"/>
          </a:xfrm>
        </p:spPr>
        <p:txBody>
          <a:bodyPr/>
          <a:lstStyle/>
          <a:p>
            <a:pPr algn="ctr">
              <a:lnSpc>
                <a:spcPct val="90000"/>
              </a:lnSpc>
              <a:buFontTx/>
              <a:buNone/>
            </a:pPr>
            <a:r>
              <a:rPr lang="en-US" altLang="ja-JP" sz="2400" b="1">
                <a:solidFill>
                  <a:srgbClr val="FF0000"/>
                </a:solidFill>
                <a:latin typeface="Arial" charset="0"/>
                <a:ea typeface="ＭＳ Ｐゴシック" charset="0"/>
                <a:cs typeface="ＭＳ Ｐゴシック" charset="0"/>
              </a:rPr>
              <a:t>The Au+Au and Cu+Cu results agree well with hydro.</a:t>
            </a:r>
            <a:endParaRPr lang="en-US" altLang="ja-JP" sz="2400">
              <a:solidFill>
                <a:srgbClr val="FF0000"/>
              </a:solidFill>
              <a:latin typeface="Arial" charset="0"/>
              <a:ea typeface="ＭＳ Ｐゴシック" charset="0"/>
              <a:cs typeface="ＭＳ Ｐゴシック" charset="0"/>
            </a:endParaRPr>
          </a:p>
        </p:txBody>
      </p:sp>
      <p:sp>
        <p:nvSpPr>
          <p:cNvPr id="103427" name="日付プレースホルダ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103428"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103429"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836D15F-DD2B-4946-BAFC-A5831E914FAE}" type="slidenum">
              <a:rPr lang="en-US" altLang="ja-JP"/>
              <a:pPr/>
              <a:t>40</a:t>
            </a:fld>
            <a:endParaRPr lang="en-US" altLang="ja-JP"/>
          </a:p>
        </p:txBody>
      </p:sp>
      <p:pic>
        <p:nvPicPr>
          <p:cNvPr id="103430" name="Picture 2" descr="v2oveps_pt_pip_cucu_200_b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568700"/>
            <a:ext cx="27495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3" descr="v2oveps_pt_pip_cucu_200_b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196975"/>
            <a:ext cx="259238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6" descr="v2oveps_pt_pip_auau_624_b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295400"/>
            <a:ext cx="25908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7" descr="v2oveps_pt_pip_auau_624_b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729038"/>
            <a:ext cx="259080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4" name="Picture 8" descr="v2oveps_pt_pip_auau_200_b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810000"/>
            <a:ext cx="2514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5" name="Picture 9" descr="v2oveps_pt_pip_auau_200_b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295400"/>
            <a:ext cx="25908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6" name="Rectangle 10"/>
          <p:cNvSpPr>
            <a:spLocks noChangeArrowheads="1"/>
          </p:cNvSpPr>
          <p:nvPr/>
        </p:nvSpPr>
        <p:spPr bwMode="auto">
          <a:xfrm>
            <a:off x="457200" y="990600"/>
            <a:ext cx="2743200" cy="5181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03437" name="Text Box 11"/>
          <p:cNvSpPr txBox="1">
            <a:spLocks noChangeArrowheads="1"/>
          </p:cNvSpPr>
          <p:nvPr/>
        </p:nvSpPr>
        <p:spPr bwMode="auto">
          <a:xfrm>
            <a:off x="914400" y="838200"/>
            <a:ext cx="1828800" cy="346075"/>
          </a:xfrm>
          <a:prstGeom prst="rect">
            <a:avLst/>
          </a:prstGeom>
          <a:solidFill>
            <a:schemeClr val="bg1"/>
          </a:solidFill>
          <a:ln w="9525">
            <a:solidFill>
              <a:schemeClr val="accent2"/>
            </a:solidFill>
            <a:miter lim="800000"/>
            <a:headEnd/>
            <a:tailEnd/>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sz="1600">
                <a:latin typeface="Arial" charset="0"/>
              </a:rPr>
              <a:t>Au+Au 200GeV</a:t>
            </a:r>
          </a:p>
        </p:txBody>
      </p:sp>
      <p:sp>
        <p:nvSpPr>
          <p:cNvPr id="103438" name="Rectangle 12"/>
          <p:cNvSpPr>
            <a:spLocks noChangeArrowheads="1"/>
          </p:cNvSpPr>
          <p:nvPr/>
        </p:nvSpPr>
        <p:spPr bwMode="auto">
          <a:xfrm>
            <a:off x="3200400" y="990600"/>
            <a:ext cx="2743200" cy="5181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03439" name="Text Box 13"/>
          <p:cNvSpPr txBox="1">
            <a:spLocks noChangeArrowheads="1"/>
          </p:cNvSpPr>
          <p:nvPr/>
        </p:nvSpPr>
        <p:spPr bwMode="auto">
          <a:xfrm>
            <a:off x="3657600" y="838200"/>
            <a:ext cx="1828800" cy="346075"/>
          </a:xfrm>
          <a:prstGeom prst="rect">
            <a:avLst/>
          </a:prstGeom>
          <a:solidFill>
            <a:schemeClr val="bg1"/>
          </a:solidFill>
          <a:ln w="9525">
            <a:solidFill>
              <a:schemeClr val="accent2"/>
            </a:solidFill>
            <a:miter lim="800000"/>
            <a:headEnd/>
            <a:tailEnd/>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sz="1600">
                <a:latin typeface="Arial" charset="0"/>
              </a:rPr>
              <a:t>Au+Au 62.4GeV</a:t>
            </a:r>
          </a:p>
        </p:txBody>
      </p:sp>
      <p:sp>
        <p:nvSpPr>
          <p:cNvPr id="103440" name="Rectangle 14"/>
          <p:cNvSpPr>
            <a:spLocks noChangeArrowheads="1"/>
          </p:cNvSpPr>
          <p:nvPr/>
        </p:nvSpPr>
        <p:spPr bwMode="auto">
          <a:xfrm>
            <a:off x="5943600" y="990600"/>
            <a:ext cx="2743200" cy="5181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03441" name="Text Box 15"/>
          <p:cNvSpPr txBox="1">
            <a:spLocks noChangeArrowheads="1"/>
          </p:cNvSpPr>
          <p:nvPr/>
        </p:nvSpPr>
        <p:spPr bwMode="auto">
          <a:xfrm>
            <a:off x="6400800" y="838200"/>
            <a:ext cx="1828800" cy="346075"/>
          </a:xfrm>
          <a:prstGeom prst="rect">
            <a:avLst/>
          </a:prstGeom>
          <a:solidFill>
            <a:schemeClr val="bg1"/>
          </a:solidFill>
          <a:ln w="9525">
            <a:solidFill>
              <a:schemeClr val="accent2"/>
            </a:solidFill>
            <a:miter lim="800000"/>
            <a:headEnd/>
            <a:tailEnd/>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sz="1600">
                <a:latin typeface="Arial" charset="0"/>
              </a:rPr>
              <a:t>Cu+Cu 200GeV</a:t>
            </a:r>
          </a:p>
        </p:txBody>
      </p:sp>
      <p:sp>
        <p:nvSpPr>
          <p:cNvPr id="103442" name="Text Box 16"/>
          <p:cNvSpPr txBox="1">
            <a:spLocks noChangeArrowheads="1"/>
          </p:cNvSpPr>
          <p:nvPr/>
        </p:nvSpPr>
        <p:spPr bwMode="auto">
          <a:xfrm>
            <a:off x="184150" y="404813"/>
            <a:ext cx="398463" cy="495300"/>
          </a:xfrm>
          <a:prstGeom prst="rect">
            <a:avLst/>
          </a:prstGeom>
          <a:solidFill>
            <a:schemeClr val="bg1"/>
          </a:solidFill>
          <a:ln w="38100">
            <a:solidFill>
              <a:srgbClr val="000066"/>
            </a:solidFill>
            <a:miter lim="800000"/>
            <a:headEnd/>
            <a:tailEnd/>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b="1">
                <a:latin typeface="Arial" charset="0"/>
                <a:sym typeface="Symbol" charset="0"/>
              </a:rPr>
              <a:t></a:t>
            </a:r>
          </a:p>
        </p:txBody>
      </p:sp>
      <p:sp>
        <p:nvSpPr>
          <p:cNvPr id="103443" name="Text Box 17"/>
          <p:cNvSpPr txBox="1">
            <a:spLocks noChangeArrowheads="1"/>
          </p:cNvSpPr>
          <p:nvPr/>
        </p:nvSpPr>
        <p:spPr bwMode="auto">
          <a:xfrm>
            <a:off x="6153150" y="549275"/>
            <a:ext cx="2990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400" b="1" u="sng">
                <a:latin typeface="Arial" charset="0"/>
              </a:rPr>
              <a:t>Hydro should be middle of two data.</a:t>
            </a:r>
          </a:p>
        </p:txBody>
      </p:sp>
      <p:sp>
        <p:nvSpPr>
          <p:cNvPr id="103444" name="Line 18"/>
          <p:cNvSpPr>
            <a:spLocks noChangeShapeType="1"/>
          </p:cNvSpPr>
          <p:nvPr/>
        </p:nvSpPr>
        <p:spPr bwMode="auto">
          <a:xfrm flipH="1">
            <a:off x="7905750" y="814388"/>
            <a:ext cx="731838"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220492318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a:xfrm>
            <a:off x="195263" y="44450"/>
            <a:ext cx="4664075" cy="360363"/>
          </a:xfrm>
        </p:spPr>
        <p:txBody>
          <a:bodyPr/>
          <a:lstStyle/>
          <a:p>
            <a:pPr fontAlgn="auto">
              <a:spcAft>
                <a:spcPts val="0"/>
              </a:spcAft>
              <a:defRPr/>
            </a:pPr>
            <a:r>
              <a:rPr lang="en-US" altLang="ja-JP" sz="1600" b="1">
                <a:latin typeface="Arial" charset="0"/>
                <a:ea typeface="ＭＳ Ｐゴシック" charset="0"/>
                <a:cs typeface="ＭＳ Ｐゴシック" charset="0"/>
              </a:rPr>
              <a:t>Comparison with hydro-simulation</a:t>
            </a:r>
          </a:p>
        </p:txBody>
      </p:sp>
      <p:sp>
        <p:nvSpPr>
          <p:cNvPr id="105474" name="Rectangle 8"/>
          <p:cNvSpPr>
            <a:spLocks noGrp="1" noChangeArrowheads="1"/>
          </p:cNvSpPr>
          <p:nvPr>
            <p:ph idx="1"/>
          </p:nvPr>
        </p:nvSpPr>
        <p:spPr>
          <a:xfrm>
            <a:off x="6670675" y="115888"/>
            <a:ext cx="1789113" cy="288925"/>
          </a:xfrm>
        </p:spPr>
        <p:txBody>
          <a:bodyPr/>
          <a:lstStyle/>
          <a:p>
            <a:pPr>
              <a:lnSpc>
                <a:spcPct val="80000"/>
              </a:lnSpc>
              <a:buFontTx/>
              <a:buNone/>
            </a:pPr>
            <a:r>
              <a:rPr lang="en-US" altLang="ja-JP" sz="1600">
                <a:latin typeface="Arial" charset="0"/>
                <a:ea typeface="ＭＳ Ｐゴシック" charset="0"/>
                <a:cs typeface="ＭＳ Ｐゴシック" charset="0"/>
              </a:rPr>
              <a:t>Cu+Cu 200GeV</a:t>
            </a:r>
          </a:p>
        </p:txBody>
      </p:sp>
      <p:sp>
        <p:nvSpPr>
          <p:cNvPr id="105475" name="日付プレースホルダ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105476"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105477"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EAB43142-3C91-4740-8DE7-4B082BB96E2C}" type="slidenum">
              <a:rPr lang="en-US" altLang="ja-JP"/>
              <a:pPr/>
              <a:t>41</a:t>
            </a:fld>
            <a:endParaRPr lang="en-US" altLang="ja-JP"/>
          </a:p>
        </p:txBody>
      </p:sp>
      <p:pic>
        <p:nvPicPr>
          <p:cNvPr id="105478" name="Picture 3" descr="v2_pt_prp_cucu_200_b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547688"/>
            <a:ext cx="280352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4" descr="v2_pt_prp_cucu_200_b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63" y="3200400"/>
            <a:ext cx="277495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0" name="Text Box 5"/>
          <p:cNvSpPr txBox="1">
            <a:spLocks noChangeArrowheads="1"/>
          </p:cNvSpPr>
          <p:nvPr/>
        </p:nvSpPr>
        <p:spPr bwMode="auto">
          <a:xfrm>
            <a:off x="1109663" y="765175"/>
            <a:ext cx="17335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400" b="1">
                <a:latin typeface="Arial" charset="0"/>
              </a:rPr>
              <a:t>●</a:t>
            </a:r>
            <a:r>
              <a:rPr lang="ja-JP" altLang="en-US" sz="1400" b="1">
                <a:latin typeface="Arial" charset="0"/>
              </a:rPr>
              <a:t>・・・</a:t>
            </a:r>
            <a:r>
              <a:rPr lang="en-US" altLang="ja-JP" sz="1400" b="1">
                <a:latin typeface="Arial" charset="0"/>
              </a:rPr>
              <a:t>hydro</a:t>
            </a:r>
          </a:p>
          <a:p>
            <a:pPr>
              <a:spcBef>
                <a:spcPct val="50000"/>
              </a:spcBef>
            </a:pPr>
            <a:r>
              <a:rPr lang="en-US" altLang="ja-JP" sz="1400" b="1">
                <a:solidFill>
                  <a:srgbClr val="FF0000"/>
                </a:solidFill>
                <a:latin typeface="Arial" charset="0"/>
              </a:rPr>
              <a:t>●</a:t>
            </a:r>
            <a:r>
              <a:rPr lang="ja-JP" altLang="en-US" sz="1400" b="1">
                <a:solidFill>
                  <a:srgbClr val="FF0000"/>
                </a:solidFill>
                <a:latin typeface="Arial" charset="0"/>
              </a:rPr>
              <a:t>・・・</a:t>
            </a:r>
            <a:r>
              <a:rPr lang="en-US" altLang="ja-JP" sz="1400" b="1">
                <a:solidFill>
                  <a:srgbClr val="FF0000"/>
                </a:solidFill>
                <a:latin typeface="Arial" charset="0"/>
              </a:rPr>
              <a:t>0-10</a:t>
            </a:r>
            <a:r>
              <a:rPr lang="ja-JP" altLang="en-US" sz="1400" b="1">
                <a:solidFill>
                  <a:srgbClr val="FF0000"/>
                </a:solidFill>
                <a:latin typeface="Arial" charset="0"/>
              </a:rPr>
              <a:t>　％</a:t>
            </a:r>
            <a:endParaRPr lang="en-US" altLang="ja-JP" sz="1400" b="1">
              <a:solidFill>
                <a:srgbClr val="FF0000"/>
              </a:solidFill>
              <a:latin typeface="Arial" charset="0"/>
            </a:endParaRPr>
          </a:p>
          <a:p>
            <a:pPr>
              <a:spcBef>
                <a:spcPct val="50000"/>
              </a:spcBef>
            </a:pPr>
            <a:r>
              <a:rPr lang="en-US" altLang="ja-JP" sz="1400" b="1">
                <a:solidFill>
                  <a:srgbClr val="009900"/>
                </a:solidFill>
                <a:latin typeface="Arial" charset="0"/>
              </a:rPr>
              <a:t>●</a:t>
            </a:r>
            <a:r>
              <a:rPr lang="ja-JP" altLang="en-US" sz="1400" b="1">
                <a:solidFill>
                  <a:srgbClr val="009900"/>
                </a:solidFill>
                <a:latin typeface="Arial" charset="0"/>
              </a:rPr>
              <a:t>・・・</a:t>
            </a:r>
            <a:r>
              <a:rPr lang="en-US" altLang="ja-JP" sz="1400" b="1">
                <a:solidFill>
                  <a:srgbClr val="009900"/>
                </a:solidFill>
                <a:latin typeface="Arial" charset="0"/>
              </a:rPr>
              <a:t>10-20</a:t>
            </a:r>
            <a:r>
              <a:rPr lang="ja-JP" altLang="en-US" sz="1400" b="1">
                <a:solidFill>
                  <a:srgbClr val="009900"/>
                </a:solidFill>
                <a:latin typeface="Arial" charset="0"/>
              </a:rPr>
              <a:t>％</a:t>
            </a:r>
          </a:p>
        </p:txBody>
      </p:sp>
      <p:sp>
        <p:nvSpPr>
          <p:cNvPr id="105481" name="Text Box 6"/>
          <p:cNvSpPr txBox="1">
            <a:spLocks noChangeArrowheads="1"/>
          </p:cNvSpPr>
          <p:nvPr/>
        </p:nvSpPr>
        <p:spPr bwMode="auto">
          <a:xfrm>
            <a:off x="1182688" y="3500438"/>
            <a:ext cx="14446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400" b="1">
                <a:latin typeface="Arial" charset="0"/>
              </a:rPr>
              <a:t>●</a:t>
            </a:r>
            <a:r>
              <a:rPr lang="ja-JP" altLang="en-US" sz="1400" b="1">
                <a:latin typeface="Arial" charset="0"/>
              </a:rPr>
              <a:t>・・・</a:t>
            </a:r>
            <a:r>
              <a:rPr lang="en-US" altLang="ja-JP" sz="1400" b="1">
                <a:latin typeface="Arial" charset="0"/>
              </a:rPr>
              <a:t>hydro</a:t>
            </a:r>
          </a:p>
          <a:p>
            <a:pPr>
              <a:spcBef>
                <a:spcPct val="50000"/>
              </a:spcBef>
            </a:pPr>
            <a:r>
              <a:rPr lang="en-US" altLang="ja-JP" sz="1400" b="1">
                <a:solidFill>
                  <a:srgbClr val="FF0000"/>
                </a:solidFill>
                <a:latin typeface="Arial" charset="0"/>
              </a:rPr>
              <a:t>●</a:t>
            </a:r>
            <a:r>
              <a:rPr lang="ja-JP" altLang="en-US" sz="1400" b="1">
                <a:solidFill>
                  <a:srgbClr val="FF0000"/>
                </a:solidFill>
                <a:latin typeface="Arial" charset="0"/>
              </a:rPr>
              <a:t>・・・</a:t>
            </a:r>
            <a:r>
              <a:rPr lang="en-US" altLang="ja-JP" sz="1400" b="1">
                <a:solidFill>
                  <a:srgbClr val="FF0000"/>
                </a:solidFill>
                <a:latin typeface="Arial" charset="0"/>
              </a:rPr>
              <a:t>20-30</a:t>
            </a:r>
            <a:r>
              <a:rPr lang="ja-JP" altLang="en-US" sz="1400" b="1">
                <a:solidFill>
                  <a:srgbClr val="FF0000"/>
                </a:solidFill>
                <a:latin typeface="Arial" charset="0"/>
              </a:rPr>
              <a:t>％</a:t>
            </a:r>
          </a:p>
        </p:txBody>
      </p:sp>
      <p:sp>
        <p:nvSpPr>
          <p:cNvPr id="105482" name="Text Box 7"/>
          <p:cNvSpPr txBox="1">
            <a:spLocks noChangeArrowheads="1"/>
          </p:cNvSpPr>
          <p:nvPr/>
        </p:nvSpPr>
        <p:spPr bwMode="auto">
          <a:xfrm>
            <a:off x="184150" y="523875"/>
            <a:ext cx="398463" cy="495300"/>
          </a:xfrm>
          <a:prstGeom prst="rect">
            <a:avLst/>
          </a:prstGeom>
          <a:solidFill>
            <a:schemeClr val="bg1"/>
          </a:solidFill>
          <a:ln w="38100">
            <a:solidFill>
              <a:srgbClr val="000066"/>
            </a:solidFill>
            <a:miter lim="800000"/>
            <a:headEnd/>
            <a:tailEnd/>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spcBef>
                <a:spcPct val="50000"/>
              </a:spcBef>
            </a:pPr>
            <a:r>
              <a:rPr lang="en-US" altLang="ja-JP" b="1">
                <a:latin typeface="Arial" charset="0"/>
                <a:sym typeface="Symbol" charset="0"/>
              </a:rPr>
              <a:t>p</a:t>
            </a:r>
          </a:p>
        </p:txBody>
      </p:sp>
      <p:pic>
        <p:nvPicPr>
          <p:cNvPr id="105483" name="Picture 9" descr="v2oveps_pt_prp_cucu_200_b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5650" y="3213100"/>
            <a:ext cx="286226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4" name="Picture 10" descr="v2oveps_pt_prp_cucu_200_b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0738" y="620713"/>
            <a:ext cx="2795587"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5" name="AutoShape 11"/>
          <p:cNvSpPr>
            <a:spLocks noChangeArrowheads="1"/>
          </p:cNvSpPr>
          <p:nvPr/>
        </p:nvSpPr>
        <p:spPr bwMode="auto">
          <a:xfrm>
            <a:off x="3641725" y="2924175"/>
            <a:ext cx="1992313" cy="288925"/>
          </a:xfrm>
          <a:prstGeom prst="rightArrow">
            <a:avLst>
              <a:gd name="adj1" fmla="val 50000"/>
              <a:gd name="adj2" fmla="val 172390"/>
            </a:avLst>
          </a:prstGeom>
          <a:solidFill>
            <a:srgbClr val="000066"/>
          </a:solidFill>
          <a:ln w="9525">
            <a:solidFill>
              <a:schemeClr val="tx1"/>
            </a:solidFill>
            <a:miter lim="800000"/>
            <a:headEnd/>
            <a:tailEnd/>
          </a:ln>
        </p:spPr>
        <p:txBody>
          <a:bodyPr wrap="none" anchor="ctr"/>
          <a:lstStyle/>
          <a:p>
            <a:endParaRPr lang="ja-JP" altLang="en-US"/>
          </a:p>
        </p:txBody>
      </p:sp>
      <p:sp>
        <p:nvSpPr>
          <p:cNvPr id="105486" name="Text Box 12"/>
          <p:cNvSpPr txBox="1">
            <a:spLocks noChangeArrowheads="1"/>
          </p:cNvSpPr>
          <p:nvPr/>
        </p:nvSpPr>
        <p:spPr bwMode="auto">
          <a:xfrm>
            <a:off x="3706813" y="2006600"/>
            <a:ext cx="1873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2000">
                <a:latin typeface="Arial" charset="0"/>
              </a:rPr>
              <a:t>Normalized by eccentricities</a:t>
            </a:r>
          </a:p>
        </p:txBody>
      </p:sp>
      <p:sp>
        <p:nvSpPr>
          <p:cNvPr id="105487" name="Text Box 13"/>
          <p:cNvSpPr txBox="1">
            <a:spLocks noChangeArrowheads="1"/>
          </p:cNvSpPr>
          <p:nvPr/>
        </p:nvSpPr>
        <p:spPr bwMode="auto">
          <a:xfrm>
            <a:off x="611188" y="5911850"/>
            <a:ext cx="797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2000">
                <a:solidFill>
                  <a:srgbClr val="000066"/>
                </a:solidFill>
                <a:latin typeface="Arial" charset="0"/>
              </a:rPr>
              <a:t>v</a:t>
            </a:r>
            <a:r>
              <a:rPr lang="en-US" altLang="ja-JP" sz="2000" baseline="-25000">
                <a:solidFill>
                  <a:srgbClr val="000066"/>
                </a:solidFill>
                <a:latin typeface="Arial" charset="0"/>
              </a:rPr>
              <a:t>2</a:t>
            </a:r>
            <a:r>
              <a:rPr lang="en-US" altLang="ja-JP" sz="2000">
                <a:solidFill>
                  <a:srgbClr val="000066"/>
                </a:solidFill>
                <a:latin typeface="Arial" charset="0"/>
              </a:rPr>
              <a:t>(data)/</a:t>
            </a:r>
            <a:r>
              <a:rPr lang="en-US" altLang="ja-JP" sz="2000">
                <a:solidFill>
                  <a:srgbClr val="000066"/>
                </a:solidFill>
                <a:latin typeface="Arial" charset="0"/>
                <a:sym typeface="Symbol" charset="0"/>
              </a:rPr>
              <a:t></a:t>
            </a:r>
            <a:r>
              <a:rPr lang="en-US" altLang="ja-JP" sz="2000" baseline="-25000">
                <a:solidFill>
                  <a:srgbClr val="000066"/>
                </a:solidFill>
                <a:latin typeface="Arial" charset="0"/>
                <a:sym typeface="Symbol" charset="0"/>
              </a:rPr>
              <a:t>participant</a:t>
            </a:r>
            <a:r>
              <a:rPr lang="en-US" altLang="ja-JP" sz="2000">
                <a:solidFill>
                  <a:srgbClr val="000066"/>
                </a:solidFill>
                <a:latin typeface="Arial" charset="0"/>
                <a:sym typeface="Symbol" charset="0"/>
              </a:rPr>
              <a:t> for </a:t>
            </a:r>
            <a:r>
              <a:rPr lang="en-US" altLang="ja-JP" sz="2000">
                <a:solidFill>
                  <a:srgbClr val="FF3300"/>
                </a:solidFill>
                <a:latin typeface="Arial" charset="0"/>
                <a:sym typeface="Symbol" charset="0"/>
              </a:rPr>
              <a:t>proton</a:t>
            </a:r>
            <a:r>
              <a:rPr lang="en-US" altLang="ja-JP" sz="2000">
                <a:solidFill>
                  <a:srgbClr val="000066"/>
                </a:solidFill>
                <a:latin typeface="Arial" charset="0"/>
                <a:sym typeface="Symbol" charset="0"/>
              </a:rPr>
              <a:t> doesn’t agree with v</a:t>
            </a:r>
            <a:r>
              <a:rPr lang="en-US" altLang="ja-JP" sz="2000" baseline="-25000">
                <a:solidFill>
                  <a:srgbClr val="000066"/>
                </a:solidFill>
                <a:latin typeface="Arial" charset="0"/>
                <a:sym typeface="Symbol" charset="0"/>
              </a:rPr>
              <a:t>2</a:t>
            </a:r>
            <a:r>
              <a:rPr lang="en-US" altLang="ja-JP" sz="2000">
                <a:solidFill>
                  <a:srgbClr val="000066"/>
                </a:solidFill>
                <a:latin typeface="Arial" charset="0"/>
                <a:sym typeface="Symbol" charset="0"/>
              </a:rPr>
              <a:t>(hydro)/</a:t>
            </a:r>
            <a:r>
              <a:rPr lang="en-US" altLang="ja-JP" sz="2000" baseline="-25000">
                <a:solidFill>
                  <a:srgbClr val="000066"/>
                </a:solidFill>
                <a:latin typeface="Arial" charset="0"/>
                <a:sym typeface="Symbol" charset="0"/>
              </a:rPr>
              <a:t>standard</a:t>
            </a:r>
          </a:p>
        </p:txBody>
      </p:sp>
      <p:sp>
        <p:nvSpPr>
          <p:cNvPr id="105488" name="Text Box 14"/>
          <p:cNvSpPr txBox="1">
            <a:spLocks noChangeArrowheads="1"/>
          </p:cNvSpPr>
          <p:nvPr/>
        </p:nvSpPr>
        <p:spPr bwMode="auto">
          <a:xfrm>
            <a:off x="6299200" y="3500438"/>
            <a:ext cx="11969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200" b="1">
                <a:latin typeface="Arial" charset="0"/>
              </a:rPr>
              <a:t>●</a:t>
            </a:r>
            <a:r>
              <a:rPr lang="ja-JP" altLang="en-US" sz="1200" b="1">
                <a:latin typeface="Arial" charset="0"/>
              </a:rPr>
              <a:t>・・・</a:t>
            </a:r>
            <a:r>
              <a:rPr lang="en-US" altLang="ja-JP" sz="1200" b="1">
                <a:latin typeface="Arial" charset="0"/>
              </a:rPr>
              <a:t>hydro</a:t>
            </a:r>
          </a:p>
          <a:p>
            <a:pPr>
              <a:spcBef>
                <a:spcPct val="50000"/>
              </a:spcBef>
            </a:pPr>
            <a:r>
              <a:rPr lang="en-US" altLang="ja-JP" sz="1200" b="1">
                <a:solidFill>
                  <a:srgbClr val="FF0000"/>
                </a:solidFill>
                <a:latin typeface="Arial" charset="0"/>
              </a:rPr>
              <a:t>●</a:t>
            </a:r>
            <a:r>
              <a:rPr lang="ja-JP" altLang="en-US" sz="1200" b="1">
                <a:solidFill>
                  <a:srgbClr val="FF0000"/>
                </a:solidFill>
                <a:latin typeface="Arial" charset="0"/>
              </a:rPr>
              <a:t>・・・</a:t>
            </a:r>
            <a:r>
              <a:rPr lang="en-US" altLang="ja-JP" sz="1200" b="1">
                <a:solidFill>
                  <a:srgbClr val="FF0000"/>
                </a:solidFill>
                <a:latin typeface="Arial" charset="0"/>
              </a:rPr>
              <a:t>20-30</a:t>
            </a:r>
            <a:r>
              <a:rPr lang="ja-JP" altLang="en-US" sz="1200" b="1">
                <a:solidFill>
                  <a:srgbClr val="FF0000"/>
                </a:solidFill>
                <a:latin typeface="Arial" charset="0"/>
              </a:rPr>
              <a:t>％</a:t>
            </a:r>
          </a:p>
        </p:txBody>
      </p:sp>
      <p:sp>
        <p:nvSpPr>
          <p:cNvPr id="105489" name="Text Box 15"/>
          <p:cNvSpPr txBox="1">
            <a:spLocks noChangeArrowheads="1"/>
          </p:cNvSpPr>
          <p:nvPr/>
        </p:nvSpPr>
        <p:spPr bwMode="auto">
          <a:xfrm>
            <a:off x="6367463" y="876300"/>
            <a:ext cx="11953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200" b="1">
                <a:latin typeface="Arial" charset="0"/>
              </a:rPr>
              <a:t>●</a:t>
            </a:r>
            <a:r>
              <a:rPr lang="ja-JP" altLang="en-US" sz="1200" b="1">
                <a:latin typeface="Arial" charset="0"/>
              </a:rPr>
              <a:t>・・・</a:t>
            </a:r>
            <a:r>
              <a:rPr lang="en-US" altLang="ja-JP" sz="1200" b="1">
                <a:latin typeface="Arial" charset="0"/>
              </a:rPr>
              <a:t>hydro</a:t>
            </a:r>
          </a:p>
          <a:p>
            <a:pPr>
              <a:spcBef>
                <a:spcPct val="50000"/>
              </a:spcBef>
            </a:pPr>
            <a:r>
              <a:rPr lang="en-US" altLang="ja-JP" sz="1200" b="1">
                <a:solidFill>
                  <a:srgbClr val="FF0000"/>
                </a:solidFill>
                <a:latin typeface="Arial" charset="0"/>
              </a:rPr>
              <a:t>●</a:t>
            </a:r>
            <a:r>
              <a:rPr lang="ja-JP" altLang="en-US" sz="1200" b="1">
                <a:solidFill>
                  <a:srgbClr val="FF0000"/>
                </a:solidFill>
                <a:latin typeface="Arial" charset="0"/>
              </a:rPr>
              <a:t>・・・</a:t>
            </a:r>
            <a:r>
              <a:rPr lang="en-US" altLang="ja-JP" sz="1200" b="1">
                <a:solidFill>
                  <a:srgbClr val="FF0000"/>
                </a:solidFill>
                <a:latin typeface="Arial" charset="0"/>
              </a:rPr>
              <a:t>0-10</a:t>
            </a:r>
            <a:r>
              <a:rPr lang="ja-JP" altLang="en-US" sz="1200" b="1">
                <a:solidFill>
                  <a:srgbClr val="FF0000"/>
                </a:solidFill>
                <a:latin typeface="Arial" charset="0"/>
              </a:rPr>
              <a:t>　％</a:t>
            </a:r>
            <a:endParaRPr lang="en-US" altLang="ja-JP" sz="1200" b="1">
              <a:solidFill>
                <a:srgbClr val="FF0000"/>
              </a:solidFill>
              <a:latin typeface="Arial" charset="0"/>
            </a:endParaRPr>
          </a:p>
          <a:p>
            <a:pPr>
              <a:spcBef>
                <a:spcPct val="50000"/>
              </a:spcBef>
            </a:pPr>
            <a:r>
              <a:rPr lang="en-US" altLang="ja-JP" sz="1200" b="1">
                <a:solidFill>
                  <a:srgbClr val="009900"/>
                </a:solidFill>
                <a:latin typeface="Arial" charset="0"/>
              </a:rPr>
              <a:t>●</a:t>
            </a:r>
            <a:r>
              <a:rPr lang="ja-JP" altLang="en-US" sz="1200" b="1">
                <a:solidFill>
                  <a:srgbClr val="009900"/>
                </a:solidFill>
                <a:latin typeface="Arial" charset="0"/>
              </a:rPr>
              <a:t>・・・</a:t>
            </a:r>
            <a:r>
              <a:rPr lang="en-US" altLang="ja-JP" sz="1200" b="1">
                <a:solidFill>
                  <a:srgbClr val="009900"/>
                </a:solidFill>
                <a:latin typeface="Arial" charset="0"/>
              </a:rPr>
              <a:t>10-20</a:t>
            </a:r>
            <a:r>
              <a:rPr lang="ja-JP" altLang="en-US" sz="1200" b="1">
                <a:solidFill>
                  <a:srgbClr val="009900"/>
                </a:solidFill>
                <a:latin typeface="Arial" charset="0"/>
              </a:rPr>
              <a:t>％</a:t>
            </a:r>
          </a:p>
        </p:txBody>
      </p:sp>
      <p:sp>
        <p:nvSpPr>
          <p:cNvPr id="105490" name="Text Box 16"/>
          <p:cNvSpPr txBox="1">
            <a:spLocks noChangeArrowheads="1"/>
          </p:cNvSpPr>
          <p:nvPr/>
        </p:nvSpPr>
        <p:spPr bwMode="auto">
          <a:xfrm>
            <a:off x="1725613" y="476250"/>
            <a:ext cx="3351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400" b="1">
                <a:latin typeface="Arial" charset="0"/>
              </a:rPr>
              <a:t>Hydro should be middle of two data.</a:t>
            </a:r>
          </a:p>
        </p:txBody>
      </p:sp>
    </p:spTree>
    <p:extLst>
      <p:ext uri="{BB962C8B-B14F-4D97-AF65-F5344CB8AC3E}">
        <p14:creationId xmlns:p14="http://schemas.microsoft.com/office/powerpoint/2010/main" val="318250700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title"/>
          </p:nvPr>
        </p:nvSpPr>
        <p:spPr>
          <a:xfrm>
            <a:off x="1187450" y="115888"/>
            <a:ext cx="6265863" cy="633412"/>
          </a:xfrm>
        </p:spPr>
        <p:txBody>
          <a:bodyPr/>
          <a:lstStyle/>
          <a:p>
            <a:pPr fontAlgn="auto">
              <a:spcAft>
                <a:spcPts val="0"/>
              </a:spcAft>
              <a:defRPr/>
            </a:pPr>
            <a:r>
              <a:rPr lang="en-US" altLang="ja-JP" sz="2000">
                <a:latin typeface="Arial" charset="0"/>
                <a:ea typeface="ＭＳ Ｐゴシック" charset="0"/>
                <a:cs typeface="ＭＳ Ｐゴシック" charset="0"/>
              </a:rPr>
              <a:t>Hydro v</a:t>
            </a:r>
            <a:r>
              <a:rPr lang="en-US" altLang="ja-JP" sz="2000" baseline="-25000">
                <a:latin typeface="Arial" charset="0"/>
                <a:ea typeface="ＭＳ Ｐゴシック" charset="0"/>
                <a:cs typeface="ＭＳ Ｐゴシック" charset="0"/>
              </a:rPr>
              <a:t>2</a:t>
            </a:r>
            <a:r>
              <a:rPr lang="en-US" altLang="ja-JP" sz="2000">
                <a:latin typeface="Arial" charset="0"/>
                <a:ea typeface="ＭＳ Ｐゴシック" charset="0"/>
                <a:cs typeface="ＭＳ Ｐゴシック" charset="0"/>
              </a:rPr>
              <a:t>/</a:t>
            </a:r>
            <a:r>
              <a:rPr lang="en-US" altLang="ja-JP" sz="2000">
                <a:latin typeface="Arial" charset="0"/>
                <a:ea typeface="ＭＳ Ｐゴシック" charset="0"/>
                <a:cs typeface="ＭＳ Ｐゴシック" charset="0"/>
                <a:sym typeface="Symbol" charset="0"/>
              </a:rPr>
              <a:t></a:t>
            </a:r>
            <a:r>
              <a:rPr lang="en-US" altLang="ja-JP" sz="2000">
                <a:latin typeface="Arial" charset="0"/>
                <a:ea typeface="ＭＳ Ｐゴシック" charset="0"/>
                <a:cs typeface="ＭＳ Ｐゴシック" charset="0"/>
              </a:rPr>
              <a:t> vs. N</a:t>
            </a:r>
            <a:r>
              <a:rPr lang="en-US" altLang="ja-JP" sz="2000" baseline="-25000">
                <a:latin typeface="Arial" charset="0"/>
                <a:ea typeface="ＭＳ Ｐゴシック" charset="0"/>
                <a:cs typeface="ＭＳ Ｐゴシック" charset="0"/>
              </a:rPr>
              <a:t>part</a:t>
            </a:r>
            <a:r>
              <a:rPr lang="en-US" altLang="ja-JP" sz="2000" baseline="30000">
                <a:latin typeface="Arial" charset="0"/>
                <a:ea typeface="ＭＳ Ｐゴシック" charset="0"/>
                <a:cs typeface="ＭＳ Ｐゴシック" charset="0"/>
              </a:rPr>
              <a:t>1/3</a:t>
            </a:r>
            <a:r>
              <a:rPr lang="en-US" altLang="ja-JP" sz="2000">
                <a:latin typeface="Arial" charset="0"/>
                <a:ea typeface="ＭＳ Ｐゴシック" charset="0"/>
                <a:cs typeface="ＭＳ Ｐゴシック" charset="0"/>
              </a:rPr>
              <a:t> </a:t>
            </a:r>
          </a:p>
        </p:txBody>
      </p:sp>
      <p:sp>
        <p:nvSpPr>
          <p:cNvPr id="107522" name="日付プレースホルダ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107523"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107524"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85473C7-2E84-BB4F-844E-8BB58357C359}" type="slidenum">
              <a:rPr lang="en-US" altLang="ja-JP"/>
              <a:pPr/>
              <a:t>42</a:t>
            </a:fld>
            <a:endParaRPr lang="en-US" altLang="ja-JP"/>
          </a:p>
        </p:txBody>
      </p:sp>
      <p:sp>
        <p:nvSpPr>
          <p:cNvPr id="107525" name="Text Box 4"/>
          <p:cNvSpPr txBox="1">
            <a:spLocks noChangeArrowheads="1"/>
          </p:cNvSpPr>
          <p:nvPr/>
        </p:nvSpPr>
        <p:spPr bwMode="auto">
          <a:xfrm>
            <a:off x="684213" y="5097463"/>
            <a:ext cx="80645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800">
                <a:latin typeface="Arial" charset="0"/>
              </a:rPr>
              <a:t>Fitting lines: dash line v</a:t>
            </a:r>
            <a:r>
              <a:rPr lang="en-US" altLang="ja-JP" sz="1800" baseline="-25000">
                <a:latin typeface="Arial" charset="0"/>
              </a:rPr>
              <a:t>2</a:t>
            </a:r>
            <a:r>
              <a:rPr lang="en-US" altLang="ja-JP" sz="1800">
                <a:latin typeface="Arial" charset="0"/>
              </a:rPr>
              <a:t>/</a:t>
            </a:r>
            <a:r>
              <a:rPr lang="en-US" altLang="ja-JP" sz="1800">
                <a:latin typeface="Arial" charset="0"/>
                <a:sym typeface="Symbol" charset="0"/>
              </a:rPr>
              <a:t></a:t>
            </a:r>
            <a:r>
              <a:rPr lang="en-US" altLang="ja-JP" sz="1800">
                <a:latin typeface="Arial" charset="0"/>
              </a:rPr>
              <a:t> = a*N</a:t>
            </a:r>
            <a:r>
              <a:rPr lang="en-US" altLang="ja-JP" sz="1800" baseline="-25000">
                <a:latin typeface="Arial" charset="0"/>
              </a:rPr>
              <a:t>part</a:t>
            </a:r>
            <a:r>
              <a:rPr lang="en-US" altLang="ja-JP" sz="1800" baseline="30000">
                <a:latin typeface="Arial" charset="0"/>
              </a:rPr>
              <a:t>1/3</a:t>
            </a:r>
            <a:r>
              <a:rPr lang="en-US" altLang="ja-JP" sz="1800">
                <a:latin typeface="Arial" charset="0"/>
              </a:rPr>
              <a:t> </a:t>
            </a:r>
          </a:p>
          <a:p>
            <a:pPr>
              <a:spcBef>
                <a:spcPct val="50000"/>
              </a:spcBef>
            </a:pPr>
            <a:r>
              <a:rPr lang="ja-JP" altLang="en-US" sz="1800">
                <a:latin typeface="Arial" charset="0"/>
              </a:rPr>
              <a:t>　　　　　　　　　</a:t>
            </a:r>
            <a:r>
              <a:rPr lang="en-US" altLang="ja-JP" sz="1800">
                <a:latin typeface="Arial" charset="0"/>
              </a:rPr>
              <a:t>solid line v</a:t>
            </a:r>
            <a:r>
              <a:rPr lang="en-US" altLang="ja-JP" sz="1800" baseline="-25000">
                <a:latin typeface="Arial" charset="0"/>
              </a:rPr>
              <a:t>2</a:t>
            </a:r>
            <a:r>
              <a:rPr lang="en-US" altLang="ja-JP" sz="1800">
                <a:latin typeface="Arial" charset="0"/>
              </a:rPr>
              <a:t>/</a:t>
            </a:r>
            <a:r>
              <a:rPr lang="en-US" altLang="ja-JP" sz="1800">
                <a:latin typeface="Arial" charset="0"/>
                <a:sym typeface="Symbol" charset="0"/>
              </a:rPr>
              <a:t></a:t>
            </a:r>
            <a:r>
              <a:rPr lang="en-US" altLang="ja-JP" sz="1800">
                <a:latin typeface="Arial" charset="0"/>
              </a:rPr>
              <a:t> = a*N</a:t>
            </a:r>
            <a:r>
              <a:rPr lang="en-US" altLang="ja-JP" sz="1800" baseline="-25000">
                <a:latin typeface="Arial" charset="0"/>
              </a:rPr>
              <a:t>part</a:t>
            </a:r>
            <a:r>
              <a:rPr lang="en-US" altLang="ja-JP" sz="1800" baseline="30000">
                <a:latin typeface="Arial" charset="0"/>
              </a:rPr>
              <a:t>1/3</a:t>
            </a:r>
            <a:r>
              <a:rPr lang="en-US" altLang="ja-JP" sz="1800">
                <a:latin typeface="Arial" charset="0"/>
              </a:rPr>
              <a:t> + b</a:t>
            </a:r>
          </a:p>
        </p:txBody>
      </p:sp>
      <p:pic>
        <p:nvPicPr>
          <p:cNvPr id="107526" name="Picture 6" descr="v2oveps_vs_Npart1ov3_sim_c_w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93775"/>
            <a:ext cx="5494337"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3253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998"/>
            <a:ext cx="8229600" cy="686961"/>
          </a:xfrm>
        </p:spPr>
        <p:txBody>
          <a:bodyPr>
            <a:normAutofit fontScale="90000"/>
          </a:bodyPr>
          <a:lstStyle/>
          <a:p>
            <a:r>
              <a:rPr lang="en-US" altLang="ja-JP" dirty="0" err="1"/>
              <a:t>Cu+Au</a:t>
            </a:r>
            <a:r>
              <a:rPr lang="en-US" altLang="ja-JP" dirty="0"/>
              <a:t> collisions</a:t>
            </a:r>
            <a:endParaRPr kumimoji="1" lang="ja-JP" altLang="en-US" dirty="0"/>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5</a:t>
            </a:fld>
            <a:endParaRPr lang="en-US" altLang="ja-JP"/>
          </a:p>
        </p:txBody>
      </p:sp>
      <p:pic>
        <p:nvPicPr>
          <p:cNvPr id="4" name="pasted-image.png"/>
          <p:cNvPicPr>
            <a:picLocks noChangeAspect="1"/>
          </p:cNvPicPr>
          <p:nvPr/>
        </p:nvPicPr>
        <p:blipFill rotWithShape="1">
          <a:blip r:embed="rId3">
            <a:extLst/>
          </a:blip>
          <a:srcRect l="81" r="-1" b="23804"/>
          <a:stretch/>
        </p:blipFill>
        <p:spPr>
          <a:xfrm>
            <a:off x="457200" y="733679"/>
            <a:ext cx="7943964" cy="2875786"/>
          </a:xfrm>
          <a:prstGeom prst="rect">
            <a:avLst/>
          </a:prstGeom>
          <a:ln w="12700">
            <a:miter lim="400000"/>
          </a:ln>
        </p:spPr>
      </p:pic>
      <p:sp>
        <p:nvSpPr>
          <p:cNvPr id="5" name="Shape 166"/>
          <p:cNvSpPr/>
          <p:nvPr/>
        </p:nvSpPr>
        <p:spPr>
          <a:xfrm>
            <a:off x="510120" y="3514291"/>
            <a:ext cx="8633880" cy="157992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defRPr>
                <a:latin typeface="Arial Rounded MT Bold"/>
                <a:ea typeface="Arial Rounded MT Bold"/>
                <a:cs typeface="Arial Rounded MT Bold"/>
                <a:sym typeface="Arial Rounded MT Bold"/>
              </a:defRPr>
            </a:pPr>
            <a:r>
              <a:rPr sz="2400" b="1" dirty="0">
                <a:latin typeface="Helvetica"/>
                <a:cs typeface="Helvetica"/>
              </a:rPr>
              <a:t>Asymmetric initial condition provides</a:t>
            </a:r>
          </a:p>
          <a:p>
            <a:pPr marL="444500" indent="-444500" algn="l">
              <a:buSzPct val="75000"/>
              <a:buChar char="-"/>
              <a:defRPr>
                <a:latin typeface="Arial Rounded MT Bold"/>
                <a:ea typeface="Arial Rounded MT Bold"/>
                <a:cs typeface="Arial Rounded MT Bold"/>
                <a:sym typeface="Arial Rounded MT Bold"/>
              </a:defRPr>
            </a:pPr>
            <a:r>
              <a:rPr sz="2400" dirty="0">
                <a:latin typeface="Helvetica"/>
                <a:cs typeface="Helvetica"/>
              </a:rPr>
              <a:t>Different left/right pressure gradient, particle </a:t>
            </a:r>
            <a:r>
              <a:rPr sz="2400" dirty="0" smtClean="0">
                <a:latin typeface="Helvetica"/>
                <a:cs typeface="Helvetica"/>
              </a:rPr>
              <a:t>productio</a:t>
            </a:r>
            <a:r>
              <a:rPr lang="en-US" sz="2400" dirty="0" smtClean="0">
                <a:latin typeface="Helvetica"/>
                <a:cs typeface="Helvetica"/>
              </a:rPr>
              <a:t>n.</a:t>
            </a:r>
            <a:endParaRPr sz="2400" dirty="0">
              <a:latin typeface="Helvetica"/>
              <a:cs typeface="Helvetica"/>
            </a:endParaRPr>
          </a:p>
          <a:p>
            <a:pPr marL="444500" indent="-444500" algn="l">
              <a:buSzPct val="75000"/>
              <a:buChar char="-"/>
              <a:defRPr>
                <a:latin typeface="Arial Rounded MT Bold"/>
                <a:ea typeface="Arial Rounded MT Bold"/>
                <a:cs typeface="Arial Rounded MT Bold"/>
                <a:sym typeface="Arial Rounded MT Bold"/>
              </a:defRPr>
            </a:pPr>
            <a:r>
              <a:rPr lang="en-US" altLang="ja-JP" sz="2400" dirty="0">
                <a:latin typeface="Helvetica"/>
                <a:cs typeface="Helvetica"/>
              </a:rPr>
              <a:t>I</a:t>
            </a:r>
            <a:r>
              <a:rPr lang="en-US" altLang="ja-JP" sz="2400" dirty="0" smtClean="0">
                <a:latin typeface="Helvetica"/>
                <a:cs typeface="Helvetica"/>
              </a:rPr>
              <a:t>nitially</a:t>
            </a:r>
            <a:r>
              <a:rPr lang="ja-JP" altLang="en-US" sz="2400" dirty="0" smtClean="0">
                <a:latin typeface="Helvetica"/>
                <a:cs typeface="Helvetica"/>
              </a:rPr>
              <a:t> </a:t>
            </a:r>
            <a:r>
              <a:rPr lang="en-US" altLang="ja-JP" sz="2400" dirty="0" smtClean="0">
                <a:latin typeface="Helvetica"/>
                <a:cs typeface="Helvetica"/>
              </a:rPr>
              <a:t>triangle</a:t>
            </a:r>
            <a:r>
              <a:rPr lang="ja-JP" altLang="en-US" sz="2400" dirty="0" smtClean="0">
                <a:latin typeface="Helvetica"/>
                <a:cs typeface="Helvetica"/>
              </a:rPr>
              <a:t> </a:t>
            </a:r>
            <a:r>
              <a:rPr lang="en-US" altLang="ja-JP" sz="2400" dirty="0" smtClean="0">
                <a:latin typeface="Helvetica"/>
                <a:cs typeface="Helvetica"/>
              </a:rPr>
              <a:t>anisotropy without the participant fluctuation. </a:t>
            </a:r>
            <a:endParaRPr lang="en-US" sz="2400" dirty="0" smtClean="0">
              <a:latin typeface="Helvetica"/>
              <a:cs typeface="Helvetica"/>
            </a:endParaRPr>
          </a:p>
        </p:txBody>
      </p:sp>
      <p:sp>
        <p:nvSpPr>
          <p:cNvPr id="10" name="テキスト ボックス 9"/>
          <p:cNvSpPr txBox="1"/>
          <p:nvPr/>
        </p:nvSpPr>
        <p:spPr>
          <a:xfrm>
            <a:off x="457200" y="5111956"/>
            <a:ext cx="7943964" cy="1384995"/>
          </a:xfrm>
          <a:prstGeom prst="rect">
            <a:avLst/>
          </a:prstGeom>
          <a:noFill/>
        </p:spPr>
        <p:txBody>
          <a:bodyPr wrap="square" rtlCol="0">
            <a:spAutoFit/>
          </a:bodyPr>
          <a:lstStyle/>
          <a:p>
            <a:r>
              <a:rPr lang="en-US" altLang="ja-JP" sz="2800" b="1" dirty="0" err="1">
                <a:latin typeface="Helvetica"/>
                <a:cs typeface="Helvetica"/>
              </a:rPr>
              <a:t>v</a:t>
            </a:r>
            <a:r>
              <a:rPr lang="en-US" altLang="ja-JP" sz="2800" b="1" baseline="-5999" dirty="0" err="1">
                <a:latin typeface="Helvetica"/>
                <a:cs typeface="Helvetica"/>
              </a:rPr>
              <a:t>n</a:t>
            </a:r>
            <a:r>
              <a:rPr lang="en-US" altLang="ja-JP" sz="2800" b="1" baseline="-5999" dirty="0">
                <a:latin typeface="Helvetica"/>
                <a:cs typeface="Helvetica"/>
              </a:rPr>
              <a:t> </a:t>
            </a:r>
            <a:r>
              <a:rPr lang="en-US" altLang="ja-JP" sz="2800" b="1" dirty="0">
                <a:latin typeface="Helvetica"/>
                <a:cs typeface="Helvetica"/>
              </a:rPr>
              <a:t>measurements in </a:t>
            </a:r>
            <a:r>
              <a:rPr lang="en-US" altLang="ja-JP" sz="2800" b="1" dirty="0" err="1">
                <a:latin typeface="Helvetica"/>
                <a:cs typeface="Helvetica"/>
              </a:rPr>
              <a:t>CuAu</a:t>
            </a:r>
            <a:r>
              <a:rPr lang="en-US" altLang="ja-JP" sz="2800" b="1" dirty="0">
                <a:latin typeface="Helvetica"/>
                <a:cs typeface="Helvetica"/>
              </a:rPr>
              <a:t> collisions </a:t>
            </a:r>
            <a:r>
              <a:rPr lang="en-US" altLang="ja-JP" sz="2800" b="1" dirty="0" smtClean="0">
                <a:latin typeface="Helvetica"/>
                <a:cs typeface="Helvetica"/>
              </a:rPr>
              <a:t>provide </a:t>
            </a:r>
            <a:r>
              <a:rPr lang="en-US" altLang="ja-JP" sz="2800" b="1" dirty="0">
                <a:latin typeface="Helvetica"/>
                <a:cs typeface="Helvetica"/>
              </a:rPr>
              <a:t>additional </a:t>
            </a:r>
            <a:r>
              <a:rPr lang="en-US" altLang="ja-JP" sz="2800" b="1" dirty="0" smtClean="0">
                <a:latin typeface="Helvetica"/>
                <a:cs typeface="Helvetica"/>
              </a:rPr>
              <a:t>insight.</a:t>
            </a:r>
            <a:endParaRPr lang="en-US" altLang="ja-JP" sz="2800" b="1" dirty="0">
              <a:latin typeface="Helvetica"/>
              <a:cs typeface="Helvetica"/>
            </a:endParaRPr>
          </a:p>
          <a:p>
            <a:endParaRPr kumimoji="1" lang="ja-JP" altLang="en-US" sz="2800" b="1" dirty="0">
              <a:latin typeface="Helvetica"/>
              <a:cs typeface="Helvetica"/>
            </a:endParaRPr>
          </a:p>
        </p:txBody>
      </p:sp>
    </p:spTree>
    <p:extLst>
      <p:ext uri="{BB962C8B-B14F-4D97-AF65-F5344CB8AC3E}">
        <p14:creationId xmlns:p14="http://schemas.microsoft.com/office/powerpoint/2010/main" val="1297674109"/>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15888"/>
            <a:ext cx="8002588" cy="936625"/>
          </a:xfrm>
        </p:spPr>
        <p:txBody>
          <a:bodyPr/>
          <a:lstStyle/>
          <a:p>
            <a:pPr fontAlgn="auto">
              <a:spcAft>
                <a:spcPts val="0"/>
              </a:spcAft>
              <a:defRPr/>
            </a:pPr>
            <a:r>
              <a:rPr lang="en-US" altLang="ja-JP">
                <a:latin typeface="Arial" charset="0"/>
                <a:ea typeface="ＭＳ Ｐゴシック" charset="0"/>
                <a:cs typeface="ＭＳ Ｐゴシック" charset="0"/>
              </a:rPr>
              <a:t>Time Evolution</a:t>
            </a:r>
          </a:p>
        </p:txBody>
      </p:sp>
      <p:sp>
        <p:nvSpPr>
          <p:cNvPr id="23554" name="日付プレースホルダ 3"/>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16/08/29</a:t>
            </a:r>
            <a:endParaRPr lang="en-US" altLang="ja-JP" sz="1200">
              <a:solidFill>
                <a:schemeClr val="bg2"/>
              </a:solidFill>
            </a:endParaRPr>
          </a:p>
        </p:txBody>
      </p:sp>
      <p:sp>
        <p:nvSpPr>
          <p:cNvPr id="23555" name="フッター プレースホルダ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200" smtClean="0">
                <a:solidFill>
                  <a:schemeClr val="bg2"/>
                </a:solidFill>
              </a:rPr>
              <a:t>Maya SHIMOMURA /azimuthal anisotropy</a:t>
            </a:r>
            <a:endParaRPr lang="en-US" altLang="ja-JP" sz="1200">
              <a:solidFill>
                <a:schemeClr val="bg2"/>
              </a:solidFill>
            </a:endParaRPr>
          </a:p>
        </p:txBody>
      </p:sp>
      <p:sp>
        <p:nvSpPr>
          <p:cNvPr id="2" name="スライド番号プレースホルダー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333AAA-FB44-4F4D-A633-C7D95483D3C8}" type="slidenum">
              <a:rPr lang="en-US" altLang="ja-JP"/>
              <a:pPr/>
              <a:t>6</a:t>
            </a:fld>
            <a:endParaRPr lang="en-US" altLang="ja-JP"/>
          </a:p>
        </p:txBody>
      </p:sp>
      <p:sp>
        <p:nvSpPr>
          <p:cNvPr id="23557" name="Text Box 3"/>
          <p:cNvSpPr txBox="1">
            <a:spLocks noChangeArrowheads="1"/>
          </p:cNvSpPr>
          <p:nvPr/>
        </p:nvSpPr>
        <p:spPr bwMode="auto">
          <a:xfrm>
            <a:off x="6515100" y="1987550"/>
            <a:ext cx="1985963" cy="355600"/>
          </a:xfrm>
          <a:prstGeom prst="rect">
            <a:avLst/>
          </a:prstGeom>
          <a:solidFill>
            <a:schemeClr val="bg1"/>
          </a:solidFill>
          <a:ln w="19050">
            <a:solidFill>
              <a:srgbClr val="0000FF"/>
            </a:solidFill>
            <a:miter lim="800000"/>
            <a:headEnd/>
            <a:tailEnd/>
          </a:ln>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600">
                <a:latin typeface="Tahoma" charset="0"/>
              </a:rPr>
              <a:t>Chemical freeze-out</a:t>
            </a:r>
          </a:p>
        </p:txBody>
      </p:sp>
      <p:sp>
        <p:nvSpPr>
          <p:cNvPr id="23558" name="Text Box 4"/>
          <p:cNvSpPr txBox="1">
            <a:spLocks noChangeArrowheads="1"/>
          </p:cNvSpPr>
          <p:nvPr/>
        </p:nvSpPr>
        <p:spPr bwMode="auto">
          <a:xfrm>
            <a:off x="6546850" y="2432050"/>
            <a:ext cx="2035175" cy="60007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600">
                <a:latin typeface="Tahoma" charset="0"/>
              </a:rPr>
              <a:t>Hadronization </a:t>
            </a:r>
          </a:p>
          <a:p>
            <a:r>
              <a:rPr lang="en-US" altLang="ja-JP" sz="1600">
                <a:latin typeface="Tahoma" charset="0"/>
              </a:rPr>
              <a:t>Expansion &amp; Cooling</a:t>
            </a:r>
          </a:p>
        </p:txBody>
      </p:sp>
      <p:sp>
        <p:nvSpPr>
          <p:cNvPr id="23559" name="Text Box 5"/>
          <p:cNvSpPr txBox="1">
            <a:spLocks noChangeArrowheads="1"/>
          </p:cNvSpPr>
          <p:nvPr/>
        </p:nvSpPr>
        <p:spPr bwMode="auto">
          <a:xfrm>
            <a:off x="6559550" y="3140075"/>
            <a:ext cx="1757363" cy="38576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a:latin typeface="Tahoma" charset="0"/>
              </a:rPr>
              <a:t>Thermalization </a:t>
            </a:r>
          </a:p>
        </p:txBody>
      </p:sp>
      <p:sp>
        <p:nvSpPr>
          <p:cNvPr id="23560" name="Rectangle 6"/>
          <p:cNvSpPr>
            <a:spLocks noChangeArrowheads="1"/>
          </p:cNvSpPr>
          <p:nvPr/>
        </p:nvSpPr>
        <p:spPr bwMode="auto">
          <a:xfrm>
            <a:off x="4427538" y="3998913"/>
            <a:ext cx="1943100" cy="360362"/>
          </a:xfrm>
          <a:prstGeom prst="rect">
            <a:avLst/>
          </a:prstGeom>
          <a:solidFill>
            <a:srgbClr val="000080"/>
          </a:solidFill>
          <a:ln w="31750">
            <a:solidFill>
              <a:srgbClr val="000080"/>
            </a:solidFill>
            <a:miter lim="800000"/>
            <a:headEnd/>
            <a:tailEnd/>
          </a:ln>
        </p:spPr>
        <p:txBody>
          <a:bodyPr wrap="none" anchor="ctr"/>
          <a:lstStyle/>
          <a:p>
            <a:endParaRPr lang="ja-JP" altLang="en-US"/>
          </a:p>
        </p:txBody>
      </p:sp>
      <p:sp>
        <p:nvSpPr>
          <p:cNvPr id="23561" name="Text Box 7"/>
          <p:cNvSpPr txBox="1">
            <a:spLocks noChangeArrowheads="1"/>
          </p:cNvSpPr>
          <p:nvPr/>
        </p:nvSpPr>
        <p:spPr bwMode="auto">
          <a:xfrm>
            <a:off x="4770438" y="3998913"/>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r>
              <a:rPr lang="en-US" altLang="ja-JP" sz="1800" b="1">
                <a:solidFill>
                  <a:schemeClr val="bg1"/>
                </a:solidFill>
                <a:latin typeface="Arial" charset="0"/>
              </a:rPr>
              <a:t>Collision </a:t>
            </a:r>
            <a:r>
              <a:rPr lang="en-US" altLang="ja-JP" sz="1800">
                <a:solidFill>
                  <a:schemeClr val="bg1"/>
                </a:solidFill>
                <a:latin typeface="Arial" charset="0"/>
              </a:rPr>
              <a:t> </a:t>
            </a:r>
          </a:p>
        </p:txBody>
      </p:sp>
      <p:sp>
        <p:nvSpPr>
          <p:cNvPr id="23562" name="Rectangle 8"/>
          <p:cNvSpPr>
            <a:spLocks noChangeArrowheads="1"/>
          </p:cNvSpPr>
          <p:nvPr/>
        </p:nvSpPr>
        <p:spPr bwMode="auto">
          <a:xfrm>
            <a:off x="4433888" y="3422650"/>
            <a:ext cx="1943100" cy="360363"/>
          </a:xfrm>
          <a:prstGeom prst="rect">
            <a:avLst/>
          </a:prstGeom>
          <a:solidFill>
            <a:srgbClr val="000080"/>
          </a:solidFill>
          <a:ln w="31750">
            <a:solidFill>
              <a:srgbClr val="000080"/>
            </a:solidFill>
            <a:miter lim="800000"/>
            <a:headEnd/>
            <a:tailEnd/>
          </a:ln>
        </p:spPr>
        <p:txBody>
          <a:bodyPr wrap="none" anchor="ctr"/>
          <a:lstStyle/>
          <a:p>
            <a:endParaRPr lang="ja-JP" altLang="en-US"/>
          </a:p>
        </p:txBody>
      </p:sp>
      <p:sp>
        <p:nvSpPr>
          <p:cNvPr id="23563" name="Text Box 9"/>
          <p:cNvSpPr txBox="1">
            <a:spLocks noChangeArrowheads="1"/>
          </p:cNvSpPr>
          <p:nvPr/>
        </p:nvSpPr>
        <p:spPr bwMode="auto">
          <a:xfrm>
            <a:off x="4427538" y="3422650"/>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r>
              <a:rPr lang="en-US" altLang="ja-JP" sz="1800" b="1">
                <a:solidFill>
                  <a:schemeClr val="bg1"/>
                </a:solidFill>
                <a:latin typeface="Arial" charset="0"/>
              </a:rPr>
              <a:t> pre-equilibrium </a:t>
            </a:r>
            <a:endParaRPr lang="en-US" altLang="ja-JP" sz="1800">
              <a:solidFill>
                <a:schemeClr val="bg1"/>
              </a:solidFill>
              <a:latin typeface="Arial" charset="0"/>
            </a:endParaRPr>
          </a:p>
        </p:txBody>
      </p:sp>
      <p:sp>
        <p:nvSpPr>
          <p:cNvPr id="23564" name="Rectangle 10"/>
          <p:cNvSpPr>
            <a:spLocks noChangeArrowheads="1"/>
          </p:cNvSpPr>
          <p:nvPr/>
        </p:nvSpPr>
        <p:spPr bwMode="auto">
          <a:xfrm>
            <a:off x="4427538" y="2846388"/>
            <a:ext cx="1943100" cy="360362"/>
          </a:xfrm>
          <a:prstGeom prst="rect">
            <a:avLst/>
          </a:prstGeom>
          <a:solidFill>
            <a:srgbClr val="000080"/>
          </a:solidFill>
          <a:ln w="31750">
            <a:solidFill>
              <a:srgbClr val="000080"/>
            </a:solidFill>
            <a:miter lim="800000"/>
            <a:headEnd/>
            <a:tailEnd/>
          </a:ln>
        </p:spPr>
        <p:txBody>
          <a:bodyPr wrap="none" anchor="ctr"/>
          <a:lstStyle/>
          <a:p>
            <a:endParaRPr lang="ja-JP" altLang="en-US"/>
          </a:p>
        </p:txBody>
      </p:sp>
      <p:sp>
        <p:nvSpPr>
          <p:cNvPr id="23565" name="Text Box 11"/>
          <p:cNvSpPr txBox="1">
            <a:spLocks noChangeArrowheads="1"/>
          </p:cNvSpPr>
          <p:nvPr/>
        </p:nvSpPr>
        <p:spPr bwMode="auto">
          <a:xfrm>
            <a:off x="4999038" y="2846388"/>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r>
              <a:rPr lang="en-US" altLang="ja-JP" sz="1800" b="1">
                <a:solidFill>
                  <a:schemeClr val="bg1"/>
                </a:solidFill>
                <a:latin typeface="Arial" charset="0"/>
              </a:rPr>
              <a:t> QGP </a:t>
            </a:r>
            <a:endParaRPr lang="en-US" altLang="ja-JP" sz="1800">
              <a:solidFill>
                <a:schemeClr val="bg1"/>
              </a:solidFill>
              <a:latin typeface="Arial" charset="0"/>
            </a:endParaRPr>
          </a:p>
        </p:txBody>
      </p:sp>
      <p:sp>
        <p:nvSpPr>
          <p:cNvPr id="23566" name="Rectangle 12"/>
          <p:cNvSpPr>
            <a:spLocks noChangeArrowheads="1"/>
          </p:cNvSpPr>
          <p:nvPr/>
        </p:nvSpPr>
        <p:spPr bwMode="auto">
          <a:xfrm>
            <a:off x="4432300" y="2341563"/>
            <a:ext cx="1943100" cy="360362"/>
          </a:xfrm>
          <a:prstGeom prst="rect">
            <a:avLst/>
          </a:prstGeom>
          <a:solidFill>
            <a:srgbClr val="000080"/>
          </a:solidFill>
          <a:ln w="31750">
            <a:solidFill>
              <a:srgbClr val="000080"/>
            </a:solidFill>
            <a:miter lim="800000"/>
            <a:headEnd/>
            <a:tailEnd/>
          </a:ln>
        </p:spPr>
        <p:txBody>
          <a:bodyPr wrap="none" anchor="ctr"/>
          <a:lstStyle/>
          <a:p>
            <a:endParaRPr lang="ja-JP" altLang="en-US"/>
          </a:p>
        </p:txBody>
      </p:sp>
      <p:sp>
        <p:nvSpPr>
          <p:cNvPr id="23567" name="Text Box 13"/>
          <p:cNvSpPr txBox="1">
            <a:spLocks noChangeArrowheads="1"/>
          </p:cNvSpPr>
          <p:nvPr/>
        </p:nvSpPr>
        <p:spPr bwMode="auto">
          <a:xfrm>
            <a:off x="4572000" y="2341563"/>
            <a:ext cx="168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r>
              <a:rPr lang="en-US" altLang="ja-JP" sz="1800" b="1">
                <a:solidFill>
                  <a:schemeClr val="bg1"/>
                </a:solidFill>
                <a:latin typeface="Arial" charset="0"/>
              </a:rPr>
              <a:t> Mixed phase </a:t>
            </a:r>
            <a:endParaRPr lang="en-US" altLang="ja-JP" sz="1800">
              <a:solidFill>
                <a:schemeClr val="bg1"/>
              </a:solidFill>
              <a:latin typeface="Arial" charset="0"/>
            </a:endParaRPr>
          </a:p>
        </p:txBody>
      </p:sp>
      <p:sp>
        <p:nvSpPr>
          <p:cNvPr id="23568" name="Rectangle 14"/>
          <p:cNvSpPr>
            <a:spLocks noChangeArrowheads="1"/>
          </p:cNvSpPr>
          <p:nvPr/>
        </p:nvSpPr>
        <p:spPr bwMode="auto">
          <a:xfrm>
            <a:off x="4446588" y="1766888"/>
            <a:ext cx="1943100" cy="360362"/>
          </a:xfrm>
          <a:prstGeom prst="rect">
            <a:avLst/>
          </a:prstGeom>
          <a:solidFill>
            <a:srgbClr val="000080"/>
          </a:solidFill>
          <a:ln w="31750">
            <a:solidFill>
              <a:srgbClr val="000080"/>
            </a:solidFill>
            <a:miter lim="800000"/>
            <a:headEnd/>
            <a:tailEnd/>
          </a:ln>
        </p:spPr>
        <p:txBody>
          <a:bodyPr wrap="none" anchor="ctr"/>
          <a:lstStyle/>
          <a:p>
            <a:endParaRPr lang="ja-JP" altLang="en-US"/>
          </a:p>
        </p:txBody>
      </p:sp>
      <p:sp>
        <p:nvSpPr>
          <p:cNvPr id="23569" name="Text Box 15"/>
          <p:cNvSpPr txBox="1">
            <a:spLocks noChangeArrowheads="1"/>
          </p:cNvSpPr>
          <p:nvPr/>
        </p:nvSpPr>
        <p:spPr bwMode="auto">
          <a:xfrm>
            <a:off x="4643438" y="1766888"/>
            <a:ext cx="156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lgn="ctr"/>
            <a:r>
              <a:rPr lang="en-US" altLang="ja-JP" sz="1800" b="1">
                <a:solidFill>
                  <a:schemeClr val="bg1"/>
                </a:solidFill>
                <a:latin typeface="Arial" charset="0"/>
              </a:rPr>
              <a:t> Hadron gas </a:t>
            </a:r>
            <a:endParaRPr lang="en-US" altLang="ja-JP" sz="1800">
              <a:solidFill>
                <a:schemeClr val="bg1"/>
              </a:solidFill>
              <a:latin typeface="Arial" charset="0"/>
            </a:endParaRPr>
          </a:p>
        </p:txBody>
      </p:sp>
      <p:sp>
        <p:nvSpPr>
          <p:cNvPr id="23570" name="Line 16"/>
          <p:cNvSpPr>
            <a:spLocks noChangeShapeType="1"/>
          </p:cNvSpPr>
          <p:nvPr/>
        </p:nvSpPr>
        <p:spPr bwMode="auto">
          <a:xfrm flipH="1" flipV="1">
            <a:off x="4067175" y="1773238"/>
            <a:ext cx="22225" cy="2808287"/>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3571" name="Text Box 17"/>
          <p:cNvSpPr txBox="1">
            <a:spLocks noChangeArrowheads="1"/>
          </p:cNvSpPr>
          <p:nvPr/>
        </p:nvSpPr>
        <p:spPr bwMode="auto">
          <a:xfrm>
            <a:off x="3851275" y="1412875"/>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b="1" i="1">
                <a:solidFill>
                  <a:srgbClr val="FF3300"/>
                </a:solidFill>
                <a:latin typeface="Arial" charset="0"/>
              </a:rPr>
              <a:t> t</a:t>
            </a:r>
            <a:r>
              <a:rPr lang="en-US" altLang="ja-JP" sz="1800">
                <a:latin typeface="Arial" charset="0"/>
              </a:rPr>
              <a:t> </a:t>
            </a:r>
          </a:p>
        </p:txBody>
      </p:sp>
      <p:pic>
        <p:nvPicPr>
          <p:cNvPr id="23572" name="Picture 18" descr="LightC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789113"/>
            <a:ext cx="3600450" cy="270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73" name="Text Box 19"/>
          <p:cNvSpPr txBox="1">
            <a:spLocks noChangeArrowheads="1"/>
          </p:cNvSpPr>
          <p:nvPr/>
        </p:nvSpPr>
        <p:spPr bwMode="auto">
          <a:xfrm>
            <a:off x="6516688" y="1484313"/>
            <a:ext cx="2203450" cy="355600"/>
          </a:xfrm>
          <a:prstGeom prst="rect">
            <a:avLst/>
          </a:prstGeom>
          <a:solidFill>
            <a:schemeClr val="bg1"/>
          </a:solidFill>
          <a:ln w="19050">
            <a:solidFill>
              <a:srgbClr val="0000FF"/>
            </a:solidFill>
            <a:miter lim="800000"/>
            <a:headEnd/>
            <a:tailEnd/>
          </a:ln>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600">
                <a:latin typeface="Tahoma" charset="0"/>
              </a:rPr>
              <a:t>Kinematical freeze-out</a:t>
            </a:r>
          </a:p>
        </p:txBody>
      </p:sp>
      <p:sp>
        <p:nvSpPr>
          <p:cNvPr id="23574" name="Text Box 20"/>
          <p:cNvSpPr txBox="1">
            <a:spLocks noChangeArrowheads="1"/>
          </p:cNvSpPr>
          <p:nvPr/>
        </p:nvSpPr>
        <p:spPr bwMode="auto">
          <a:xfrm>
            <a:off x="6516688" y="3711575"/>
            <a:ext cx="1920875" cy="38576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800">
                <a:latin typeface="Tahoma" charset="0"/>
              </a:rPr>
              <a:t>Hard scatterings </a:t>
            </a:r>
          </a:p>
        </p:txBody>
      </p:sp>
      <p:sp>
        <p:nvSpPr>
          <p:cNvPr id="679957" name="Text Box 21"/>
          <p:cNvSpPr txBox="1">
            <a:spLocks noChangeArrowheads="1"/>
          </p:cNvSpPr>
          <p:nvPr/>
        </p:nvSpPr>
        <p:spPr bwMode="auto">
          <a:xfrm>
            <a:off x="468313" y="4611688"/>
            <a:ext cx="7488237" cy="762000"/>
          </a:xfrm>
          <a:prstGeom prst="rect">
            <a:avLst/>
          </a:prstGeom>
          <a:noFill/>
          <a:ln w="9525">
            <a:noFill/>
            <a:miter lim="800000"/>
            <a:headEnd/>
            <a:tailEnd/>
          </a:ln>
          <a:effec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37931725" indent="-37474525">
              <a:defRPr kumimoji="1" sz="2400">
                <a:solidFill>
                  <a:schemeClr val="tx1"/>
                </a:solidFill>
                <a:latin typeface="Times New Roman" charset="0"/>
                <a:ea typeface="ＭＳ Ｐゴシック" charset="0"/>
              </a:defRPr>
            </a:lvl2pPr>
            <a:lvl3pPr>
              <a:defRPr kumimoji="1" sz="2400">
                <a:solidFill>
                  <a:schemeClr val="tx1"/>
                </a:solidFill>
                <a:latin typeface="Times New Roman" charset="0"/>
                <a:ea typeface="ＭＳ Ｐゴシック" charset="0"/>
              </a:defRPr>
            </a:lvl3pPr>
            <a:lvl4pPr>
              <a:defRPr kumimoji="1" sz="2400">
                <a:solidFill>
                  <a:schemeClr val="tx1"/>
                </a:solidFill>
                <a:latin typeface="Times New Roman" charset="0"/>
                <a:ea typeface="ＭＳ Ｐゴシック" charset="0"/>
              </a:defRPr>
            </a:lvl4pPr>
            <a:lvl5pPr>
              <a:defRPr kumimoji="1" sz="2400">
                <a:solidFill>
                  <a:schemeClr val="tx1"/>
                </a:solidFill>
                <a:latin typeface="Times New Roman" charset="0"/>
                <a:ea typeface="ＭＳ Ｐゴシック" charset="0"/>
              </a:defRPr>
            </a:lvl5pPr>
            <a:lvl6pPr marL="457200" fontAlgn="base">
              <a:spcBef>
                <a:spcPct val="0"/>
              </a:spcBef>
              <a:spcAft>
                <a:spcPct val="0"/>
              </a:spcAft>
              <a:defRPr kumimoji="1" sz="2400">
                <a:solidFill>
                  <a:schemeClr val="tx1"/>
                </a:solidFill>
                <a:latin typeface="Times New Roman" charset="0"/>
                <a:ea typeface="ＭＳ Ｐゴシック" charset="0"/>
              </a:defRPr>
            </a:lvl6pPr>
            <a:lvl7pPr marL="914400" fontAlgn="base">
              <a:spcBef>
                <a:spcPct val="0"/>
              </a:spcBef>
              <a:spcAft>
                <a:spcPct val="0"/>
              </a:spcAft>
              <a:defRPr kumimoji="1" sz="2400">
                <a:solidFill>
                  <a:schemeClr val="tx1"/>
                </a:solidFill>
                <a:latin typeface="Times New Roman" charset="0"/>
                <a:ea typeface="ＭＳ Ｐゴシック" charset="0"/>
              </a:defRPr>
            </a:lvl7pPr>
            <a:lvl8pPr marL="1371600" fontAlgn="base">
              <a:spcBef>
                <a:spcPct val="0"/>
              </a:spcBef>
              <a:spcAft>
                <a:spcPct val="0"/>
              </a:spcAft>
              <a:defRPr kumimoji="1" sz="2400">
                <a:solidFill>
                  <a:schemeClr val="tx1"/>
                </a:solidFill>
                <a:latin typeface="Times New Roman" charset="0"/>
                <a:ea typeface="ＭＳ Ｐゴシック" charset="0"/>
              </a:defRPr>
            </a:lvl8pPr>
            <a:lvl9pPr marL="1828800" fontAlgn="base">
              <a:spcBef>
                <a:spcPct val="0"/>
              </a:spcBef>
              <a:spcAft>
                <a:spcPct val="0"/>
              </a:spcAft>
              <a:defRPr kumimoji="1" sz="2400">
                <a:solidFill>
                  <a:schemeClr val="tx1"/>
                </a:solidFill>
                <a:latin typeface="Times New Roman" charset="0"/>
                <a:ea typeface="ＭＳ Ｐゴシック" charset="0"/>
              </a:defRPr>
            </a:lvl9pPr>
          </a:lstStyle>
          <a:p>
            <a:pPr>
              <a:defRPr/>
            </a:pPr>
            <a:r>
              <a:rPr lang="en-US" altLang="ja-JP" sz="2000" dirty="0" smtClean="0">
                <a:latin typeface="Tahoma" charset="0"/>
              </a:rPr>
              <a:t>When the matter is thermalized, we expect</a:t>
            </a:r>
          </a:p>
          <a:p>
            <a:pPr>
              <a:defRPr/>
            </a:pPr>
            <a:r>
              <a:rPr lang="en-US" altLang="ja-JP" b="1" i="1" dirty="0" smtClean="0">
                <a:latin typeface="Tahoma" charset="0"/>
              </a:rPr>
              <a:t>Hydro-dynamical behavior at quark level .</a:t>
            </a:r>
            <a:r>
              <a:rPr lang="en-US" altLang="ja-JP" b="1" i="1" dirty="0" smtClean="0">
                <a:effectLst>
                  <a:outerShdw blurRad="38100" dist="38100" dir="2700000" algn="tl">
                    <a:srgbClr val="FFFFFF"/>
                  </a:outerShdw>
                </a:effectLst>
                <a:latin typeface="Tahoma" charset="0"/>
              </a:rPr>
              <a:t> </a:t>
            </a:r>
          </a:p>
        </p:txBody>
      </p:sp>
      <p:sp>
        <p:nvSpPr>
          <p:cNvPr id="679958" name="Text Box 22"/>
          <p:cNvSpPr txBox="1">
            <a:spLocks noChangeArrowheads="1"/>
          </p:cNvSpPr>
          <p:nvPr/>
        </p:nvSpPr>
        <p:spPr bwMode="auto">
          <a:xfrm>
            <a:off x="107950" y="5291138"/>
            <a:ext cx="8280400" cy="946150"/>
          </a:xfrm>
          <a:prstGeom prst="rect">
            <a:avLst/>
          </a:prstGeom>
          <a:noFill/>
          <a:ln w="9525">
            <a:noFill/>
            <a:miter lim="800000"/>
            <a:headEnd/>
            <a:tailEnd/>
          </a:ln>
          <a:effectLst/>
        </p:spPr>
        <p:txBody>
          <a:bodyPr>
            <a:spAutoFit/>
          </a:bodyPr>
          <a:lstStyle/>
          <a:p>
            <a:pPr>
              <a:defRPr/>
            </a:pPr>
            <a:r>
              <a:rPr lang="en-US" altLang="ja-JP" sz="2800" b="1" dirty="0">
                <a:solidFill>
                  <a:srgbClr val="FF0000"/>
                </a:solidFill>
                <a:ea typeface="ＭＳ Ｐゴシック" charset="-128"/>
                <a:cs typeface="ＭＳ Ｐゴシック" charset="-128"/>
              </a:rPr>
              <a:t>Need a comprehensive understanding </a:t>
            </a:r>
            <a:r>
              <a:rPr lang="en-US" altLang="ja-JP" sz="2800" b="1" dirty="0">
                <a:solidFill>
                  <a:srgbClr val="FF0000"/>
                </a:solidFill>
                <a:effectLst>
                  <a:outerShdw blurRad="38100" dist="38100" dir="2700000" algn="tl">
                    <a:srgbClr val="000000"/>
                  </a:outerShdw>
                </a:effectLst>
                <a:ea typeface="ＭＳ Ｐゴシック" charset="-128"/>
                <a:cs typeface="ＭＳ Ｐゴシック" charset="-128"/>
              </a:rPr>
              <a:t>from </a:t>
            </a:r>
            <a:r>
              <a:rPr lang="en-US" altLang="ja-JP" sz="2800" b="1" dirty="0" err="1">
                <a:solidFill>
                  <a:srgbClr val="FF0000"/>
                </a:solidFill>
                <a:effectLst>
                  <a:outerShdw blurRad="38100" dist="38100" dir="2700000" algn="tl">
                    <a:srgbClr val="000000"/>
                  </a:outerShdw>
                </a:effectLst>
                <a:ea typeface="ＭＳ Ｐゴシック" charset="-128"/>
                <a:cs typeface="ＭＳ Ｐゴシック" charset="-128"/>
              </a:rPr>
              <a:t>thermalization</a:t>
            </a:r>
            <a:r>
              <a:rPr lang="en-US" altLang="ja-JP" sz="2800" b="1" dirty="0">
                <a:solidFill>
                  <a:srgbClr val="FF0000"/>
                </a:solidFill>
                <a:effectLst>
                  <a:outerShdw blurRad="38100" dist="38100" dir="2700000" algn="tl">
                    <a:srgbClr val="000000"/>
                  </a:outerShdw>
                </a:effectLst>
                <a:ea typeface="ＭＳ Ｐゴシック" charset="-128"/>
                <a:cs typeface="ＭＳ Ｐゴシック" charset="-128"/>
              </a:rPr>
              <a:t> through </a:t>
            </a:r>
            <a:r>
              <a:rPr lang="en-US" altLang="ja-JP" sz="2800" b="1" dirty="0" err="1">
                <a:solidFill>
                  <a:srgbClr val="FF0000"/>
                </a:solidFill>
                <a:effectLst>
                  <a:outerShdw blurRad="38100" dist="38100" dir="2700000" algn="tl">
                    <a:srgbClr val="000000"/>
                  </a:outerShdw>
                </a:effectLst>
                <a:ea typeface="ＭＳ Ｐゴシック" charset="-128"/>
                <a:cs typeface="ＭＳ Ｐゴシック" charset="-128"/>
              </a:rPr>
              <a:t>hadronization</a:t>
            </a:r>
            <a:r>
              <a:rPr lang="en-US" altLang="ja-JP" sz="2800" b="1" dirty="0">
                <a:solidFill>
                  <a:srgbClr val="FF0000"/>
                </a:solidFill>
                <a:effectLst>
                  <a:outerShdw blurRad="38100" dist="38100" dir="2700000" algn="tl">
                    <a:srgbClr val="000000"/>
                  </a:outerShdw>
                </a:effectLst>
                <a:ea typeface="ＭＳ Ｐゴシック" charset="-128"/>
                <a:cs typeface="ＭＳ Ｐゴシック" charset="-128"/>
              </a:rPr>
              <a:t> to freeze-out.</a:t>
            </a:r>
            <a:r>
              <a:rPr lang="en-US" altLang="ja-JP" sz="2800" b="1" dirty="0">
                <a:solidFill>
                  <a:srgbClr val="FF0000"/>
                </a:solidFill>
                <a:ea typeface="ＭＳ Ｐゴシック" charset="-128"/>
                <a:cs typeface="ＭＳ Ｐゴシック" charset="-128"/>
              </a:rPr>
              <a:t> </a:t>
            </a:r>
          </a:p>
        </p:txBody>
      </p:sp>
      <p:sp>
        <p:nvSpPr>
          <p:cNvPr id="23577" name="Text Box 23"/>
          <p:cNvSpPr txBox="1">
            <a:spLocks noChangeArrowheads="1"/>
          </p:cNvSpPr>
          <p:nvPr/>
        </p:nvSpPr>
        <p:spPr bwMode="auto">
          <a:xfrm>
            <a:off x="468313" y="1052513"/>
            <a:ext cx="8280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sz="1400" b="1">
                <a:latin typeface="Arial" charset="0"/>
              </a:rPr>
              <a:t>The matter produced in the high energy heavy ion collision is expected to undergo several</a:t>
            </a:r>
          </a:p>
          <a:p>
            <a:r>
              <a:rPr lang="en-US" altLang="ja-JP" sz="1400" b="1">
                <a:latin typeface="Arial" charset="0"/>
              </a:rPr>
              <a:t>stages from the initial hard scattering to the final hadron emission.</a:t>
            </a:r>
          </a:p>
        </p:txBody>
      </p:sp>
      <p:sp>
        <p:nvSpPr>
          <p:cNvPr id="23578" name="Text Box 24"/>
          <p:cNvSpPr txBox="1">
            <a:spLocks noChangeArrowheads="1"/>
          </p:cNvSpPr>
          <p:nvPr/>
        </p:nvSpPr>
        <p:spPr bwMode="auto">
          <a:xfrm>
            <a:off x="539750" y="6308725"/>
            <a:ext cx="7486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a:spcBef>
                <a:spcPct val="50000"/>
              </a:spcBef>
            </a:pPr>
            <a:r>
              <a:rPr lang="en-US" altLang="ja-JP" sz="1800" b="1">
                <a:latin typeface="Arial" charset="0"/>
              </a:rPr>
              <a:t>*Note whenever the matter interacts each other, v</a:t>
            </a:r>
            <a:r>
              <a:rPr lang="en-US" altLang="ja-JP" sz="1800" b="1" baseline="-25000">
                <a:latin typeface="Arial" charset="0"/>
              </a:rPr>
              <a:t>2</a:t>
            </a:r>
            <a:r>
              <a:rPr lang="en-US" altLang="ja-JP" sz="1800" b="1">
                <a:latin typeface="Arial" charset="0"/>
              </a:rPr>
              <a:t> could change. </a:t>
            </a:r>
          </a:p>
        </p:txBody>
      </p:sp>
    </p:spTree>
    <p:extLst>
      <p:ext uri="{BB962C8B-B14F-4D97-AF65-F5344CB8AC3E}">
        <p14:creationId xmlns:p14="http://schemas.microsoft.com/office/powerpoint/2010/main" val="33066683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23072"/>
          </a:xfrm>
        </p:spPr>
        <p:txBody>
          <a:bodyPr/>
          <a:lstStyle/>
          <a:p>
            <a:r>
              <a:rPr lang="en-US" altLang="ja-JP" dirty="0"/>
              <a:t>PHENIX detectors</a:t>
            </a:r>
            <a:endParaRPr kumimoji="1" lang="ja-JP" altLang="en-US" dirty="0"/>
          </a:p>
        </p:txBody>
      </p:sp>
      <p:sp>
        <p:nvSpPr>
          <p:cNvPr id="3" name="コンテンツ プレースホルダー 2"/>
          <p:cNvSpPr>
            <a:spLocks noGrp="1"/>
          </p:cNvSpPr>
          <p:nvPr>
            <p:ph idx="1"/>
          </p:nvPr>
        </p:nvSpPr>
        <p:spPr>
          <a:xfrm>
            <a:off x="4972958" y="1269900"/>
            <a:ext cx="3713842" cy="931433"/>
          </a:xfrm>
        </p:spPr>
        <p:txBody>
          <a:bodyPr>
            <a:noAutofit/>
          </a:bodyPr>
          <a:lstStyle/>
          <a:p>
            <a:pPr marL="0" indent="0">
              <a:buNone/>
            </a:pPr>
            <a:r>
              <a:rPr lang="en-US" altLang="ja-JP" sz="2000" dirty="0"/>
              <a:t>2nd </a:t>
            </a:r>
            <a:r>
              <a:rPr lang="en-US" altLang="ja-JP" sz="2000" dirty="0" smtClean="0"/>
              <a:t>&amp;</a:t>
            </a:r>
            <a:r>
              <a:rPr lang="ja-JP" altLang="en-US" sz="2000" dirty="0" smtClean="0"/>
              <a:t> </a:t>
            </a:r>
            <a:r>
              <a:rPr lang="en-US" altLang="ja-JP" sz="2000" dirty="0" smtClean="0"/>
              <a:t>3rd </a:t>
            </a:r>
            <a:r>
              <a:rPr lang="en-US" altLang="ja-JP" sz="2000" dirty="0"/>
              <a:t>Participant Event Plane </a:t>
            </a:r>
          </a:p>
          <a:p>
            <a:pPr marL="0" indent="0">
              <a:buNone/>
            </a:pPr>
            <a:r>
              <a:rPr lang="en-US" altLang="ja-JP" sz="2000" dirty="0"/>
              <a:t>-Beam Beam counter(BBC</a:t>
            </a:r>
            <a:r>
              <a:rPr lang="en-US" altLang="ja-JP" sz="2000" dirty="0" smtClean="0"/>
              <a:t>)</a:t>
            </a:r>
            <a:endParaRPr lang="en-US" altLang="ja-JP" sz="2000" dirty="0"/>
          </a:p>
        </p:txBody>
      </p:sp>
      <p:sp>
        <p:nvSpPr>
          <p:cNvPr id="4" name="日付プレースホルダー 3"/>
          <p:cNvSpPr>
            <a:spLocks noGrp="1"/>
          </p:cNvSpPr>
          <p:nvPr>
            <p:ph type="dt" sz="half" idx="10"/>
          </p:nvPr>
        </p:nvSpPr>
        <p:spPr/>
        <p:txBody>
          <a:bodyPr/>
          <a:lstStyle/>
          <a:p>
            <a:r>
              <a:rPr kumimoji="1" lang="en-US" altLang="ja-JP" smtClean="0"/>
              <a:t>16/08/29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Maya SHIMOMURA /azimuthal anisotropy</a:t>
            </a:r>
            <a:endParaRPr kumimoji="1" lang="ja-JP" altLang="en-US"/>
          </a:p>
        </p:txBody>
      </p:sp>
      <p:sp>
        <p:nvSpPr>
          <p:cNvPr id="6" name="スライド番号プレースホルダー 5"/>
          <p:cNvSpPr>
            <a:spLocks noGrp="1"/>
          </p:cNvSpPr>
          <p:nvPr>
            <p:ph type="sldNum" sz="quarter" idx="12"/>
          </p:nvPr>
        </p:nvSpPr>
        <p:spPr/>
        <p:txBody>
          <a:bodyPr/>
          <a:lstStyle/>
          <a:p>
            <a:fld id="{CA4F50B3-044A-FB47-908E-7FF778483C3E}" type="slidenum">
              <a:rPr kumimoji="1" lang="ja-JP" altLang="en-US" smtClean="0"/>
              <a:t>7</a:t>
            </a:fld>
            <a:endParaRPr kumimoji="1" lang="ja-JP" altLang="en-US"/>
          </a:p>
        </p:txBody>
      </p:sp>
      <p:sp>
        <p:nvSpPr>
          <p:cNvPr id="7" name="テキスト ボックス 6"/>
          <p:cNvSpPr txBox="1"/>
          <p:nvPr/>
        </p:nvSpPr>
        <p:spPr>
          <a:xfrm>
            <a:off x="5037542" y="2228368"/>
            <a:ext cx="3530585" cy="2246769"/>
          </a:xfrm>
          <a:prstGeom prst="rect">
            <a:avLst/>
          </a:prstGeom>
          <a:noFill/>
        </p:spPr>
        <p:txBody>
          <a:bodyPr wrap="square" rtlCol="0">
            <a:spAutoFit/>
          </a:bodyPr>
          <a:lstStyle/>
          <a:p>
            <a:r>
              <a:rPr lang="en-US" altLang="ja-JP" sz="2000" dirty="0"/>
              <a:t>Charged particle Tracking</a:t>
            </a:r>
          </a:p>
          <a:p>
            <a:r>
              <a:rPr lang="el-GR" altLang="ja-JP" sz="2000" dirty="0"/>
              <a:t>-Drift Chamber(DC) (|η|&lt;0.35)</a:t>
            </a:r>
          </a:p>
          <a:p>
            <a:r>
              <a:rPr lang="el-GR" altLang="ja-JP" sz="2000" dirty="0"/>
              <a:t>-Pad Chamber(PC)  (|η|&lt;0.35)</a:t>
            </a:r>
          </a:p>
          <a:p>
            <a:r>
              <a:rPr lang="ro-RO" altLang="ja-JP" sz="2000" dirty="0"/>
              <a:t>-Electro magnetic   calorimeter(EMC)   (|η|&lt;0.35)</a:t>
            </a:r>
          </a:p>
          <a:p>
            <a:r>
              <a:rPr lang="ro-RO" altLang="ja-JP" sz="2000" dirty="0"/>
              <a:t>-Forward Vertex Detector(FVTX)   (1&lt;|η|&lt;3)</a:t>
            </a:r>
            <a:endParaRPr kumimoji="1" lang="ja-JP" altLang="en-US" sz="2000" dirty="0"/>
          </a:p>
        </p:txBody>
      </p:sp>
      <p:sp>
        <p:nvSpPr>
          <p:cNvPr id="8" name="テキスト ボックス 7"/>
          <p:cNvSpPr txBox="1"/>
          <p:nvPr/>
        </p:nvSpPr>
        <p:spPr>
          <a:xfrm>
            <a:off x="5102125" y="4541801"/>
            <a:ext cx="3383158" cy="1631216"/>
          </a:xfrm>
          <a:prstGeom prst="rect">
            <a:avLst/>
          </a:prstGeom>
          <a:noFill/>
        </p:spPr>
        <p:txBody>
          <a:bodyPr wrap="none" rtlCol="0">
            <a:spAutoFit/>
          </a:bodyPr>
          <a:lstStyle/>
          <a:p>
            <a:r>
              <a:rPr lang="en-US" altLang="ja-JP" sz="2000" dirty="0"/>
              <a:t>Hadron identification  -Time of flight(TOF) (|</a:t>
            </a:r>
            <a:r>
              <a:rPr lang="en-US" altLang="ja-JP" sz="2000" dirty="0" err="1"/>
              <a:t>η</a:t>
            </a:r>
            <a:r>
              <a:rPr lang="en-US" altLang="ja-JP" sz="2000" dirty="0"/>
              <a:t>|&lt;0.35</a:t>
            </a:r>
            <a:r>
              <a:rPr lang="en-US" altLang="ja-JP" sz="2000" dirty="0" smtClean="0"/>
              <a:t>)</a:t>
            </a:r>
          </a:p>
          <a:p>
            <a:r>
              <a:rPr lang="ro-RO" altLang="ja-JP" sz="2000" dirty="0" smtClean="0"/>
              <a:t>- Electro </a:t>
            </a:r>
            <a:r>
              <a:rPr lang="ro-RO" altLang="ja-JP" sz="2000" dirty="0"/>
              <a:t>magnetic   calorimeter(EMC)   (|η|&lt;0.35)</a:t>
            </a:r>
          </a:p>
          <a:p>
            <a:endParaRPr kumimoji="1" lang="ja-JP" altLang="en-US" sz="2000" dirty="0"/>
          </a:p>
        </p:txBody>
      </p:sp>
      <p:pic>
        <p:nvPicPr>
          <p:cNvPr id="11" name="図 10"/>
          <p:cNvPicPr>
            <a:picLocks noChangeAspect="1"/>
          </p:cNvPicPr>
          <p:nvPr/>
        </p:nvPicPr>
        <p:blipFill>
          <a:blip r:embed="rId2"/>
          <a:stretch>
            <a:fillRect/>
          </a:stretch>
        </p:blipFill>
        <p:spPr>
          <a:xfrm>
            <a:off x="565773" y="1205328"/>
            <a:ext cx="4041209" cy="2488255"/>
          </a:xfrm>
          <a:prstGeom prst="rect">
            <a:avLst/>
          </a:prstGeom>
        </p:spPr>
      </p:pic>
      <p:pic>
        <p:nvPicPr>
          <p:cNvPr id="12" name="図 11"/>
          <p:cNvPicPr>
            <a:picLocks noChangeAspect="1"/>
          </p:cNvPicPr>
          <p:nvPr/>
        </p:nvPicPr>
        <p:blipFill>
          <a:blip r:embed="rId3"/>
          <a:stretch>
            <a:fillRect/>
          </a:stretch>
        </p:blipFill>
        <p:spPr>
          <a:xfrm>
            <a:off x="775007" y="3747597"/>
            <a:ext cx="3875030" cy="2652597"/>
          </a:xfrm>
          <a:prstGeom prst="rect">
            <a:avLst/>
          </a:prstGeom>
        </p:spPr>
      </p:pic>
    </p:spTree>
    <p:extLst>
      <p:ext uri="{BB962C8B-B14F-4D97-AF65-F5344CB8AC3E}">
        <p14:creationId xmlns:p14="http://schemas.microsoft.com/office/powerpoint/2010/main" val="9706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60648" y="1586007"/>
            <a:ext cx="9022705" cy="2321719"/>
          </a:xfrm>
          <a:prstGeom prst="rect">
            <a:avLst/>
          </a:prstGeom>
        </p:spPr>
        <p:txBody>
          <a:bodyPr/>
          <a:lstStyle/>
          <a:p>
            <a:pPr>
              <a:defRPr sz="5600">
                <a:latin typeface="Arial Rounded MT Bold"/>
                <a:ea typeface="Arial Rounded MT Bold"/>
                <a:cs typeface="Arial Rounded MT Bold"/>
                <a:sym typeface="Arial Rounded MT Bold"/>
              </a:defRPr>
            </a:pPr>
            <a:r>
              <a:rPr dirty="0"/>
              <a:t>Charged hadron v</a:t>
            </a:r>
            <a:r>
              <a:rPr baseline="-5999" dirty="0"/>
              <a:t>n</a:t>
            </a:r>
            <a:r>
              <a:rPr dirty="0"/>
              <a:t> </a:t>
            </a:r>
          </a:p>
        </p:txBody>
      </p:sp>
      <p:sp>
        <p:nvSpPr>
          <p:cNvPr id="185" name="Shape 185"/>
          <p:cNvSpPr>
            <a:spLocks noGrp="1"/>
          </p:cNvSpPr>
          <p:nvPr>
            <p:ph type="sldNum" sz="quarter" idx="2"/>
          </p:nvPr>
        </p:nvSpPr>
        <p:spPr>
          <a:xfrm>
            <a:off x="8755487" y="6494495"/>
            <a:ext cx="228946" cy="3571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2" name="テキスト ボックス 1"/>
          <p:cNvSpPr txBox="1"/>
          <p:nvPr/>
        </p:nvSpPr>
        <p:spPr>
          <a:xfrm>
            <a:off x="1031987" y="5039948"/>
            <a:ext cx="1947468" cy="923330"/>
          </a:xfrm>
          <a:prstGeom prst="rect">
            <a:avLst/>
          </a:prstGeom>
          <a:noFill/>
        </p:spPr>
        <p:txBody>
          <a:bodyPr wrap="none" rtlCol="0">
            <a:spAutoFit/>
          </a:bodyPr>
          <a:lstStyle/>
          <a:p>
            <a:r>
              <a:rPr lang="ja-JP" altLang="ja-JP" dirty="0" smtClean="0">
                <a:latin typeface="+mj-lt"/>
              </a:rPr>
              <a:t>[</a:t>
            </a:r>
            <a:r>
              <a:rPr lang="en-US" altLang="ja-JP" b="1" dirty="0">
                <a:latin typeface="+mj-lt"/>
              </a:rPr>
              <a:t>PRC.</a:t>
            </a:r>
            <a:r>
              <a:rPr lang="en-US" altLang="ja-JP" b="1" dirty="0" smtClean="0">
                <a:latin typeface="+mj-lt"/>
              </a:rPr>
              <a:t>92.034913</a:t>
            </a:r>
            <a:r>
              <a:rPr lang="ja-JP" altLang="ja-JP" dirty="0" smtClean="0">
                <a:latin typeface="+mj-lt"/>
              </a:rPr>
              <a:t>]</a:t>
            </a:r>
            <a:endParaRPr lang="en-US" altLang="ja-JP" dirty="0">
              <a:latin typeface="+mj-lt"/>
            </a:endParaRPr>
          </a:p>
          <a:p>
            <a:r>
              <a:rPr lang="en-US" altLang="ja-JP" dirty="0" smtClean="0">
                <a:cs typeface="Helvetica"/>
              </a:rPr>
              <a:t>[</a:t>
            </a:r>
            <a:r>
              <a:rPr lang="en-US" altLang="ja-JP" dirty="0">
                <a:cs typeface="Helvetica"/>
              </a:rPr>
              <a:t>arxiv:1509.07784]</a:t>
            </a:r>
          </a:p>
          <a:p>
            <a:endParaRPr kumimoji="1" lang="ja-JP" altLang="en-US" dirty="0">
              <a:latin typeface="+mj-lt"/>
            </a:endParaRPr>
          </a:p>
        </p:txBody>
      </p:sp>
    </p:spTree>
    <p:extLst>
      <p:ext uri="{BB962C8B-B14F-4D97-AF65-F5344CB8AC3E}">
        <p14:creationId xmlns:p14="http://schemas.microsoft.com/office/powerpoint/2010/main" val="919720872"/>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6"/>
          <p:cNvSpPr/>
          <p:nvPr/>
        </p:nvSpPr>
        <p:spPr>
          <a:xfrm>
            <a:off x="229728" y="1668286"/>
            <a:ext cx="1760676" cy="796230"/>
          </a:xfrm>
          <a:prstGeom prst="wedgeRoundRectCallout">
            <a:avLst>
              <a:gd name="adj1" fmla="val 64222"/>
              <a:gd name="adj2" fmla="val 59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9124" y="141932"/>
            <a:ext cx="9028008" cy="749086"/>
          </a:xfrm>
        </p:spPr>
        <p:txBody>
          <a:bodyPr>
            <a:normAutofit/>
          </a:bodyPr>
          <a:lstStyle/>
          <a:p>
            <a:r>
              <a:rPr kumimoji="1" lang="en-US" altLang="ja-JP" sz="3600" dirty="0" smtClean="0"/>
              <a:t>Energy dependence and Eccentricity</a:t>
            </a:r>
            <a:r>
              <a:rPr kumimoji="1" lang="ja-JP" altLang="en-US" sz="3600" dirty="0" smtClean="0"/>
              <a:t> </a:t>
            </a:r>
            <a:r>
              <a:rPr kumimoji="1" lang="en-US" altLang="ja-JP" sz="3600" dirty="0" smtClean="0"/>
              <a:t>scaling</a:t>
            </a:r>
            <a:endParaRPr kumimoji="1" lang="ja-JP" altLang="en-US" sz="3600" dirty="0"/>
          </a:p>
        </p:txBody>
      </p:sp>
      <p:sp>
        <p:nvSpPr>
          <p:cNvPr id="3" name="スライド番号プレースホルダー 2"/>
          <p:cNvSpPr>
            <a:spLocks noGrp="1"/>
          </p:cNvSpPr>
          <p:nvPr>
            <p:ph type="sldNum" sz="quarter" idx="2"/>
          </p:nvPr>
        </p:nvSpPr>
        <p:spPr/>
        <p:txBody>
          <a:bodyPr/>
          <a:lstStyle/>
          <a:p>
            <a:fld id="{86CB4B4D-7CA3-9044-876B-883B54F8677D}" type="slidenum">
              <a:rPr lang="en-US" altLang="ja-JP" smtClean="0"/>
              <a:t>9</a:t>
            </a:fld>
            <a:endParaRPr lang="en-US" altLang="ja-JP"/>
          </a:p>
        </p:txBody>
      </p:sp>
      <p:pic>
        <p:nvPicPr>
          <p:cNvPr id="4" name="図 3" descr="v2_vs_npart_participant_file4_final_attach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526" y="962045"/>
            <a:ext cx="6576576" cy="4198802"/>
          </a:xfrm>
          <a:prstGeom prst="rect">
            <a:avLst/>
          </a:prstGeom>
        </p:spPr>
      </p:pic>
      <p:sp>
        <p:nvSpPr>
          <p:cNvPr id="5" name="テキスト ボックス 4"/>
          <p:cNvSpPr txBox="1"/>
          <p:nvPr/>
        </p:nvSpPr>
        <p:spPr>
          <a:xfrm>
            <a:off x="815518" y="5153810"/>
            <a:ext cx="7736320" cy="954107"/>
          </a:xfrm>
          <a:prstGeom prst="rect">
            <a:avLst/>
          </a:prstGeom>
          <a:noFill/>
        </p:spPr>
        <p:txBody>
          <a:bodyPr wrap="none" rtlCol="0">
            <a:spAutoFit/>
          </a:bodyPr>
          <a:lstStyle/>
          <a:p>
            <a:r>
              <a:rPr lang="en-US" altLang="ja-JP" sz="2800" dirty="0" smtClean="0">
                <a:latin typeface="Arial" charset="0"/>
              </a:rPr>
              <a:t>v</a:t>
            </a:r>
            <a:r>
              <a:rPr lang="en-US" altLang="ja-JP" sz="2800" baseline="-25000" dirty="0" smtClean="0">
                <a:latin typeface="Arial" charset="0"/>
              </a:rPr>
              <a:t>2</a:t>
            </a:r>
            <a:r>
              <a:rPr lang="en-US" altLang="ja-JP" sz="2800" dirty="0" smtClean="0">
                <a:latin typeface="Arial" charset="0"/>
              </a:rPr>
              <a:t>/ε</a:t>
            </a:r>
            <a:r>
              <a:rPr lang="en-US" altLang="ja-JP" sz="2800" baseline="-25000" dirty="0" smtClean="0">
                <a:latin typeface="Arial" charset="0"/>
              </a:rPr>
              <a:t>2</a:t>
            </a:r>
            <a:r>
              <a:rPr lang="en-US" altLang="ja-JP" sz="2800" dirty="0" smtClean="0">
                <a:latin typeface="Arial" charset="0"/>
              </a:rPr>
              <a:t> at </a:t>
            </a:r>
            <a:r>
              <a:rPr lang="en-US" altLang="ja-JP" sz="2800" dirty="0" err="1" smtClean="0">
                <a:latin typeface="Arial" charset="0"/>
              </a:rPr>
              <a:t>Cu+Cu</a:t>
            </a:r>
            <a:r>
              <a:rPr lang="en-US" altLang="ja-JP" sz="2800" dirty="0" smtClean="0">
                <a:latin typeface="Arial" charset="0"/>
              </a:rPr>
              <a:t> and </a:t>
            </a:r>
            <a:r>
              <a:rPr lang="en-US" altLang="ja-JP" sz="2800" dirty="0" err="1" smtClean="0">
                <a:latin typeface="Arial" charset="0"/>
              </a:rPr>
              <a:t>Au+Au</a:t>
            </a:r>
            <a:r>
              <a:rPr lang="en-US" altLang="ja-JP" sz="2800" dirty="0" smtClean="0">
                <a:latin typeface="Arial" charset="0"/>
              </a:rPr>
              <a:t> agree at same </a:t>
            </a:r>
            <a:r>
              <a:rPr lang="en-US" altLang="ja-JP" sz="2800" dirty="0" err="1" smtClean="0">
                <a:latin typeface="Arial" charset="0"/>
              </a:rPr>
              <a:t>N</a:t>
            </a:r>
            <a:r>
              <a:rPr lang="en-US" altLang="ja-JP" sz="2800" baseline="-25000" dirty="0" err="1" smtClean="0">
                <a:latin typeface="Arial" charset="0"/>
              </a:rPr>
              <a:t>part</a:t>
            </a:r>
            <a:r>
              <a:rPr lang="en-US" altLang="ja-JP" sz="2800" dirty="0" smtClean="0">
                <a:latin typeface="Arial" charset="0"/>
              </a:rPr>
              <a:t>. </a:t>
            </a:r>
          </a:p>
          <a:p>
            <a:r>
              <a:rPr lang="en-US" altLang="ja-JP" sz="2800" dirty="0" smtClean="0">
                <a:latin typeface="Arial" charset="0"/>
              </a:rPr>
              <a:t>After </a:t>
            </a:r>
            <a:r>
              <a:rPr lang="en-US" altLang="ja-JP" sz="2800" dirty="0" err="1" smtClean="0">
                <a:latin typeface="Arial" charset="0"/>
              </a:rPr>
              <a:t>ε</a:t>
            </a:r>
            <a:r>
              <a:rPr lang="en-US" altLang="ja-JP" sz="2800" dirty="0" smtClean="0">
                <a:latin typeface="Arial" charset="0"/>
              </a:rPr>
              <a:t> Scaling, still strong </a:t>
            </a:r>
            <a:r>
              <a:rPr lang="en-US" altLang="ja-JP" sz="2800" dirty="0" err="1">
                <a:latin typeface="Arial" charset="0"/>
              </a:rPr>
              <a:t>N</a:t>
            </a:r>
            <a:r>
              <a:rPr lang="en-US" altLang="ja-JP" sz="2800" baseline="-25000" dirty="0" err="1">
                <a:latin typeface="Arial" charset="0"/>
              </a:rPr>
              <a:t>part</a:t>
            </a:r>
            <a:r>
              <a:rPr lang="en-US" altLang="ja-JP" sz="2800" dirty="0">
                <a:latin typeface="Arial" charset="0"/>
              </a:rPr>
              <a:t> </a:t>
            </a:r>
            <a:r>
              <a:rPr lang="en-US" altLang="ja-JP" sz="2800" dirty="0" smtClean="0">
                <a:latin typeface="Arial" charset="0"/>
              </a:rPr>
              <a:t>dependence</a:t>
            </a:r>
            <a:endParaRPr lang="en-US" altLang="ja-JP" sz="2800" dirty="0">
              <a:latin typeface="Arial" charset="0"/>
            </a:endParaRPr>
          </a:p>
        </p:txBody>
      </p:sp>
      <p:sp>
        <p:nvSpPr>
          <p:cNvPr id="6" name="テキスト ボックス 5"/>
          <p:cNvSpPr txBox="1"/>
          <p:nvPr/>
        </p:nvSpPr>
        <p:spPr>
          <a:xfrm>
            <a:off x="248684" y="1744117"/>
            <a:ext cx="1760676" cy="523220"/>
          </a:xfrm>
          <a:prstGeom prst="rect">
            <a:avLst/>
          </a:prstGeom>
          <a:noFill/>
        </p:spPr>
        <p:txBody>
          <a:bodyPr wrap="square" rtlCol="0">
            <a:spAutoFit/>
          </a:bodyPr>
          <a:lstStyle/>
          <a:p>
            <a:r>
              <a:rPr lang="en-US" altLang="ja-JP" sz="2800" dirty="0"/>
              <a:t> </a:t>
            </a:r>
            <a:r>
              <a:rPr lang="en-US" altLang="ja-JP" sz="2800" dirty="0" smtClean="0"/>
              <a:t>v</a:t>
            </a:r>
            <a:r>
              <a:rPr lang="en-US" altLang="ja-JP" sz="2800" baseline="-25000" dirty="0" smtClean="0"/>
              <a:t>2</a:t>
            </a:r>
            <a:r>
              <a:rPr lang="en-US" altLang="ja-JP" sz="2800" dirty="0" smtClean="0"/>
              <a:t> vs. </a:t>
            </a:r>
            <a:r>
              <a:rPr lang="en-US" altLang="ja-JP" sz="2800" dirty="0" err="1" smtClean="0"/>
              <a:t>N</a:t>
            </a:r>
            <a:r>
              <a:rPr lang="en-US" altLang="ja-JP" sz="2800" baseline="-25000" dirty="0" err="1" smtClean="0"/>
              <a:t>part</a:t>
            </a:r>
            <a:endParaRPr kumimoji="1" lang="ja-JP" altLang="en-US" sz="2800" baseline="-25000" dirty="0"/>
          </a:p>
        </p:txBody>
      </p:sp>
      <p:sp>
        <p:nvSpPr>
          <p:cNvPr id="8" name="角丸四角形吹き出し 7"/>
          <p:cNvSpPr/>
          <p:nvPr/>
        </p:nvSpPr>
        <p:spPr>
          <a:xfrm>
            <a:off x="210772" y="3526892"/>
            <a:ext cx="1912324" cy="796230"/>
          </a:xfrm>
          <a:prstGeom prst="wedgeRoundRectCallout">
            <a:avLst>
              <a:gd name="adj1" fmla="val 64222"/>
              <a:gd name="adj2" fmla="val 59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8080" y="3622419"/>
            <a:ext cx="2462052" cy="523220"/>
          </a:xfrm>
          <a:prstGeom prst="rect">
            <a:avLst/>
          </a:prstGeom>
          <a:noFill/>
        </p:spPr>
        <p:txBody>
          <a:bodyPr wrap="square" rtlCol="0">
            <a:spAutoFit/>
          </a:bodyPr>
          <a:lstStyle/>
          <a:p>
            <a:r>
              <a:rPr lang="en-US" altLang="ja-JP" sz="2800" dirty="0"/>
              <a:t> </a:t>
            </a:r>
            <a:r>
              <a:rPr lang="en-US" altLang="ja-JP" sz="2800" dirty="0" smtClean="0"/>
              <a:t>v</a:t>
            </a:r>
            <a:r>
              <a:rPr lang="en-US" altLang="ja-JP" sz="2800" baseline="-25000" dirty="0" smtClean="0"/>
              <a:t>2</a:t>
            </a:r>
            <a:r>
              <a:rPr lang="en-US" altLang="ja-JP" sz="2800" dirty="0" smtClean="0"/>
              <a:t>/</a:t>
            </a:r>
            <a:r>
              <a:rPr lang="en-US" altLang="ja-JP" sz="2800" i="1" dirty="0" smtClean="0">
                <a:latin typeface="Arial" charset="0"/>
              </a:rPr>
              <a:t>ε</a:t>
            </a:r>
            <a:r>
              <a:rPr lang="en-US" altLang="ja-JP" sz="2800" i="1" baseline="-25000" dirty="0" smtClean="0">
                <a:latin typeface="Arial" charset="0"/>
              </a:rPr>
              <a:t>2</a:t>
            </a:r>
            <a:r>
              <a:rPr lang="en-US" altLang="ja-JP" sz="2800" dirty="0" smtClean="0"/>
              <a:t> vs. </a:t>
            </a:r>
            <a:r>
              <a:rPr lang="en-US" altLang="ja-JP" sz="2800" dirty="0" err="1" smtClean="0"/>
              <a:t>N</a:t>
            </a:r>
            <a:r>
              <a:rPr lang="en-US" altLang="ja-JP" sz="2800" baseline="-25000" dirty="0" err="1" smtClean="0"/>
              <a:t>part</a:t>
            </a:r>
            <a:endParaRPr kumimoji="1" lang="ja-JP" altLang="en-US" sz="2800" baseline="-25000" dirty="0"/>
          </a:p>
        </p:txBody>
      </p:sp>
      <p:sp>
        <p:nvSpPr>
          <p:cNvPr id="10" name="テキスト ボックス 9"/>
          <p:cNvSpPr txBox="1"/>
          <p:nvPr/>
        </p:nvSpPr>
        <p:spPr>
          <a:xfrm>
            <a:off x="6919009" y="682477"/>
            <a:ext cx="1768821" cy="369332"/>
          </a:xfrm>
          <a:prstGeom prst="rect">
            <a:avLst/>
          </a:prstGeom>
          <a:noFill/>
        </p:spPr>
        <p:txBody>
          <a:bodyPr wrap="none" rtlCol="0">
            <a:spAutoFit/>
          </a:bodyPr>
          <a:lstStyle/>
          <a:p>
            <a:r>
              <a:rPr lang="en-US" altLang="ja-JP" b="1" dirty="0"/>
              <a:t>[PRC.92.034913</a:t>
            </a:r>
            <a:r>
              <a:rPr lang="en-US" altLang="ja-JP" b="1" dirty="0" smtClean="0"/>
              <a:t>]</a:t>
            </a:r>
            <a:endParaRPr lang="ja-JP" altLang="en-US" b="1" dirty="0"/>
          </a:p>
        </p:txBody>
      </p:sp>
      <p:pic>
        <p:nvPicPr>
          <p:cNvPr id="11" name="図 10"/>
          <p:cNvPicPr>
            <a:picLocks noChangeAspect="1"/>
          </p:cNvPicPr>
          <p:nvPr/>
        </p:nvPicPr>
        <p:blipFill>
          <a:blip r:embed="rId4"/>
          <a:stretch>
            <a:fillRect/>
          </a:stretch>
        </p:blipFill>
        <p:spPr>
          <a:xfrm>
            <a:off x="7563347" y="4322332"/>
            <a:ext cx="1087721" cy="356909"/>
          </a:xfrm>
          <a:prstGeom prst="rect">
            <a:avLst/>
          </a:prstGeom>
        </p:spPr>
      </p:pic>
    </p:spTree>
    <p:extLst>
      <p:ext uri="{BB962C8B-B14F-4D97-AF65-F5344CB8AC3E}">
        <p14:creationId xmlns:p14="http://schemas.microsoft.com/office/powerpoint/2010/main" val="547819475"/>
      </p:ext>
    </p:extLst>
  </p:cSld>
  <p:clrMapOvr>
    <a:masterClrMapping/>
  </p:clrMapOvr>
  <p:transition xmlns:p14="http://schemas.microsoft.com/office/powerpoint/2010/main" spd="med"/>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1424</TotalTime>
  <Words>3772</Words>
  <Application>Microsoft Macintosh PowerPoint</Application>
  <PresentationFormat>画面に合わせる (4:3)</PresentationFormat>
  <Paragraphs>516</Paragraphs>
  <Slides>42</Slides>
  <Notes>24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42</vt:i4>
      </vt:variant>
    </vt:vector>
  </HeadingPairs>
  <TitlesOfParts>
    <vt:vector size="44" baseType="lpstr">
      <vt:lpstr>ホワイト</vt:lpstr>
      <vt:lpstr>数式</vt:lpstr>
      <vt:lpstr>Measurement of azimuthal anisotropy at RHIC-PHENIX</vt:lpstr>
      <vt:lpstr>Elliptic Flow (v2)</vt:lpstr>
      <vt:lpstr>v2 explained by hydro model</vt:lpstr>
      <vt:lpstr>PowerPoint プレゼンテーション</vt:lpstr>
      <vt:lpstr>Cu+Au collisions</vt:lpstr>
      <vt:lpstr>Time Evolution</vt:lpstr>
      <vt:lpstr>PHENIX detectors</vt:lpstr>
      <vt:lpstr>Charged hadron vn </vt:lpstr>
      <vt:lpstr>Energy dependence and Eccentricity scaling</vt:lpstr>
      <vt:lpstr>Npart1/3 Scaling</vt:lpstr>
      <vt:lpstr>PowerPoint プレゼンテーション</vt:lpstr>
      <vt:lpstr>PowerPoint プレゼンテーション</vt:lpstr>
      <vt:lpstr>PowerPoint プレゼンテーション</vt:lpstr>
      <vt:lpstr>PowerPoint プレゼンテーション</vt:lpstr>
      <vt:lpstr>Identified hadron vn</vt:lpstr>
      <vt:lpstr>PID v2 vs pT in AuAu/CuCu</vt:lpstr>
      <vt:lpstr>PID v2 vs pT in AuAu/CuCu</vt:lpstr>
      <vt:lpstr>Quark number scaling everywhere </vt:lpstr>
      <vt:lpstr> v2 scaling</vt:lpstr>
      <vt:lpstr> v2 scaling</vt:lpstr>
      <vt:lpstr>PID v2 vs pT in CuAu</vt:lpstr>
      <vt:lpstr>εn*Npart(1/3) scaling at small system  </vt:lpstr>
      <vt:lpstr>Summary</vt:lpstr>
      <vt:lpstr>Back Up</vt:lpstr>
      <vt:lpstr>v2/n</vt:lpstr>
      <vt:lpstr>v1 measurement </vt:lpstr>
      <vt:lpstr>PID v1 in CuAu</vt:lpstr>
      <vt:lpstr>Charged hadron v1</vt:lpstr>
      <vt:lpstr>Rapidity dependence of v1</vt:lpstr>
      <vt:lpstr>PowerPoint プレゼンテーション</vt:lpstr>
      <vt:lpstr>Energy dependence 200,  62.4,  39　GeV</vt:lpstr>
      <vt:lpstr>Energy dependence 200, 7.7 GeV</vt:lpstr>
      <vt:lpstr>Energy dependence 2.76 TeV, 200 GeV</vt:lpstr>
      <vt:lpstr>Energy dependence - Integrated v2 </vt:lpstr>
      <vt:lpstr>Eccentricity scaling  Pb+Pb, Au+Au, Cu+Cu </vt:lpstr>
      <vt:lpstr>Npart Scaling</vt:lpstr>
      <vt:lpstr>Back Up </vt:lpstr>
      <vt:lpstr>Differential v2 in Au+Au and Cu+Cu Collisions</vt:lpstr>
      <vt:lpstr>Comparison with hydro-simulation</vt:lpstr>
      <vt:lpstr>Comparison of v2(data)/participant to v2(hydro)/standard</vt:lpstr>
      <vt:lpstr>Comparison with hydro-simulation</vt:lpstr>
      <vt:lpstr>Hydro v2/ vs. Npart1/3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azimuthal anisotropy at RHIC-PHENIX</dc:title>
  <dc:creator>shimomura maya</dc:creator>
  <cp:lastModifiedBy>shimomura maya</cp:lastModifiedBy>
  <cp:revision>57</cp:revision>
  <dcterms:created xsi:type="dcterms:W3CDTF">2016-08-27T02:39:08Z</dcterms:created>
  <dcterms:modified xsi:type="dcterms:W3CDTF">2016-08-28T23:13:27Z</dcterms:modified>
</cp:coreProperties>
</file>