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382" r:id="rId3"/>
    <p:sldId id="406" r:id="rId4"/>
    <p:sldId id="401" r:id="rId5"/>
    <p:sldId id="387" r:id="rId6"/>
    <p:sldId id="380" r:id="rId7"/>
    <p:sldId id="378" r:id="rId8"/>
    <p:sldId id="402" r:id="rId9"/>
    <p:sldId id="362" r:id="rId10"/>
    <p:sldId id="379" r:id="rId11"/>
    <p:sldId id="363" r:id="rId12"/>
    <p:sldId id="366" r:id="rId13"/>
    <p:sldId id="440" r:id="rId14"/>
    <p:sldId id="441" r:id="rId15"/>
    <p:sldId id="367" r:id="rId16"/>
    <p:sldId id="444" r:id="rId17"/>
    <p:sldId id="445" r:id="rId18"/>
    <p:sldId id="446" r:id="rId19"/>
    <p:sldId id="373" r:id="rId20"/>
    <p:sldId id="391" r:id="rId21"/>
    <p:sldId id="368" r:id="rId22"/>
    <p:sldId id="443" r:id="rId23"/>
    <p:sldId id="442" r:id="rId24"/>
    <p:sldId id="304" r:id="rId25"/>
    <p:sldId id="398" r:id="rId26"/>
  </p:sldIdLst>
  <p:sldSz cx="9144000" cy="6858000" type="screen4x3"/>
  <p:notesSz cx="7099300" cy="10234613"/>
  <p:embeddedFontLs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Broadway" panose="04040905080B02020502" pitchFamily="82" charset="0"/>
      <p:regular r:id="rId32"/>
    </p:embeddedFont>
    <p:embeddedFont>
      <p:font typeface="맑은 고딕" panose="020B0503020000020004" pitchFamily="50" charset="-127"/>
      <p:regular r:id="rId33"/>
      <p:bold r:id="rId34"/>
    </p:embeddedFont>
    <p:embeddedFont>
      <p:font typeface="Arial Black" panose="020B0A04020102020204" pitchFamily="34" charset="0"/>
      <p:bold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006600"/>
    <a:srgbClr val="0000CC"/>
    <a:srgbClr val="492AA0"/>
    <a:srgbClr val="FFFF00"/>
    <a:srgbClr val="003399"/>
    <a:srgbClr val="D904FC"/>
    <a:srgbClr val="F96F07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8697" autoAdjust="0"/>
  </p:normalViewPr>
  <p:slideViewPr>
    <p:cSldViewPr>
      <p:cViewPr>
        <p:scale>
          <a:sx n="100" d="100"/>
          <a:sy n="100" d="100"/>
        </p:scale>
        <p:origin x="-8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51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191A85D-7654-4EFD-837A-D3DDC1C83AB0}" type="datetimeFigureOut">
              <a:rPr lang="ko-KR" altLang="en-US" smtClean="0"/>
              <a:pPr/>
              <a:t>2014-03-29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8F68704-5C9B-489D-B294-D057107D73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0679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68704-5C9B-489D-B294-D057107D736F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596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073900" y="6356350"/>
            <a:ext cx="3031976" cy="365125"/>
          </a:xfrm>
        </p:spPr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57158" y="6357958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175784"/>
            <a:ext cx="8229600" cy="4967859"/>
          </a:xfrm>
        </p:spPr>
        <p:txBody>
          <a:bodyPr/>
          <a:lstStyle>
            <a:lvl1pPr marL="514350" indent="-514350">
              <a:buFont typeface="+mj-lt"/>
              <a:buAutoNum type="arabicPeriod"/>
              <a:defRPr sz="2800"/>
            </a:lvl1pPr>
            <a:lvl2pPr>
              <a:buFont typeface="Wingdings" pitchFamily="2" charset="2"/>
              <a:buChar char="§"/>
              <a:defRPr sz="2400"/>
            </a:lvl2pPr>
            <a:lvl3pPr>
              <a:buNone/>
              <a:defRPr sz="2000"/>
            </a:lvl3pPr>
            <a:lvl4pPr marL="1262063" indent="-269875">
              <a:buFont typeface="Arial" pitchFamily="34" charset="0"/>
              <a:buChar char="•"/>
              <a:defRPr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57158" y="6357958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8683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10132" y="6356350"/>
            <a:ext cx="29599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5F8A5-E559-4528-A6CD-D29E9ADCFBC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57158" y="6357958"/>
            <a:ext cx="842968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424936" cy="1800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ko-KR" sz="1800" b="1" dirty="0" smtClean="0">
                <a:solidFill>
                  <a:srgbClr val="002060"/>
                </a:solidFill>
                <a:latin typeface="+mj-ea"/>
              </a:rPr>
              <a:t>J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</a:rPr>
              <a:t>. Ahn</a:t>
            </a:r>
            <a:r>
              <a:rPr lang="en-US" altLang="ko-KR" sz="1800" b="1" baseline="30000" dirty="0">
                <a:solidFill>
                  <a:srgbClr val="002060"/>
                </a:solidFill>
                <a:latin typeface="+mj-ea"/>
              </a:rPr>
              <a:t>4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</a:rPr>
              <a:t>, 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B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  <a:ea typeface="+mj-ea"/>
              </a:rPr>
              <a:t>. 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Hong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  <a:ea typeface="+mj-ea"/>
              </a:rPr>
              <a:t>E. 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Joo</a:t>
            </a:r>
            <a:r>
              <a:rPr lang="en-US" altLang="ko-KR" sz="1800" b="1" baseline="30000" dirty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</a:rPr>
              <a:t>E. Kim</a:t>
            </a:r>
            <a:r>
              <a:rPr lang="en-US" altLang="ko-KR" sz="1800" b="1" baseline="30000" dirty="0">
                <a:solidFill>
                  <a:srgbClr val="002060"/>
                </a:solidFill>
                <a:latin typeface="+mj-ea"/>
              </a:rPr>
              <a:t>3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</a:rPr>
              <a:t>, H. Kim</a:t>
            </a:r>
            <a:r>
              <a:rPr lang="en-US" altLang="ko-KR" sz="1800" b="1" baseline="30000" dirty="0">
                <a:solidFill>
                  <a:srgbClr val="002060"/>
                </a:solidFill>
                <a:latin typeface="+mj-ea"/>
              </a:rPr>
              <a:t>3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</a:rPr>
              <a:t>, 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Y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  <a:ea typeface="+mj-ea"/>
              </a:rPr>
              <a:t>. J. 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Kim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Y. K. Kim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Y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  <a:ea typeface="+mj-ea"/>
              </a:rPr>
              <a:t>. J. 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Ko</a:t>
            </a:r>
            <a:r>
              <a:rPr lang="en-US" altLang="ko-KR" sz="1800" b="1" baseline="30000" dirty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  <a:ea typeface="+mj-ea"/>
              </a:rPr>
              <a:t>K. S. 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Lee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J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  <a:ea typeface="+mj-ea"/>
              </a:rPr>
              <a:t>. W. 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Lee</a:t>
            </a:r>
            <a:r>
              <a:rPr lang="en-US" altLang="ko-KR" sz="1800" b="1" baseline="30000" dirty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</a:rPr>
              <a:t>H. 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</a:rPr>
              <a:t>Lee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</a:rPr>
              <a:t>4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</a:t>
            </a:r>
            <a:r>
              <a:rPr lang="en-US" altLang="ko-KR" sz="1800" b="1" u="sng" dirty="0">
                <a:solidFill>
                  <a:srgbClr val="CC00FF"/>
                </a:solidFill>
                <a:latin typeface="+mj-ea"/>
              </a:rPr>
              <a:t>K. S. Lee</a:t>
            </a:r>
            <a:r>
              <a:rPr lang="en-US" altLang="ko-KR" sz="1800" b="1" baseline="30000" dirty="0">
                <a:solidFill>
                  <a:srgbClr val="002060"/>
                </a:solidFill>
                <a:latin typeface="+mj-ea"/>
              </a:rPr>
              <a:t>1</a:t>
            </a:r>
            <a:r>
              <a:rPr lang="en-US" altLang="ko-KR" sz="1800" b="1" dirty="0">
                <a:solidFill>
                  <a:srgbClr val="002060"/>
                </a:solidFill>
                <a:latin typeface="+mj-ea"/>
              </a:rPr>
              <a:t>, 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S. Lee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B. Mulilo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1</a:t>
            </a:r>
            <a:r>
              <a:rPr lang="en-US" altLang="ko-KR" sz="1800" b="1" dirty="0" smtClean="0">
                <a:solidFill>
                  <a:srgbClr val="002060"/>
                </a:solidFill>
                <a:latin typeface="+mj-ea"/>
                <a:ea typeface="+mj-ea"/>
              </a:rPr>
              <a:t>, T. S. Shin</a:t>
            </a:r>
            <a:r>
              <a:rPr lang="en-US" altLang="ko-KR" sz="1800" b="1" baseline="30000" dirty="0" smtClean="0">
                <a:solidFill>
                  <a:srgbClr val="002060"/>
                </a:solidFill>
                <a:latin typeface="+mj-ea"/>
                <a:ea typeface="+mj-ea"/>
              </a:rPr>
              <a:t>2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altLang="ko-KR" sz="1600" b="1" i="1" baseline="30000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1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Korea </a:t>
            </a:r>
            <a: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University, Seoul, 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Korea</a:t>
            </a:r>
            <a:endParaRPr lang="en-US" altLang="ko-KR" sz="1600" b="1" i="1" baseline="30000" dirty="0" smtClean="0">
              <a:solidFill>
                <a:srgbClr val="0070C0"/>
              </a:solidFill>
              <a:latin typeface="Georgia" panose="02040502050405020303" pitchFamily="18" charset="0"/>
              <a:ea typeface="+mj-ea"/>
            </a:endParaRP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altLang="ko-KR" sz="1600" b="1" i="1" baseline="30000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2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Institute </a:t>
            </a:r>
            <a: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for Basic Science, </a:t>
            </a:r>
            <a:r>
              <a:rPr lang="en-US" altLang="ko-KR" sz="1600" b="1" i="1" dirty="0" err="1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Daejeon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, Korea</a:t>
            </a:r>
            <a: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/>
            </a:r>
            <a:b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</a:br>
            <a:r>
              <a:rPr lang="en-US" altLang="ko-KR" sz="1600" b="1" i="1" baseline="30000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3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Chonbuk </a:t>
            </a:r>
            <a: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National University, </a:t>
            </a:r>
            <a:r>
              <a:rPr lang="en-US" altLang="ko-KR" sz="1600" b="1" i="1" dirty="0" err="1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Jeonju</a:t>
            </a:r>
            <a: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, 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Korea</a:t>
            </a:r>
          </a:p>
          <a:p>
            <a:pPr>
              <a:spcBef>
                <a:spcPts val="0"/>
              </a:spcBef>
              <a:spcAft>
                <a:spcPts val="200"/>
              </a:spcAft>
            </a:pPr>
            <a:r>
              <a:rPr lang="en-US" altLang="ko-KR" sz="1600" b="1" i="1" baseline="30000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4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Pusan </a:t>
            </a:r>
            <a: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National University, </a:t>
            </a:r>
            <a:r>
              <a:rPr lang="en-US" altLang="ko-KR" sz="1600" b="1" i="1" dirty="0" err="1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Busan</a:t>
            </a:r>
            <a:r>
              <a:rPr lang="en-US" altLang="ko-KR" sz="1600" b="1" i="1" dirty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, </a:t>
            </a:r>
            <a:r>
              <a:rPr lang="en-US" altLang="ko-KR" sz="1600" b="1" i="1" dirty="0" smtClean="0">
                <a:solidFill>
                  <a:srgbClr val="0070C0"/>
                </a:solidFill>
                <a:latin typeface="Georgia" panose="02040502050405020303" pitchFamily="18" charset="0"/>
                <a:ea typeface="+mj-ea"/>
              </a:rPr>
              <a:t>Korea</a:t>
            </a:r>
            <a:endParaRPr lang="en-US" altLang="ko-KR" sz="1600" b="1" dirty="0">
              <a:solidFill>
                <a:srgbClr val="0070C0"/>
              </a:solidFill>
              <a:latin typeface="Georgia" panose="02040502050405020303" pitchFamily="18" charset="0"/>
              <a:ea typeface="+mj-ea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539552" y="116632"/>
            <a:ext cx="8064896" cy="1690078"/>
          </a:xfrm>
          <a:prstGeom prst="rect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16200000" scaled="0"/>
          </a:gradFill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Plastic Scintillators for Neutron and Charge Particle Detections for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LAMPS 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Experiments at </a:t>
            </a:r>
            <a:r>
              <a:rPr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RAON</a:t>
            </a:r>
            <a:endParaRPr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March 31 @IBS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 bwMode="auto">
          <a:xfrm>
            <a:off x="519895" y="3893274"/>
            <a:ext cx="8156561" cy="23698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rtlCol="0">
            <a:spAutoFit/>
          </a:bodyPr>
          <a:lstStyle/>
          <a:p>
            <a:pPr algn="just">
              <a:spcAft>
                <a:spcPts val="400"/>
              </a:spcAft>
            </a:pPr>
            <a:r>
              <a:rPr lang="en-US" altLang="ko-KR" sz="2000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굴림" pitchFamily="50" charset="-127"/>
              </a:rPr>
              <a:t>Contents</a:t>
            </a:r>
            <a:endParaRPr lang="en-US" altLang="ko-KR" sz="2000" u="sng" dirty="0" smtClean="0">
              <a:latin typeface="Arial Black" panose="020B0A04020102020204" pitchFamily="34" charset="0"/>
              <a:ea typeface="굴림" pitchFamily="50" charset="-127"/>
            </a:endParaRPr>
          </a:p>
          <a:p>
            <a:pPr marL="457200" indent="-457200" algn="just">
              <a:spcAft>
                <a:spcPts val="400"/>
              </a:spcAft>
              <a:buFont typeface="+mj-lt"/>
              <a:buAutoNum type="arabicPeriod"/>
            </a:pPr>
            <a:r>
              <a:rPr lang="en-US" altLang="ko-KR" dirty="0" smtClean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Introductions: LAMPS </a:t>
            </a:r>
            <a:r>
              <a:rPr lang="en-US" altLang="ko-KR" dirty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at RAON </a:t>
            </a:r>
            <a:endParaRPr lang="en-US" altLang="ko-KR" dirty="0" smtClean="0">
              <a:solidFill>
                <a:srgbClr val="0000FF"/>
              </a:solidFill>
              <a:latin typeface="Arial Black" panose="020B0A04020102020204" pitchFamily="34" charset="0"/>
              <a:ea typeface="굴림" pitchFamily="50" charset="-127"/>
            </a:endParaRPr>
          </a:p>
          <a:p>
            <a:pPr marL="457200" indent="-457200" algn="just">
              <a:spcAft>
                <a:spcPts val="400"/>
              </a:spcAft>
              <a:buFont typeface="+mj-lt"/>
              <a:buAutoNum type="arabicPeriod"/>
            </a:pPr>
            <a:r>
              <a:rPr lang="en-US" altLang="ko-KR" dirty="0" smtClean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Neutron detectors for high-energy experiments</a:t>
            </a:r>
          </a:p>
          <a:p>
            <a:pPr marL="457200" indent="-457200" algn="just">
              <a:spcAft>
                <a:spcPts val="400"/>
              </a:spcAft>
              <a:buFont typeface="+mj-lt"/>
              <a:buAutoNum type="arabicPeriod"/>
            </a:pPr>
            <a:r>
              <a:rPr lang="en-US" altLang="ko-KR" dirty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Neutron detectors for </a:t>
            </a:r>
            <a:r>
              <a:rPr lang="en-US" altLang="ko-KR" dirty="0" smtClean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low-energy experiments</a:t>
            </a:r>
          </a:p>
          <a:p>
            <a:pPr marL="457200" indent="-457200" algn="just">
              <a:spcAft>
                <a:spcPts val="400"/>
              </a:spcAft>
              <a:buFont typeface="+mj-lt"/>
              <a:buAutoNum type="arabicPeriod"/>
            </a:pPr>
            <a:r>
              <a:rPr lang="en-US" altLang="ko-KR" dirty="0" smtClean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TOF detectors in LAMPS solenoid spectrometer</a:t>
            </a:r>
          </a:p>
          <a:p>
            <a:pPr marL="457200" indent="-457200" algn="just">
              <a:spcAft>
                <a:spcPts val="400"/>
              </a:spcAft>
              <a:buFont typeface="+mj-lt"/>
              <a:buAutoNum type="arabicPeriod"/>
            </a:pPr>
            <a:r>
              <a:rPr lang="en-US" altLang="ko-KR" dirty="0" smtClean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Digitization electronics for neutron and TOF detectors</a:t>
            </a:r>
          </a:p>
          <a:p>
            <a:pPr marL="457200" indent="-457200" algn="just">
              <a:spcAft>
                <a:spcPts val="400"/>
              </a:spcAft>
              <a:buFont typeface="+mj-lt"/>
              <a:buAutoNum type="arabicPeriod"/>
            </a:pPr>
            <a:r>
              <a:rPr lang="en-US" altLang="ko-KR" dirty="0" smtClean="0">
                <a:solidFill>
                  <a:srgbClr val="0000FF"/>
                </a:solidFill>
                <a:latin typeface="Arial Black" panose="020B0A04020102020204" pitchFamily="34" charset="0"/>
                <a:ea typeface="굴림" pitchFamily="50" charset="-127"/>
              </a:rPr>
              <a:t>Summary &amp; milestones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dirty="0" smtClean="0"/>
              <a:t>March 17, 2014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10</a:t>
            </a:fld>
            <a:endParaRPr lang="ko-KR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47127"/>
            <a:ext cx="4114253" cy="125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0708"/>
            <a:ext cx="3456384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제목 29"/>
          <p:cNvSpPr txBox="1">
            <a:spLocks/>
          </p:cNvSpPr>
          <p:nvPr/>
        </p:nvSpPr>
        <p:spPr>
          <a:xfrm>
            <a:off x="107504" y="116632"/>
            <a:ext cx="5400600" cy="576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Position resolution using a </a:t>
            </a:r>
            <a:r>
              <a:rPr lang="en-US" altLang="ko-KR" sz="20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60</a:t>
            </a:r>
            <a:r>
              <a:rPr lang="en-US" altLang="ko-KR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 source</a:t>
            </a:r>
            <a:r>
              <a:rPr lang="en-US" altLang="ko-KR" sz="2000" dirty="0" smtClean="0">
                <a:solidFill>
                  <a:srgbClr val="002060"/>
                </a:solidFill>
                <a:latin typeface="+mn-lt"/>
              </a:rPr>
              <a:t> </a:t>
            </a:r>
            <a:endParaRPr lang="ko-KR" altLang="en-US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245915" cy="409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835696" y="4149080"/>
            <a:ext cx="15584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002060"/>
                </a:solidFill>
                <a:latin typeface="Georgia" panose="02040502050405020303" pitchFamily="18" charset="0"/>
                <a:ea typeface="바탕"/>
              </a:rPr>
              <a:t>∆</a:t>
            </a:r>
            <a:r>
              <a:rPr lang="en-US" altLang="ko-KR" sz="2000" b="1" i="1" dirty="0">
                <a:solidFill>
                  <a:srgbClr val="002060"/>
                </a:solidFill>
                <a:latin typeface="Georgia" panose="02040502050405020303" pitchFamily="18" charset="0"/>
              </a:rPr>
              <a:t>t</a:t>
            </a:r>
            <a:r>
              <a:rPr lang="en-US" altLang="ko-K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= </a:t>
            </a:r>
            <a:r>
              <a:rPr lang="en-US" altLang="ko-KR" sz="2000" b="1" i="1" dirty="0" err="1">
                <a:solidFill>
                  <a:srgbClr val="002060"/>
                </a:solidFill>
                <a:latin typeface="Georgia" panose="02040502050405020303" pitchFamily="18" charset="0"/>
              </a:rPr>
              <a:t>t</a:t>
            </a:r>
            <a:r>
              <a:rPr lang="en-US" altLang="ko-KR" sz="2000" b="1" baseline="-25000" dirty="0" err="1">
                <a:solidFill>
                  <a:srgbClr val="002060"/>
                </a:solidFill>
                <a:latin typeface="Georgia" panose="02040502050405020303" pitchFamily="18" charset="0"/>
              </a:rPr>
              <a:t>L</a:t>
            </a:r>
            <a:r>
              <a:rPr lang="en-US" altLang="ko-K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- </a:t>
            </a:r>
            <a:r>
              <a:rPr lang="en-US" altLang="ko-KR" sz="2000" b="1" i="1" dirty="0" err="1">
                <a:solidFill>
                  <a:srgbClr val="002060"/>
                </a:solidFill>
                <a:latin typeface="Georgia" panose="02040502050405020303" pitchFamily="18" charset="0"/>
              </a:rPr>
              <a:t>t</a:t>
            </a:r>
            <a:r>
              <a:rPr lang="en-US" altLang="ko-KR" sz="2000" b="1" baseline="-25000" dirty="0" err="1">
                <a:solidFill>
                  <a:srgbClr val="002060"/>
                </a:solidFill>
                <a:latin typeface="Georgia" panose="02040502050405020303" pitchFamily="18" charset="0"/>
              </a:rPr>
              <a:t>R</a:t>
            </a:r>
            <a:r>
              <a:rPr lang="en-US" altLang="ko-K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</a:t>
            </a:r>
            <a:endParaRPr lang="ko-KR" altLang="en-US" sz="2000" dirty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42464"/>
            <a:ext cx="4608512" cy="126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아래쪽 화살표 11"/>
          <p:cNvSpPr/>
          <p:nvPr/>
        </p:nvSpPr>
        <p:spPr>
          <a:xfrm>
            <a:off x="2339752" y="4639464"/>
            <a:ext cx="504056" cy="3017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_x275775560" descr="EMB00000ba40b0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34019"/>
            <a:ext cx="3994448" cy="179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아래쪽 화살표 12"/>
          <p:cNvSpPr/>
          <p:nvPr/>
        </p:nvSpPr>
        <p:spPr>
          <a:xfrm>
            <a:off x="7740352" y="3789040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50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b="1">
              <a:latin typeface="+mj-ea"/>
              <a:ea typeface="+mj-ea"/>
            </a:endParaRPr>
          </a:p>
        </p:txBody>
      </p:sp>
      <p:pic>
        <p:nvPicPr>
          <p:cNvPr id="7" name="_x275775560" descr="EMB00000ba40b0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12" y="1664617"/>
            <a:ext cx="4917706" cy="464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29"/>
          <p:cNvSpPr txBox="1">
            <a:spLocks/>
          </p:cNvSpPr>
          <p:nvPr/>
        </p:nvSpPr>
        <p:spPr>
          <a:xfrm>
            <a:off x="107504" y="116632"/>
            <a:ext cx="7920880" cy="576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Intrinsic time resolution measured using a </a:t>
            </a:r>
            <a:r>
              <a:rPr lang="en-US" altLang="ko-KR" sz="22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60</a:t>
            </a:r>
            <a:r>
              <a:rPr lang="en-US" altLang="ko-KR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Co source </a:t>
            </a:r>
            <a:endParaRPr lang="ko-KR" altLang="en-US" sz="2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493391" y="1331476"/>
            <a:ext cx="375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Time-walk correction for signals</a:t>
            </a:r>
            <a:endParaRPr lang="ko-KR" altLang="en-US" b="1" dirty="0">
              <a:solidFill>
                <a:srgbClr val="0000FF"/>
              </a:solidFill>
              <a:latin typeface="+mj-ea"/>
              <a:ea typeface="+mj-ea"/>
            </a:endParaRPr>
          </a:p>
        </p:txBody>
      </p:sp>
      <p:pic>
        <p:nvPicPr>
          <p:cNvPr id="9113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794" y="1412776"/>
            <a:ext cx="2563669" cy="486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오른쪽 화살표 5"/>
          <p:cNvSpPr/>
          <p:nvPr/>
        </p:nvSpPr>
        <p:spPr>
          <a:xfrm>
            <a:off x="5292080" y="2564904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5292080" y="4797152"/>
            <a:ext cx="50405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93391" y="836712"/>
            <a:ext cx="3929602" cy="406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ko-KR" b="1" dirty="0" smtClean="0">
                <a:latin typeface="+mj-ea"/>
                <a:ea typeface="+mj-ea"/>
                <a:cs typeface="Times New Roman" panose="02020603050405020304" pitchFamily="18" charset="0"/>
              </a:rPr>
              <a:t>Accuracy of measuring </a:t>
            </a:r>
            <a:r>
              <a:rPr lang="en-US" altLang="ko-KR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altLang="ko-KR" sz="2000" b="1" i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altLang="ko-KR" sz="2000" b="1" baseline="-25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  <a:r>
              <a:rPr lang="en-US" altLang="ko-KR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altLang="ko-KR" sz="2000" b="1" dirty="0">
                <a:latin typeface="Times New Roman" pitchFamily="18" charset="0"/>
                <a:ea typeface="+mj-ea"/>
                <a:cs typeface="Times New Roman" pitchFamily="18" charset="0"/>
              </a:rPr>
              <a:t>+ </a:t>
            </a:r>
            <a:r>
              <a:rPr lang="en-US" altLang="ko-KR" sz="2000" b="1" i="1" dirty="0" err="1">
                <a:latin typeface="Times New Roman" pitchFamily="18" charset="0"/>
                <a:ea typeface="+mj-ea"/>
                <a:cs typeface="Times New Roman" pitchFamily="18" charset="0"/>
              </a:rPr>
              <a:t>t</a:t>
            </a:r>
            <a:r>
              <a:rPr lang="en-US" altLang="ko-KR" sz="2000" b="1" baseline="-25000" dirty="0" err="1">
                <a:latin typeface="Times New Roman" pitchFamily="18" charset="0"/>
                <a:ea typeface="+mj-ea"/>
                <a:cs typeface="Times New Roman" pitchFamily="18" charset="0"/>
              </a:rPr>
              <a:t>R</a:t>
            </a:r>
            <a:r>
              <a:rPr lang="en-US" altLang="ko-KR" sz="2000" b="1" dirty="0">
                <a:latin typeface="Times New Roman" pitchFamily="18" charset="0"/>
                <a:ea typeface="+mj-ea"/>
                <a:cs typeface="Times New Roman" pitchFamily="18" charset="0"/>
              </a:rPr>
              <a:t>)/ 2 </a:t>
            </a:r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1995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_x276168880" descr="EMB00000ba40b6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083325"/>
            <a:ext cx="3653718" cy="3577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107504" y="270808"/>
            <a:ext cx="892899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spcAft>
                <a:spcPts val="1200"/>
              </a:spcAft>
            </a:pPr>
            <a:r>
              <a:rPr lang="en-US" altLang="ko-KR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Testing a 1-m bar unit detector for high-energy experiments 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ea"/>
                <a:ea typeface="+mj-ea"/>
              </a:rPr>
              <a:t>Time resolution 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&lt;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 600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+mj-ea"/>
                <a:ea typeface="+mj-ea"/>
              </a:rPr>
              <a:t>ps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ea"/>
                <a:ea typeface="+mj-ea"/>
              </a:rPr>
              <a:t>Position resolution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~ 8.0 cm  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j-ea"/>
                <a:ea typeface="+mj-ea"/>
              </a:rPr>
              <a:t>Electron-equivalent energy with 50% efficiency 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700 </a:t>
            </a:r>
            <a:r>
              <a:rPr lang="en-US" altLang="ko-KR" sz="1600" b="1" dirty="0" err="1">
                <a:solidFill>
                  <a:srgbClr val="FF0000"/>
                </a:solidFill>
                <a:latin typeface="+mj-ea"/>
                <a:ea typeface="+mj-ea"/>
              </a:rPr>
              <a:t>keV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     </a:t>
            </a:r>
            <a:endParaRPr lang="en-US" altLang="ko-KR" sz="16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ea"/>
                <a:ea typeface="+mj-ea"/>
              </a:rPr>
              <a:t>Neutron energy with 50% efficiency </a:t>
            </a:r>
            <a:r>
              <a:rPr lang="en-US" altLang="ko-KR" sz="1600" b="1" dirty="0">
                <a:solidFill>
                  <a:srgbClr val="FF0000"/>
                </a:solidFill>
                <a:latin typeface="+mj-ea"/>
                <a:ea typeface="+mj-ea"/>
              </a:rPr>
              <a:t>~</a:t>
            </a:r>
            <a:r>
              <a:rPr lang="en-US" altLang="ko-KR" sz="1600" b="1" dirty="0" smtClean="0">
                <a:solidFill>
                  <a:srgbClr val="FF0000"/>
                </a:solidFill>
                <a:latin typeface="+mj-ea"/>
                <a:ea typeface="+mj-ea"/>
              </a:rPr>
              <a:t> 5 MeV </a:t>
            </a:r>
            <a:endParaRPr lang="en-US" altLang="ko-KR" sz="1600" b="1" i="1" dirty="0" smtClean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860032" y="5724545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b="1" dirty="0" smtClean="0">
                <a:solidFill>
                  <a:srgbClr val="492AA0"/>
                </a:solidFill>
                <a:latin typeface="+mj-ea"/>
                <a:ea typeface="+mj-ea"/>
              </a:rPr>
              <a:t>J. Kor. Phys. Soc. 58 (2011) 211</a:t>
            </a:r>
          </a:p>
          <a:p>
            <a:r>
              <a:rPr lang="en-US" altLang="ko-KR" sz="1600" b="1" dirty="0" smtClean="0">
                <a:solidFill>
                  <a:srgbClr val="492AA0"/>
                </a:solidFill>
                <a:latin typeface="+mj-ea"/>
                <a:ea typeface="+mj-ea"/>
              </a:rPr>
              <a:t>J. Kor. Phys. Soc. 62 (2013)</a:t>
            </a:r>
            <a:r>
              <a:rPr lang="en-US" altLang="ko-KR" sz="1600" b="1" dirty="0">
                <a:solidFill>
                  <a:srgbClr val="492AA0"/>
                </a:solidFill>
                <a:latin typeface="+mj-ea"/>
                <a:ea typeface="+mj-ea"/>
              </a:rPr>
              <a:t> </a:t>
            </a:r>
            <a:r>
              <a:rPr lang="en-US" altLang="ko-KR" sz="1600" b="1" dirty="0" smtClean="0">
                <a:solidFill>
                  <a:srgbClr val="492AA0"/>
                </a:solidFill>
                <a:latin typeface="+mj-ea"/>
                <a:ea typeface="+mj-ea"/>
              </a:rPr>
              <a:t>1227</a:t>
            </a:r>
            <a:endParaRPr lang="ko-KR" altLang="en-US" sz="1600" b="1" dirty="0">
              <a:solidFill>
                <a:srgbClr val="492AA0"/>
              </a:solidFill>
              <a:latin typeface="+mj-ea"/>
              <a:ea typeface="+mj-ea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05461"/>
            <a:ext cx="4032448" cy="373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395536" y="2243851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ko-KR" sz="1400" b="1" dirty="0" smtClean="0">
                <a:latin typeface="+mj-ea"/>
                <a:ea typeface="+mj-ea"/>
              </a:rPr>
              <a:t>Compton edge for 1.17 &amp; 1.33 MeV </a:t>
            </a:r>
            <a:r>
              <a:rPr lang="el-GR" altLang="ko-KR" sz="1400" b="1" i="1" dirty="0" smtClean="0">
                <a:latin typeface="+mj-ea"/>
                <a:ea typeface="+mj-ea"/>
                <a:cs typeface="Times New Roman" panose="02020603050405020304" pitchFamily="18" charset="0"/>
              </a:rPr>
              <a:t>γ</a:t>
            </a:r>
            <a:r>
              <a:rPr lang="en-US" altLang="ko-KR" sz="1400" b="1" i="1" dirty="0" smtClean="0">
                <a:latin typeface="+mj-ea"/>
                <a:ea typeface="+mj-ea"/>
                <a:cs typeface="Times New Roman" panose="02020603050405020304" pitchFamily="18" charset="0"/>
              </a:rPr>
              <a:t>’</a:t>
            </a:r>
            <a:r>
              <a:rPr lang="en-US" altLang="ko-KR" sz="1400" b="1" dirty="0" smtClean="0">
                <a:latin typeface="+mj-ea"/>
                <a:ea typeface="+mj-ea"/>
              </a:rPr>
              <a:t>s from </a:t>
            </a:r>
            <a:r>
              <a:rPr lang="en-US" altLang="ko-KR" sz="1400" b="1" baseline="30000" dirty="0" smtClean="0">
                <a:latin typeface="+mj-ea"/>
                <a:ea typeface="+mj-ea"/>
              </a:rPr>
              <a:t>60</a:t>
            </a:r>
            <a:r>
              <a:rPr lang="en-US" altLang="ko-KR" sz="1400" b="1" dirty="0" smtClean="0">
                <a:latin typeface="+mj-ea"/>
                <a:ea typeface="+mj-ea"/>
              </a:rPr>
              <a:t>Co </a:t>
            </a:r>
            <a:r>
              <a:rPr lang="en-US" altLang="ko-KR" sz="1400" b="1" dirty="0" smtClean="0">
                <a:solidFill>
                  <a:srgbClr val="FF0000"/>
                </a:solidFill>
                <a:latin typeface="+mj-ea"/>
                <a:ea typeface="+mj-ea"/>
              </a:rPr>
              <a:t>~ 1.0 MeV </a:t>
            </a:r>
            <a:endParaRPr lang="ko-KR" altLang="en-US" sz="1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12" name="직선 화살표 연결선 11"/>
          <p:cNvCxnSpPr/>
          <p:nvPr/>
        </p:nvCxnSpPr>
        <p:spPr>
          <a:xfrm flipH="1">
            <a:off x="2124075" y="3608095"/>
            <a:ext cx="935758" cy="101803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3059832" y="2767071"/>
            <a:ext cx="1" cy="84102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755576" y="3300318"/>
            <a:ext cx="938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 smtClean="0">
                <a:latin typeface="+mj-ea"/>
                <a:ea typeface="+mj-ea"/>
              </a:rPr>
              <a:t>700 </a:t>
            </a:r>
            <a:r>
              <a:rPr lang="en-US" altLang="ko-KR" sz="1400" b="1" dirty="0" err="1">
                <a:latin typeface="+mj-ea"/>
                <a:ea typeface="+mj-ea"/>
              </a:rPr>
              <a:t>keV</a:t>
            </a:r>
            <a:r>
              <a:rPr lang="en-US" altLang="ko-KR" sz="1400" b="1" dirty="0">
                <a:latin typeface="+mj-ea"/>
                <a:ea typeface="+mj-ea"/>
              </a:rPr>
              <a:t> </a:t>
            </a:r>
            <a:endParaRPr lang="ko-KR" altLang="en-US" sz="1400" dirty="0">
              <a:latin typeface="+mj-ea"/>
              <a:ea typeface="+mj-ea"/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>
            <a:off x="1115616" y="4071703"/>
            <a:ext cx="582940" cy="55293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 flipV="1">
            <a:off x="1115616" y="3603651"/>
            <a:ext cx="0" cy="46805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6948264" y="3300318"/>
            <a:ext cx="0" cy="1424826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6614686" y="3545049"/>
            <a:ext cx="112566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바닥글 개체 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864949" y="3356992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ko-KR" sz="1400" b="1" i="1" dirty="0" smtClean="0"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ε</a:t>
            </a:r>
            <a:r>
              <a:rPr lang="en-US" altLang="ko-KR" sz="1200" b="1" dirty="0" smtClean="0"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~ 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6647731" y="4742209"/>
            <a:ext cx="6612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ko-KR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235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1"/>
          <p:cNvSpPr>
            <a:spLocks/>
          </p:cNvSpPr>
          <p:nvPr/>
        </p:nvSpPr>
        <p:spPr bwMode="auto">
          <a:xfrm>
            <a:off x="0" y="0"/>
            <a:ext cx="9144000" cy="68580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solidFill>
              <a:srgbClr val="000000"/>
            </a:solidFill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9pPr>
          </a:lstStyle>
          <a:p>
            <a:pPr eaLnBrk="1"/>
            <a:endParaRPr lang="ko-KR" altLang="ko-KR" sz="1700">
              <a:solidFill>
                <a:srgbClr val="FFFFFF"/>
              </a:solidFill>
              <a:ea typeface="굴림" pitchFamily="50" charset="-127"/>
            </a:endParaRPr>
          </a:p>
        </p:txBody>
      </p:sp>
      <p:sp>
        <p:nvSpPr>
          <p:cNvPr id="5127" name="AutoShape 6"/>
          <p:cNvSpPr>
            <a:spLocks/>
          </p:cNvSpPr>
          <p:nvPr/>
        </p:nvSpPr>
        <p:spPr bwMode="auto">
          <a:xfrm>
            <a:off x="8487668" y="6547693"/>
            <a:ext cx="273472" cy="383977"/>
          </a:xfrm>
          <a:custGeom>
            <a:avLst/>
            <a:gdLst>
              <a:gd name="T0" fmla="*/ 194469 w 21600"/>
              <a:gd name="T1" fmla="*/ 273050 h 21600"/>
              <a:gd name="T2" fmla="*/ 194469 w 21600"/>
              <a:gd name="T3" fmla="*/ 273050 h 21600"/>
              <a:gd name="T4" fmla="*/ 194469 w 21600"/>
              <a:gd name="T5" fmla="*/ 273050 h 21600"/>
              <a:gd name="T6" fmla="*/ 194469 w 21600"/>
              <a:gd name="T7" fmla="*/ 2730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9pPr>
          </a:lstStyle>
          <a:p>
            <a:pPr eaLnBrk="1"/>
            <a:endParaRPr lang="ko-KR" altLang="ko-KR" dirty="0">
              <a:ea typeface="굴림" pitchFamily="50" charset="-127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20" name="제목 29"/>
          <p:cNvSpPr txBox="1">
            <a:spLocks/>
          </p:cNvSpPr>
          <p:nvPr/>
        </p:nvSpPr>
        <p:spPr>
          <a:xfrm>
            <a:off x="1" y="129928"/>
            <a:ext cx="9144000" cy="56276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Testing 2-m neutron detectors </a:t>
            </a:r>
            <a:r>
              <a:rPr lang="en-US" altLang="ko-KR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with cosmic </a:t>
            </a:r>
            <a:r>
              <a:rPr lang="en-US" altLang="ko-KR" sz="1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muons</a:t>
            </a:r>
            <a:r>
              <a:rPr lang="en-US" altLang="ko-KR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lang="en-US" altLang="ko-KR" sz="18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60</a:t>
            </a:r>
            <a:r>
              <a:rPr lang="en-US" altLang="ko-KR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Co, and </a:t>
            </a:r>
            <a:r>
              <a:rPr lang="en-US" altLang="ko-KR" sz="18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252</a:t>
            </a:r>
            <a:r>
              <a:rPr lang="en-US" altLang="ko-KR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Cf sources (2014) </a:t>
            </a:r>
            <a:endParaRPr lang="ko-KR" alt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07504" y="836712"/>
            <a:ext cx="864827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spcAft>
                <a:spcPts val="1200"/>
              </a:spcAft>
            </a:pPr>
            <a:r>
              <a:rPr lang="en-US" altLang="ko-KR" b="1" dirty="0" smtClean="0">
                <a:solidFill>
                  <a:srgbClr val="0000FF"/>
                </a:solidFill>
                <a:latin typeface="+mj-ea"/>
                <a:ea typeface="+mj-ea"/>
              </a:rPr>
              <a:t>Manufactured 4 real-sized detector modules to check the feasibility for the proposed detector system 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ea"/>
                <a:ea typeface="+mj-ea"/>
              </a:rPr>
              <a:t>Detector R&amp;D with 2 detector layers will be tested with TOF distance </a:t>
            </a:r>
            <a:r>
              <a:rPr lang="en-US" altLang="ko-KR" sz="1600" dirty="0" smtClean="0">
                <a:latin typeface="+mj-ea"/>
                <a:ea typeface="+mj-ea"/>
              </a:rPr>
              <a:t>of</a:t>
            </a:r>
            <a:r>
              <a:rPr lang="en-US" altLang="ko-KR" sz="1600" dirty="0" smtClean="0">
                <a:latin typeface="+mj-ea"/>
                <a:ea typeface="+mj-ea"/>
              </a:rPr>
              <a:t> </a:t>
            </a:r>
            <a:r>
              <a:rPr lang="en-US" altLang="ko-KR" sz="1600" dirty="0" smtClean="0">
                <a:latin typeface="+mj-ea"/>
                <a:ea typeface="+mj-ea"/>
              </a:rPr>
              <a:t>2.0 m 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j-ea"/>
                <a:ea typeface="+mj-ea"/>
              </a:rPr>
              <a:t>N</a:t>
            </a:r>
            <a:r>
              <a:rPr lang="en-US" altLang="ko-KR" sz="1600" dirty="0" smtClean="0">
                <a:latin typeface="+mj-ea"/>
                <a:ea typeface="+mj-ea"/>
              </a:rPr>
              <a:t>eutron-hit structure</a:t>
            </a:r>
            <a:endParaRPr lang="en-US" altLang="ko-KR" sz="16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ea"/>
                <a:ea typeface="+mj-ea"/>
              </a:rPr>
              <a:t>Multi-neutron events </a:t>
            </a:r>
            <a:r>
              <a:rPr lang="en-US" altLang="ko-KR" sz="1600" dirty="0" smtClean="0">
                <a:solidFill>
                  <a:srgbClr val="FF0000"/>
                </a:solidFill>
                <a:latin typeface="+mj-ea"/>
                <a:ea typeface="+mj-ea"/>
              </a:rPr>
              <a:t>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2924944"/>
            <a:ext cx="90487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80364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14</a:t>
            </a:fld>
            <a:endParaRPr lang="ko-KR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107504" y="3189944"/>
            <a:ext cx="3024336" cy="2975359"/>
            <a:chOff x="329283" y="875110"/>
            <a:chExt cx="2678906" cy="2570634"/>
          </a:xfrm>
        </p:grpSpPr>
        <p:pic>
          <p:nvPicPr>
            <p:cNvPr id="5" name="Picture 9" descr="TDCvsADC_large_Gate_D1_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83" y="875110"/>
              <a:ext cx="2678906" cy="2570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8" name="AutoShape 12"/>
            <p:cNvSpPr>
              <a:spLocks/>
            </p:cNvSpPr>
            <p:nvPr/>
          </p:nvSpPr>
          <p:spPr bwMode="auto">
            <a:xfrm>
              <a:off x="2078385" y="1637482"/>
              <a:ext cx="348258" cy="348258"/>
            </a:xfrm>
            <a:custGeom>
              <a:avLst/>
              <a:gdLst>
                <a:gd name="T0" fmla="*/ 247650 w 21600"/>
                <a:gd name="T1" fmla="*/ 247650 h 21600"/>
                <a:gd name="T2" fmla="*/ 247650 w 21600"/>
                <a:gd name="T3" fmla="*/ 247650 h 21600"/>
                <a:gd name="T4" fmla="*/ 247650 w 21600"/>
                <a:gd name="T5" fmla="*/ 247650 h 21600"/>
                <a:gd name="T6" fmla="*/ 247650 w 21600"/>
                <a:gd name="T7" fmla="*/ 2476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9pPr>
            </a:lstStyle>
            <a:p>
              <a:pPr eaLnBrk="1"/>
              <a:r>
                <a:rPr lang="ko-KR" altLang="ko-KR" sz="1700" b="1" i="1" dirty="0">
                  <a:latin typeface="Times New Roman" panose="02020603050405020304" pitchFamily="18" charset="0"/>
                  <a:ea typeface="굴림" pitchFamily="50" charset="-127"/>
                  <a:cs typeface="Times New Roman" panose="02020603050405020304" pitchFamily="18" charset="0"/>
                </a:rPr>
                <a:t>n</a:t>
              </a:r>
              <a:endParaRPr lang="ko-KR" altLang="ko-KR" b="1" i="1" dirty="0"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9" name="AutoShape 13"/>
            <p:cNvSpPr>
              <a:spLocks/>
            </p:cNvSpPr>
            <p:nvPr/>
          </p:nvSpPr>
          <p:spPr bwMode="auto">
            <a:xfrm>
              <a:off x="2192826" y="2699188"/>
              <a:ext cx="348258" cy="348258"/>
            </a:xfrm>
            <a:custGeom>
              <a:avLst/>
              <a:gdLst>
                <a:gd name="T0" fmla="*/ 247650 w 21600"/>
                <a:gd name="T1" fmla="*/ 247650 h 21600"/>
                <a:gd name="T2" fmla="*/ 247650 w 21600"/>
                <a:gd name="T3" fmla="*/ 247650 h 21600"/>
                <a:gd name="T4" fmla="*/ 247650 w 21600"/>
                <a:gd name="T5" fmla="*/ 247650 h 21600"/>
                <a:gd name="T6" fmla="*/ 247650 w 21600"/>
                <a:gd name="T7" fmla="*/ 24765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1pPr>
              <a:lvl2pPr marL="742950" indent="-28575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2pPr>
              <a:lvl3pPr marL="11430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3pPr>
              <a:lvl4pPr marL="16002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4pPr>
              <a:lvl5pPr marL="2057400" indent="-228600" eaLnBrk="0"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5pPr>
              <a:lvl6pPr marL="25146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6pPr>
              <a:lvl7pPr marL="29718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7pPr>
              <a:lvl8pPr marL="34290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8pPr>
              <a:lvl9pPr marL="3886200" indent="-228600" algn="ctr" defTabSz="584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Apple SD 산돌고딕 Neo 옅은체" charset="0"/>
                  <a:ea typeface="Apple SD 산돌고딕 Neo 옅은체" charset="0"/>
                  <a:cs typeface="Apple SD 산돌고딕 Neo 옅은체" charset="0"/>
                  <a:sym typeface="Apple SD 산돌고딕 Neo 옅은체" charset="0"/>
                </a:defRPr>
              </a:lvl9pPr>
            </a:lstStyle>
            <a:p>
              <a:pPr eaLnBrk="1"/>
              <a:r>
                <a:rPr lang="el-GR" altLang="ko-KR" sz="2000" b="1" i="1" dirty="0" smtClean="0">
                  <a:latin typeface="Times New Roman" panose="02020603050405020304" pitchFamily="18" charset="0"/>
                  <a:ea typeface="바탕"/>
                  <a:cs typeface="Times New Roman" panose="02020603050405020304" pitchFamily="18" charset="0"/>
                </a:rPr>
                <a:t>γ</a:t>
              </a:r>
              <a:endParaRPr lang="ko-KR" altLang="ko-KR" sz="2000" b="1" i="1" dirty="0"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10" descr="fitting_large_Ga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2880320" cy="293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직사각형 13"/>
          <p:cNvSpPr/>
          <p:nvPr/>
        </p:nvSpPr>
        <p:spPr>
          <a:xfrm>
            <a:off x="179512" y="100833"/>
            <a:ext cx="8712968" cy="291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Electronic setup for preliminary tests </a:t>
            </a:r>
          </a:p>
          <a:p>
            <a:pPr marL="360000" indent="-252000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TOF distance = 1.0 m </a:t>
            </a:r>
          </a:p>
          <a:p>
            <a:pPr marL="360000" indent="-252000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Maximum/Minimum time to measure (</a:t>
            </a:r>
            <a:r>
              <a:rPr lang="en-US" altLang="ko-KR" sz="1600" dirty="0" err="1" smtClean="0">
                <a:latin typeface="+mj-lt"/>
              </a:rPr>
              <a:t>LeCroy</a:t>
            </a:r>
            <a:r>
              <a:rPr lang="en-US" altLang="ko-KR" sz="1600" dirty="0" smtClean="0">
                <a:latin typeface="+mj-lt"/>
              </a:rPr>
              <a:t> 2228) for </a:t>
            </a:r>
            <a:r>
              <a:rPr lang="en-US" altLang="ko-KR" sz="1600" baseline="30000" dirty="0" smtClean="0">
                <a:latin typeface="+mj-lt"/>
              </a:rPr>
              <a:t>252</a:t>
            </a:r>
            <a:r>
              <a:rPr lang="en-US" altLang="ko-KR" sz="1600" dirty="0" smtClean="0">
                <a:latin typeface="+mj-lt"/>
              </a:rPr>
              <a:t>Cf neutrons: 20 ns/50 ns    </a:t>
            </a:r>
          </a:p>
          <a:p>
            <a:pPr marL="360000" indent="-252000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j-lt"/>
              </a:rPr>
              <a:t>C</a:t>
            </a:r>
            <a:r>
              <a:rPr lang="en-US" altLang="ko-KR" sz="1600" dirty="0" smtClean="0">
                <a:latin typeface="+mj-lt"/>
              </a:rPr>
              <a:t>harge range measured by ADC (</a:t>
            </a:r>
            <a:r>
              <a:rPr lang="en-US" altLang="ko-KR" sz="1600" dirty="0" err="1" smtClean="0">
                <a:latin typeface="+mj-lt"/>
              </a:rPr>
              <a:t>LeCroy</a:t>
            </a:r>
            <a:r>
              <a:rPr lang="en-US" altLang="ko-KR" sz="1600" dirty="0" smtClean="0">
                <a:latin typeface="+mj-lt"/>
              </a:rPr>
              <a:t> 2249) = 100 </a:t>
            </a:r>
            <a:r>
              <a:rPr lang="en-US" altLang="ko-KR" sz="1600" dirty="0" err="1" smtClean="0">
                <a:latin typeface="+mj-lt"/>
              </a:rPr>
              <a:t>fC</a:t>
            </a:r>
            <a:r>
              <a:rPr lang="en-US" altLang="ko-KR" sz="1600" dirty="0" smtClean="0">
                <a:latin typeface="+mj-lt"/>
              </a:rPr>
              <a:t> ~ 25.6 </a:t>
            </a:r>
            <a:r>
              <a:rPr lang="en-US" altLang="ko-KR" sz="1600" dirty="0" err="1" smtClean="0">
                <a:latin typeface="+mj-lt"/>
              </a:rPr>
              <a:t>pC</a:t>
            </a:r>
            <a:endParaRPr lang="en-US" altLang="ko-KR" sz="1600" dirty="0" smtClean="0">
              <a:latin typeface="+mj-lt"/>
            </a:endParaRPr>
          </a:p>
          <a:p>
            <a:pPr marL="360000" indent="-252000">
              <a:lnSpc>
                <a:spcPct val="110000"/>
              </a:lnSpc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j-lt"/>
              </a:rPr>
              <a:t>D</a:t>
            </a:r>
            <a:r>
              <a:rPr lang="en-US" altLang="ko-KR" sz="1600" dirty="0" smtClean="0">
                <a:latin typeface="+mj-lt"/>
              </a:rPr>
              <a:t>igitization threshold for neutrons &amp; gammas    </a:t>
            </a:r>
          </a:p>
          <a:p>
            <a:pPr marL="108000">
              <a:lnSpc>
                <a:spcPct val="110000"/>
              </a:lnSpc>
              <a:spcAft>
                <a:spcPts val="300"/>
              </a:spcAft>
            </a:pPr>
            <a:r>
              <a:rPr lang="en-US" altLang="ko-KR" sz="1600" dirty="0" smtClean="0">
                <a:solidFill>
                  <a:srgbClr val="006600"/>
                </a:solidFill>
                <a:latin typeface="+mj-lt"/>
              </a:rPr>
              <a:t>       </a:t>
            </a:r>
            <a:r>
              <a:rPr lang="en-US" altLang="ko-KR" sz="1600" dirty="0" smtClean="0">
                <a:solidFill>
                  <a:srgbClr val="492AA0"/>
                </a:solidFill>
                <a:latin typeface="+mj-lt"/>
              </a:rPr>
              <a:t>Voltage-threshold discriminator (180 mV) </a:t>
            </a:r>
          </a:p>
          <a:p>
            <a:pPr marL="360000" indent="-2520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Neutron </a:t>
            </a:r>
            <a:r>
              <a:rPr lang="en-US" altLang="ko-KR" sz="1600" dirty="0">
                <a:latin typeface="+mj-lt"/>
              </a:rPr>
              <a:t>energy with 50% efficiency </a:t>
            </a:r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~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 4.5 </a:t>
            </a:r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MeV </a:t>
            </a:r>
            <a:endParaRPr lang="en-US" altLang="ko-KR" sz="1600" b="1" dirty="0" smtClean="0">
              <a:solidFill>
                <a:srgbClr val="FF0000"/>
              </a:solidFill>
              <a:latin typeface="+mj-lt"/>
            </a:endParaRPr>
          </a:p>
          <a:p>
            <a:pPr marL="360000" indent="-252000">
              <a:spcAft>
                <a:spcPts val="3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latin typeface="+mj-lt"/>
              </a:rPr>
              <a:t>The realistic time resolution should be measured with high-energy cosmic </a:t>
            </a:r>
            <a:r>
              <a:rPr lang="en-US" altLang="ko-KR" sz="1600" b="1" dirty="0" err="1" smtClean="0">
                <a:latin typeface="+mj-lt"/>
              </a:rPr>
              <a:t>muons</a:t>
            </a:r>
            <a:endParaRPr lang="en-US" altLang="ko-KR" sz="1600" b="1" dirty="0" smtClean="0">
              <a:latin typeface="+mj-lt"/>
            </a:endParaRPr>
          </a:p>
          <a:p>
            <a:pPr marL="108000">
              <a:spcAft>
                <a:spcPts val="300"/>
              </a:spcAft>
            </a:pPr>
            <a:r>
              <a:rPr lang="en-US" altLang="ko-KR" sz="1600" b="1" dirty="0" smtClean="0">
                <a:latin typeface="+mj-lt"/>
              </a:rPr>
              <a:t>    Then, </a:t>
            </a:r>
            <a:r>
              <a:rPr lang="el-GR" altLang="ko-KR" sz="1600" b="1" i="1" dirty="0" smtClean="0">
                <a:solidFill>
                  <a:srgbClr val="FF0000"/>
                </a:solidFill>
                <a:latin typeface="+mj-lt"/>
                <a:ea typeface="바탕"/>
              </a:rPr>
              <a:t>σ</a:t>
            </a:r>
            <a:r>
              <a:rPr lang="en-US" altLang="ko-KR" sz="1600" b="1" i="1" dirty="0" smtClean="0">
                <a:solidFill>
                  <a:srgbClr val="FF0000"/>
                </a:solidFill>
                <a:latin typeface="+mj-lt"/>
                <a:ea typeface="바탕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바탕"/>
              </a:rPr>
              <a:t>~ 300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+mj-lt"/>
                <a:ea typeface="바탕"/>
              </a:rPr>
              <a:t>ps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바탕"/>
              </a:rPr>
              <a:t> </a:t>
            </a:r>
            <a:endParaRPr lang="en-US" altLang="ko-KR" sz="1600" b="1" dirty="0">
              <a:latin typeface="+mj-lt"/>
            </a:endParaRPr>
          </a:p>
        </p:txBody>
      </p:sp>
      <p:pic>
        <p:nvPicPr>
          <p:cNvPr id="7" name="Picture 11" descr="fNenergy_large_Ga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12976"/>
            <a:ext cx="322675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AutoShape 12"/>
          <p:cNvSpPr>
            <a:spLocks/>
          </p:cNvSpPr>
          <p:nvPr/>
        </p:nvSpPr>
        <p:spPr bwMode="auto">
          <a:xfrm>
            <a:off x="4427984" y="4581128"/>
            <a:ext cx="393164" cy="403088"/>
          </a:xfrm>
          <a:custGeom>
            <a:avLst/>
            <a:gdLst>
              <a:gd name="T0" fmla="*/ 247650 w 21600"/>
              <a:gd name="T1" fmla="*/ 247650 h 21600"/>
              <a:gd name="T2" fmla="*/ 247650 w 21600"/>
              <a:gd name="T3" fmla="*/ 247650 h 21600"/>
              <a:gd name="T4" fmla="*/ 247650 w 21600"/>
              <a:gd name="T5" fmla="*/ 247650 h 21600"/>
              <a:gd name="T6" fmla="*/ 247650 w 21600"/>
              <a:gd name="T7" fmla="*/ 247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9pPr>
          </a:lstStyle>
          <a:p>
            <a:pPr eaLnBrk="1"/>
            <a:r>
              <a:rPr lang="ko-KR" altLang="ko-KR" sz="1700" b="1" i="1" dirty="0">
                <a:latin typeface="Times New Roman" panose="02020603050405020304" pitchFamily="18" charset="0"/>
                <a:ea typeface="굴림" pitchFamily="50" charset="-127"/>
                <a:cs typeface="Times New Roman" panose="02020603050405020304" pitchFamily="18" charset="0"/>
              </a:rPr>
              <a:t>n</a:t>
            </a:r>
            <a:endParaRPr lang="ko-KR" altLang="ko-KR" b="1" i="1" dirty="0"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  <p:sp>
        <p:nvSpPr>
          <p:cNvPr id="16" name="AutoShape 13"/>
          <p:cNvSpPr>
            <a:spLocks/>
          </p:cNvSpPr>
          <p:nvPr/>
        </p:nvSpPr>
        <p:spPr bwMode="auto">
          <a:xfrm>
            <a:off x="3851920" y="3601976"/>
            <a:ext cx="393164" cy="403088"/>
          </a:xfrm>
          <a:custGeom>
            <a:avLst/>
            <a:gdLst>
              <a:gd name="T0" fmla="*/ 247650 w 21600"/>
              <a:gd name="T1" fmla="*/ 247650 h 21600"/>
              <a:gd name="T2" fmla="*/ 247650 w 21600"/>
              <a:gd name="T3" fmla="*/ 247650 h 21600"/>
              <a:gd name="T4" fmla="*/ 247650 w 21600"/>
              <a:gd name="T5" fmla="*/ 247650 h 21600"/>
              <a:gd name="T6" fmla="*/ 247650 w 21600"/>
              <a:gd name="T7" fmla="*/ 247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Apple SD 산돌고딕 Neo 옅은체" charset="0"/>
                <a:ea typeface="Apple SD 산돌고딕 Neo 옅은체" charset="0"/>
                <a:cs typeface="Apple SD 산돌고딕 Neo 옅은체" charset="0"/>
                <a:sym typeface="Apple SD 산돌고딕 Neo 옅은체" charset="0"/>
              </a:defRPr>
            </a:lvl9pPr>
          </a:lstStyle>
          <a:p>
            <a:pPr eaLnBrk="1"/>
            <a:r>
              <a:rPr lang="el-GR" altLang="ko-KR" sz="2000" b="1" i="1" dirty="0" smtClean="0"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γ</a:t>
            </a:r>
            <a:endParaRPr lang="ko-KR" altLang="ko-KR" sz="2000" b="1" i="1" dirty="0">
              <a:latin typeface="Times New Roman" panose="02020603050405020304" pitchFamily="18" charset="0"/>
              <a:ea typeface="굴림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04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-17620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00" b="1">
              <a:latin typeface="Broadway" pitchFamily="82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-17620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sz="2600" b="1">
              <a:latin typeface="Broadway" pitchFamily="82" charset="0"/>
            </a:endParaRPr>
          </a:p>
        </p:txBody>
      </p:sp>
      <p:pic>
        <p:nvPicPr>
          <p:cNvPr id="96259" name="_x276168960" descr="EMB00000ba40b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99516"/>
            <a:ext cx="3672408" cy="298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제목 29"/>
          <p:cNvSpPr txBox="1">
            <a:spLocks/>
          </p:cNvSpPr>
          <p:nvPr/>
        </p:nvSpPr>
        <p:spPr>
          <a:xfrm>
            <a:off x="0" y="-17620"/>
            <a:ext cx="9144000" cy="638308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r>
              <a:rPr lang="en-US" altLang="ko-KR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Neutron detectors for low-energy experiment</a:t>
            </a:r>
            <a:endParaRPr lang="ko-KR" altLang="en-US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27323" y="876632"/>
            <a:ext cx="8405117" cy="2408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Neutron energy range to detect with </a:t>
            </a:r>
            <a:r>
              <a:rPr lang="el-GR" altLang="ko-KR" b="1" dirty="0" smtClean="0">
                <a:solidFill>
                  <a:srgbClr val="0000FF"/>
                </a:solidFill>
                <a:latin typeface="+mj-lt"/>
                <a:ea typeface="바탕"/>
              </a:rPr>
              <a:t>ε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  <a:ea typeface="바탕"/>
              </a:rPr>
              <a:t> &gt; 0.7</a:t>
            </a:r>
            <a:r>
              <a:rPr lang="en-US" altLang="ko-KR" b="1" dirty="0" smtClean="0">
                <a:solidFill>
                  <a:srgbClr val="CC00FF"/>
                </a:solidFill>
                <a:latin typeface="+mj-lt"/>
                <a:ea typeface="바탕"/>
              </a:rPr>
              <a:t> 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= </a:t>
            </a:r>
            <a:r>
              <a:rPr lang="en-US" altLang="ko-KR" b="1" dirty="0" smtClean="0">
                <a:solidFill>
                  <a:srgbClr val="FF0000"/>
                </a:solidFill>
                <a:latin typeface="+mj-lt"/>
              </a:rPr>
              <a:t>2.5 ~ 30 MeV </a:t>
            </a:r>
          </a:p>
          <a:p>
            <a:pPr marL="360000" indent="-252000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Minimum detectable energy ~ 1 MeV with a maximum 200-ns TOF measurement   </a:t>
            </a:r>
          </a:p>
          <a:p>
            <a:pPr marL="285750" indent="-285750" fontAlgn="base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ko-KR" b="1" dirty="0">
                <a:solidFill>
                  <a:srgbClr val="0000FF"/>
                </a:solidFill>
                <a:latin typeface="+mj-lt"/>
              </a:rPr>
              <a:t>Basic structure of unit 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pixel detector: 3 x 3 detector modules  </a:t>
            </a:r>
          </a:p>
          <a:p>
            <a:pPr marL="360000" indent="-252000" fontAlgn="base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Single detectors: 10 </a:t>
            </a:r>
            <a:r>
              <a:rPr lang="en-US" altLang="ko-KR" sz="1600" dirty="0" smtClean="0">
                <a:latin typeface="+mj-lt"/>
                <a:ea typeface="+mj-ea"/>
              </a:rPr>
              <a:t>x</a:t>
            </a:r>
            <a:r>
              <a:rPr lang="en-US" altLang="ko-KR" sz="1600" dirty="0" smtClean="0">
                <a:latin typeface="+mj-lt"/>
              </a:rPr>
              <a:t> 10 x 20-cm</a:t>
            </a:r>
            <a:r>
              <a:rPr lang="en-US" altLang="ko-KR" sz="1600" baseline="30000" dirty="0" smtClean="0">
                <a:latin typeface="+mj-lt"/>
              </a:rPr>
              <a:t>3</a:t>
            </a:r>
            <a:r>
              <a:rPr lang="en-US" altLang="ko-KR" sz="1600" dirty="0" smtClean="0">
                <a:latin typeface="+mj-lt"/>
              </a:rPr>
              <a:t> plastic scintillator blocks  </a:t>
            </a:r>
            <a:endParaRPr lang="ko-KR" altLang="en-US" sz="1600" dirty="0">
              <a:latin typeface="+mj-lt"/>
            </a:endParaRPr>
          </a:p>
          <a:p>
            <a:pPr marL="285750" indent="-285750" fontAlgn="base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Neutron energies measured by a TOF method</a:t>
            </a:r>
          </a:p>
          <a:p>
            <a:pPr marL="360000" indent="-2520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  <a:ea typeface="바탕"/>
              </a:rPr>
              <a:t>∆</a:t>
            </a:r>
            <a:r>
              <a:rPr lang="en-US" altLang="ko-KR" sz="1600" i="1" dirty="0">
                <a:latin typeface="+mj-lt"/>
                <a:ea typeface="바탕"/>
              </a:rPr>
              <a:t>E</a:t>
            </a:r>
            <a:r>
              <a:rPr lang="en-US" altLang="ko-KR" sz="1600" dirty="0">
                <a:latin typeface="+mj-lt"/>
                <a:ea typeface="바탕"/>
              </a:rPr>
              <a:t>/</a:t>
            </a:r>
            <a:r>
              <a:rPr lang="en-US" altLang="ko-KR" sz="1600" i="1" dirty="0">
                <a:latin typeface="+mj-lt"/>
                <a:ea typeface="바탕"/>
              </a:rPr>
              <a:t>E</a:t>
            </a:r>
            <a:r>
              <a:rPr lang="en-US" altLang="ko-KR" sz="1600" dirty="0">
                <a:latin typeface="+mj-lt"/>
                <a:ea typeface="바탕"/>
              </a:rPr>
              <a:t> ~ </a:t>
            </a:r>
            <a:r>
              <a:rPr lang="en-US" altLang="ko-KR" sz="1600" dirty="0" smtClean="0">
                <a:latin typeface="+mj-lt"/>
                <a:ea typeface="바탕"/>
              </a:rPr>
              <a:t>5.0 </a:t>
            </a:r>
            <a:r>
              <a:rPr lang="en-US" altLang="ko-KR" sz="1600" dirty="0">
                <a:latin typeface="+mj-lt"/>
              </a:rPr>
              <a:t>x</a:t>
            </a:r>
            <a:r>
              <a:rPr lang="en-US" altLang="ko-KR" sz="1600" dirty="0">
                <a:latin typeface="+mj-lt"/>
                <a:ea typeface="바탕"/>
              </a:rPr>
              <a:t> 10</a:t>
            </a:r>
            <a:r>
              <a:rPr lang="en-US" altLang="ko-KR" sz="1600" baseline="30000" dirty="0">
                <a:latin typeface="+mj-lt"/>
                <a:ea typeface="바탕"/>
              </a:rPr>
              <a:t>-2</a:t>
            </a:r>
            <a:r>
              <a:rPr lang="en-US" altLang="ko-KR" sz="1600" dirty="0" smtClean="0">
                <a:latin typeface="+mj-lt"/>
              </a:rPr>
              <a:t> assuming a 3-m-long TOF length </a:t>
            </a:r>
          </a:p>
          <a:p>
            <a:pPr marL="360000" indent="-252000" fontAlgn="base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Depth-of-interaction in the 20-cm long detector</a:t>
            </a:r>
            <a:r>
              <a:rPr lang="en-US" altLang="ko-KR" sz="16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  <a:ea typeface="바탕"/>
              </a:rPr>
              <a:t>→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Energy resolution   </a:t>
            </a:r>
            <a:endParaRPr lang="ko-KR" altLang="en-US" sz="16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738" y="3365702"/>
            <a:ext cx="3524144" cy="3015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3059832" y="3429000"/>
            <a:ext cx="576064" cy="648072"/>
          </a:xfrm>
          <a:prstGeom prst="rect">
            <a:avLst/>
          </a:prstGeom>
          <a:noFill/>
          <a:ln w="317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087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/>
          </p:cNvSpPr>
          <p:nvPr/>
        </p:nvSpPr>
        <p:spPr bwMode="auto">
          <a:xfrm>
            <a:off x="6804422" y="6403703"/>
            <a:ext cx="2133079" cy="3661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2145" tIns="32145" rIns="32145" bIns="32145" anchor="ctr"/>
          <a:lstStyle/>
          <a:p>
            <a:pPr algn="r"/>
            <a:fld id="{B3ADCDD2-3443-4E60-954D-F6AB957C90AD}" type="slidenum">
              <a:rPr lang="ko-KR" altLang="ko-KR" sz="1100" b="1"/>
              <a:pPr algn="r"/>
              <a:t>16</a:t>
            </a:fld>
            <a:endParaRPr lang="ko-KR" altLang="ko-KR"/>
          </a:p>
        </p:txBody>
      </p:sp>
      <p:pic>
        <p:nvPicPr>
          <p:cNvPr id="6146" name="Picture 2" descr="pasted-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538" y="2924944"/>
            <a:ext cx="4184966" cy="331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7" y="2708920"/>
            <a:ext cx="4750275" cy="364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3538" y="260648"/>
            <a:ext cx="408684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직사각형 11"/>
          <p:cNvSpPr/>
          <p:nvPr/>
        </p:nvSpPr>
        <p:spPr>
          <a:xfrm>
            <a:off x="120875" y="764704"/>
            <a:ext cx="4608511" cy="82694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base"/>
            <a:r>
              <a:rPr lang="en-US" altLang="ko-KR" sz="2400" b="1" dirty="0" smtClean="0">
                <a:solidFill>
                  <a:srgbClr val="0000FF"/>
                </a:solidFill>
                <a:latin typeface="+mj-lt"/>
                <a:ea typeface="+mj-ea"/>
              </a:rPr>
              <a:t>HI collisions for </a:t>
            </a:r>
            <a:r>
              <a:rPr lang="ko-KR" altLang="ko-KR" sz="2400" b="1" baseline="32000" dirty="0" smtClean="0">
                <a:solidFill>
                  <a:srgbClr val="0000FF"/>
                </a:solidFill>
                <a:latin typeface="+mj-lt"/>
              </a:rPr>
              <a:t>132</a:t>
            </a:r>
            <a:r>
              <a:rPr lang="ko-KR" altLang="ko-KR" sz="2400" b="1" dirty="0" smtClean="0">
                <a:solidFill>
                  <a:srgbClr val="0000FF"/>
                </a:solidFill>
                <a:latin typeface="+mj-lt"/>
              </a:rPr>
              <a:t>Sn+</a:t>
            </a:r>
            <a:r>
              <a:rPr lang="ko-KR" altLang="ko-KR" sz="2400" b="1" baseline="32000" dirty="0" smtClean="0">
                <a:solidFill>
                  <a:srgbClr val="0000FF"/>
                </a:solidFill>
                <a:latin typeface="+mj-lt"/>
              </a:rPr>
              <a:t>124</a:t>
            </a:r>
            <a:r>
              <a:rPr lang="ko-KR" altLang="ko-KR" sz="2400" b="1" dirty="0" smtClean="0">
                <a:solidFill>
                  <a:srgbClr val="0000FF"/>
                </a:solidFill>
                <a:latin typeface="+mj-lt"/>
              </a:rPr>
              <a:t>Sn</a:t>
            </a:r>
            <a:endParaRPr lang="en-US" altLang="ko-KR" sz="2400" b="1" dirty="0" smtClean="0">
              <a:solidFill>
                <a:srgbClr val="0000FF"/>
              </a:solidFill>
              <a:latin typeface="+mj-lt"/>
            </a:endParaRPr>
          </a:p>
          <a:p>
            <a:pPr algn="ctr" fontAlgn="base"/>
            <a:r>
              <a:rPr lang="en-US" altLang="ko-KR" sz="2400" b="1" i="1" dirty="0" err="1" smtClean="0">
                <a:solidFill>
                  <a:srgbClr val="0000FF"/>
                </a:solidFill>
                <a:latin typeface="+mj-lt"/>
                <a:ea typeface="+mj-ea"/>
              </a:rPr>
              <a:t>E</a:t>
            </a:r>
            <a:r>
              <a:rPr lang="en-US" altLang="ko-KR" sz="2400" b="1" baseline="-25000" dirty="0" err="1" smtClean="0">
                <a:solidFill>
                  <a:srgbClr val="0000FF"/>
                </a:solidFill>
                <a:latin typeface="+mj-lt"/>
                <a:ea typeface="+mj-ea"/>
              </a:rPr>
              <a:t>beam</a:t>
            </a:r>
            <a:r>
              <a:rPr lang="en-US" altLang="ko-KR" sz="2400" b="1" dirty="0" smtClean="0">
                <a:solidFill>
                  <a:srgbClr val="0000FF"/>
                </a:solidFill>
                <a:latin typeface="+mj-lt"/>
                <a:ea typeface="+mj-ea"/>
              </a:rPr>
              <a:t> = 18.5 </a:t>
            </a:r>
            <a:r>
              <a:rPr lang="en-US" altLang="ko-KR" sz="2400" b="1" dirty="0" err="1" smtClean="0">
                <a:solidFill>
                  <a:srgbClr val="0000FF"/>
                </a:solidFill>
                <a:latin typeface="+mj-lt"/>
                <a:ea typeface="+mj-ea"/>
              </a:rPr>
              <a:t>AMeV</a:t>
            </a:r>
            <a:r>
              <a:rPr lang="en-US" altLang="ko-KR" sz="2400" b="1" dirty="0" smtClean="0">
                <a:solidFill>
                  <a:srgbClr val="0000FF"/>
                </a:solidFill>
                <a:latin typeface="+mj-lt"/>
                <a:ea typeface="+mj-ea"/>
              </a:rPr>
              <a:t> </a:t>
            </a:r>
            <a:endParaRPr lang="ko-KR" altLang="en-US" sz="2400" b="1" dirty="0">
              <a:solidFill>
                <a:srgbClr val="0000FF"/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087092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20875" y="764704"/>
            <a:ext cx="8799715" cy="648072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base"/>
            <a:r>
              <a:rPr lang="en-US" altLang="ko-KR" sz="2400" b="1" dirty="0" smtClean="0">
                <a:solidFill>
                  <a:srgbClr val="0000FF"/>
                </a:solidFill>
                <a:latin typeface="+mj-lt"/>
                <a:ea typeface="+mj-ea"/>
              </a:rPr>
              <a:t>HI collisions for </a:t>
            </a:r>
            <a:r>
              <a:rPr lang="ko-KR" altLang="ko-KR" sz="2400" b="1" baseline="32000" dirty="0" smtClean="0">
                <a:solidFill>
                  <a:srgbClr val="0000FF"/>
                </a:solidFill>
                <a:latin typeface="+mj-lt"/>
              </a:rPr>
              <a:t>132</a:t>
            </a:r>
            <a:r>
              <a:rPr lang="ko-KR" altLang="ko-KR" sz="2400" b="1" dirty="0" smtClean="0">
                <a:solidFill>
                  <a:srgbClr val="0000FF"/>
                </a:solidFill>
                <a:latin typeface="+mj-lt"/>
              </a:rPr>
              <a:t>Sn+</a:t>
            </a:r>
            <a:r>
              <a:rPr lang="ko-KR" altLang="ko-KR" sz="2400" b="1" baseline="32000" dirty="0" smtClean="0">
                <a:solidFill>
                  <a:srgbClr val="0000FF"/>
                </a:solidFill>
                <a:latin typeface="+mj-lt"/>
              </a:rPr>
              <a:t>124</a:t>
            </a:r>
            <a:r>
              <a:rPr lang="ko-KR" altLang="ko-KR" sz="2400" b="1" dirty="0" smtClean="0">
                <a:solidFill>
                  <a:srgbClr val="0000FF"/>
                </a:solidFill>
                <a:latin typeface="+mj-lt"/>
              </a:rPr>
              <a:t>Sn</a:t>
            </a:r>
            <a:r>
              <a:rPr lang="en-US" altLang="ko-KR" sz="2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ko-KR" sz="2400" b="1" dirty="0">
                <a:solidFill>
                  <a:srgbClr val="0000FF"/>
                </a:solidFill>
                <a:latin typeface="+mj-lt"/>
              </a:rPr>
              <a:t>(</a:t>
            </a:r>
            <a:r>
              <a:rPr lang="en-US" altLang="ko-KR" sz="2400" b="1" i="1" dirty="0" err="1" smtClean="0">
                <a:solidFill>
                  <a:srgbClr val="0000FF"/>
                </a:solidFill>
                <a:latin typeface="+mj-lt"/>
                <a:ea typeface="+mj-ea"/>
              </a:rPr>
              <a:t>E</a:t>
            </a:r>
            <a:r>
              <a:rPr lang="en-US" altLang="ko-KR" sz="2400" b="1" baseline="-25000" dirty="0" err="1" smtClean="0">
                <a:solidFill>
                  <a:srgbClr val="0000FF"/>
                </a:solidFill>
                <a:latin typeface="+mj-lt"/>
                <a:ea typeface="+mj-ea"/>
              </a:rPr>
              <a:t>beam</a:t>
            </a:r>
            <a:r>
              <a:rPr lang="en-US" altLang="ko-KR" sz="2400" b="1" dirty="0" smtClean="0">
                <a:solidFill>
                  <a:srgbClr val="0000FF"/>
                </a:solidFill>
                <a:latin typeface="+mj-lt"/>
                <a:ea typeface="+mj-ea"/>
              </a:rPr>
              <a:t> = 18.5 </a:t>
            </a:r>
            <a:r>
              <a:rPr lang="en-US" altLang="ko-KR" sz="2400" b="1" dirty="0" err="1" smtClean="0">
                <a:solidFill>
                  <a:srgbClr val="0000FF"/>
                </a:solidFill>
                <a:latin typeface="+mj-lt"/>
                <a:ea typeface="+mj-ea"/>
              </a:rPr>
              <a:t>AMeV</a:t>
            </a:r>
            <a:r>
              <a:rPr lang="en-US" altLang="ko-KR" sz="2400" b="1" dirty="0" smtClean="0">
                <a:solidFill>
                  <a:srgbClr val="0000FF"/>
                </a:solidFill>
                <a:latin typeface="+mj-lt"/>
                <a:ea typeface="+mj-ea"/>
              </a:rPr>
              <a:t>)          </a:t>
            </a:r>
            <a:endParaRPr lang="ko-KR" altLang="en-US" sz="2000" b="1" dirty="0">
              <a:latin typeface="+mj-lt"/>
              <a:ea typeface="+mj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508104" y="1774716"/>
            <a:ext cx="315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ko-KR" b="1" dirty="0" smtClean="0">
                <a:latin typeface="바탕"/>
                <a:ea typeface="바탕"/>
              </a:rPr>
              <a:t>θ</a:t>
            </a:r>
            <a:r>
              <a:rPr lang="en-US" altLang="ko-KR" b="1" dirty="0" smtClean="0"/>
              <a:t> </a:t>
            </a:r>
            <a:r>
              <a:rPr lang="en-US" altLang="ko-KR" b="1" dirty="0"/>
              <a:t>distribution </a:t>
            </a:r>
            <a:r>
              <a:rPr lang="en-US" altLang="ko-KR" b="1" dirty="0" smtClean="0"/>
              <a:t>for neutrons</a:t>
            </a:r>
            <a:endParaRPr lang="ko-KR" altLang="en-US" dirty="0"/>
          </a:p>
        </p:txBody>
      </p:sp>
      <p:pic>
        <p:nvPicPr>
          <p:cNvPr id="11" name="Picture 4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44048"/>
            <a:ext cx="4355976" cy="399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3" descr="pasted-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2161846"/>
            <a:ext cx="4572000" cy="397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523391" y="1772816"/>
            <a:ext cx="4084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ko-KR" b="1" dirty="0" smtClean="0">
                <a:latin typeface="바탕"/>
                <a:ea typeface="바탕"/>
              </a:rPr>
              <a:t>θ</a:t>
            </a:r>
            <a:r>
              <a:rPr lang="en-US" altLang="ko-KR" b="1" dirty="0" smtClean="0"/>
              <a:t> </a:t>
            </a:r>
            <a:r>
              <a:rPr lang="en-US" altLang="ko-KR" b="1" dirty="0"/>
              <a:t>distribution </a:t>
            </a:r>
            <a:r>
              <a:rPr lang="en-US" altLang="ko-KR" b="1" dirty="0" smtClean="0"/>
              <a:t>for charged particles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0033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18</a:t>
            </a:fld>
            <a:endParaRPr lang="ko-KR" altLang="en-US"/>
          </a:p>
        </p:txBody>
      </p:sp>
      <p:pic>
        <p:nvPicPr>
          <p:cNvPr id="6" name="Picture 3" descr="pasted-im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37559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5796136" y="2092206"/>
            <a:ext cx="2835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/>
              <a:t>Occupancy for neutrons</a:t>
            </a:r>
            <a:endParaRPr lang="ko-KR" altLang="en-US" dirty="0"/>
          </a:p>
        </p:txBody>
      </p:sp>
      <p:pic>
        <p:nvPicPr>
          <p:cNvPr id="10" name="Picture 3" descr="pasted-ima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3" y="2389528"/>
            <a:ext cx="4455469" cy="384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직사각형 10"/>
          <p:cNvSpPr/>
          <p:nvPr/>
        </p:nvSpPr>
        <p:spPr>
          <a:xfrm>
            <a:off x="571663" y="2123564"/>
            <a:ext cx="3401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b="1" dirty="0"/>
              <a:t>Kinetic energies for neutrons</a:t>
            </a:r>
            <a:endParaRPr lang="ko-KR" altLang="en-US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1149" y="55314"/>
            <a:ext cx="3853483" cy="203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8996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5946" y="107340"/>
            <a:ext cx="8866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rgbClr val="0000FF"/>
                </a:solidFill>
                <a:latin typeface="Georgia" panose="02040502050405020303" pitchFamily="18" charset="0"/>
              </a:rPr>
              <a:t>Single detectors using conical-shape light guides (3, 5, 21-cm long)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604695" cy="301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b1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654" y="3612763"/>
            <a:ext cx="4217863" cy="26965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323528" y="4593902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Unit detector module composed of 4-plastic scintillator blocks </a:t>
            </a:r>
            <a:endParaRPr lang="en-US" altLang="ko-KR" b="1" dirty="0">
              <a:solidFill>
                <a:srgbClr val="0000FF"/>
              </a:solidFill>
              <a:latin typeface="Georgia" panose="02040502050405020303" pitchFamily="18" charset="0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3203848" y="4725144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352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>
            <a:noAutofit/>
          </a:bodyPr>
          <a:lstStyle/>
          <a:p>
            <a:r>
              <a:rPr lang="en-US" altLang="ko-KR" sz="24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en-US" altLang="ko-KR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Introductions: LAMPS at RAON</a:t>
            </a:r>
            <a:endParaRPr lang="ko-KR" altLang="en-US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836713"/>
            <a:ext cx="8640960" cy="252027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US" altLang="ko-K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Large Acceptance Multi-Purpose Spectrometer to maximize the use of </a:t>
            </a:r>
            <a:r>
              <a:rPr lang="en-US" altLang="ko-K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</a:t>
            </a:r>
            <a:r>
              <a:rPr lang="en-US" altLang="ko-K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uclear </a:t>
            </a:r>
            <a:r>
              <a:rPr lang="en-US" altLang="ko-K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</a:t>
            </a:r>
            <a:r>
              <a:rPr lang="en-US" altLang="ko-K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hysics researches for neutron-rich nucle</a:t>
            </a:r>
            <a:r>
              <a:rPr lang="en-US" altLang="ko-KR" sz="1800" b="1" dirty="0" smtClean="0">
                <a:solidFill>
                  <a:srgbClr val="0000FF"/>
                </a:solidFill>
                <a:latin typeface="+mj-lt"/>
              </a:rPr>
              <a:t>i </a:t>
            </a:r>
          </a:p>
          <a:p>
            <a:pPr marL="360000" lvl="1" indent="-2160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altLang="ko-KR" sz="1700" dirty="0" smtClean="0">
                <a:solidFill>
                  <a:schemeClr val="tx1"/>
                </a:solidFill>
                <a:latin typeface="+mj-lt"/>
              </a:rPr>
              <a:t>Main purpose for </a:t>
            </a:r>
            <a:r>
              <a:rPr lang="en-US" altLang="ko-KR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Symmetry-Energy research   </a:t>
            </a:r>
          </a:p>
          <a:p>
            <a:pPr marL="360000" lvl="1" indent="-360000">
              <a:spcBef>
                <a:spcPts val="0"/>
              </a:spcBef>
              <a:spcAft>
                <a:spcPts val="500"/>
              </a:spcAft>
              <a:buNone/>
            </a:pPr>
            <a:r>
              <a:rPr lang="en-US" altLang="ko-KR" sz="1700" kern="100" dirty="0" smtClean="0">
                <a:solidFill>
                  <a:srgbClr val="003399"/>
                </a:solidFill>
                <a:latin typeface="+mj-lt"/>
                <a:ea typeface="맑은 고딕" pitchFamily="50" charset="-127"/>
                <a:cs typeface="Times New Roman"/>
              </a:rPr>
              <a:t>       </a:t>
            </a:r>
            <a:r>
              <a:rPr lang="en-US" altLang="ko-KR" sz="1700" kern="100" dirty="0" smtClean="0">
                <a:solidFill>
                  <a:schemeClr val="tx1"/>
                </a:solidFill>
                <a:latin typeface="+mj-lt"/>
                <a:ea typeface="맑은 고딕" pitchFamily="50" charset="-127"/>
                <a:cs typeface="Times New Roman"/>
              </a:rPr>
              <a:t>Understanding </a:t>
            </a:r>
            <a:r>
              <a:rPr lang="en-US" altLang="ko-KR" sz="1700" kern="100" dirty="0">
                <a:solidFill>
                  <a:schemeClr val="tx1"/>
                </a:solidFill>
                <a:latin typeface="+mj-lt"/>
                <a:ea typeface="맑은 고딕" pitchFamily="50" charset="-127"/>
                <a:cs typeface="Times New Roman"/>
              </a:rPr>
              <a:t>astronomical phenomena in neutron stars, black holes, and super novae by the EOS of nuclear matter at high </a:t>
            </a:r>
            <a:r>
              <a:rPr lang="en-US" altLang="ko-KR" sz="1700" kern="100" dirty="0" smtClean="0">
                <a:solidFill>
                  <a:schemeClr val="tx1"/>
                </a:solidFill>
                <a:latin typeface="+mj-lt"/>
                <a:ea typeface="맑은 고딕" pitchFamily="50" charset="-127"/>
                <a:cs typeface="Times New Roman"/>
              </a:rPr>
              <a:t>density</a:t>
            </a:r>
          </a:p>
          <a:p>
            <a:pPr marL="360000" lvl="1" indent="-216000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altLang="ko-KR" sz="1700" dirty="0">
                <a:solidFill>
                  <a:schemeClr val="tx1"/>
                </a:solidFill>
                <a:latin typeface="+mj-lt"/>
              </a:rPr>
              <a:t>Pygmy Dipole &amp; Giant Dipole Resonances</a:t>
            </a:r>
          </a:p>
          <a:p>
            <a:pPr marL="360000" lvl="1" indent="-21600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700" dirty="0">
                <a:solidFill>
                  <a:schemeClr val="tx1"/>
                </a:solidFill>
                <a:latin typeface="+mj-lt"/>
              </a:rPr>
              <a:t>Neutron halos </a:t>
            </a:r>
            <a:r>
              <a:rPr lang="en-US" altLang="ko-KR" sz="1700" dirty="0" smtClean="0">
                <a:solidFill>
                  <a:schemeClr val="tx1"/>
                </a:solidFill>
                <a:latin typeface="+mj-lt"/>
              </a:rPr>
              <a:t>and e</a:t>
            </a:r>
            <a:r>
              <a:rPr lang="en-US" altLang="ko-KR" sz="1700" kern="100" dirty="0" smtClean="0">
                <a:solidFill>
                  <a:schemeClr val="tx1"/>
                </a:solidFill>
                <a:latin typeface="+mj-lt"/>
                <a:ea typeface="맑은 고딕" pitchFamily="50" charset="-127"/>
                <a:cs typeface="Times New Roman"/>
              </a:rPr>
              <a:t>xotic </a:t>
            </a:r>
            <a:r>
              <a:rPr lang="en-US" altLang="ko-KR" sz="1700" kern="100" dirty="0">
                <a:solidFill>
                  <a:schemeClr val="tx1"/>
                </a:solidFill>
                <a:latin typeface="+mj-lt"/>
                <a:ea typeface="맑은 고딕" pitchFamily="50" charset="-127"/>
                <a:cs typeface="Times New Roman"/>
              </a:rPr>
              <a:t>nuclei lying near neutron drip lines </a:t>
            </a:r>
            <a:endParaRPr lang="en-US" altLang="ko-KR" sz="1700" dirty="0" smtClean="0">
              <a:solidFill>
                <a:schemeClr val="tx1"/>
              </a:solidFill>
              <a:latin typeface="+mj-lt"/>
            </a:endParaRPr>
          </a:p>
          <a:p>
            <a:pPr marL="360000" lvl="1" indent="-216000">
              <a:spcBef>
                <a:spcPts val="0"/>
              </a:spcBef>
              <a:buNone/>
            </a:pPr>
            <a:r>
              <a:rPr lang="en-US" altLang="ko-KR" sz="1600" b="1" dirty="0" smtClean="0">
                <a:solidFill>
                  <a:srgbClr val="006600"/>
                </a:solidFill>
                <a:latin typeface="+mj-lt"/>
              </a:rPr>
              <a:t> </a:t>
            </a:r>
          </a:p>
          <a:p>
            <a:pPr marL="0" lvl="1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US" altLang="ko-K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    Conceptual designs </a:t>
            </a:r>
            <a:r>
              <a:rPr lang="en-US" altLang="ko-KR" sz="1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of </a:t>
            </a:r>
            <a:r>
              <a:rPr lang="en-US" altLang="ko-KR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LAMPS</a:t>
            </a:r>
            <a:endParaRPr lang="en-US" altLang="ko-KR" sz="1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23528" y="3861048"/>
            <a:ext cx="4248472" cy="2376264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1" hangingPunct="1">
              <a:spcBef>
                <a:spcPct val="20000"/>
              </a:spcBef>
              <a:buFont typeface="+mj-lt"/>
              <a:buAutoNum type="arabicPeriod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2063" indent="-269875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High-energy experiment (250 </a:t>
            </a:r>
            <a:r>
              <a:rPr lang="en-US" altLang="ko-KR" sz="1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AMeV</a:t>
            </a:r>
            <a:r>
              <a:rPr lang="en-US" altLang="ko-KR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marL="3600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Solenoid spectrometer equipped with a 3</a:t>
            </a:r>
            <a:r>
              <a:rPr lang="el-GR" altLang="ko-KR" sz="1600" dirty="0" smtClean="0">
                <a:solidFill>
                  <a:schemeClr val="tx1"/>
                </a:solidFill>
                <a:latin typeface="+mj-lt"/>
                <a:ea typeface="바탕"/>
              </a:rPr>
              <a:t>π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  <a:ea typeface="바탕"/>
              </a:rPr>
              <a:t>-</a:t>
            </a:r>
            <a:r>
              <a:rPr lang="en-US" altLang="ko-KR" sz="1600" dirty="0" err="1" smtClean="0">
                <a:solidFill>
                  <a:schemeClr val="tx1"/>
                </a:solidFill>
                <a:latin typeface="+mj-lt"/>
                <a:ea typeface="바탕"/>
              </a:rPr>
              <a:t>Sr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  <a:ea typeface="바탕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TPC </a:t>
            </a:r>
          </a:p>
          <a:p>
            <a:pPr marL="3600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Dipole spectrometer with a focal plane detector system </a:t>
            </a:r>
          </a:p>
          <a:p>
            <a:pPr marL="3600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Large acceptance of neutron detectors via TOF measurement</a:t>
            </a: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4716016" y="3861048"/>
            <a:ext cx="4248472" cy="1944216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514350" indent="-514350" algn="l" defTabSz="914400" rtl="0" eaLnBrk="1" latinLnBrk="1" hangingPunct="1">
              <a:spcBef>
                <a:spcPct val="20000"/>
              </a:spcBef>
              <a:buFont typeface="+mj-lt"/>
              <a:buAutoNum type="arabicPeriod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Wingdings" pitchFamily="2" charset="2"/>
              <a:buChar char="§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2063" indent="-269875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Low-energy experiment (&lt; 20 </a:t>
            </a:r>
            <a:r>
              <a:rPr lang="en-US" altLang="ko-KR" sz="17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AMeV</a:t>
            </a:r>
            <a:r>
              <a:rPr lang="en-US" altLang="ko-KR" sz="1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</a:p>
          <a:p>
            <a:pPr marL="3600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800" dirty="0" smtClean="0">
                <a:solidFill>
                  <a:srgbClr val="006600"/>
                </a:solidFill>
                <a:latin typeface="+mj-lt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Vacuum system equipped with Si-</a:t>
            </a:r>
            <a:r>
              <a:rPr lang="en-US" altLang="ko-KR" sz="1600" dirty="0" err="1" smtClean="0">
                <a:solidFill>
                  <a:schemeClr val="tx1"/>
                </a:solidFill>
                <a:latin typeface="+mj-lt"/>
              </a:rPr>
              <a:t>CsI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 detectors </a:t>
            </a:r>
          </a:p>
          <a:p>
            <a:pPr marL="36000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ko-KR" alt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+mj-lt"/>
              </a:rPr>
              <a:t>Large acceptance of neutron detectors via TOF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measurement</a:t>
            </a:r>
            <a:endParaRPr lang="en-US" altLang="ko-K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284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20</a:t>
            </a:fld>
            <a:endParaRPr lang="ko-KR" altLang="en-US"/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2908522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29000"/>
            <a:ext cx="2884263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1" y="3429001"/>
            <a:ext cx="3023467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제목 29"/>
          <p:cNvSpPr txBox="1">
            <a:spLocks/>
          </p:cNvSpPr>
          <p:nvPr/>
        </p:nvSpPr>
        <p:spPr>
          <a:xfrm>
            <a:off x="98356" y="116632"/>
            <a:ext cx="4185612" cy="576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with a </a:t>
            </a:r>
            <a:r>
              <a:rPr lang="en-US" altLang="ko-KR" sz="24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252</a:t>
            </a:r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Cf source  </a:t>
            </a:r>
            <a:endParaRPr lang="ko-KR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2852" y="979855"/>
            <a:ext cx="428312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Specification of electronics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Utilized LeCroy-2228 TDC &amp; LeCroy-2249</a:t>
            </a:r>
            <a:r>
              <a:rPr lang="en-US" altLang="ko-KR" sz="1600" dirty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ADC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Digitization with a CFD </a:t>
            </a:r>
          </a:p>
          <a:p>
            <a:pPr marL="108000">
              <a:spcAft>
                <a:spcPts val="600"/>
              </a:spcAft>
            </a:pPr>
            <a:r>
              <a:rPr lang="en-US" altLang="ko-KR" sz="1600" dirty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 (30 mV/ns, 4 ns sampling for trigger</a:t>
            </a:r>
            <a:r>
              <a:rPr lang="en-US" altLang="ko-KR" sz="1600" b="1" dirty="0" smtClean="0">
                <a:solidFill>
                  <a:srgbClr val="006600"/>
                </a:solidFill>
                <a:latin typeface="+mj-lt"/>
              </a:rPr>
              <a:t>)</a:t>
            </a:r>
          </a:p>
        </p:txBody>
      </p:sp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34" y="269298"/>
            <a:ext cx="4399342" cy="3152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3781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7504" y="686886"/>
            <a:ext cx="741682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spcAft>
                <a:spcPts val="600"/>
              </a:spcAft>
            </a:pPr>
            <a:r>
              <a:rPr lang="en-US" altLang="ko-KR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Pixel detectors for low-energy experiments 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Maximum TOF set to 80 ns </a:t>
            </a:r>
          </a:p>
          <a:p>
            <a:pPr marL="108000">
              <a:spcAft>
                <a:spcPts val="600"/>
              </a:spcAft>
            </a:pPr>
            <a:r>
              <a:rPr lang="en-US" altLang="ko-KR" sz="1600" dirty="0" smtClean="0">
                <a:latin typeface="+mj-lt"/>
              </a:rPr>
              <a:t>    </a:t>
            </a:r>
            <a:r>
              <a:rPr lang="en-US" altLang="ko-KR" sz="1600" dirty="0" smtClean="0">
                <a:latin typeface="+mj-lt"/>
                <a:ea typeface="바탕"/>
              </a:rPr>
              <a:t>→ 1.4 MeV neutrons (efficiency ~ 0.2)</a:t>
            </a:r>
            <a:endParaRPr lang="en-US" altLang="ko-KR" sz="1600" dirty="0" smtClean="0">
              <a:latin typeface="+mj-lt"/>
            </a:endParaRP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Electron-equivalent energy with 50% efficiency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~ 300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+mj-lt"/>
              </a:rPr>
              <a:t>keV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     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Neutron energy with 50% efficiency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~ 2.5 MeV </a:t>
            </a:r>
            <a:endParaRPr lang="en-US" altLang="ko-KR" sz="1600" b="1" i="1" dirty="0" smtClean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49117"/>
            <a:ext cx="3933691" cy="364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15888" y="2742892"/>
            <a:ext cx="488816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000">
              <a:spcAft>
                <a:spcPts val="600"/>
              </a:spcAft>
            </a:pPr>
            <a:r>
              <a:rPr lang="en-US" altLang="ko-KR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Advantage of using pixel detectors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Light-collection efficiency is higher</a:t>
            </a:r>
          </a:p>
          <a:p>
            <a:pPr marL="360000" indent="-2520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  <a:ea typeface="바탕"/>
              </a:rPr>
              <a:t>Expect reconstruction of neutron hits becomes easier    </a:t>
            </a:r>
          </a:p>
          <a:p>
            <a:pPr marL="360000" indent="-648000">
              <a:spcAft>
                <a:spcPts val="600"/>
              </a:spcAft>
            </a:pPr>
            <a:r>
              <a:rPr lang="en-US" altLang="ko-KR" sz="1600" dirty="0">
                <a:latin typeface="+mj-lt"/>
                <a:ea typeface="바탕"/>
              </a:rPr>
              <a:t> </a:t>
            </a:r>
            <a:r>
              <a:rPr lang="en-US" altLang="ko-KR" sz="1600" dirty="0" smtClean="0">
                <a:latin typeface="+mj-lt"/>
                <a:ea typeface="바탕"/>
              </a:rPr>
              <a:t>   → Much conducive to analyze low-energy multi-neutron events 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6354000" y="3068960"/>
            <a:ext cx="0" cy="2088232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>
            <a:off x="5940152" y="3564000"/>
            <a:ext cx="1125666" cy="0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직사각형 13"/>
          <p:cNvSpPr/>
          <p:nvPr/>
        </p:nvSpPr>
        <p:spPr>
          <a:xfrm>
            <a:off x="7020272" y="3389222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ko-KR" sz="1400" b="1" i="1" dirty="0" smtClean="0"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ε</a:t>
            </a:r>
            <a:r>
              <a:rPr lang="en-US" altLang="ko-KR" sz="1200" b="1" dirty="0" smtClean="0"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~ 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927651" y="5373216"/>
            <a:ext cx="77662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 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ko-KR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</a:t>
            </a:r>
            <a:r>
              <a:rPr lang="ko-KR" alt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9387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" name="제목 29"/>
          <p:cNvSpPr txBox="1">
            <a:spLocks/>
          </p:cNvSpPr>
          <p:nvPr/>
        </p:nvSpPr>
        <p:spPr>
          <a:xfrm>
            <a:off x="0" y="-27384"/>
            <a:ext cx="9144000" cy="576064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TOF detectors in LAMPS Solenoid Spectrometer </a:t>
            </a:r>
            <a:endParaRPr lang="ko-KR" altLang="en-US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52886"/>
            <a:ext cx="2746223" cy="342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61672"/>
            <a:ext cx="4104456" cy="404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직사각형 9"/>
          <p:cNvSpPr/>
          <p:nvPr/>
        </p:nvSpPr>
        <p:spPr>
          <a:xfrm>
            <a:off x="107900" y="836712"/>
            <a:ext cx="885658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altLang="ko-KR" sz="16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Plastic-scintillator </a:t>
            </a:r>
            <a:r>
              <a:rPr lang="en-US" altLang="ko-KR" sz="16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ko-KR" sz="1600" b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rray surrounding the TPC </a:t>
            </a: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for track-matching for charged </a:t>
            </a: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particles    </a:t>
            </a:r>
            <a:endParaRPr lang="en-US" altLang="ko-KR" sz="16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40 modules equipped one PMT on each side 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1.5-m-long, 10-cm wide, and 2.5-cm thick </a:t>
            </a:r>
          </a:p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Chosen</a:t>
            </a:r>
            <a:r>
              <a:rPr lang="ko-KR" altLang="en-US" sz="16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thin plastic bars </a:t>
            </a:r>
            <a:r>
              <a:rPr lang="en-US" altLang="ko-KR" sz="1600" dirty="0" smtClean="0">
                <a:latin typeface="+mj-lt"/>
                <a:ea typeface="바탕"/>
                <a:cs typeface="Times New Roman" panose="02020603050405020304" pitchFamily="18" charset="0"/>
              </a:rPr>
              <a:t>→ less</a:t>
            </a:r>
            <a:r>
              <a:rPr lang="en-US" altLang="ko-KR" sz="1600" dirty="0" smtClean="0">
                <a:latin typeface="+mj-lt"/>
                <a:cs typeface="Times New Roman" panose="02020603050405020304" pitchFamily="18" charset="0"/>
              </a:rPr>
              <a:t> sensitive to scattered neutrons  </a:t>
            </a:r>
            <a:endParaRPr lang="en-US" altLang="ko-KR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630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79512" y="908720"/>
            <a:ext cx="8784976" cy="5129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sz="1600" b="1" dirty="0" smtClean="0">
                <a:solidFill>
                  <a:srgbClr val="0000FF"/>
                </a:solidFill>
                <a:latin typeface="+mj-lt"/>
              </a:rPr>
              <a:t>Digitization electronics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Unified module for digitization (CFD) + time measurement + charge measurement </a:t>
            </a:r>
          </a:p>
          <a:p>
            <a:pPr>
              <a:spcAft>
                <a:spcPts val="800"/>
              </a:spcAft>
            </a:pPr>
            <a:r>
              <a:rPr lang="en-US" altLang="ko-KR" sz="1600" dirty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   (multi-hit TDC+FADC)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16-channel module with </a:t>
            </a:r>
            <a:r>
              <a:rPr lang="en-US" altLang="ko-KR" sz="1600" dirty="0" err="1" smtClean="0">
                <a:latin typeface="+mj-lt"/>
              </a:rPr>
              <a:t>Lemo</a:t>
            </a:r>
            <a:r>
              <a:rPr lang="en-US" altLang="ko-KR" sz="1600" dirty="0" smtClean="0">
                <a:latin typeface="+mj-lt"/>
              </a:rPr>
              <a:t> inputs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Single slot 9u VME type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/>
              <a:t>Bandwidth = 500 MHz </a:t>
            </a:r>
            <a:endParaRPr lang="en-US" altLang="ko-KR" sz="1600" dirty="0" smtClean="0">
              <a:latin typeface="+mj-lt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Best time resolution ~ 100 </a:t>
            </a:r>
            <a:r>
              <a:rPr lang="en-US" altLang="ko-KR" sz="1600" dirty="0" err="1" smtClean="0">
                <a:latin typeface="+mj-lt"/>
              </a:rPr>
              <a:t>ps</a:t>
            </a:r>
            <a:r>
              <a:rPr lang="en-US" altLang="ko-KR" sz="1600" dirty="0" smtClean="0">
                <a:latin typeface="+mj-lt"/>
              </a:rPr>
              <a:t>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Sensitivity of each sampling: 50 </a:t>
            </a:r>
            <a:r>
              <a:rPr lang="en-US" altLang="ko-KR" sz="1600" dirty="0" err="1" smtClean="0">
                <a:latin typeface="+mj-lt"/>
              </a:rPr>
              <a:t>fC</a:t>
            </a:r>
            <a:r>
              <a:rPr lang="en-US" altLang="ko-KR" sz="1600" dirty="0" smtClean="0">
                <a:latin typeface="+mj-lt"/>
              </a:rPr>
              <a:t> minimum/ 200 </a:t>
            </a:r>
            <a:r>
              <a:rPr lang="en-US" altLang="ko-KR" sz="1600" dirty="0" err="1" smtClean="0">
                <a:latin typeface="+mj-lt"/>
              </a:rPr>
              <a:t>pC</a:t>
            </a:r>
            <a:r>
              <a:rPr lang="en-US" altLang="ko-KR" sz="1600" dirty="0" smtClean="0">
                <a:latin typeface="+mj-lt"/>
              </a:rPr>
              <a:t>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n-ea"/>
              </a:rPr>
              <a:t>Minimum/Maximum sampling time interval = 2 ns/50 ns </a:t>
            </a:r>
          </a:p>
          <a:p>
            <a:pPr marL="285750" indent="-285750"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n-ea"/>
              </a:rPr>
              <a:t>Minimum/Maximum sampling time interval = 2.5 </a:t>
            </a:r>
            <a:r>
              <a:rPr lang="en-US" altLang="ko-KR" sz="1600" dirty="0" err="1" smtClean="0">
                <a:latin typeface="+mn-ea"/>
              </a:rPr>
              <a:t>μs</a:t>
            </a:r>
            <a:r>
              <a:rPr lang="en-US" altLang="ko-KR" sz="1600" dirty="0" smtClean="0">
                <a:latin typeface="+mn-ea"/>
              </a:rPr>
              <a:t>/64 </a:t>
            </a:r>
            <a:r>
              <a:rPr lang="en-US" altLang="ko-KR" sz="1600" dirty="0" err="1">
                <a:latin typeface="+mn-ea"/>
              </a:rPr>
              <a:t>μs</a:t>
            </a:r>
            <a:r>
              <a:rPr lang="en-US" altLang="ko-KR" sz="1600" dirty="0" smtClean="0">
                <a:latin typeface="+mn-ea"/>
              </a:rPr>
              <a:t>  </a:t>
            </a:r>
            <a:endParaRPr lang="en-US" altLang="ko-KR" sz="1600" dirty="0" smtClean="0">
              <a:latin typeface="+mj-lt"/>
            </a:endParaRP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ko-KR" sz="1600" b="1" dirty="0" smtClean="0">
                <a:solidFill>
                  <a:srgbClr val="0000FF"/>
                </a:solidFill>
                <a:latin typeface="+mj-lt"/>
              </a:rPr>
              <a:t>Data bus from the experimental area to the counting bay 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Data rate ~ 3.5 </a:t>
            </a:r>
            <a:r>
              <a:rPr lang="en-US" altLang="ko-KR" sz="1600" dirty="0" err="1" smtClean="0">
                <a:latin typeface="+mj-lt"/>
              </a:rPr>
              <a:t>GBps</a:t>
            </a:r>
            <a:r>
              <a:rPr lang="en-US" altLang="ko-KR" sz="1600" dirty="0" smtClean="0">
                <a:latin typeface="+mj-lt"/>
              </a:rPr>
              <a:t>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j-lt"/>
              </a:rPr>
              <a:t>2</a:t>
            </a:r>
            <a:r>
              <a:rPr lang="en-US" altLang="ko-KR" sz="1600" dirty="0" smtClean="0">
                <a:latin typeface="+mj-lt"/>
              </a:rPr>
              <a:t>00 detectors for neutron detector 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40 detectors charged particle TOF   </a:t>
            </a:r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 </a:t>
            </a:r>
          </a:p>
        </p:txBody>
      </p:sp>
      <p:sp>
        <p:nvSpPr>
          <p:cNvPr id="6" name="제목 29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300" b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r>
              <a:rPr lang="en-US" altLang="ko-KR" sz="23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. Digitization </a:t>
            </a:r>
            <a:r>
              <a:rPr lang="en-US" altLang="ko-KR" sz="2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e</a:t>
            </a:r>
            <a:r>
              <a:rPr lang="en-US" altLang="ko-KR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lectronics </a:t>
            </a:r>
            <a:r>
              <a:rPr lang="en-US" altLang="ko-KR" sz="2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for neutron &amp;</a:t>
            </a:r>
            <a:r>
              <a:rPr lang="en-US" altLang="ko-KR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en-US" altLang="ko-KR" sz="2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TOF </a:t>
            </a:r>
            <a:r>
              <a:rPr lang="en-US" altLang="ko-KR" sz="2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detectors</a:t>
            </a:r>
            <a:endParaRPr lang="en-US" altLang="ko-KR" sz="2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940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3424" y="0"/>
            <a:ext cx="9147423" cy="620688"/>
          </a:xfr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txBody>
          <a:bodyPr>
            <a:normAutofit/>
          </a:bodyPr>
          <a:lstStyle/>
          <a:p>
            <a:r>
              <a:rPr lang="en-US" altLang="ko-KR" sz="2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6. Summary &amp; milestones</a:t>
            </a:r>
            <a:endParaRPr lang="ko-KR" altLang="en-US" sz="2400" b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980728"/>
            <a:ext cx="8928992" cy="4104456"/>
          </a:xfrm>
        </p:spPr>
        <p:txBody>
          <a:bodyPr>
            <a:noAutofit/>
          </a:bodyPr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1700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1. </a:t>
            </a:r>
            <a:r>
              <a:rPr lang="en-US" altLang="ko-KR" sz="1800" b="1" dirty="0" smtClean="0">
                <a:solidFill>
                  <a:srgbClr val="0000FF"/>
                </a:solidFill>
                <a:latin typeface="+mj-lt"/>
              </a:rPr>
              <a:t>R&amp;Ds of neutron detectors for LAMPS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Conceptual designs of the neutron detectors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chemeClr val="tx1"/>
                </a:solidFill>
                <a:latin typeface="+mj-lt"/>
              </a:rPr>
              <a:t>S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ystematic R&amp;Ds for unit detectors with </a:t>
            </a:r>
            <a:r>
              <a:rPr lang="en-US" altLang="ko-KR" sz="1600" baseline="30000" dirty="0" smtClean="0">
                <a:solidFill>
                  <a:schemeClr val="tx1"/>
                </a:solidFill>
                <a:latin typeface="+mj-lt"/>
              </a:rPr>
              <a:t>60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Co &amp; </a:t>
            </a:r>
            <a:r>
              <a:rPr lang="en-US" altLang="ko-KR" sz="1600" baseline="30000" dirty="0" smtClean="0">
                <a:solidFill>
                  <a:schemeClr val="tx1"/>
                </a:solidFill>
                <a:latin typeface="+mj-lt"/>
              </a:rPr>
              <a:t>252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Cf source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So far, confirmed that the proposed designs and the performances </a:t>
            </a:r>
            <a:r>
              <a:rPr lang="en-US" altLang="ko-KR" sz="1600" dirty="0">
                <a:solidFill>
                  <a:schemeClr val="tx1"/>
                </a:solidFill>
                <a:latin typeface="+mj-lt"/>
              </a:rPr>
              <a:t>of the unit-detector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are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relevant and satisfactory for Symmetry-Energy researches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 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1700" b="1" dirty="0" smtClean="0">
                <a:solidFill>
                  <a:srgbClr val="0000FF"/>
                </a:solidFill>
                <a:latin typeface="+mj-lt"/>
              </a:rPr>
              <a:t>2. </a:t>
            </a:r>
            <a:r>
              <a:rPr lang="en-US" altLang="ko-KR" sz="1800" b="1" dirty="0" smtClean="0">
                <a:solidFill>
                  <a:srgbClr val="0000FF"/>
                </a:solidFill>
                <a:latin typeface="+mj-lt"/>
              </a:rPr>
              <a:t>Bar-shape neutron detectors for high-energy experiments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chemeClr val="tx1"/>
                </a:solidFill>
              </a:rPr>
              <a:t>Minimum neutron energy confirmed with </a:t>
            </a:r>
            <a:r>
              <a:rPr lang="en-US" altLang="ko-KR" sz="1600" b="1" dirty="0">
                <a:solidFill>
                  <a:srgbClr val="FF0000"/>
                </a:solidFill>
                <a:ea typeface="바탕"/>
              </a:rPr>
              <a:t>ε &gt; 50%</a:t>
            </a:r>
            <a:r>
              <a:rPr lang="en-US" altLang="ko-KR" sz="1600" b="1" dirty="0">
                <a:solidFill>
                  <a:srgbClr val="FF0000"/>
                </a:solidFill>
              </a:rPr>
              <a:t> was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5.0 </a:t>
            </a:r>
            <a:r>
              <a:rPr lang="en-US" altLang="ko-KR" sz="1600" b="1" dirty="0">
                <a:solidFill>
                  <a:srgbClr val="FF0000"/>
                </a:solidFill>
              </a:rPr>
              <a:t>MeV  </a:t>
            </a:r>
            <a:endParaRPr lang="en-US" altLang="ko-KR" sz="1600" b="1" dirty="0" smtClean="0">
              <a:solidFill>
                <a:srgbClr val="0000FF"/>
              </a:solidFill>
              <a:latin typeface="+mj-lt"/>
            </a:endParaRP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Time resolution tested with low-energy radiation source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&lt;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600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+mj-lt"/>
              </a:rPr>
              <a:t>ps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  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But, </a:t>
            </a:r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e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xpected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~ 300 </a:t>
            </a:r>
            <a:r>
              <a:rPr lang="en-US" altLang="ko-KR" sz="1600" b="1" dirty="0" err="1" smtClean="0">
                <a:solidFill>
                  <a:srgbClr val="FF0000"/>
                </a:solidFill>
                <a:latin typeface="+mj-lt"/>
              </a:rPr>
              <a:t>ps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for high-energy particle (can be tested with cosmic </a:t>
            </a:r>
            <a:r>
              <a:rPr lang="en-US" altLang="ko-KR" sz="1600" dirty="0" err="1" smtClean="0">
                <a:solidFill>
                  <a:schemeClr val="tx1"/>
                </a:solidFill>
                <a:latin typeface="+mj-lt"/>
              </a:rPr>
              <a:t>muons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)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1600" dirty="0" smtClean="0">
                <a:solidFill>
                  <a:srgbClr val="006600"/>
                </a:solidFill>
                <a:latin typeface="+mj-lt"/>
                <a:ea typeface="바탕"/>
              </a:rPr>
              <a:t>    → </a:t>
            </a:r>
            <a:r>
              <a:rPr lang="en-US" altLang="ko-KR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∆</a:t>
            </a:r>
            <a:r>
              <a:rPr lang="en-US" altLang="ko-KR" sz="1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E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/</a:t>
            </a:r>
            <a:r>
              <a:rPr lang="en-US" altLang="ko-KR" sz="1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E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</a:t>
            </a:r>
            <a:r>
              <a:rPr lang="en-US" altLang="ko-KR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&lt; 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2 </a:t>
            </a:r>
            <a:r>
              <a:rPr lang="en-US" altLang="ko-KR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/>
                <a:ea typeface="바탕"/>
                <a:cs typeface="Times New Roman" panose="02020603050405020304" pitchFamily="18" charset="0"/>
              </a:rPr>
              <a:t>×</a:t>
            </a:r>
            <a:r>
              <a:rPr lang="en-US" altLang="ko-KR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10</a:t>
            </a:r>
            <a:r>
              <a:rPr lang="en-US" altLang="ko-KR" sz="1800" b="1" baseline="30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-2 </a:t>
            </a:r>
            <a:r>
              <a:rPr lang="en-US" altLang="ko-KR" sz="1600" dirty="0">
                <a:solidFill>
                  <a:schemeClr val="tx1"/>
                </a:solidFill>
                <a:latin typeface="+mj-lt"/>
                <a:ea typeface="바탕"/>
              </a:rPr>
              <a:t>via TOF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  <a:ea typeface="바탕"/>
              </a:rPr>
              <a:t>measurements at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  <a:ea typeface="바탕"/>
              </a:rPr>
              <a:t>10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  <a:ea typeface="바탕"/>
              </a:rPr>
              <a:t>m from a target </a:t>
            </a:r>
            <a:endParaRPr lang="en-US" altLang="ko-KR" sz="1600" dirty="0" smtClean="0">
              <a:solidFill>
                <a:schemeClr val="tx1"/>
              </a:solidFill>
              <a:latin typeface="+mj-lt"/>
            </a:endParaRP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Position resolution confirmed 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~ 8 cm  </a:t>
            </a:r>
            <a:endParaRPr lang="en-US" altLang="ko-KR" sz="1600" b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25</a:t>
            </a:fld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95536" y="332656"/>
            <a:ext cx="8424936" cy="568863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1800" b="1" dirty="0" smtClean="0">
                <a:solidFill>
                  <a:srgbClr val="0000FF"/>
                </a:solidFill>
              </a:rPr>
              <a:t>3. Pixel-type </a:t>
            </a:r>
            <a:r>
              <a:rPr lang="en-US" altLang="ko-KR" sz="1800" b="1" dirty="0">
                <a:solidFill>
                  <a:srgbClr val="0000FF"/>
                </a:solidFill>
              </a:rPr>
              <a:t>neutron detectors for low-energy experiments 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chemeClr val="tx1"/>
                </a:solidFill>
              </a:rPr>
              <a:t>Minimum neutron energy confirmed with </a:t>
            </a:r>
            <a:r>
              <a:rPr lang="en-US" altLang="ko-KR" sz="1600" b="1" dirty="0">
                <a:solidFill>
                  <a:srgbClr val="FF0000"/>
                </a:solidFill>
                <a:ea typeface="바탕"/>
              </a:rPr>
              <a:t>ε &gt; 50%</a:t>
            </a:r>
            <a:r>
              <a:rPr lang="en-US" altLang="ko-KR" sz="1600" b="1" dirty="0">
                <a:solidFill>
                  <a:srgbClr val="FF0000"/>
                </a:solidFill>
              </a:rPr>
              <a:t> 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was </a:t>
            </a:r>
            <a:r>
              <a:rPr lang="en-US" altLang="ko-KR" sz="1600" b="1" dirty="0">
                <a:solidFill>
                  <a:srgbClr val="FF0000"/>
                </a:solidFill>
              </a:rPr>
              <a:t>2.5 MeV 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b="1" dirty="0">
                <a:solidFill>
                  <a:srgbClr val="0000FF"/>
                </a:solidFill>
                <a:ea typeface="바탕"/>
              </a:rPr>
              <a:t>Depth-of-interaction </a:t>
            </a:r>
            <a:r>
              <a:rPr lang="en-US" altLang="ko-KR" sz="1600" dirty="0">
                <a:solidFill>
                  <a:schemeClr val="tx1"/>
                </a:solidFill>
                <a:ea typeface="바탕"/>
              </a:rPr>
              <a:t>of </a:t>
            </a:r>
            <a:r>
              <a:rPr lang="en-US" altLang="ko-KR" sz="1600" dirty="0" smtClean="0">
                <a:solidFill>
                  <a:schemeClr val="tx1"/>
                </a:solidFill>
                <a:ea typeface="바탕"/>
              </a:rPr>
              <a:t>20-cm-long </a:t>
            </a:r>
            <a:r>
              <a:rPr lang="en-US" altLang="ko-KR" sz="1600" dirty="0">
                <a:solidFill>
                  <a:schemeClr val="tx1"/>
                </a:solidFill>
                <a:ea typeface="바탕"/>
              </a:rPr>
              <a:t>detectors: </a:t>
            </a:r>
            <a:r>
              <a:rPr lang="el-GR" altLang="ko-KR" sz="1600" b="1" dirty="0">
                <a:solidFill>
                  <a:srgbClr val="FF0000"/>
                </a:solidFill>
                <a:ea typeface="바탕"/>
              </a:rPr>
              <a:t>σ</a:t>
            </a:r>
            <a:r>
              <a:rPr lang="en-US" altLang="ko-KR" sz="1600" b="1" dirty="0">
                <a:solidFill>
                  <a:srgbClr val="FF0000"/>
                </a:solidFill>
                <a:ea typeface="바탕"/>
              </a:rPr>
              <a:t> ~ 7.0 cm at a 3.0-m TOF distance </a:t>
            </a: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altLang="ko-KR" sz="1600" dirty="0">
                <a:solidFill>
                  <a:srgbClr val="006600"/>
                </a:solidFill>
                <a:ea typeface="바탕"/>
              </a:rPr>
              <a:t>   → 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∆</a:t>
            </a:r>
            <a:r>
              <a:rPr lang="en-US" altLang="ko-KR" sz="1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E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/</a:t>
            </a:r>
            <a:r>
              <a:rPr lang="en-US" altLang="ko-KR" sz="1800" b="1" i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E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~ </a:t>
            </a:r>
            <a:r>
              <a:rPr lang="en-US" altLang="ko-KR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5 </a:t>
            </a:r>
            <a:r>
              <a:rPr lang="en-US" altLang="ko-KR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바탕"/>
                <a:ea typeface="바탕"/>
                <a:cs typeface="Times New Roman" panose="02020603050405020304" pitchFamily="18" charset="0"/>
              </a:rPr>
              <a:t>×</a:t>
            </a:r>
            <a:r>
              <a:rPr lang="en-US" altLang="ko-KR" sz="1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 </a:t>
            </a:r>
            <a:r>
              <a:rPr lang="en-US" altLang="ko-KR" sz="1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10</a:t>
            </a:r>
            <a:r>
              <a:rPr lang="en-US" altLang="ko-KR" sz="1800" b="1" baseline="300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-2 </a:t>
            </a:r>
            <a:r>
              <a:rPr lang="en-US" altLang="ko-KR" sz="1600" dirty="0">
                <a:solidFill>
                  <a:schemeClr val="tx1"/>
                </a:solidFill>
                <a:ea typeface="바탕"/>
              </a:rPr>
              <a:t>via TOF measurements </a:t>
            </a:r>
            <a:endParaRPr lang="en-US" altLang="ko-KR" sz="1600" b="1" dirty="0" smtClean="0">
              <a:solidFill>
                <a:srgbClr val="0000FF"/>
              </a:solidFill>
              <a:latin typeface="+mj-ea"/>
              <a:ea typeface="+mj-ea"/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1800" b="1" dirty="0" smtClean="0">
                <a:solidFill>
                  <a:srgbClr val="0000FF"/>
                </a:solidFill>
                <a:latin typeface="+mj-ea"/>
                <a:ea typeface="+mj-ea"/>
              </a:rPr>
              <a:t>4. Plans for LAMPS neutron detectors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</a:rPr>
              <a:t>R&amp;D for a 2-layer mini detector system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for </a:t>
            </a:r>
            <a:r>
              <a:rPr lang="en-US" altLang="ko-KR" sz="1600" b="1" dirty="0">
                <a:solidFill>
                  <a:srgbClr val="0000FF"/>
                </a:solidFill>
              </a:rPr>
              <a:t>high-energy experiments 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</a:rPr>
              <a:t>R&amp;D for a unit-detector composed of </a:t>
            </a:r>
            <a:r>
              <a:rPr lang="en-US" altLang="ko-KR" sz="1600" b="1" dirty="0">
                <a:solidFill>
                  <a:srgbClr val="0000FF"/>
                </a:solidFill>
              </a:rPr>
              <a:t>7</a:t>
            </a:r>
            <a:r>
              <a:rPr lang="en-US" altLang="ko-KR" sz="1600" b="1" dirty="0" smtClean="0">
                <a:solidFill>
                  <a:srgbClr val="0000FF"/>
                </a:solidFill>
              </a:rPr>
              <a:t> scintillators low-energy </a:t>
            </a:r>
            <a:r>
              <a:rPr lang="en-US" altLang="ko-KR" sz="1600" b="1" dirty="0">
                <a:solidFill>
                  <a:srgbClr val="0000FF"/>
                </a:solidFill>
              </a:rPr>
              <a:t>experiments </a:t>
            </a:r>
            <a:endParaRPr lang="en-US" altLang="ko-KR" sz="1600" b="1" dirty="0" smtClean="0">
              <a:solidFill>
                <a:srgbClr val="0000FF"/>
              </a:solidFill>
            </a:endParaRP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</a:rPr>
              <a:t>Study </a:t>
            </a:r>
            <a:r>
              <a:rPr lang="en-US" altLang="ko-KR" sz="1600" dirty="0">
                <a:solidFill>
                  <a:schemeClr val="tx1"/>
                </a:solidFill>
              </a:rPr>
              <a:t>of neutron-hit </a:t>
            </a:r>
            <a:r>
              <a:rPr lang="en-US" altLang="ko-KR" sz="1600" dirty="0" smtClean="0">
                <a:solidFill>
                  <a:schemeClr val="tx1"/>
                </a:solidFill>
              </a:rPr>
              <a:t>structures </a:t>
            </a:r>
            <a:r>
              <a:rPr lang="en-US" altLang="ko-KR" sz="1600" b="1" dirty="0">
                <a:solidFill>
                  <a:srgbClr val="00B050"/>
                </a:solidFill>
              </a:rPr>
              <a:t>(currently GEANT4 only)   </a:t>
            </a:r>
            <a:endParaRPr lang="en-US" altLang="ko-KR" sz="1600" b="1" dirty="0" smtClean="0">
              <a:solidFill>
                <a:srgbClr val="00B050"/>
              </a:solidFill>
            </a:endParaRP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</a:rPr>
              <a:t>Discrimination </a:t>
            </a:r>
            <a:r>
              <a:rPr lang="en-US" altLang="ko-KR" sz="1600" dirty="0">
                <a:solidFill>
                  <a:schemeClr val="tx1"/>
                </a:solidFill>
              </a:rPr>
              <a:t>for multi-neutron-hits </a:t>
            </a:r>
            <a:r>
              <a:rPr lang="en-US" altLang="ko-KR" sz="1600" b="1" dirty="0">
                <a:solidFill>
                  <a:srgbClr val="00B050"/>
                </a:solidFill>
              </a:rPr>
              <a:t>(currently GEANT4 only)   </a:t>
            </a:r>
            <a:endParaRPr lang="en-US" altLang="ko-KR" sz="1600" b="1" dirty="0" smtClean="0">
              <a:solidFill>
                <a:srgbClr val="00B050"/>
              </a:solidFill>
            </a:endParaRP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</a:rPr>
              <a:t>Discrimination of neutron from gamma backgrounds</a:t>
            </a:r>
            <a:endParaRPr lang="en-US" altLang="ko-KR" sz="1600" b="1" dirty="0">
              <a:solidFill>
                <a:srgbClr val="0000FF"/>
              </a:solidFill>
            </a:endParaRPr>
          </a:p>
          <a:p>
            <a:pPr marL="0" lvl="1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ko-KR" sz="1800" b="1" dirty="0">
                <a:solidFill>
                  <a:srgbClr val="0000FF"/>
                </a:solidFill>
              </a:rPr>
              <a:t>5</a:t>
            </a:r>
            <a:r>
              <a:rPr lang="en-US" altLang="ko-KR" sz="1800" b="1" dirty="0" smtClean="0">
                <a:solidFill>
                  <a:srgbClr val="0000FF"/>
                </a:solidFill>
              </a:rPr>
              <a:t>. Designs </a:t>
            </a:r>
            <a:r>
              <a:rPr lang="en-US" altLang="ko-KR" sz="1800" b="1" dirty="0">
                <a:solidFill>
                  <a:srgbClr val="0000FF"/>
                </a:solidFill>
              </a:rPr>
              <a:t>of electronics </a:t>
            </a:r>
            <a:r>
              <a:rPr lang="en-US" altLang="ko-KR" sz="1800" b="1" dirty="0" smtClean="0">
                <a:solidFill>
                  <a:srgbClr val="0000FF"/>
                </a:solidFill>
              </a:rPr>
              <a:t>and DAQ for LAMPS neutron detectors  </a:t>
            </a:r>
            <a:endParaRPr lang="en-US" altLang="ko-KR" sz="1800" b="1" dirty="0">
              <a:solidFill>
                <a:srgbClr val="0000FF"/>
              </a:solidFill>
            </a:endParaRP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>
                <a:solidFill>
                  <a:schemeClr val="tx1"/>
                </a:solidFill>
              </a:rPr>
              <a:t>Combined </a:t>
            </a:r>
            <a:r>
              <a:rPr lang="en-US" altLang="ko-KR" sz="1600" dirty="0" smtClean="0">
                <a:solidFill>
                  <a:schemeClr val="tx1"/>
                </a:solidFill>
              </a:rPr>
              <a:t>16-channel </a:t>
            </a:r>
            <a:r>
              <a:rPr lang="en-US" altLang="ko-KR" sz="1600" dirty="0">
                <a:solidFill>
                  <a:schemeClr val="tx1"/>
                </a:solidFill>
              </a:rPr>
              <a:t>modules for discriminations, </a:t>
            </a:r>
            <a:r>
              <a:rPr lang="en-US" altLang="ko-KR" sz="1600" dirty="0" smtClean="0">
                <a:solidFill>
                  <a:schemeClr val="tx1"/>
                </a:solidFill>
              </a:rPr>
              <a:t>time </a:t>
            </a:r>
            <a:r>
              <a:rPr lang="en-US" altLang="ko-KR" sz="1600" dirty="0">
                <a:solidFill>
                  <a:schemeClr val="tx1"/>
                </a:solidFill>
              </a:rPr>
              <a:t>(multi-hit TDC</a:t>
            </a:r>
            <a:r>
              <a:rPr lang="en-US" altLang="ko-KR" sz="1600" dirty="0" smtClean="0">
                <a:solidFill>
                  <a:schemeClr val="tx1"/>
                </a:solidFill>
              </a:rPr>
              <a:t>) </a:t>
            </a:r>
            <a:r>
              <a:rPr lang="en-US" altLang="ko-KR" sz="1600" dirty="0">
                <a:solidFill>
                  <a:schemeClr val="tx1"/>
                </a:solidFill>
              </a:rPr>
              <a:t>and charge (FADC) measurements </a:t>
            </a: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</a:rPr>
              <a:t>3.5 </a:t>
            </a:r>
            <a:r>
              <a:rPr lang="en-US" altLang="ko-KR" sz="1600" dirty="0" err="1" smtClean="0">
                <a:solidFill>
                  <a:schemeClr val="tx1"/>
                </a:solidFill>
              </a:rPr>
              <a:t>Gbps</a:t>
            </a:r>
            <a:r>
              <a:rPr lang="en-US" altLang="ko-KR" sz="1600" dirty="0" smtClean="0">
                <a:solidFill>
                  <a:schemeClr val="tx1"/>
                </a:solidFill>
              </a:rPr>
              <a:t> data </a:t>
            </a:r>
            <a:r>
              <a:rPr lang="en-US" altLang="ko-KR" sz="1600" dirty="0">
                <a:solidFill>
                  <a:schemeClr val="tx1"/>
                </a:solidFill>
              </a:rPr>
              <a:t>bus </a:t>
            </a:r>
            <a:r>
              <a:rPr lang="en-US" altLang="ko-KR" sz="1600" dirty="0" smtClean="0">
                <a:solidFill>
                  <a:schemeClr val="tx1"/>
                </a:solidFill>
              </a:rPr>
              <a:t>electrons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285750" lvl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chemeClr val="tx1"/>
                </a:solidFill>
              </a:rPr>
              <a:t>Data-acquisition </a:t>
            </a:r>
            <a:r>
              <a:rPr lang="en-US" altLang="ko-KR" sz="1600" dirty="0">
                <a:solidFill>
                  <a:schemeClr val="tx1"/>
                </a:solidFill>
              </a:rPr>
              <a:t>system </a:t>
            </a:r>
            <a:r>
              <a:rPr lang="en-US" altLang="ko-KR" sz="1600" dirty="0" smtClean="0">
                <a:solidFill>
                  <a:schemeClr val="tx1"/>
                </a:solidFill>
              </a:rPr>
              <a:t>+ GUI    </a:t>
            </a:r>
            <a:endParaRPr lang="en-US" altLang="ko-KR" sz="1600" dirty="0">
              <a:solidFill>
                <a:schemeClr val="tx1"/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42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제목 29"/>
          <p:cNvSpPr txBox="1">
            <a:spLocks/>
          </p:cNvSpPr>
          <p:nvPr/>
        </p:nvSpPr>
        <p:spPr>
          <a:xfrm>
            <a:off x="179512" y="228600"/>
            <a:ext cx="6552728" cy="64016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LAMPS: design for high-energy experiment</a:t>
            </a:r>
            <a:endParaRPr lang="ko-KR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124744"/>
            <a:ext cx="3600400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300" b="1" dirty="0" smtClean="0">
                <a:solidFill>
                  <a:srgbClr val="C00000"/>
                </a:solidFill>
                <a:latin typeface="+mj-lt"/>
              </a:rPr>
              <a:t>Solenoid spectrometer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Solenoid magnet (0.6 ~ 1.5 T)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TPC (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∆</a:t>
            </a:r>
            <a:r>
              <a:rPr lang="en-US" altLang="ko-KR" sz="2000" i="1" dirty="0" smtClean="0">
                <a:solidFill>
                  <a:schemeClr val="tx1"/>
                </a:solidFill>
                <a:latin typeface="+mj-lt"/>
                <a:ea typeface="바탕"/>
              </a:rPr>
              <a:t>P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/</a:t>
            </a:r>
            <a:r>
              <a:rPr lang="en-US" altLang="ko-KR" sz="2000" i="1" dirty="0" smtClean="0">
                <a:solidFill>
                  <a:schemeClr val="tx1"/>
                </a:solidFill>
                <a:latin typeface="+mj-lt"/>
                <a:ea typeface="바탕"/>
              </a:rPr>
              <a:t>P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 ~ 10</a:t>
            </a:r>
            <a:r>
              <a:rPr lang="en-US" altLang="ko-KR" sz="2000" baseline="30000" dirty="0" smtClean="0">
                <a:solidFill>
                  <a:schemeClr val="tx1"/>
                </a:solidFill>
                <a:latin typeface="+mj-lt"/>
                <a:ea typeface="바탕"/>
              </a:rPr>
              <a:t>-2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)</a:t>
            </a:r>
            <a:endParaRPr lang="en-US" altLang="ko-KR" sz="20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Si-</a:t>
            </a:r>
            <a:r>
              <a:rPr lang="en-US" altLang="ko-KR" sz="2000" dirty="0" err="1">
                <a:solidFill>
                  <a:schemeClr val="tx1"/>
                </a:solidFill>
                <a:latin typeface="+mj-lt"/>
              </a:rPr>
              <a:t>C</a:t>
            </a:r>
            <a:r>
              <a:rPr lang="en-US" altLang="ko-KR" sz="2000" dirty="0" err="1" smtClean="0">
                <a:solidFill>
                  <a:schemeClr val="tx1"/>
                </a:solidFill>
                <a:latin typeface="+mj-lt"/>
              </a:rPr>
              <a:t>sI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 array </a:t>
            </a:r>
            <a:r>
              <a:rPr lang="en-US" altLang="ko-KR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∆</a:t>
            </a:r>
            <a:r>
              <a:rPr lang="en-US" altLang="ko-KR" sz="2000" i="1" dirty="0" smtClean="0">
                <a:solidFill>
                  <a:schemeClr val="tx1"/>
                </a:solidFill>
                <a:latin typeface="+mj-lt"/>
                <a:ea typeface="바탕"/>
              </a:rPr>
              <a:t>E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/</a:t>
            </a:r>
            <a:r>
              <a:rPr lang="en-US" altLang="ko-KR" sz="2000" i="1" dirty="0">
                <a:solidFill>
                  <a:schemeClr val="tx1"/>
                </a:solidFill>
                <a:latin typeface="+mj-lt"/>
                <a:ea typeface="바탕"/>
              </a:rPr>
              <a:t>E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 </a:t>
            </a:r>
            <a:r>
              <a:rPr lang="en-US" altLang="ko-KR" sz="2000" dirty="0">
                <a:solidFill>
                  <a:schemeClr val="tx1"/>
                </a:solidFill>
                <a:latin typeface="+mj-lt"/>
                <a:ea typeface="바탕"/>
              </a:rPr>
              <a:t>~ 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10</a:t>
            </a:r>
            <a:r>
              <a:rPr lang="en-US" altLang="ko-KR" sz="2000" baseline="30000" dirty="0" smtClean="0">
                <a:solidFill>
                  <a:schemeClr val="tx1"/>
                </a:solidFill>
                <a:latin typeface="+mj-lt"/>
                <a:ea typeface="바탕"/>
              </a:rPr>
              <a:t>-2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)</a:t>
            </a:r>
            <a:endParaRPr lang="en-US" altLang="ko-KR" sz="200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Plastic barrel detectors for trigger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800" b="1" dirty="0">
              <a:solidFill>
                <a:srgbClr val="0000FF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300" b="1" dirty="0" smtClean="0">
                <a:solidFill>
                  <a:srgbClr val="C00000"/>
                </a:solidFill>
                <a:latin typeface="+mj-lt"/>
              </a:rPr>
              <a:t>Dipole spectrometer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Quadruple-Dipole magnets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    (QD or QQD) for focal plane </a:t>
            </a:r>
            <a:r>
              <a:rPr lang="en-US" altLang="ko-KR" sz="2000" dirty="0">
                <a:solidFill>
                  <a:schemeClr val="tx1"/>
                </a:solidFill>
                <a:latin typeface="+mj-lt"/>
              </a:rPr>
              <a:t>(</a:t>
            </a:r>
            <a:r>
              <a:rPr lang="en-US" altLang="ko-KR" sz="2000" dirty="0">
                <a:solidFill>
                  <a:schemeClr val="tx1"/>
                </a:solidFill>
                <a:latin typeface="+mj-lt"/>
                <a:ea typeface="바탕"/>
              </a:rPr>
              <a:t>∆</a:t>
            </a:r>
            <a:r>
              <a:rPr lang="en-US" altLang="ko-KR" sz="2000" i="1" dirty="0">
                <a:solidFill>
                  <a:schemeClr val="tx1"/>
                </a:solidFill>
                <a:latin typeface="+mj-lt"/>
                <a:ea typeface="바탕"/>
              </a:rPr>
              <a:t>P</a:t>
            </a:r>
            <a:r>
              <a:rPr lang="en-US" altLang="ko-KR" sz="2000" dirty="0">
                <a:solidFill>
                  <a:schemeClr val="tx1"/>
                </a:solidFill>
                <a:latin typeface="+mj-lt"/>
                <a:ea typeface="바탕"/>
              </a:rPr>
              <a:t>/</a:t>
            </a:r>
            <a:r>
              <a:rPr lang="en-US" altLang="ko-KR" sz="2000" i="1" dirty="0">
                <a:solidFill>
                  <a:schemeClr val="tx1"/>
                </a:solidFill>
                <a:latin typeface="+mj-lt"/>
                <a:ea typeface="바탕"/>
              </a:rPr>
              <a:t>P</a:t>
            </a:r>
            <a:r>
              <a:rPr lang="en-US" altLang="ko-KR" sz="2000" dirty="0">
                <a:solidFill>
                  <a:schemeClr val="tx1"/>
                </a:solidFill>
                <a:latin typeface="+mj-lt"/>
                <a:ea typeface="바탕"/>
              </a:rPr>
              <a:t> ~ 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4 x 10</a:t>
            </a:r>
            <a:r>
              <a:rPr lang="en-US" altLang="ko-KR" sz="2000" baseline="30000" dirty="0" smtClean="0">
                <a:solidFill>
                  <a:schemeClr val="tx1"/>
                </a:solidFill>
                <a:latin typeface="+mj-lt"/>
                <a:ea typeface="바탕"/>
              </a:rPr>
              <a:t>-4</a:t>
            </a:r>
            <a:r>
              <a:rPr lang="en-US" altLang="ko-KR" sz="2000" dirty="0" smtClean="0">
                <a:solidFill>
                  <a:schemeClr val="tx1"/>
                </a:solidFill>
                <a:latin typeface="+mj-lt"/>
                <a:ea typeface="바탕"/>
              </a:rPr>
              <a:t>)</a:t>
            </a:r>
            <a:endParaRPr lang="en-US" altLang="ko-KR" sz="20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Drift chambers </a:t>
            </a:r>
            <a:endParaRPr lang="en-US" altLang="ko-KR" sz="200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ko-KR" sz="2000" dirty="0" smtClean="0">
                <a:solidFill>
                  <a:schemeClr val="tx1"/>
                </a:solidFill>
                <a:latin typeface="+mj-lt"/>
              </a:rPr>
              <a:t>TOF wall </a:t>
            </a:r>
            <a:endParaRPr lang="en-US" altLang="ko-KR" sz="2000" dirty="0">
              <a:solidFill>
                <a:schemeClr val="tx1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ko-KR" sz="1600" b="1" dirty="0">
              <a:solidFill>
                <a:srgbClr val="0000FF"/>
              </a:solidFill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ko-KR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Neutron </a:t>
            </a:r>
            <a:r>
              <a:rPr lang="en-US" altLang="ko-KR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detector array </a:t>
            </a: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100" dirty="0" smtClean="0">
                <a:solidFill>
                  <a:schemeClr val="tx1"/>
                </a:solidFill>
                <a:latin typeface="+mj-lt"/>
              </a:rPr>
              <a:t>Acceptance </a:t>
            </a:r>
            <a:r>
              <a:rPr lang="en-US" altLang="ko-KR" sz="2100" smtClean="0">
                <a:solidFill>
                  <a:schemeClr val="tx1"/>
                </a:solidFill>
                <a:latin typeface="+mj-lt"/>
              </a:rPr>
              <a:t>~ 34 </a:t>
            </a:r>
            <a:r>
              <a:rPr lang="en-US" altLang="ko-KR" sz="2100" dirty="0" err="1" smtClean="0">
                <a:solidFill>
                  <a:schemeClr val="tx1"/>
                </a:solidFill>
                <a:latin typeface="+mj-lt"/>
              </a:rPr>
              <a:t>mSr</a:t>
            </a:r>
            <a:endParaRPr lang="en-US" altLang="ko-KR" sz="2100" dirty="0" smtClean="0">
              <a:solidFill>
                <a:schemeClr val="tx1"/>
              </a:solidFill>
              <a:latin typeface="+mj-lt"/>
            </a:endParaRPr>
          </a:p>
          <a:p>
            <a:pPr marL="285750" indent="-28575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2100" dirty="0" smtClean="0">
                <a:solidFill>
                  <a:schemeClr val="tx1"/>
                </a:solidFill>
                <a:latin typeface="+mj-lt"/>
                <a:ea typeface="바탕"/>
              </a:rPr>
              <a:t>∆</a:t>
            </a:r>
            <a:r>
              <a:rPr lang="en-US" altLang="ko-KR" sz="2100" i="1" dirty="0" smtClean="0">
                <a:solidFill>
                  <a:schemeClr val="tx1"/>
                </a:solidFill>
                <a:latin typeface="+mj-lt"/>
                <a:ea typeface="바탕"/>
              </a:rPr>
              <a:t>E</a:t>
            </a:r>
            <a:r>
              <a:rPr lang="en-US" altLang="ko-KR" sz="2100" dirty="0" smtClean="0">
                <a:solidFill>
                  <a:schemeClr val="tx1"/>
                </a:solidFill>
                <a:latin typeface="+mj-lt"/>
                <a:ea typeface="바탕"/>
              </a:rPr>
              <a:t>/</a:t>
            </a:r>
            <a:r>
              <a:rPr lang="en-US" altLang="ko-KR" sz="2100" i="1" dirty="0" smtClean="0">
                <a:solidFill>
                  <a:schemeClr val="tx1"/>
                </a:solidFill>
                <a:latin typeface="+mj-lt"/>
                <a:ea typeface="바탕"/>
              </a:rPr>
              <a:t>E</a:t>
            </a:r>
            <a:r>
              <a:rPr lang="en-US" altLang="ko-KR" sz="2100" dirty="0" smtClean="0">
                <a:solidFill>
                  <a:schemeClr val="tx1"/>
                </a:solidFill>
                <a:latin typeface="+mj-lt"/>
                <a:ea typeface="바탕"/>
              </a:rPr>
              <a:t> </a:t>
            </a:r>
            <a:r>
              <a:rPr lang="en-US" altLang="ko-KR" sz="2100" dirty="0">
                <a:solidFill>
                  <a:schemeClr val="tx1"/>
                </a:solidFill>
                <a:latin typeface="+mj-lt"/>
                <a:ea typeface="바탕"/>
              </a:rPr>
              <a:t>&lt;</a:t>
            </a:r>
            <a:r>
              <a:rPr lang="en-US" altLang="ko-KR" sz="2100" dirty="0" smtClean="0">
                <a:solidFill>
                  <a:schemeClr val="tx1"/>
                </a:solidFill>
                <a:latin typeface="+mj-lt"/>
                <a:ea typeface="바탕"/>
              </a:rPr>
              <a:t> </a:t>
            </a:r>
            <a:r>
              <a:rPr lang="en-US" altLang="ko-KR" sz="2100" dirty="0" smtClean="0">
                <a:solidFill>
                  <a:schemeClr val="tx1"/>
                </a:solidFill>
                <a:latin typeface="+mj-lt"/>
                <a:ea typeface="바탕"/>
              </a:rPr>
              <a:t>2</a:t>
            </a:r>
            <a:r>
              <a:rPr lang="en-US" altLang="ko-KR" sz="2100" dirty="0" smtClean="0">
                <a:solidFill>
                  <a:schemeClr val="tx1"/>
                </a:solidFill>
                <a:latin typeface="+mj-lt"/>
                <a:ea typeface="바탕"/>
              </a:rPr>
              <a:t> </a:t>
            </a:r>
            <a:r>
              <a:rPr lang="en-US" altLang="ko-KR" sz="2100" dirty="0" smtClean="0">
                <a:solidFill>
                  <a:schemeClr val="tx1"/>
                </a:solidFill>
                <a:latin typeface="+mj-lt"/>
                <a:ea typeface="바탕"/>
              </a:rPr>
              <a:t>x 10</a:t>
            </a:r>
            <a:r>
              <a:rPr lang="en-US" altLang="ko-KR" sz="2100" baseline="30000" dirty="0" smtClean="0">
                <a:solidFill>
                  <a:schemeClr val="tx1"/>
                </a:solidFill>
                <a:latin typeface="+mj-lt"/>
                <a:ea typeface="바탕"/>
              </a:rPr>
              <a:t>-2</a:t>
            </a:r>
            <a:endParaRPr lang="en-US" altLang="ko-KR" sz="21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5780051" cy="295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6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_x275398152" descr="EMB00000ba40af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810" y="836712"/>
            <a:ext cx="444869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6" name="_x205801096" descr="EMB00000ec839c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4" b="40618"/>
          <a:stretch/>
        </p:blipFill>
        <p:spPr bwMode="auto">
          <a:xfrm>
            <a:off x="17512" y="3939505"/>
            <a:ext cx="5688632" cy="242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29"/>
          <p:cNvSpPr txBox="1">
            <a:spLocks/>
          </p:cNvSpPr>
          <p:nvPr/>
        </p:nvSpPr>
        <p:spPr>
          <a:xfrm>
            <a:off x="35496" y="116632"/>
            <a:ext cx="6480720" cy="6480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LAMPS: design for low-energy experiment</a:t>
            </a:r>
            <a:endParaRPr lang="ko-KR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107504" y="845680"/>
            <a:ext cx="4392488" cy="52476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Vacuum chamber </a:t>
            </a:r>
            <a:endParaRPr lang="en-US" altLang="ko-KR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285750" indent="-28575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r>
              <a:rPr lang="en-US" altLang="ko-KR" sz="1700" b="1" dirty="0" smtClean="0">
                <a:solidFill>
                  <a:srgbClr val="0000FF"/>
                </a:solidFill>
                <a:latin typeface="+mn-ea"/>
              </a:rPr>
              <a:t>Si-</a:t>
            </a:r>
            <a:r>
              <a:rPr lang="en-US" altLang="ko-KR" sz="1700" b="1" dirty="0" err="1" smtClean="0">
                <a:solidFill>
                  <a:srgbClr val="0000FF"/>
                </a:solidFill>
                <a:latin typeface="+mn-ea"/>
              </a:rPr>
              <a:t>CsI</a:t>
            </a:r>
            <a:r>
              <a:rPr lang="en-US" altLang="ko-KR" sz="1700" b="1" dirty="0" smtClean="0">
                <a:solidFill>
                  <a:srgbClr val="0000FF"/>
                </a:solidFill>
                <a:latin typeface="+mn-ea"/>
              </a:rPr>
              <a:t> array (charged particles </a:t>
            </a:r>
            <a:r>
              <a:rPr lang="en-US" altLang="ko-KR" sz="1800" b="1" dirty="0" smtClean="0">
                <a:solidFill>
                  <a:srgbClr val="0000FF"/>
                </a:solidFill>
                <a:latin typeface="+mn-ea"/>
              </a:rPr>
              <a:t>&amp; </a:t>
            </a:r>
            <a:r>
              <a:rPr lang="el-GR" altLang="ko-KR" sz="1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ko-KR" sz="1700" b="1" dirty="0" smtClean="0">
                <a:solidFill>
                  <a:srgbClr val="0000FF"/>
                </a:solidFill>
                <a:latin typeface="+mn-ea"/>
              </a:rPr>
              <a:t>)</a:t>
            </a:r>
          </a:p>
          <a:p>
            <a:pPr marL="360000" indent="-252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∆</a:t>
            </a:r>
            <a:r>
              <a:rPr lang="en-US" altLang="ko-KR" sz="1600" b="1" i="1" dirty="0" smtClean="0">
                <a:solidFill>
                  <a:schemeClr val="tx1"/>
                </a:solidFill>
                <a:latin typeface="+mn-ea"/>
              </a:rPr>
              <a:t>E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/</a:t>
            </a:r>
            <a:r>
              <a:rPr lang="en-US" altLang="ko-KR" sz="1600" b="1" i="1" dirty="0" smtClean="0">
                <a:solidFill>
                  <a:schemeClr val="tx1"/>
                </a:solidFill>
                <a:latin typeface="+mn-ea"/>
              </a:rPr>
              <a:t>E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~ 10</a:t>
            </a:r>
            <a:r>
              <a:rPr lang="en-US" altLang="ko-KR" sz="1600" b="1" baseline="30000" dirty="0" smtClean="0">
                <a:solidFill>
                  <a:schemeClr val="tx1"/>
                </a:solidFill>
                <a:latin typeface="+mn-ea"/>
              </a:rPr>
              <a:t>-2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marL="360000" indent="-252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TOF measurement for protons and heavy particles </a:t>
            </a:r>
          </a:p>
          <a:p>
            <a:pPr marL="360000" indent="-2520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Particle ID </a:t>
            </a:r>
            <a:endParaRPr lang="en-US" altLang="ko-KR" sz="1600" b="1" dirty="0" smtClean="0">
              <a:solidFill>
                <a:srgbClr val="0000FF"/>
              </a:solidFill>
              <a:latin typeface="+mn-ea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US" altLang="ko-K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Neutron detector array </a:t>
            </a:r>
          </a:p>
          <a:p>
            <a:pPr marL="360000" indent="-252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Acceptance = 100 ~ 300 </a:t>
            </a:r>
            <a:r>
              <a:rPr lang="en-US" altLang="ko-KR" sz="1600" b="1" dirty="0" err="1" smtClean="0">
                <a:solidFill>
                  <a:schemeClr val="tx1"/>
                </a:solidFill>
                <a:latin typeface="+mn-ea"/>
              </a:rPr>
              <a:t>mSr</a:t>
            </a:r>
            <a:endParaRPr lang="en-US" altLang="ko-KR" sz="1600" b="1" dirty="0" smtClean="0">
              <a:solidFill>
                <a:schemeClr val="tx1"/>
              </a:solidFill>
              <a:latin typeface="+mn-ea"/>
            </a:endParaRPr>
          </a:p>
          <a:p>
            <a:pPr marL="360000" indent="-252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∆</a:t>
            </a:r>
            <a:r>
              <a:rPr lang="en-US" altLang="ko-KR" sz="1600" b="1" i="1" dirty="0" smtClean="0">
                <a:solidFill>
                  <a:schemeClr val="tx1"/>
                </a:solidFill>
                <a:latin typeface="+mn-ea"/>
              </a:rPr>
              <a:t>E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/</a:t>
            </a:r>
            <a:r>
              <a:rPr lang="en-US" altLang="ko-KR" sz="1600" b="1" i="1" dirty="0" smtClean="0">
                <a:solidFill>
                  <a:schemeClr val="tx1"/>
                </a:solidFill>
                <a:latin typeface="+mn-ea"/>
              </a:rPr>
              <a:t>E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 ~ 5.0 x 10</a:t>
            </a:r>
            <a:r>
              <a:rPr lang="en-US" altLang="ko-KR" sz="1600" b="1" baseline="30000" dirty="0" smtClean="0">
                <a:solidFill>
                  <a:schemeClr val="tx1"/>
                </a:solidFill>
                <a:latin typeface="+mn-ea"/>
              </a:rPr>
              <a:t>-2 </a:t>
            </a:r>
            <a:r>
              <a:rPr lang="en-US" altLang="ko-KR" sz="1600" b="1" dirty="0" smtClean="0">
                <a:solidFill>
                  <a:schemeClr val="tx1"/>
                </a:solidFill>
                <a:latin typeface="+mn-ea"/>
              </a:rPr>
              <a:t>via TOF measurements</a:t>
            </a: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351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5</a:t>
            </a:fld>
            <a:endParaRPr lang="ko-KR" altLang="en-US"/>
          </a:p>
        </p:txBody>
      </p:sp>
      <p:pic>
        <p:nvPicPr>
          <p:cNvPr id="92161" name="_x275398072" descr="DRW00000ba40b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54419"/>
            <a:ext cx="5112568" cy="276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latin typeface="Broadway" pitchFamily="82" charset="0"/>
            </a:endParaRPr>
          </a:p>
        </p:txBody>
      </p:sp>
      <p:sp>
        <p:nvSpPr>
          <p:cNvPr id="10" name="제목 29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</a:rPr>
              <a:t>2</a:t>
            </a:r>
            <a:r>
              <a:rPr lang="en-US" altLang="ko-KR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+mn-ea"/>
              </a:rPr>
              <a:t>. Neutron detectors for high-energy experiment</a:t>
            </a:r>
            <a:endParaRPr lang="ko-KR" alt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+mn-ea"/>
            </a:endParaRP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179512" y="836711"/>
            <a:ext cx="8856984" cy="27177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US" altLang="ko-KR" sz="1600" b="1" dirty="0" smtClean="0">
                <a:solidFill>
                  <a:srgbClr val="00B050"/>
                </a:solidFill>
                <a:latin typeface="+mj-lt"/>
              </a:rPr>
              <a:t>Proposed structure: </a:t>
            </a:r>
            <a:r>
              <a:rPr lang="en-US" altLang="ko-KR" sz="1600" b="1" dirty="0" smtClean="0">
                <a:solidFill>
                  <a:srgbClr val="0000FF"/>
                </a:solidFill>
                <a:latin typeface="+mj-lt"/>
              </a:rPr>
              <a:t>4 layers of</a:t>
            </a:r>
            <a:r>
              <a:rPr lang="ko-KR" altLang="en-US" sz="16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ko-KR" sz="1600" b="1" dirty="0" smtClean="0">
                <a:solidFill>
                  <a:srgbClr val="0000FF"/>
                </a:solidFill>
                <a:latin typeface="+mj-lt"/>
              </a:rPr>
              <a:t>plastic scintillators (2-m long)   </a:t>
            </a:r>
            <a:r>
              <a:rPr lang="en-US" altLang="ko-KR" sz="1600" b="1" dirty="0" smtClean="0">
                <a:solidFill>
                  <a:srgbClr val="D904FC"/>
                </a:solidFill>
                <a:latin typeface="+mj-lt"/>
              </a:rPr>
              <a:t>                                      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Font typeface="Arial" pitchFamily="34" charset="0"/>
              <a:buNone/>
            </a:pPr>
            <a:r>
              <a:rPr lang="en-US" altLang="ko-KR" sz="1600" b="1" dirty="0">
                <a:solidFill>
                  <a:srgbClr val="D904FC"/>
                </a:solidFill>
                <a:latin typeface="+mj-lt"/>
              </a:rPr>
              <a:t> </a:t>
            </a:r>
            <a:r>
              <a:rPr lang="en-US" altLang="ko-KR" sz="1600" b="1" dirty="0" smtClean="0">
                <a:solidFill>
                  <a:srgbClr val="D904FC"/>
                </a:solidFill>
                <a:latin typeface="+mj-lt"/>
              </a:rPr>
              <a:t>                        + </a:t>
            </a:r>
            <a:r>
              <a:rPr lang="en-US" altLang="ko-KR" sz="1600" b="1" dirty="0" smtClean="0">
                <a:solidFill>
                  <a:srgbClr val="0000FF"/>
                </a:solidFill>
                <a:latin typeface="+mj-lt"/>
              </a:rPr>
              <a:t>1 Veto plastic layer for charged particle rejection</a:t>
            </a:r>
          </a:p>
          <a:p>
            <a:pPr marL="360000" indent="-252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Each layer composed of 40 </a:t>
            </a:r>
            <a:r>
              <a:rPr lang="en-US" altLang="ko-KR" sz="1600" b="1" dirty="0" smtClean="0">
                <a:solidFill>
                  <a:srgbClr val="0000FF"/>
                </a:solidFill>
                <a:latin typeface="+mj-lt"/>
              </a:rPr>
              <a:t>10-cm-thick bar detector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(20 of each for x and y directions) </a:t>
            </a:r>
          </a:p>
          <a:p>
            <a:pPr marL="360000" indent="-252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Energy range: 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30 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(10) ~ 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300 MeV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(10 MeV for the minimum detection)</a:t>
            </a:r>
          </a:p>
          <a:p>
            <a:pPr marL="360000" indent="-252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Acceptance 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~ 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34 </a:t>
            </a:r>
            <a:r>
              <a:rPr lang="en-US" altLang="ko-KR" sz="1600" b="1" dirty="0" err="1" smtClean="0">
                <a:solidFill>
                  <a:srgbClr val="C00000"/>
                </a:solidFill>
                <a:latin typeface="+mj-lt"/>
              </a:rPr>
              <a:t>mSr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when</a:t>
            </a:r>
            <a:r>
              <a:rPr lang="ko-KR" alt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installed</a:t>
            </a:r>
            <a:r>
              <a:rPr lang="ko-KR" altLang="en-US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at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10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m from the target </a:t>
            </a:r>
          </a:p>
          <a:p>
            <a:pPr marL="360000" indent="-252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∆</a:t>
            </a:r>
            <a:r>
              <a:rPr lang="en-US" altLang="ko-KR" sz="1600" b="1" i="1" dirty="0" err="1" smtClean="0">
                <a:solidFill>
                  <a:srgbClr val="C00000"/>
                </a:solidFill>
                <a:latin typeface="+mj-lt"/>
              </a:rPr>
              <a:t>t</a:t>
            </a:r>
            <a:r>
              <a:rPr lang="en-US" altLang="ko-KR" sz="1600" b="1" baseline="-25000" dirty="0" err="1" smtClean="0">
                <a:solidFill>
                  <a:srgbClr val="C00000"/>
                </a:solidFill>
                <a:latin typeface="+mj-lt"/>
              </a:rPr>
              <a:t>TOF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/</a:t>
            </a:r>
            <a:r>
              <a:rPr lang="en-US" altLang="ko-KR" sz="1600" b="1" i="1" dirty="0" err="1">
                <a:solidFill>
                  <a:srgbClr val="C00000"/>
                </a:solidFill>
                <a:latin typeface="+mj-lt"/>
              </a:rPr>
              <a:t>t</a:t>
            </a:r>
            <a:r>
              <a:rPr lang="en-US" altLang="ko-KR" sz="1600" b="1" baseline="-25000" dirty="0" err="1">
                <a:solidFill>
                  <a:srgbClr val="C00000"/>
                </a:solidFill>
                <a:latin typeface="+mj-lt"/>
              </a:rPr>
              <a:t>TOF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ko-KR" sz="1600" b="1" dirty="0">
                <a:solidFill>
                  <a:srgbClr val="C00000"/>
                </a:solidFill>
                <a:latin typeface="+mj-lt"/>
              </a:rPr>
              <a:t>~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 5 </a:t>
            </a:r>
            <a:r>
              <a:rPr lang="en-US" altLang="ko-KR" sz="1600" b="1" dirty="0">
                <a:solidFill>
                  <a:srgbClr val="C00000"/>
                </a:solidFill>
                <a:latin typeface="+mj-lt"/>
              </a:rPr>
              <a:t>x 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10</a:t>
            </a:r>
            <a:r>
              <a:rPr lang="en-US" altLang="ko-KR" sz="1600" b="1" baseline="30000" dirty="0" smtClean="0">
                <a:solidFill>
                  <a:srgbClr val="C00000"/>
                </a:solidFill>
                <a:latin typeface="+mj-lt"/>
              </a:rPr>
              <a:t>-3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for 100 MeV at 10-m TOF</a:t>
            </a:r>
          </a:p>
          <a:p>
            <a:pPr marL="360000" indent="-252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∆</a:t>
            </a:r>
            <a:r>
              <a:rPr lang="en-US" altLang="ko-KR" sz="1600" b="1" i="1" dirty="0" smtClean="0">
                <a:solidFill>
                  <a:srgbClr val="C00000"/>
                </a:solidFill>
                <a:latin typeface="+mj-lt"/>
              </a:rPr>
              <a:t>E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/</a:t>
            </a:r>
            <a:r>
              <a:rPr lang="en-US" altLang="ko-KR" sz="1600" b="1" i="1" dirty="0" smtClean="0">
                <a:solidFill>
                  <a:srgbClr val="C00000"/>
                </a:solidFill>
                <a:latin typeface="+mj-lt"/>
              </a:rPr>
              <a:t>E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&lt; </a:t>
            </a:r>
            <a:r>
              <a:rPr lang="en-US" altLang="ko-KR" sz="1600" b="1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altLang="ko-KR" sz="1600" b="1" dirty="0" smtClean="0">
                <a:solidFill>
                  <a:srgbClr val="C00000"/>
                </a:solidFill>
                <a:latin typeface="+mj-lt"/>
              </a:rPr>
              <a:t> x 10</a:t>
            </a:r>
            <a:r>
              <a:rPr lang="en-US" altLang="ko-KR" sz="1600" b="1" baseline="30000" dirty="0" smtClean="0">
                <a:solidFill>
                  <a:srgbClr val="C00000"/>
                </a:solidFill>
                <a:latin typeface="+mj-lt"/>
              </a:rPr>
              <a:t>-2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via TOF measurements </a:t>
            </a:r>
          </a:p>
          <a:p>
            <a:pPr marL="10800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altLang="ko-KR" sz="16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   → Required </a:t>
            </a:r>
            <a:r>
              <a:rPr lang="el-GR" altLang="ko-KR" sz="1600" dirty="0" smtClean="0">
                <a:solidFill>
                  <a:schemeClr val="tx1"/>
                </a:solidFill>
                <a:latin typeface="+mj-lt"/>
              </a:rPr>
              <a:t>σ</a:t>
            </a:r>
            <a:r>
              <a:rPr lang="en-US" altLang="ko-KR" sz="1600" baseline="-25000" dirty="0" smtClean="0">
                <a:solidFill>
                  <a:schemeClr val="tx1"/>
                </a:solidFill>
                <a:latin typeface="+mj-lt"/>
              </a:rPr>
              <a:t>t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for 100 MeV neutrons ~ 500 </a:t>
            </a:r>
            <a:r>
              <a:rPr lang="en-US" altLang="ko-KR" sz="1600" dirty="0" err="1" smtClean="0">
                <a:solidFill>
                  <a:schemeClr val="tx1"/>
                </a:solidFill>
                <a:latin typeface="+mj-lt"/>
              </a:rPr>
              <a:t>ps</a:t>
            </a:r>
            <a:r>
              <a:rPr lang="en-US" altLang="ko-KR" sz="1600" dirty="0" smtClean="0">
                <a:solidFill>
                  <a:schemeClr val="tx1"/>
                </a:solidFill>
                <a:latin typeface="+mj-lt"/>
              </a:rPr>
              <a:t>  </a:t>
            </a:r>
          </a:p>
          <a:p>
            <a:pPr marL="360000" indent="-252000"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l-GR" altLang="ko-KR" sz="1600" b="1" i="1" dirty="0" smtClean="0">
                <a:solidFill>
                  <a:srgbClr val="FF0000"/>
                </a:solidFill>
                <a:latin typeface="+mj-lt"/>
              </a:rPr>
              <a:t>ε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ko-KR" sz="1600" b="1" dirty="0">
                <a:solidFill>
                  <a:srgbClr val="FF0000"/>
                </a:solidFill>
                <a:latin typeface="+mj-lt"/>
              </a:rPr>
              <a:t>=</a:t>
            </a:r>
            <a:r>
              <a:rPr lang="en-US" altLang="ko-KR" sz="1600" b="1" dirty="0" smtClean="0">
                <a:solidFill>
                  <a:srgbClr val="FF0000"/>
                </a:solidFill>
                <a:latin typeface="+mj-lt"/>
              </a:rPr>
              <a:t> 0.60 </a:t>
            </a:r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for single-neutron detection (100 MeV) </a:t>
            </a:r>
            <a:r>
              <a:rPr lang="en-US" altLang="ko-KR" sz="1600" dirty="0">
                <a:solidFill>
                  <a:srgbClr val="0000FF"/>
                </a:solidFill>
                <a:latin typeface="+mj-lt"/>
              </a:rPr>
              <a:t>(GEANT4</a:t>
            </a:r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) </a:t>
            </a:r>
            <a:endParaRPr lang="en-US" altLang="ko-KR" sz="16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49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89761"/>
            <a:ext cx="2736304" cy="127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3059832" y="752798"/>
            <a:ext cx="601216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indent="-216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n-p </a:t>
            </a:r>
            <a:r>
              <a:rPr lang="en-US" altLang="ko-KR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elastic scattering </a:t>
            </a:r>
          </a:p>
          <a:p>
            <a:pPr marL="216000" indent="-216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en-US" altLang="ko-KR" sz="1600" b="1" baseline="30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altLang="ko-K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ko-K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elastic scattering </a:t>
            </a:r>
          </a:p>
          <a:p>
            <a:pPr marL="216000" indent="-216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ko-K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n+p </a:t>
            </a:r>
            <a:r>
              <a:rPr lang="pt-BR" altLang="ko-K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→ </a:t>
            </a:r>
            <a:r>
              <a:rPr lang="pt-BR" altLang="ko-KR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d+γ </a:t>
            </a:r>
            <a:r>
              <a:rPr lang="pt-BR" altLang="ko-K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(neutron capture, </a:t>
            </a:r>
            <a:r>
              <a:rPr lang="pt-BR" altLang="ko-KR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altLang="ko-KR" sz="1600" b="1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pt-BR" altLang="ko-KR" sz="1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2.23 MeV) </a:t>
            </a:r>
          </a:p>
          <a:p>
            <a:pPr marL="216000" indent="-2160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t-BR" altLang="ko-KR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n+</a:t>
            </a:r>
            <a:r>
              <a:rPr lang="pt-BR" altLang="ko-KR" sz="16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pt-BR" altLang="ko-KR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pt-BR" altLang="ko-KR" sz="16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바탕"/>
                <a:cs typeface="Times New Roman" panose="02020603050405020304" pitchFamily="18" charset="0"/>
              </a:rPr>
              <a:t>→ </a:t>
            </a:r>
            <a:r>
              <a:rPr lang="pt-BR" altLang="ko-KR" sz="1600" b="1" baseline="30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pt-BR" altLang="ko-KR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C+γ (neutron capture, </a:t>
            </a:r>
            <a:r>
              <a:rPr lang="pt-BR" altLang="ko-KR" sz="1600" b="1" i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t-BR" altLang="ko-KR" sz="1600" b="1" i="1" baseline="-250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pt-BR" altLang="ko-KR" sz="1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1.2, 3.6, 4.9 MeV) </a:t>
            </a:r>
            <a:endParaRPr lang="pt-BR" altLang="ko-KR" sz="1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제목 29"/>
          <p:cNvSpPr txBox="1">
            <a:spLocks/>
          </p:cNvSpPr>
          <p:nvPr/>
        </p:nvSpPr>
        <p:spPr>
          <a:xfrm>
            <a:off x="35496" y="116632"/>
            <a:ext cx="7848872" cy="5760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detector module for high-energy experiment</a:t>
            </a:r>
            <a:endParaRPr lang="ko-KR" alt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91020"/>
            <a:ext cx="6912768" cy="414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591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>
          <a:xfrm>
            <a:off x="452339" y="4137593"/>
            <a:ext cx="3903637" cy="2119590"/>
          </a:xfrm>
          <a:prstGeom prst="roundRect">
            <a:avLst/>
          </a:prstGeom>
          <a:solidFill>
            <a:schemeClr val="accent1">
              <a:alpha val="1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7504" y="1133356"/>
            <a:ext cx="4932548" cy="2575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Time-Of-Flight for </a:t>
            </a:r>
            <a:r>
              <a:rPr lang="en-US" altLang="ko-KR" sz="1600" i="1" dirty="0">
                <a:latin typeface="+mn-ea"/>
              </a:rPr>
              <a:t>γ</a:t>
            </a:r>
            <a:r>
              <a:rPr lang="en-US" altLang="ko-KR" sz="1600" dirty="0">
                <a:latin typeface="+mn-ea"/>
              </a:rPr>
              <a:t> and </a:t>
            </a:r>
            <a:r>
              <a:rPr lang="en-US" altLang="ko-KR" sz="1600" i="1" dirty="0" smtClean="0">
                <a:latin typeface="+mn-ea"/>
              </a:rPr>
              <a:t>n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TOF distance = 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1.0 m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Used </a:t>
            </a:r>
            <a:r>
              <a:rPr lang="en-US" altLang="ko-KR" sz="1600" dirty="0" err="1" smtClean="0">
                <a:latin typeface="+mn-ea"/>
              </a:rPr>
              <a:t>LeCroy</a:t>
            </a:r>
            <a:r>
              <a:rPr lang="en-US" altLang="ko-KR" sz="1600" dirty="0" smtClean="0">
                <a:latin typeface="+mn-ea"/>
              </a:rPr>
              <a:t> 2228 TDC &amp; 2249 ADC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5-cm thick 5-cm diameter disk-shape plastic scintillator for event triggers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Maximum TOF to measure =</a:t>
            </a:r>
            <a:r>
              <a:rPr lang="en-US" altLang="ko-KR" sz="16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1600" dirty="0" smtClean="0">
                <a:solidFill>
                  <a:srgbClr val="FF0000"/>
                </a:solidFill>
                <a:latin typeface="+mn-ea"/>
              </a:rPr>
              <a:t>50 ns </a:t>
            </a:r>
          </a:p>
          <a:p>
            <a:pPr marL="285750" indent="-285750"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altLang="ko-KR" sz="1600" dirty="0" smtClean="0">
                <a:latin typeface="+mn-ea"/>
              </a:rPr>
              <a:t>3.78 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ko-KR" sz="1600" dirty="0" smtClean="0">
                <a:latin typeface="+mn-ea"/>
              </a:rPr>
              <a:t> per fission decay and </a:t>
            </a:r>
            <a:r>
              <a:rPr lang="en-US" altLang="ko-KR" sz="1600" i="1" dirty="0" err="1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altLang="ko-KR" sz="1600" dirty="0" err="1" smtClean="0">
                <a:latin typeface="+mn-ea"/>
              </a:rPr>
              <a:t>’s</a:t>
            </a:r>
            <a:r>
              <a:rPr lang="en-US" altLang="ko-KR" sz="1600" dirty="0" smtClean="0">
                <a:latin typeface="+mn-ea"/>
              </a:rPr>
              <a:t> from gamma transitions 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163" y="116632"/>
            <a:ext cx="3072341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452338" y="4293096"/>
            <a:ext cx="390363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600" b="1" dirty="0" smtClean="0">
                <a:solidFill>
                  <a:srgbClr val="006600"/>
                </a:solidFill>
                <a:latin typeface="Georgia" panose="02040502050405020303" pitchFamily="18" charset="0"/>
              </a:rPr>
              <a:t>Trigger detector	Neutron detector</a:t>
            </a:r>
          </a:p>
          <a:p>
            <a:pPr algn="ctr">
              <a:spcAft>
                <a:spcPts val="600"/>
              </a:spcAft>
            </a:pPr>
            <a:r>
              <a:rPr lang="el-GR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r>
              <a:rPr lang="en-US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l-GR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endParaRPr lang="el-GR" altLang="ko-K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altLang="ko-K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	</a:t>
            </a:r>
            <a:r>
              <a:rPr lang="en-US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γ </a:t>
            </a:r>
            <a:endParaRPr lang="el-GR" altLang="ko-K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altLang="ko-K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 	</a:t>
            </a:r>
            <a:r>
              <a:rPr lang="en-US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 </a:t>
            </a:r>
            <a:endParaRPr lang="en-US" altLang="ko-K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n-US" altLang="ko-K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	</a:t>
            </a:r>
            <a:r>
              <a:rPr lang="en-US" altLang="ko-KR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 </a:t>
            </a:r>
            <a:endParaRPr lang="en-US" altLang="ko-K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제목 29"/>
          <p:cNvSpPr txBox="1">
            <a:spLocks/>
          </p:cNvSpPr>
          <p:nvPr/>
        </p:nvSpPr>
        <p:spPr>
          <a:xfrm>
            <a:off x="0" y="116632"/>
            <a:ext cx="6084168" cy="93610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1-m long neutron detector (2012-2013): Test results with </a:t>
            </a:r>
            <a:r>
              <a:rPr lang="en-US" altLang="ko-KR" sz="23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60</a:t>
            </a:r>
            <a:r>
              <a:rPr lang="en-US" altLang="ko-KR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Co &amp; </a:t>
            </a:r>
            <a:r>
              <a:rPr lang="en-US" altLang="ko-KR" sz="2300" baseline="30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252</a:t>
            </a:r>
            <a:r>
              <a:rPr lang="en-US" altLang="ko-KR" sz="2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Cf sources  </a:t>
            </a:r>
            <a:endParaRPr lang="ko-KR" altLang="en-US" sz="2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413" y="2564904"/>
            <a:ext cx="4187067" cy="371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426418" y="3789040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00FF"/>
                </a:solidFill>
                <a:latin typeface="Georgia" panose="02040502050405020303" pitchFamily="18" charset="0"/>
              </a:rPr>
              <a:t>Event triggers</a:t>
            </a:r>
            <a:endParaRPr lang="ko-KR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576064" cy="21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직선 연결선 11"/>
          <p:cNvCxnSpPr/>
          <p:nvPr/>
        </p:nvCxnSpPr>
        <p:spPr>
          <a:xfrm>
            <a:off x="539552" y="4653136"/>
            <a:ext cx="36004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2339752" y="4373488"/>
            <a:ext cx="0" cy="16478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바닥글 개체 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3335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266545"/>
            <a:ext cx="3196423" cy="3067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6632"/>
            <a:ext cx="4070307" cy="30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30689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30689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8" name="_x276168640" descr="DRW00000ba40b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5" y="3689648"/>
            <a:ext cx="5697651" cy="259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직사각형 8"/>
          <p:cNvSpPr/>
          <p:nvPr/>
        </p:nvSpPr>
        <p:spPr>
          <a:xfrm>
            <a:off x="611560" y="3329608"/>
            <a:ext cx="1841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3399"/>
                </a:solidFill>
                <a:latin typeface="+mj-lt"/>
              </a:rPr>
              <a:t>From Left PMT</a:t>
            </a:r>
            <a:endParaRPr lang="ko-KR" altLang="en-US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203848" y="3329608"/>
            <a:ext cx="2002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 smtClean="0">
                <a:solidFill>
                  <a:srgbClr val="003399"/>
                </a:solidFill>
                <a:latin typeface="+mj-lt"/>
              </a:rPr>
              <a:t>From Right PMT</a:t>
            </a:r>
            <a:endParaRPr lang="ko-KR" altLang="en-US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30689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30689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9512" y="478413"/>
            <a:ext cx="4349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TOF measurement for fission neutrons and gammas from </a:t>
            </a:r>
            <a:r>
              <a:rPr lang="en-US" altLang="ko-KR" b="1" baseline="30000" dirty="0" smtClean="0">
                <a:solidFill>
                  <a:srgbClr val="0000FF"/>
                </a:solidFill>
                <a:latin typeface="+mj-lt"/>
              </a:rPr>
              <a:t>252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ko-KR" b="1" dirty="0" err="1" smtClean="0">
                <a:solidFill>
                  <a:srgbClr val="0000FF"/>
                </a:solidFill>
                <a:latin typeface="+mj-lt"/>
              </a:rPr>
              <a:t>Cf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  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424605" y="1399951"/>
            <a:ext cx="4037884" cy="1368152"/>
            <a:chOff x="593329" y="1395030"/>
            <a:chExt cx="3749852" cy="1169874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1395030"/>
              <a:ext cx="2997761" cy="116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직사각형 15"/>
            <p:cNvSpPr/>
            <p:nvPr/>
          </p:nvSpPr>
          <p:spPr>
            <a:xfrm>
              <a:off x="593329" y="1825679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i="1" dirty="0" err="1" smtClean="0">
                  <a:solidFill>
                    <a:srgbClr val="002060"/>
                  </a:solidFill>
                  <a:latin typeface="+mj-lt"/>
                </a:rPr>
                <a:t>t</a:t>
              </a:r>
              <a:r>
                <a:rPr lang="en-US" altLang="ko-KR" b="1" baseline="-25000" dirty="0" err="1" smtClean="0">
                  <a:solidFill>
                    <a:srgbClr val="002060"/>
                  </a:solidFill>
                  <a:latin typeface="+mj-lt"/>
                </a:rPr>
                <a:t>L</a:t>
              </a:r>
              <a:endParaRPr lang="ko-KR" altLang="en-US" b="1" dirty="0">
                <a:latin typeface="+mj-lt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3969361" y="1845907"/>
              <a:ext cx="373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i="1" dirty="0" err="1" smtClean="0">
                  <a:solidFill>
                    <a:srgbClr val="002060"/>
                  </a:solidFill>
                  <a:latin typeface="+mj-lt"/>
                </a:rPr>
                <a:t>t</a:t>
              </a:r>
              <a:r>
                <a:rPr lang="en-US" altLang="ko-KR" b="1" baseline="-25000" dirty="0" err="1" smtClean="0">
                  <a:solidFill>
                    <a:srgbClr val="002060"/>
                  </a:solidFill>
                  <a:latin typeface="+mj-lt"/>
                </a:rPr>
                <a:t>R</a:t>
              </a:r>
              <a:endParaRPr lang="ko-KR" altLang="en-US" b="1" dirty="0">
                <a:latin typeface="+mj-lt"/>
              </a:endParaRPr>
            </a:p>
          </p:txBody>
        </p:sp>
      </p:grp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7717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5F8A5-E559-4528-A6CD-D29E9ADCFBCA}" type="slidenum">
              <a:rPr lang="ko-KR" altLang="en-US" smtClean="0"/>
              <a:pPr/>
              <a:t>9</a:t>
            </a:fld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179512" y="548680"/>
            <a:ext cx="871296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Electronic setup </a:t>
            </a:r>
          </a:p>
          <a:p>
            <a:pPr marL="360000" indent="-252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 smtClean="0">
                <a:latin typeface="+mj-lt"/>
              </a:rPr>
              <a:t>Maximum/Minimum times to measure (</a:t>
            </a:r>
            <a:r>
              <a:rPr lang="en-US" altLang="ko-KR" sz="1600" dirty="0" err="1" smtClean="0">
                <a:latin typeface="+mj-lt"/>
              </a:rPr>
              <a:t>LeCroy</a:t>
            </a:r>
            <a:r>
              <a:rPr lang="en-US" altLang="ko-KR" sz="1600" dirty="0" smtClean="0">
                <a:latin typeface="+mj-lt"/>
              </a:rPr>
              <a:t> 2228) for </a:t>
            </a:r>
            <a:r>
              <a:rPr lang="en-US" altLang="ko-KR" sz="1600" baseline="30000" dirty="0" smtClean="0">
                <a:latin typeface="+mj-lt"/>
              </a:rPr>
              <a:t>252</a:t>
            </a:r>
            <a:r>
              <a:rPr lang="en-US" altLang="ko-KR" sz="1600" dirty="0" smtClean="0">
                <a:latin typeface="+mj-lt"/>
              </a:rPr>
              <a:t>Cf neutrons: 20 ns/50 ns   </a:t>
            </a:r>
          </a:p>
          <a:p>
            <a:pPr marL="360000" indent="-252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j-lt"/>
              </a:rPr>
              <a:t>C</a:t>
            </a:r>
            <a:r>
              <a:rPr lang="en-US" altLang="ko-KR" sz="1600" dirty="0" smtClean="0">
                <a:latin typeface="+mj-lt"/>
              </a:rPr>
              <a:t>harge range measured by ADC (</a:t>
            </a:r>
            <a:r>
              <a:rPr lang="en-US" altLang="ko-KR" sz="1600" dirty="0" err="1" smtClean="0">
                <a:latin typeface="+mj-lt"/>
              </a:rPr>
              <a:t>LeCroy</a:t>
            </a:r>
            <a:r>
              <a:rPr lang="en-US" altLang="ko-KR" sz="1600" dirty="0" smtClean="0">
                <a:latin typeface="+mj-lt"/>
              </a:rPr>
              <a:t> 2249) = 100 </a:t>
            </a:r>
            <a:r>
              <a:rPr lang="en-US" altLang="ko-KR" sz="1600" dirty="0" err="1" smtClean="0">
                <a:latin typeface="+mj-lt"/>
              </a:rPr>
              <a:t>fC</a:t>
            </a:r>
            <a:r>
              <a:rPr lang="en-US" altLang="ko-KR" sz="1600" dirty="0" smtClean="0">
                <a:latin typeface="+mj-lt"/>
              </a:rPr>
              <a:t> ~ 25.6 </a:t>
            </a:r>
            <a:r>
              <a:rPr lang="en-US" altLang="ko-KR" sz="1600" dirty="0" err="1" smtClean="0">
                <a:latin typeface="+mj-lt"/>
              </a:rPr>
              <a:t>pC</a:t>
            </a:r>
            <a:endParaRPr lang="en-US" altLang="ko-KR" sz="1600" dirty="0" smtClean="0">
              <a:latin typeface="+mj-lt"/>
            </a:endParaRPr>
          </a:p>
          <a:p>
            <a:pPr marL="360000" indent="-25200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altLang="ko-KR" sz="1600" dirty="0">
                <a:latin typeface="+mj-lt"/>
              </a:rPr>
              <a:t>D</a:t>
            </a:r>
            <a:r>
              <a:rPr lang="en-US" altLang="ko-KR" sz="1600" dirty="0" smtClean="0">
                <a:latin typeface="+mj-lt"/>
              </a:rPr>
              <a:t>igitization threshold for neutrons &amp; gammas    </a:t>
            </a:r>
          </a:p>
          <a:p>
            <a:pPr marL="108000">
              <a:lnSpc>
                <a:spcPct val="110000"/>
              </a:lnSpc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6600"/>
                </a:solidFill>
                <a:latin typeface="+mj-lt"/>
              </a:rPr>
              <a:t>       </a:t>
            </a:r>
            <a:r>
              <a:rPr lang="en-US" altLang="ko-KR" sz="1600" dirty="0" smtClean="0">
                <a:solidFill>
                  <a:srgbClr val="492AA0"/>
                </a:solidFill>
                <a:latin typeface="+mj-lt"/>
              </a:rPr>
              <a:t>Voltage-threshold discriminator (140 mV) </a:t>
            </a:r>
          </a:p>
          <a:p>
            <a:pPr marL="108000">
              <a:lnSpc>
                <a:spcPct val="110000"/>
              </a:lnSpc>
              <a:spcAft>
                <a:spcPts val="1800"/>
              </a:spcAft>
            </a:pPr>
            <a:r>
              <a:rPr lang="en-US" altLang="ko-KR" sz="1600" dirty="0" smtClean="0">
                <a:solidFill>
                  <a:srgbClr val="492AA0"/>
                </a:solidFill>
                <a:latin typeface="+mj-lt"/>
              </a:rPr>
              <a:t>       Constant-fraction discriminator (35 mV/ns, 4 ns sampling for trigger)</a:t>
            </a:r>
            <a:endParaRPr lang="en-US" altLang="ko-KR" sz="1600" dirty="0" smtClean="0">
              <a:solidFill>
                <a:srgbClr val="0000FF"/>
              </a:solidFill>
              <a:latin typeface="+mj-lt"/>
            </a:endParaRPr>
          </a:p>
          <a:p>
            <a:pPr marL="285750" indent="-285750">
              <a:lnSpc>
                <a:spcPct val="11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TOF of a neutron event = </a:t>
            </a:r>
            <a:r>
              <a:rPr lang="en-US" altLang="ko-KR" b="1" dirty="0">
                <a:solidFill>
                  <a:srgbClr val="0000FF"/>
                </a:solidFill>
                <a:latin typeface="+mj-lt"/>
              </a:rPr>
              <a:t>m</a:t>
            </a: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ean arrival time </a:t>
            </a:r>
            <a:endParaRPr lang="en-US" altLang="ko-KR" b="1" dirty="0">
              <a:solidFill>
                <a:srgbClr val="0000FF"/>
              </a:solidFill>
              <a:latin typeface="+mj-lt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			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ko-K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)/ 2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ko-KR" sz="1600" dirty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    → </a:t>
            </a:r>
            <a:r>
              <a:rPr lang="en-US" altLang="ko-KR" sz="1600" i="1" dirty="0" smtClean="0">
                <a:latin typeface="+mj-lt"/>
              </a:rPr>
              <a:t>t</a:t>
            </a:r>
            <a:r>
              <a:rPr lang="en-US" altLang="ko-KR" sz="1600" baseline="-25000" dirty="0" smtClean="0">
                <a:latin typeface="+mj-lt"/>
              </a:rPr>
              <a:t>0</a:t>
            </a:r>
            <a:r>
              <a:rPr lang="en-US" altLang="ko-KR" sz="1600" dirty="0" smtClean="0">
                <a:latin typeface="+mj-lt"/>
              </a:rPr>
              <a:t> for time calibration by using the mean arrival time of gammas </a:t>
            </a:r>
          </a:p>
          <a:p>
            <a:pPr>
              <a:lnSpc>
                <a:spcPct val="110000"/>
              </a:lnSpc>
              <a:spcAft>
                <a:spcPts val="1800"/>
              </a:spcAft>
            </a:pPr>
            <a:r>
              <a:rPr lang="en-US" altLang="ko-KR" sz="1600" dirty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    → Neutron energy </a:t>
            </a:r>
          </a:p>
          <a:p>
            <a:pPr marL="285750" indent="-285750">
              <a:lnSpc>
                <a:spcPct val="11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ko-KR" b="1" dirty="0" smtClean="0">
                <a:solidFill>
                  <a:srgbClr val="0000FF"/>
                </a:solidFill>
                <a:latin typeface="+mj-lt"/>
              </a:rPr>
              <a:t>Position of the signal obtained from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ko-KR" sz="1600" dirty="0">
                <a:solidFill>
                  <a:srgbClr val="0000FF"/>
                </a:solidFill>
                <a:latin typeface="+mj-lt"/>
              </a:rPr>
              <a:t>	</a:t>
            </a:r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		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∆</a:t>
            </a:r>
            <a:r>
              <a:rPr lang="en-US" altLang="ko-K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ko-K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ko-K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400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ko-K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altLang="ko-KR" sz="1600" dirty="0">
                <a:latin typeface="+mj-lt"/>
              </a:rPr>
              <a:t> </a:t>
            </a:r>
            <a:r>
              <a:rPr lang="en-US" altLang="ko-KR" sz="1600" dirty="0" smtClean="0">
                <a:latin typeface="+mj-lt"/>
              </a:rPr>
              <a:t>    → Hit positions of neutrons along the bar detector</a:t>
            </a:r>
            <a:endParaRPr lang="en-US" altLang="ko-KR" sz="1600" dirty="0">
              <a:latin typeface="+mj-lt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March 31 @IBS</a:t>
            </a:r>
            <a:endParaRPr lang="ko-KR" altLang="en-US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March 17, 2014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3786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  <a:effectLst/>
      </a:spPr>
      <a:bodyPr wrap="none" rtlCol="0">
        <a:spAutoFit/>
      </a:bodyPr>
      <a:lstStyle>
        <a:defPPr>
          <a:spcBef>
            <a:spcPct val="10000"/>
          </a:spcBef>
          <a:defRPr dirty="0" smtClean="0">
            <a:ea typeface="굴림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5258</TotalTime>
  <Words>1706</Words>
  <Application>Microsoft Office PowerPoint</Application>
  <PresentationFormat>화면 슬라이드 쇼(4:3)</PresentationFormat>
  <Paragraphs>284</Paragraphs>
  <Slides>25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굴림</vt:lpstr>
      <vt:lpstr>Arial</vt:lpstr>
      <vt:lpstr>Times New Roman</vt:lpstr>
      <vt:lpstr>Georgia</vt:lpstr>
      <vt:lpstr>Broadway</vt:lpstr>
      <vt:lpstr>바탕</vt:lpstr>
      <vt:lpstr>맑은 고딕</vt:lpstr>
      <vt:lpstr>Apple SD 산돌고딕 Neo 옅은체</vt:lpstr>
      <vt:lpstr>Wingdings</vt:lpstr>
      <vt:lpstr>Arial Black</vt:lpstr>
      <vt:lpstr>Office 테마</vt:lpstr>
      <vt:lpstr>PowerPoint 프레젠테이션</vt:lpstr>
      <vt:lpstr>1. Introductions: LAMPS at RAON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6. Summary &amp; milestones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GSI Physics Program</dc:title>
  <dc:creator>user</dc:creator>
  <cp:lastModifiedBy>Windows 사용자</cp:lastModifiedBy>
  <cp:revision>516</cp:revision>
  <dcterms:created xsi:type="dcterms:W3CDTF">2009-01-26T17:02:28Z</dcterms:created>
  <dcterms:modified xsi:type="dcterms:W3CDTF">2014-03-29T00:48:49Z</dcterms:modified>
</cp:coreProperties>
</file>