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4" r:id="rId3"/>
    <p:sldId id="284" r:id="rId4"/>
    <p:sldId id="289" r:id="rId5"/>
    <p:sldId id="285" r:id="rId6"/>
    <p:sldId id="290" r:id="rId7"/>
    <p:sldId id="291" r:id="rId8"/>
    <p:sldId id="260" r:id="rId9"/>
    <p:sldId id="286" r:id="rId10"/>
    <p:sldId id="292" r:id="rId11"/>
    <p:sldId id="318" r:id="rId12"/>
    <p:sldId id="293" r:id="rId13"/>
    <p:sldId id="294" r:id="rId14"/>
    <p:sldId id="295" r:id="rId15"/>
    <p:sldId id="269" r:id="rId16"/>
    <p:sldId id="270" r:id="rId17"/>
    <p:sldId id="297" r:id="rId18"/>
    <p:sldId id="302" r:id="rId19"/>
    <p:sldId id="287" r:id="rId20"/>
    <p:sldId id="312" r:id="rId21"/>
    <p:sldId id="288" r:id="rId22"/>
    <p:sldId id="303" r:id="rId23"/>
    <p:sldId id="304" r:id="rId24"/>
    <p:sldId id="305" r:id="rId25"/>
    <p:sldId id="301" r:id="rId26"/>
    <p:sldId id="317" r:id="rId27"/>
    <p:sldId id="306" r:id="rId28"/>
    <p:sldId id="307" r:id="rId29"/>
    <p:sldId id="308" r:id="rId30"/>
    <p:sldId id="309" r:id="rId31"/>
    <p:sldId id="310" r:id="rId32"/>
    <p:sldId id="311" r:id="rId33"/>
    <p:sldId id="313" r:id="rId34"/>
    <p:sldId id="262" r:id="rId35"/>
    <p:sldId id="316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C35F3-5BF5-4E6A-9D05-F54A66745703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835E2-E4E8-4072-B691-ED09B1035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15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740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55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35E2-E4E8-4072-B691-ED09B1035D2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55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31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48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09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5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71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09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8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26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3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62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05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827F5-006D-4226-8701-04E0BC918FCF}" type="datetimeFigureOut">
              <a:rPr lang="ko-KR" altLang="en-US" smtClean="0"/>
              <a:t>2014-03-25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4130-478D-4A8A-B075-3596BDC47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7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/>
              <a:t>LAMPS</a:t>
            </a:r>
            <a:br>
              <a:rPr lang="en-US" altLang="ko-KR" b="1" dirty="0" smtClean="0"/>
            </a:br>
            <a:r>
              <a:rPr lang="en-US" altLang="ko-KR" b="1" dirty="0" smtClean="0"/>
              <a:t>Time Projection Chamber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err="1" smtClean="0"/>
              <a:t>HyoSang</a:t>
            </a:r>
            <a:r>
              <a:rPr lang="en-US" altLang="ko-KR" dirty="0" smtClean="0"/>
              <a:t> Lee</a:t>
            </a:r>
          </a:p>
          <a:p>
            <a:r>
              <a:rPr lang="en-US" altLang="ko-KR" dirty="0" smtClean="0"/>
              <a:t>IBS</a:t>
            </a:r>
          </a:p>
          <a:p>
            <a:r>
              <a:rPr lang="en-US" altLang="ko-KR" dirty="0" smtClean="0"/>
              <a:t>2014.03.31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92408784" descr="EMB000019a01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" y="978457"/>
            <a:ext cx="377957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9" name="그룹 8"/>
          <p:cNvGrpSpPr>
            <a:grpSpLocks noChangeAspect="1"/>
          </p:cNvGrpSpPr>
          <p:nvPr/>
        </p:nvGrpSpPr>
        <p:grpSpPr>
          <a:xfrm>
            <a:off x="3709207" y="841962"/>
            <a:ext cx="1678657" cy="2853711"/>
            <a:chOff x="3246514" y="1887396"/>
            <a:chExt cx="2997610" cy="5095913"/>
          </a:xfrm>
        </p:grpSpPr>
        <p:sp>
          <p:nvSpPr>
            <p:cNvPr id="10" name="Rectangle 2"/>
            <p:cNvSpPr/>
            <p:nvPr/>
          </p:nvSpPr>
          <p:spPr>
            <a:xfrm>
              <a:off x="4355976" y="2256728"/>
              <a:ext cx="116788" cy="42775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/>
            <p:cNvSpPr/>
            <p:nvPr/>
          </p:nvSpPr>
          <p:spPr>
            <a:xfrm>
              <a:off x="4282983" y="2782301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7"/>
            <p:cNvSpPr/>
            <p:nvPr/>
          </p:nvSpPr>
          <p:spPr>
            <a:xfrm>
              <a:off x="4304001" y="3839839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8"/>
            <p:cNvSpPr/>
            <p:nvPr/>
          </p:nvSpPr>
          <p:spPr>
            <a:xfrm>
              <a:off x="4289403" y="4934764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9"/>
            <p:cNvSpPr/>
            <p:nvPr/>
          </p:nvSpPr>
          <p:spPr>
            <a:xfrm>
              <a:off x="4310421" y="5992302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4479177" y="3299676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1"/>
            <p:cNvSpPr/>
            <p:nvPr/>
          </p:nvSpPr>
          <p:spPr>
            <a:xfrm>
              <a:off x="4500195" y="4357214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4485597" y="5452139"/>
              <a:ext cx="45719" cy="719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6514" y="6488668"/>
              <a:ext cx="1457363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Field strip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89705" y="5992302"/>
              <a:ext cx="1654419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Mirror strip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89705" y="4565432"/>
              <a:ext cx="916577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2mm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280" y="5095596"/>
              <a:ext cx="1131266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0.5mm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64164" y="1887396"/>
              <a:ext cx="1403206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PI : 75um</a:t>
              </a:r>
              <a:endParaRPr lang="en-US" sz="1200" b="1" dirty="0">
                <a:latin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18432" y="3317634"/>
              <a:ext cx="1477631" cy="49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Cu : 35um</a:t>
              </a:r>
              <a:endParaRPr lang="en-US" sz="1200" b="1" dirty="0">
                <a:latin typeface="Calibri" pitchFamily="34" charset="0"/>
              </a:endParaRPr>
            </a:p>
          </p:txBody>
        </p:sp>
      </p:grp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1" t="18957" r="6513" b="19790"/>
          <a:stretch/>
        </p:blipFill>
        <p:spPr bwMode="auto">
          <a:xfrm>
            <a:off x="107504" y="3507065"/>
            <a:ext cx="3202607" cy="337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27" name="직선 연결선 26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8" name="직선 연결선 27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29" name="직사각형 28"/>
          <p:cNvSpPr/>
          <p:nvPr/>
        </p:nvSpPr>
        <p:spPr>
          <a:xfrm>
            <a:off x="0" y="0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</a:rPr>
              <a:t>Field Cage</a:t>
            </a:r>
            <a:endParaRPr lang="ko-KR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176" name="Picture 8" descr="M:\TPC photo\LAMPS\IMG_27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15167" r="12379" b="18341"/>
          <a:stretch/>
        </p:blipFill>
        <p:spPr bwMode="auto">
          <a:xfrm rot="16200000">
            <a:off x="3366398" y="4280472"/>
            <a:ext cx="2518987" cy="18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Talk\LAMPS Review 20140331\LAMPS_TPC_chain_shemat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44" y="1488606"/>
            <a:ext cx="3545268" cy="44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-3791" y="679456"/>
            <a:ext cx="328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</a:t>
            </a:r>
            <a:r>
              <a:rPr lang="en-US" altLang="ko-KR" b="1" dirty="0" smtClean="0">
                <a:solidFill>
                  <a:srgbClr val="FF0000"/>
                </a:solidFill>
              </a:rPr>
              <a:t>: 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768" y="3444235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HV divider circuit for triple GEM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6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27" name="직선 연결선 26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8" name="직선 연결선 27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29" name="직사각형 28"/>
          <p:cNvSpPr/>
          <p:nvPr/>
        </p:nvSpPr>
        <p:spPr>
          <a:xfrm>
            <a:off x="0" y="0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</a:rPr>
              <a:t>Field Cage</a:t>
            </a:r>
            <a:endParaRPr lang="ko-KR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6632" r="13275" b="16850"/>
          <a:stretch/>
        </p:blipFill>
        <p:spPr bwMode="auto">
          <a:xfrm>
            <a:off x="740387" y="692696"/>
            <a:ext cx="5675479" cy="34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1" t="15580" r="16184" b="19432"/>
          <a:stretch/>
        </p:blipFill>
        <p:spPr bwMode="auto">
          <a:xfrm>
            <a:off x="4860032" y="3501008"/>
            <a:ext cx="4210155" cy="32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30" y="725994"/>
            <a:ext cx="35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E field sum : EFSUM=180V/cm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2015" y="3212976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Potential distribution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7" t="20632" r="15197" b="20000"/>
          <a:stretch/>
        </p:blipFill>
        <p:spPr bwMode="auto">
          <a:xfrm>
            <a:off x="467545" y="4149080"/>
            <a:ext cx="4392488" cy="26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049" y="4324454"/>
            <a:ext cx="6535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570mm</a:t>
            </a:r>
            <a:endParaRPr lang="ko-KR" alt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1331640" y="5054987"/>
            <a:ext cx="19479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altLang="ko-KR" sz="1000" b="1" dirty="0" smtClean="0">
              <a:solidFill>
                <a:srgbClr val="FF0000"/>
              </a:solidFill>
            </a:endParaRPr>
          </a:p>
          <a:p>
            <a:r>
              <a:rPr lang="en-US" altLang="ko-KR" sz="10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ko-KR" sz="1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                                                     </a:t>
            </a:r>
            <a:endParaRPr lang="ko-KR" altLang="en-US" sz="1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608" y="4262899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0000"/>
                </a:solidFill>
              </a:rPr>
              <a:t>Two resistors chain : ~228M</a:t>
            </a:r>
            <a:r>
              <a:rPr lang="en-US" altLang="ko-KR" sz="1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endParaRPr lang="ko-KR" altLang="en-US" sz="1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517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_x192409424" descr="EMB000019a01d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6048" y="1094926"/>
            <a:ext cx="3901951" cy="32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_x192411744" descr="EMB000019a01d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3960" y="4230843"/>
            <a:ext cx="1906125" cy="32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TPC photo\LAMPS\IMG_27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43" y="3207459"/>
            <a:ext cx="1957219" cy="14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:\TPC photo\LAMPS\IMG_2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03" y="1379124"/>
            <a:ext cx="1945100" cy="14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192412224" descr="EMB000019a01d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0" y="961708"/>
            <a:ext cx="3268684" cy="16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12" name="직선 연결선 11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3" name="직선 연결선 12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4" name="직사각형 13"/>
          <p:cNvSpPr/>
          <p:nvPr/>
        </p:nvSpPr>
        <p:spPr>
          <a:xfrm>
            <a:off x="0" y="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Field Cage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0010" y="611396"/>
            <a:ext cx="339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Field strip :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outer (with 6 sheets)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5903" y="4602614"/>
            <a:ext cx="337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Field strip :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inner (with 2 sheets)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939" y="639624"/>
            <a:ext cx="429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sheet with </a:t>
            </a:r>
            <a:r>
              <a:rPr lang="en-US" altLang="ko-KR" b="1" dirty="0" smtClean="0">
                <a:solidFill>
                  <a:srgbClr val="FF0000"/>
                </a:solidFill>
              </a:rPr>
              <a:t>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4310" y="2996952"/>
            <a:ext cx="1519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Two 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resistor 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chain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1688" y="5672281"/>
            <a:ext cx="1519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Two 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resistor 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chain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8199" name="Picture 7" descr="M:\TPC photo\LAMPS\IMG_27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4" b="21721"/>
          <a:stretch/>
        </p:blipFill>
        <p:spPr bwMode="auto">
          <a:xfrm>
            <a:off x="181306" y="3177757"/>
            <a:ext cx="3240653" cy="15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:\TPC photo\LAMPS\IMG_27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4576" r="34890" b="8403"/>
          <a:stretch/>
        </p:blipFill>
        <p:spPr bwMode="auto">
          <a:xfrm rot="16200000">
            <a:off x="3668658" y="4551802"/>
            <a:ext cx="1358001" cy="243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M:\TPC photo\LAMPS\IMG_27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6"/>
          <a:stretch/>
        </p:blipFill>
        <p:spPr bwMode="auto">
          <a:xfrm>
            <a:off x="181306" y="5087895"/>
            <a:ext cx="2736304" cy="12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화살표 연결선 2"/>
          <p:cNvCxnSpPr>
            <a:stCxn id="19" idx="0"/>
          </p:cNvCxnSpPr>
          <p:nvPr/>
        </p:nvCxnSpPr>
        <p:spPr>
          <a:xfrm flipV="1">
            <a:off x="7394198" y="2508250"/>
            <a:ext cx="12824" cy="4887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stCxn id="19" idx="2"/>
          </p:cNvCxnSpPr>
          <p:nvPr/>
        </p:nvCxnSpPr>
        <p:spPr>
          <a:xfrm>
            <a:off x="7394198" y="3273951"/>
            <a:ext cx="12826" cy="6608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355" y="2788596"/>
            <a:ext cx="46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Field strip sheet </a:t>
            </a:r>
            <a:r>
              <a:rPr lang="en-US" altLang="ko-KR" b="1" dirty="0" smtClean="0">
                <a:solidFill>
                  <a:srgbClr val="FF0000"/>
                </a:solidFill>
              </a:rPr>
              <a:t>without 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084976" y="1511278"/>
            <a:ext cx="9144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화살표 연결선 30"/>
          <p:cNvCxnSpPr/>
          <p:nvPr/>
        </p:nvCxnSpPr>
        <p:spPr>
          <a:xfrm flipH="1">
            <a:off x="4688671" y="1655294"/>
            <a:ext cx="1396306" cy="4055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237376" y="3797400"/>
            <a:ext cx="9144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/>
          <p:cNvCxnSpPr/>
          <p:nvPr/>
        </p:nvCxnSpPr>
        <p:spPr>
          <a:xfrm flipH="1">
            <a:off x="5148064" y="3941416"/>
            <a:ext cx="1089313" cy="2796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4598" y="4771891"/>
            <a:ext cx="18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resistor pattern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05188" y="4771891"/>
            <a:ext cx="120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electrode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Field Cage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192" y="0"/>
            <a:ext cx="255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8" descr="IMG_1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1380" b="6057"/>
          <a:stretch>
            <a:fillRect/>
          </a:stretch>
        </p:blipFill>
        <p:spPr>
          <a:xfrm>
            <a:off x="2411508" y="1004445"/>
            <a:ext cx="3684492" cy="5296874"/>
          </a:xfrm>
          <a:prstGeom prst="rect">
            <a:avLst/>
          </a:prstGeom>
        </p:spPr>
      </p:pic>
      <p:pic>
        <p:nvPicPr>
          <p:cNvPr id="10" name="Picture 2" descr="IMG_18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20" y="4167273"/>
            <a:ext cx="2907588" cy="2171717"/>
          </a:xfrm>
          <a:prstGeom prst="rect">
            <a:avLst/>
          </a:prstGeom>
        </p:spPr>
      </p:pic>
      <p:pic>
        <p:nvPicPr>
          <p:cNvPr id="11" name="Picture 1" descr="IMG_17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15" y="848467"/>
            <a:ext cx="2196354" cy="2940573"/>
          </a:xfrm>
          <a:prstGeom prst="rect">
            <a:avLst/>
          </a:prstGeom>
        </p:spPr>
      </p:pic>
      <p:pic>
        <p:nvPicPr>
          <p:cNvPr id="12" name="Picture 5" descr="IMG_18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" y="657695"/>
            <a:ext cx="2270627" cy="3040012"/>
          </a:xfrm>
          <a:prstGeom prst="rect">
            <a:avLst/>
          </a:prstGeom>
        </p:spPr>
      </p:pic>
      <p:pic>
        <p:nvPicPr>
          <p:cNvPr id="13" name="Picture 7" descr="IMG_18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" y="3806996"/>
            <a:ext cx="2270627" cy="3040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37045" y="548680"/>
            <a:ext cx="1333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Target Holder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7045" y="3806996"/>
            <a:ext cx="1140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PAD + GEM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5987" y="642174"/>
            <a:ext cx="140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prototype TPC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92696"/>
            <a:ext cx="946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fieldstrip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679777"/>
            <a:ext cx="2283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Fieldstrip + Gas chamber</a:t>
            </a:r>
            <a:endParaRPr lang="en-US" sz="16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0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2042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Field Cage test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192" y="0"/>
            <a:ext cx="255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Laser test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73742" y="1394537"/>
            <a:ext cx="4594834" cy="4338719"/>
            <a:chOff x="335754" y="499030"/>
            <a:chExt cx="8525399" cy="6367736"/>
          </a:xfrm>
        </p:grpSpPr>
        <p:pic>
          <p:nvPicPr>
            <p:cNvPr id="10" name="Picture 2" descr="C:\Users\hslee\Desktop\p.TPC test in J-PARC 201304\selected\IMG_187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754" y="499030"/>
              <a:ext cx="8525399" cy="6367736"/>
            </a:xfrm>
            <a:prstGeom prst="rect">
              <a:avLst/>
            </a:prstGeom>
            <a:noFill/>
          </p:spPr>
        </p:pic>
        <p:cxnSp>
          <p:nvCxnSpPr>
            <p:cNvPr id="11" name="직선 화살표 연결선 10"/>
            <p:cNvCxnSpPr/>
            <p:nvPr/>
          </p:nvCxnSpPr>
          <p:spPr>
            <a:xfrm>
              <a:off x="3418642" y="2885095"/>
              <a:ext cx="2705079" cy="1800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27635" y="3484167"/>
              <a:ext cx="2030406" cy="858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Calibri" pitchFamily="34" charset="0"/>
                </a:rPr>
                <a:t>Laser direction</a:t>
              </a:r>
              <a:endParaRPr lang="ko-KR" altLang="en-US" sz="16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39403" y="2625920"/>
              <a:ext cx="1477170" cy="858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Calibri" pitchFamily="34" charset="0"/>
                </a:rPr>
                <a:t>Laser source</a:t>
              </a:r>
              <a:endParaRPr lang="ko-KR" altLang="en-US" sz="16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4" name="직선 화살표 연결선 13"/>
            <p:cNvCxnSpPr/>
            <p:nvPr/>
          </p:nvCxnSpPr>
          <p:spPr>
            <a:xfrm>
              <a:off x="2207563" y="3853499"/>
              <a:ext cx="1171461" cy="19832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14"/>
            <p:cNvCxnSpPr/>
            <p:nvPr/>
          </p:nvCxnSpPr>
          <p:spPr>
            <a:xfrm flipV="1">
              <a:off x="3379024" y="2885095"/>
              <a:ext cx="0" cy="11751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123722" y="4051821"/>
              <a:ext cx="1473077" cy="45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Calibri" pitchFamily="34" charset="0"/>
                </a:rPr>
                <a:t>p.TPC</a:t>
              </a:r>
              <a:endParaRPr lang="ko-KR" altLang="en-US" sz="14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807095"/>
            <a:ext cx="4273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</a:rPr>
              <a:t>p.TPC</a:t>
            </a:r>
            <a:r>
              <a:rPr lang="en-US" sz="2400" b="1" dirty="0" smtClean="0">
                <a:latin typeface="Calibri" pitchFamily="34" charset="0"/>
              </a:rPr>
              <a:t> test @ J-PARC Hadron Hall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8" name="Picture 1" descr="drift_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/>
          <a:stretch>
            <a:fillRect/>
          </a:stretch>
        </p:blipFill>
        <p:spPr>
          <a:xfrm>
            <a:off x="5602941" y="692696"/>
            <a:ext cx="3183393" cy="61653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8122" y="5538718"/>
            <a:ext cx="945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150V/cm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8122" y="4293096"/>
            <a:ext cx="945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160V/cm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8122" y="3090446"/>
            <a:ext cx="945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170V/cm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8122" y="1815207"/>
            <a:ext cx="945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180V/cm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3" name="Straight Connector 8"/>
          <p:cNvCxnSpPr/>
          <p:nvPr/>
        </p:nvCxnSpPr>
        <p:spPr>
          <a:xfrm flipH="1" flipV="1">
            <a:off x="7236296" y="908720"/>
            <a:ext cx="481744" cy="520799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64088" y="858198"/>
            <a:ext cx="1930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itchFamily="34" charset="0"/>
              </a:rPr>
              <a:t>p.TPC</a:t>
            </a:r>
            <a:r>
              <a:rPr lang="en-US" sz="1600" b="1" dirty="0" smtClean="0">
                <a:latin typeface="Calibri" pitchFamily="34" charset="0"/>
              </a:rPr>
              <a:t> – drift velocity</a:t>
            </a:r>
            <a:endParaRPr lang="en-US" sz="16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TPC photo\LAMPS\IMG_2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679638" cy="49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TPC photo\LAMPS\IMG_2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2" y="1196752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TPC photo\LAMPS\IMG_27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21679" r="25101" b="20968"/>
          <a:stretch/>
        </p:blipFill>
        <p:spPr bwMode="auto">
          <a:xfrm>
            <a:off x="5027302" y="4673332"/>
            <a:ext cx="2641041" cy="20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7" name="직선 연결선 6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8" name="직선 연결선 7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9" name="직사각형 8"/>
          <p:cNvSpPr/>
          <p:nvPr/>
        </p:nvSpPr>
        <p:spPr>
          <a:xfrm>
            <a:off x="0" y="0"/>
            <a:ext cx="125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Cathode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" name="직선 화살표 연결선 2"/>
          <p:cNvCxnSpPr/>
          <p:nvPr/>
        </p:nvCxnSpPr>
        <p:spPr>
          <a:xfrm flipV="1">
            <a:off x="899592" y="2852936"/>
            <a:ext cx="2520280" cy="136815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857329">
            <a:off x="1306892" y="3807069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460mm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1691680" y="3537012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32495" y="350100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180mm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7592" y="4329172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Dummy cathode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4088" y="3165438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Cathode holder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32307" y="3265239"/>
            <a:ext cx="179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HV connector hole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직선 화살표 연결선 22"/>
          <p:cNvCxnSpPr>
            <a:stCxn id="21" idx="0"/>
          </p:cNvCxnSpPr>
          <p:nvPr/>
        </p:nvCxnSpPr>
        <p:spPr>
          <a:xfrm flipV="1">
            <a:off x="6120064" y="2751232"/>
            <a:ext cx="1260248" cy="41420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>
            <a:stCxn id="22" idx="0"/>
          </p:cNvCxnSpPr>
          <p:nvPr/>
        </p:nvCxnSpPr>
        <p:spPr>
          <a:xfrm flipH="1" flipV="1">
            <a:off x="7884369" y="2958336"/>
            <a:ext cx="42991" cy="3069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_x192410784" descr="EMB000019a01d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5" y="980728"/>
            <a:ext cx="22987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_x192411344" descr="EMB000019a01d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44" y="1034258"/>
            <a:ext cx="2306638" cy="26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_x192409184" descr="EMB000019a01d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9" y="1268780"/>
            <a:ext cx="2535238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_x192411744" descr="EMB000019a01d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1030"/>
            <a:ext cx="2535238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_x192408944" descr="EMB000019a01d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00" y="4067393"/>
            <a:ext cx="2610232" cy="267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M:\TPC photo\LAMPS\IMG_29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3753"/>
          <a:stretch/>
        </p:blipFill>
        <p:spPr bwMode="auto">
          <a:xfrm>
            <a:off x="2909724" y="4041030"/>
            <a:ext cx="2437192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16" name="직선 연결선 15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7" name="직선 연결선 16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8" name="직사각형 17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716082"/>
            <a:ext cx="212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frame : Al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3733253"/>
            <a:ext cx="211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with PAD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7244" y="726481"/>
            <a:ext cx="319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PAD frame (G10) &amp; HV connector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9792" y="3573016"/>
            <a:ext cx="28435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</a:t>
            </a:r>
          </a:p>
          <a:p>
            <a:r>
              <a:rPr lang="en-US" altLang="ko-KR" sz="1200" b="1" dirty="0" smtClean="0">
                <a:solidFill>
                  <a:srgbClr val="FF0000"/>
                </a:solidFill>
              </a:rPr>
              <a:t>with PAD + GEM + dummy cathode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0200" y="3779995"/>
            <a:ext cx="167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TPC bottom back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02213" y="5250491"/>
            <a:ext cx="1278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8147" y="5949280"/>
            <a:ext cx="119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HV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5169" y="1556792"/>
            <a:ext cx="119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HV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_x192411344" descr="EMB000019a01d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7" y="1196752"/>
            <a:ext cx="253206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_x192411264" descr="EMB000019a01d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0" y="2924944"/>
            <a:ext cx="2540422" cy="34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_x192411104" descr="EMB000019a01d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92179"/>
            <a:ext cx="2465388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_x192410784" descr="EMB000019a01db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82" y="904428"/>
            <a:ext cx="2482850" cy="2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_x192411104" descr="EMB000019a01d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495" y="3863106"/>
            <a:ext cx="249872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_x192408784" descr="EMB000019a01db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6594"/>
            <a:ext cx="139065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_x192411504" descr="EMB000019a01da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84" y="3803714"/>
            <a:ext cx="1128713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28" name="직선 연결선 27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9" name="직선 연결선 28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30" name="직사각형 29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437" y="824463"/>
            <a:ext cx="2656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G10 frame for Field Cage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" name="직선 화살표 연결선 2"/>
          <p:cNvCxnSpPr>
            <a:endCxn id="12291" idx="0"/>
          </p:cNvCxnSpPr>
          <p:nvPr/>
        </p:nvCxnSpPr>
        <p:spPr>
          <a:xfrm>
            <a:off x="1429581" y="2150819"/>
            <a:ext cx="0" cy="774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683568" y="3429000"/>
            <a:ext cx="0" cy="236240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432224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720mm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485" y="2996952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490mm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251520" y="3273951"/>
            <a:ext cx="237626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15816" y="620688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G10 sheet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8144" y="620688"/>
            <a:ext cx="257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honeycomb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26495" y="3555329"/>
            <a:ext cx="2399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Field Cage with field strip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09928" y="357033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Inner Field Cage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_x192216744" descr="EMB000019a01d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7036"/>
            <a:ext cx="253523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_x193111040" descr="EMB000019a01d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86" y="1052736"/>
            <a:ext cx="2535238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M:\TPC photo\LAMPS\IMG_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61" y="1377026"/>
            <a:ext cx="310896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9" name="직선 연결선 8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0" name="직선 연결선 9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1" name="직사각형 10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18" y="4590441"/>
            <a:ext cx="2866587" cy="21499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454" y="828624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Inner Field Cage install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278" y="753600"/>
            <a:ext cx="219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Outer Field Cage install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6629" y="1052736"/>
            <a:ext cx="1423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Prototype TPC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67518" y="4283840"/>
            <a:ext cx="199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Prototype TPC : back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2" y="692696"/>
            <a:ext cx="1154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GET system</a:t>
            </a:r>
          </a:p>
        </p:txBody>
      </p:sp>
      <p:sp>
        <p:nvSpPr>
          <p:cNvPr id="49" name="모서리가 둥근 직사각형 48"/>
          <p:cNvSpPr/>
          <p:nvPr/>
        </p:nvSpPr>
        <p:spPr>
          <a:xfrm>
            <a:off x="323528" y="1196752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TPC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323528" y="1916832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ZAP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323528" y="3573016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323528" y="5229200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CoBo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23528" y="6453336"/>
            <a:ext cx="9144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PC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4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196752"/>
            <a:ext cx="2604070" cy="1230727"/>
          </a:xfrm>
          <a:prstGeom prst="rect">
            <a:avLst/>
          </a:prstGeom>
        </p:spPr>
      </p:pic>
      <p:pic>
        <p:nvPicPr>
          <p:cNvPr id="56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1" y="3040917"/>
            <a:ext cx="2232247" cy="1539144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256941"/>
            <a:ext cx="2016224" cy="1324187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/>
          </p:cNvPicPr>
          <p:nvPr/>
        </p:nvPicPr>
        <p:blipFill>
          <a:blip r:embed="rId5" cstate="print"/>
          <a:srcRect l="9521" t="29103" b="5416"/>
          <a:stretch>
            <a:fillRect/>
          </a:stretch>
        </p:blipFill>
        <p:spPr>
          <a:xfrm>
            <a:off x="2195736" y="5157192"/>
            <a:ext cx="2952328" cy="1597819"/>
          </a:xfrm>
          <a:prstGeom prst="rect">
            <a:avLst/>
          </a:prstGeom>
        </p:spPr>
      </p:pic>
      <p:cxnSp>
        <p:nvCxnSpPr>
          <p:cNvPr id="59" name="직선 화살표 연결선 58"/>
          <p:cNvCxnSpPr>
            <a:stCxn id="49" idx="2"/>
            <a:endCxn id="50" idx="0"/>
          </p:cNvCxnSpPr>
          <p:nvPr/>
        </p:nvCxnSpPr>
        <p:spPr>
          <a:xfrm>
            <a:off x="780728" y="155679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>
            <a:stCxn id="50" idx="2"/>
            <a:endCxn id="51" idx="0"/>
          </p:cNvCxnSpPr>
          <p:nvPr/>
        </p:nvCxnSpPr>
        <p:spPr>
          <a:xfrm>
            <a:off x="780728" y="2276872"/>
            <a:ext cx="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>
            <a:stCxn id="51" idx="2"/>
            <a:endCxn id="52" idx="0"/>
          </p:cNvCxnSpPr>
          <p:nvPr/>
        </p:nvCxnSpPr>
        <p:spPr>
          <a:xfrm>
            <a:off x="780728" y="3933056"/>
            <a:ext cx="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>
            <a:stCxn id="52" idx="2"/>
            <a:endCxn id="53" idx="0"/>
          </p:cNvCxnSpPr>
          <p:nvPr/>
        </p:nvCxnSpPr>
        <p:spPr>
          <a:xfrm>
            <a:off x="780728" y="5589240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>
          <a:xfrm>
            <a:off x="1763688" y="764704"/>
            <a:ext cx="720080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ZAP board : to protect AGET chip in </a:t>
            </a:r>
            <a:r>
              <a:rPr lang="en-US" altLang="ko-KR" b="1" dirty="0" err="1" smtClean="0">
                <a:solidFill>
                  <a:schemeClr val="tx1"/>
                </a:solidFill>
                <a:latin typeface="Calibri" pitchFamily="34" charset="0"/>
              </a:rPr>
              <a:t>AsAd</a:t>
            </a: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board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763688" y="2636912"/>
            <a:ext cx="7200800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ASAD : AGET Support for Analog to Digital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6" name="직선 화살표 연결선 65"/>
          <p:cNvCxnSpPr/>
          <p:nvPr/>
        </p:nvCxnSpPr>
        <p:spPr>
          <a:xfrm flipV="1">
            <a:off x="3851920" y="3328949"/>
            <a:ext cx="792088" cy="1440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72000" y="2896901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A(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Asic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)GET chip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04247" y="2924944"/>
            <a:ext cx="2160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4 AGET (256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</a:p>
          <a:p>
            <a:pPr marL="633413" lvl="1" indent="-176213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		in 1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en-US" altLang="ko-KR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12 bit ADC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Pulsar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1763688" y="4725144"/>
            <a:ext cx="7200800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itchFamily="2" charset="2"/>
              <a:buChar char="l"/>
            </a:pPr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 COBO : Collection </a:t>
            </a:r>
            <a:r>
              <a:rPr lang="en-US" altLang="ko-KR" b="1" dirty="0" err="1" smtClean="0">
                <a:solidFill>
                  <a:schemeClr val="tx1"/>
                </a:solidFill>
                <a:latin typeface="Calibri" pitchFamily="34" charset="0"/>
              </a:rPr>
              <a:t>BOard</a:t>
            </a:r>
            <a:endParaRPr lang="ko-KR" alt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51855" y="4955684"/>
            <a:ext cx="2808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Digital data from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endParaRPr lang="en-US" altLang="ko-KR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Zero suppression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Network transfer to PC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4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Calibri" pitchFamily="34" charset="0"/>
              </a:rPr>
              <a:t>AsAd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itchFamily="34" charset="0"/>
              </a:rPr>
              <a:t> controlled by 1 COBO</a:t>
            </a:r>
          </a:p>
        </p:txBody>
      </p:sp>
      <p:cxnSp>
        <p:nvCxnSpPr>
          <p:cNvPr id="71" name="직선 화살표 연결선 70"/>
          <p:cNvCxnSpPr>
            <a:stCxn id="50" idx="3"/>
            <a:endCxn id="63" idx="1"/>
          </p:cNvCxnSpPr>
          <p:nvPr/>
        </p:nvCxnSpPr>
        <p:spPr>
          <a:xfrm flipV="1">
            <a:off x="1237928" y="1664804"/>
            <a:ext cx="525760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>
            <a:stCxn id="51" idx="3"/>
            <a:endCxn id="65" idx="1"/>
          </p:cNvCxnSpPr>
          <p:nvPr/>
        </p:nvCxnSpPr>
        <p:spPr>
          <a:xfrm flipV="1">
            <a:off x="1237928" y="3645024"/>
            <a:ext cx="525760" cy="108012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>
            <a:stCxn id="52" idx="3"/>
            <a:endCxn id="69" idx="1"/>
          </p:cNvCxnSpPr>
          <p:nvPr/>
        </p:nvCxnSpPr>
        <p:spPr>
          <a:xfrm>
            <a:off x="1237928" y="5409220"/>
            <a:ext cx="525760" cy="360040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M:\TPC photo\LAMPS\IMG_29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3908" b="5147"/>
          <a:stretch/>
        </p:blipFill>
        <p:spPr bwMode="auto">
          <a:xfrm rot="5400000">
            <a:off x="5042312" y="980073"/>
            <a:ext cx="1363631" cy="17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616820" y="1473891"/>
            <a:ext cx="233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altLang="ko-KR" sz="1200" b="1" baseline="30000" dirty="0">
                <a:solidFill>
                  <a:srgbClr val="FF0000"/>
                </a:solidFill>
                <a:latin typeface="Calibri" pitchFamily="34" charset="0"/>
              </a:rPr>
              <a:t>nd</a:t>
            </a:r>
            <a:r>
              <a:rPr lang="en-US" altLang="ko-KR" sz="1200" b="1" dirty="0">
                <a:solidFill>
                  <a:srgbClr val="FF0000"/>
                </a:solidFill>
                <a:latin typeface="Calibri" pitchFamily="34" charset="0"/>
              </a:rPr>
              <a:t> version ZAP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 smtClean="0">
                <a:solidFill>
                  <a:srgbClr val="FF0000"/>
                </a:solidFill>
                <a:latin typeface="Calibri" pitchFamily="34" charset="0"/>
              </a:rPr>
              <a:t>BAV99 chip : small signal diode</a:t>
            </a:r>
          </a:p>
        </p:txBody>
      </p:sp>
    </p:spTree>
    <p:extLst>
      <p:ext uri="{BB962C8B-B14F-4D97-AF65-F5344CB8AC3E}">
        <p14:creationId xmlns:p14="http://schemas.microsoft.com/office/powerpoint/2010/main" val="19146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" y="934453"/>
            <a:ext cx="5253987" cy="35026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99" y="938878"/>
            <a:ext cx="3516922" cy="3066186"/>
          </a:xfrm>
          <a:prstGeom prst="rect">
            <a:avLst/>
          </a:prstGeom>
        </p:spPr>
      </p:pic>
      <p:grpSp>
        <p:nvGrpSpPr>
          <p:cNvPr id="7" name="그룹 6"/>
          <p:cNvGrpSpPr>
            <a:grpSpLocks noChangeAspect="1"/>
          </p:cNvGrpSpPr>
          <p:nvPr/>
        </p:nvGrpSpPr>
        <p:grpSpPr>
          <a:xfrm>
            <a:off x="4788024" y="4447084"/>
            <a:ext cx="4289085" cy="2294284"/>
            <a:chOff x="1115616" y="1011208"/>
            <a:chExt cx="7077698" cy="3785946"/>
          </a:xfrm>
        </p:grpSpPr>
        <p:grpSp>
          <p:nvGrpSpPr>
            <p:cNvPr id="8" name="그룹 10"/>
            <p:cNvGrpSpPr/>
            <p:nvPr/>
          </p:nvGrpSpPr>
          <p:grpSpPr>
            <a:xfrm>
              <a:off x="1539786" y="1011208"/>
              <a:ext cx="6653528" cy="3785946"/>
              <a:chOff x="1252306" y="1011208"/>
              <a:chExt cx="6653528" cy="3785946"/>
            </a:xfrm>
          </p:grpSpPr>
          <p:grpSp>
            <p:nvGrpSpPr>
              <p:cNvPr id="14" name="그룹 16"/>
              <p:cNvGrpSpPr/>
              <p:nvPr/>
            </p:nvGrpSpPr>
            <p:grpSpPr>
              <a:xfrm>
                <a:off x="1252306" y="1403587"/>
                <a:ext cx="6653528" cy="3393567"/>
                <a:chOff x="566342" y="1720751"/>
                <a:chExt cx="8316908" cy="4713289"/>
              </a:xfrm>
            </p:grpSpPr>
            <p:grpSp>
              <p:nvGrpSpPr>
                <p:cNvPr id="17" name="Group 28"/>
                <p:cNvGrpSpPr>
                  <a:grpSpLocks/>
                </p:cNvGrpSpPr>
                <p:nvPr/>
              </p:nvGrpSpPr>
              <p:grpSpPr bwMode="auto">
                <a:xfrm>
                  <a:off x="566342" y="1720751"/>
                  <a:ext cx="8316908" cy="4713289"/>
                  <a:chOff x="-433" y="194"/>
                  <a:chExt cx="5239" cy="2969"/>
                </a:xfrm>
              </p:grpSpPr>
              <p:pic>
                <p:nvPicPr>
                  <p:cNvPr id="2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0" y="309"/>
                    <a:ext cx="2898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849" y="2656"/>
                    <a:ext cx="616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478" y="2656"/>
                    <a:ext cx="1849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74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30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6" name="Rectangle 9"/>
                  <p:cNvSpPr>
                    <a:spLocks/>
                  </p:cNvSpPr>
                  <p:nvPr/>
                </p:nvSpPr>
                <p:spPr bwMode="auto">
                  <a:xfrm>
                    <a:off x="934" y="2608"/>
                    <a:ext cx="481" cy="5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300 mm</a:t>
                    </a:r>
                  </a:p>
                </p:txBody>
              </p:sp>
              <p:sp>
                <p:nvSpPr>
                  <p:cNvPr id="27" name="Rectangle 10"/>
                  <p:cNvSpPr>
                    <a:spLocks/>
                  </p:cNvSpPr>
                  <p:nvPr/>
                </p:nvSpPr>
                <p:spPr bwMode="auto">
                  <a:xfrm>
                    <a:off x="2011" y="2618"/>
                    <a:ext cx="1017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900 mm</a:t>
                    </a:r>
                  </a:p>
                </p:txBody>
              </p:sp>
              <p:sp>
                <p:nvSpPr>
                  <p:cNvPr id="2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1372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2401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1065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1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94" y="631"/>
                    <a:ext cx="0" cy="74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2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698" y="1369"/>
                    <a:ext cx="0" cy="1033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3" name="Rectangle 16"/>
                  <p:cNvSpPr>
                    <a:spLocks/>
                  </p:cNvSpPr>
                  <p:nvPr/>
                </p:nvSpPr>
                <p:spPr bwMode="auto">
                  <a:xfrm>
                    <a:off x="3789" y="1728"/>
                    <a:ext cx="1017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500 mm</a:t>
                    </a:r>
                  </a:p>
                </p:txBody>
              </p:sp>
              <p:sp>
                <p:nvSpPr>
                  <p:cNvPr id="34" name="Rectangle 17"/>
                  <p:cNvSpPr>
                    <a:spLocks/>
                  </p:cNvSpPr>
                  <p:nvPr/>
                </p:nvSpPr>
                <p:spPr bwMode="auto">
                  <a:xfrm>
                    <a:off x="-433" y="877"/>
                    <a:ext cx="92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400 mm</a:t>
                    </a:r>
                  </a:p>
                </p:txBody>
              </p:sp>
              <p:sp>
                <p:nvSpPr>
                  <p:cNvPr id="35" name="Oval 18"/>
                  <p:cNvSpPr>
                    <a:spLocks/>
                  </p:cNvSpPr>
                  <p:nvPr/>
                </p:nvSpPr>
                <p:spPr bwMode="auto">
                  <a:xfrm>
                    <a:off x="1450" y="1348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254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6" name="Line 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1478" y="376"/>
                    <a:ext cx="2441" cy="100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7" name="Line 2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502" y="194"/>
                    <a:ext cx="976" cy="1182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621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9" name="Rectangle 25"/>
                  <p:cNvSpPr>
                    <a:spLocks/>
                  </p:cNvSpPr>
                  <p:nvPr/>
                </p:nvSpPr>
                <p:spPr bwMode="auto">
                  <a:xfrm>
                    <a:off x="877" y="1068"/>
                    <a:ext cx="63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 smtClean="0">
                        <a:solidFill>
                          <a:schemeClr val="tx1"/>
                        </a:solidFill>
                        <a:ea typeface="굴림" charset="-127"/>
                      </a:rPr>
                      <a:t>53.1° </a:t>
                    </a:r>
                    <a:endParaRPr lang="en-US" altLang="ko-KR" sz="1400" b="1" dirty="0">
                      <a:solidFill>
                        <a:schemeClr val="tx1"/>
                      </a:solidFill>
                      <a:ea typeface="굴림" charset="-127"/>
                    </a:endParaRPr>
                  </a:p>
                </p:txBody>
              </p:sp>
              <p:sp>
                <p:nvSpPr>
                  <p:cNvPr id="40" name="Rectangle 26"/>
                  <p:cNvSpPr>
                    <a:spLocks/>
                  </p:cNvSpPr>
                  <p:nvPr/>
                </p:nvSpPr>
                <p:spPr bwMode="auto">
                  <a:xfrm>
                    <a:off x="1991" y="1098"/>
                    <a:ext cx="633" cy="3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1"/>
                        </a:solidFill>
                        <a:ea typeface="굴림" charset="-127"/>
                      </a:rPr>
                      <a:t>24.0° </a:t>
                    </a:r>
                  </a:p>
                </p:txBody>
              </p:sp>
            </p:grpSp>
            <p:sp>
              <p:nvSpPr>
                <p:cNvPr id="18" name="원호 17"/>
                <p:cNvSpPr/>
                <p:nvPr/>
              </p:nvSpPr>
              <p:spPr>
                <a:xfrm rot="16200000">
                  <a:off x="3269337" y="3323972"/>
                  <a:ext cx="698377" cy="576064"/>
                </a:xfrm>
                <a:prstGeom prst="arc">
                  <a:avLst>
                    <a:gd name="adj1" fmla="val 16458958"/>
                    <a:gd name="adj2" fmla="val 19008415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원호 18"/>
                <p:cNvSpPr/>
                <p:nvPr/>
              </p:nvSpPr>
              <p:spPr>
                <a:xfrm rot="527402">
                  <a:off x="3746268" y="3279318"/>
                  <a:ext cx="486989" cy="539526"/>
                </a:xfrm>
                <a:prstGeom prst="arc">
                  <a:avLst>
                    <a:gd name="adj1" fmla="val 18331193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2051719" y="1011208"/>
                <a:ext cx="2193416" cy="50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>
                    <a:latin typeface="Symbol" pitchFamily="18" charset="2"/>
                  </a:rPr>
                  <a:t>h</a:t>
                </a:r>
                <a:r>
                  <a:rPr lang="en-US" altLang="ko-KR" sz="1400" b="1" dirty="0" smtClean="0"/>
                  <a:t>=-0.7 (127</a:t>
                </a:r>
                <a:r>
                  <a:rPr lang="en-US" altLang="ko-KR" sz="1400" b="1" baseline="30000" dirty="0" smtClean="0"/>
                  <a:t>o</a:t>
                </a:r>
                <a:r>
                  <a:rPr lang="en-US" altLang="ko-KR" sz="1400" b="1" dirty="0" smtClean="0"/>
                  <a:t>)</a:t>
                </a:r>
                <a:endParaRPr lang="ko-KR" altLang="en-US" sz="1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861564" y="1083216"/>
                <a:ext cx="1899797" cy="50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latin typeface="Symbol" pitchFamily="18" charset="2"/>
                  </a:rPr>
                  <a:t>h</a:t>
                </a:r>
                <a:r>
                  <a:rPr lang="en-US" altLang="ko-KR" sz="1400" b="1" dirty="0" smtClean="0"/>
                  <a:t>=1.6 (24</a:t>
                </a:r>
                <a:r>
                  <a:rPr lang="en-US" altLang="ko-KR" sz="1400" b="1" baseline="30000" dirty="0" smtClean="0"/>
                  <a:t>o</a:t>
                </a:r>
                <a:r>
                  <a:rPr lang="en-US" altLang="ko-KR" sz="1400" b="1" dirty="0" smtClean="0"/>
                  <a:t>)</a:t>
                </a:r>
                <a:endParaRPr lang="ko-KR" altLang="en-US" sz="1400" b="1" dirty="0"/>
              </a:p>
            </p:txBody>
          </p:sp>
        </p:grpSp>
        <p:cxnSp>
          <p:nvCxnSpPr>
            <p:cNvPr id="9" name="직선 화살표 연결선 8"/>
            <p:cNvCxnSpPr/>
            <p:nvPr/>
          </p:nvCxnSpPr>
          <p:spPr>
            <a:xfrm>
              <a:off x="1115616" y="2746612"/>
              <a:ext cx="1289566" cy="0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93052" y="2740858"/>
              <a:ext cx="1090360" cy="5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/>
                <a:t>Beam</a:t>
              </a:r>
              <a:endParaRPr lang="ko-KR" altLang="en-US" sz="1400" b="1" dirty="0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6804248" y="2046936"/>
              <a:ext cx="0" cy="36000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2" name="Rectangle 17"/>
            <p:cNvSpPr>
              <a:spLocks/>
            </p:cNvSpPr>
            <p:nvPr/>
          </p:nvSpPr>
          <p:spPr bwMode="auto">
            <a:xfrm>
              <a:off x="6876256" y="2392059"/>
              <a:ext cx="1198393" cy="355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1400" b="1" dirty="0" smtClean="0">
                  <a:ea typeface="굴림" charset="-127"/>
                </a:rPr>
                <a:t>15</a:t>
              </a:r>
              <a:r>
                <a:rPr lang="en-US" altLang="ko-KR" sz="1400" b="1" dirty="0" smtClean="0">
                  <a:solidFill>
                    <a:schemeClr val="tx1"/>
                  </a:solidFill>
                  <a:ea typeface="굴림" charset="-127"/>
                </a:rPr>
                <a:t>0 </a:t>
              </a:r>
              <a:r>
                <a:rPr lang="en-US" altLang="ko-KR" sz="1400" b="1" dirty="0">
                  <a:solidFill>
                    <a:schemeClr val="tx1"/>
                  </a:solidFill>
                  <a:ea typeface="굴림" charset="-127"/>
                </a:rPr>
                <a:t>mm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3888" y="2766976"/>
              <a:ext cx="1187916" cy="5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/>
                <a:t>Target</a:t>
              </a:r>
              <a:endParaRPr lang="ko-KR" altLang="en-US" sz="1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820" y="4448475"/>
            <a:ext cx="55761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LAMPS High Energy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Complete information of charged particle trajectory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Detection range : -0.7(127</a:t>
            </a:r>
            <a:r>
              <a:rPr lang="en-US" altLang="ko-KR" sz="1600" b="1" baseline="30000" dirty="0" smtClean="0"/>
              <a:t>o</a:t>
            </a:r>
            <a:r>
              <a:rPr lang="en-US" altLang="ko-KR" sz="1600" b="1" dirty="0" smtClean="0"/>
              <a:t>) ~ 1.6(24</a:t>
            </a:r>
            <a:r>
              <a:rPr lang="en-US" altLang="ko-KR" sz="1600" b="1" baseline="30000" dirty="0" smtClean="0"/>
              <a:t>o</a:t>
            </a:r>
            <a:r>
              <a:rPr lang="en-US" altLang="ko-KR" sz="1600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Volume : 857L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Cathode Membrane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Both side readout PAD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Target : 30cm away from the center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1" dirty="0" smtClean="0"/>
              <a:t>Inside of Solenoid magnet</a:t>
            </a:r>
            <a:endParaRPr lang="ko-KR" altLang="en-US" sz="1600" b="1" dirty="0"/>
          </a:p>
        </p:txBody>
      </p:sp>
      <p:sp>
        <p:nvSpPr>
          <p:cNvPr id="44" name="직사각형 43"/>
          <p:cNvSpPr/>
          <p:nvPr/>
        </p:nvSpPr>
        <p:spPr>
          <a:xfrm>
            <a:off x="0" y="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latin typeface="Calibri" pitchFamily="34" charset="0"/>
                <a:sym typeface="Wingdings" pitchFamily="2" charset="2"/>
              </a:rPr>
              <a:t>LAMPS TPC</a:t>
            </a:r>
            <a:endParaRPr lang="ko-KR" altLang="en-US" sz="24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5076056" y="0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latin typeface="Calibri" pitchFamily="34" charset="0"/>
              </a:rPr>
              <a:t>Design Concept of p.TPC for LAMPS</a:t>
            </a:r>
            <a:endParaRPr lang="ko-KR" altLang="en-US" sz="2000" b="1" i="1" dirty="0">
              <a:latin typeface="Calibri" pitchFamily="34" charset="0"/>
            </a:endParaRPr>
          </a:p>
        </p:txBody>
      </p:sp>
      <p:grpSp>
        <p:nvGrpSpPr>
          <p:cNvPr id="46" name="그룹 45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855644"/>
            <a:chExt cx="8858312" cy="3176"/>
          </a:xfrm>
        </p:grpSpPr>
        <p:cxnSp>
          <p:nvCxnSpPr>
            <p:cNvPr id="47" name="직선 연결선 46"/>
            <p:cNvCxnSpPr/>
            <p:nvPr/>
          </p:nvCxnSpPr>
          <p:spPr bwMode="auto">
            <a:xfrm>
              <a:off x="142844" y="855644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cxnSp>
          <p:nvCxnSpPr>
            <p:cNvPr id="48" name="직선 연결선 47"/>
            <p:cNvCxnSpPr/>
            <p:nvPr/>
          </p:nvCxnSpPr>
          <p:spPr bwMode="auto">
            <a:xfrm>
              <a:off x="142844" y="857232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9" t="10542" r="26261" b="2511"/>
          <a:stretch/>
        </p:blipFill>
        <p:spPr bwMode="auto">
          <a:xfrm>
            <a:off x="323528" y="620688"/>
            <a:ext cx="4174879" cy="62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8162" y="908720"/>
            <a:ext cx="403632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01962" y="4217020"/>
            <a:ext cx="3846502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 ASAD : 4GET </a:t>
            </a:r>
            <a:r>
              <a:rPr lang="en-US" altLang="ko-KR" b="1" dirty="0" smtClean="0">
                <a:sym typeface="Wingdings" pitchFamily="2" charset="2"/>
              </a:rPr>
              <a:t> 256ch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>
                <a:sym typeface="Wingdings" pitchFamily="2" charset="2"/>
              </a:rPr>
              <a:t>1 COBO : 4ASAD 1024ch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 </a:t>
            </a:r>
            <a:r>
              <a:rPr lang="en-US" altLang="ko-KR" b="1" dirty="0" err="1" smtClean="0"/>
              <a:t>uTCA</a:t>
            </a:r>
            <a:r>
              <a:rPr lang="en-US" altLang="ko-KR" b="1" dirty="0" smtClean="0"/>
              <a:t> : 10COBO </a:t>
            </a:r>
            <a:r>
              <a:rPr lang="en-US" altLang="ko-KR" b="1" dirty="0" smtClean="0">
                <a:sym typeface="Wingdings" pitchFamily="2" charset="2"/>
              </a:rPr>
              <a:t> 10240ch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b="1" dirty="0"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/>
              <a:t>5mm size PAD</a:t>
            </a:r>
            <a:br>
              <a:rPr lang="en-US" altLang="ko-KR" b="1" dirty="0"/>
            </a:br>
            <a:r>
              <a:rPr lang="en-US" altLang="ko-KR" b="1" dirty="0"/>
              <a:t>   : ~11000ch x 2 </a:t>
            </a:r>
            <a:r>
              <a:rPr lang="en-US" altLang="ko-KR" b="1" dirty="0">
                <a:sym typeface="Wingdings" pitchFamily="2" charset="2"/>
              </a:rPr>
              <a:t> 2~3 </a:t>
            </a:r>
            <a:r>
              <a:rPr lang="en-US" altLang="ko-KR" b="1" dirty="0" err="1">
                <a:sym typeface="Wingdings" pitchFamily="2" charset="2"/>
              </a:rPr>
              <a:t>uTCA</a:t>
            </a:r>
            <a:endParaRPr lang="en-US" altLang="ko-KR" b="1" dirty="0"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/>
              <a:t>2.5mm size PAD</a:t>
            </a:r>
            <a:br>
              <a:rPr lang="en-US" altLang="ko-KR" b="1" dirty="0"/>
            </a:br>
            <a:r>
              <a:rPr lang="en-US" altLang="ko-KR" b="1" dirty="0"/>
              <a:t>   : ~44000ch x 2 </a:t>
            </a:r>
            <a:r>
              <a:rPr lang="en-US" altLang="ko-KR" b="1" dirty="0">
                <a:sym typeface="Wingdings" pitchFamily="2" charset="2"/>
              </a:rPr>
              <a:t> 8~9 </a:t>
            </a:r>
            <a:r>
              <a:rPr lang="en-US" altLang="ko-KR" b="1" dirty="0" err="1">
                <a:sym typeface="Wingdings" pitchFamily="2" charset="2"/>
              </a:rPr>
              <a:t>uTCA</a:t>
            </a:r>
            <a:endParaRPr lang="ko-KR" altLang="en-US" b="1" dirty="0"/>
          </a:p>
        </p:txBody>
      </p:sp>
      <p:grpSp>
        <p:nvGrpSpPr>
          <p:cNvPr id="8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9" name="직선 연결선 8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10" name="직선 연결선 9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11" name="직사각형 10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2" y="980728"/>
            <a:ext cx="9144000" cy="527262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052" y="558803"/>
            <a:ext cx="4965462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Reduced-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CoBo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system </a:t>
            </a:r>
            <a:r>
              <a:rPr lang="en-US" altLang="ko-KR" b="1" dirty="0" smtClean="0">
                <a:latin typeface="Calibri" pitchFamily="34" charset="0"/>
              </a:rPr>
              <a:t>– Virtual COBO with ML507</a:t>
            </a:r>
            <a:endParaRPr lang="en-US" altLang="ko-KR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2" descr="M:\Talk\LAMPS Review 20140331\259220F6-8847-4803-B8A8-F0110E674B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" y="4395172"/>
            <a:ext cx="349795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" y="44772"/>
            <a:ext cx="9028358" cy="676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" y="44624"/>
            <a:ext cx="8978774" cy="673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Talk\LAMPS Review 20140331\simple_te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/>
          <a:stretch/>
        </p:blipFill>
        <p:spPr bwMode="auto">
          <a:xfrm rot="10800000">
            <a:off x="22076" y="1069004"/>
            <a:ext cx="6033720" cy="45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4" name="직선 연결선 3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5" name="직선 연결선 4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6" name="직사각형 5"/>
          <p:cNvSpPr/>
          <p:nvPr/>
        </p:nvSpPr>
        <p:spPr>
          <a:xfrm>
            <a:off x="0" y="0"/>
            <a:ext cx="393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GEM test with small chamber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Current Status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2476" y="171707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HV divider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74204" y="264586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GEM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4564" y="5029444"/>
            <a:ext cx="135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ZAP board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82314" y="2924944"/>
            <a:ext cx="64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PAD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1314634"/>
            <a:ext cx="32052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Test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Readout PAD system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Characteristic of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Gain of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New GEM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Comparison of GEM</a:t>
            </a:r>
            <a:br>
              <a:rPr lang="en-US" altLang="ko-KR" b="1" dirty="0" smtClean="0"/>
            </a:br>
            <a:r>
              <a:rPr lang="en-US" altLang="ko-KR" b="1" dirty="0" smtClean="0"/>
              <a:t> of two domestic vendor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ko-KR" altLang="en-US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9" t="26379" r="25968" b="9474"/>
          <a:stretch/>
        </p:blipFill>
        <p:spPr bwMode="auto">
          <a:xfrm>
            <a:off x="6224130" y="3780379"/>
            <a:ext cx="2691364" cy="260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0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2132856"/>
            <a:ext cx="48390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 smtClean="0"/>
              <a:t>Summary</a:t>
            </a:r>
            <a:endParaRPr lang="ko-KR" alt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5071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852936"/>
            <a:ext cx="38684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 smtClean="0"/>
              <a:t>backup</a:t>
            </a:r>
            <a:endParaRPr lang="ko-KR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039397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857250"/>
            <a:ext cx="72961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72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642938"/>
            <a:ext cx="74199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005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F0"/>
                </a:solidFill>
                <a:latin typeface="Calibri" pitchFamily="34" charset="0"/>
                <a:sym typeface="Wingdings" pitchFamily="2" charset="2"/>
              </a:rPr>
              <a:t>Time Projection Chamber</a:t>
            </a:r>
            <a:endParaRPr lang="ko-KR" altLang="en-US" sz="2400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0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F0"/>
                </a:solidFill>
                <a:latin typeface="Calibri" pitchFamily="34" charset="0"/>
              </a:rPr>
              <a:t>Design Concept of p.TPC for LAMPS</a:t>
            </a:r>
            <a:endParaRPr lang="ko-KR" altLang="en-US" sz="2000" b="1" i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28" y="764704"/>
            <a:ext cx="6891887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Concept of prototype TPC for LAMPS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Optimized design &amp; fabrication method </a:t>
            </a:r>
            <a:br>
              <a:rPr lang="en-US" sz="2400" b="1" dirty="0" smtClean="0">
                <a:latin typeface="Calibri" pitchFamily="34" charset="0"/>
              </a:rPr>
            </a:br>
            <a:r>
              <a:rPr lang="en-US" sz="2400" b="1" dirty="0" smtClean="0">
                <a:latin typeface="Calibri" pitchFamily="34" charset="0"/>
              </a:rPr>
              <a:t>		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1/2 size of real TPC (1/8 volume)</a:t>
            </a:r>
            <a:br>
              <a:rPr lang="en-US" sz="2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</a:b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	  Honeycomb body for gas chamber</a:t>
            </a:r>
            <a:endParaRPr lang="en-US" sz="2400" b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PAD </a:t>
            </a:r>
            <a:r>
              <a:rPr lang="en-US" sz="2400" b="1" dirty="0" smtClean="0">
                <a:latin typeface="Calibri" pitchFamily="34" charset="0"/>
                <a:sym typeface="Wingdings" pitchFamily="2" charset="2"/>
              </a:rPr>
              <a:t>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Hexagon shape </a:t>
            </a:r>
          </a:p>
          <a:p>
            <a:pPr marL="742950" lvl="1" indent="-285750">
              <a:lnSpc>
                <a:spcPct val="150000"/>
              </a:lnSpc>
            </a:pPr>
            <a:r>
              <a:rPr lang="en-US" sz="2400" b="1" dirty="0" smtClean="0">
                <a:latin typeface="Calibri" pitchFamily="34" charset="0"/>
                <a:sym typeface="Wingdings" pitchFamily="2" charset="2"/>
              </a:rPr>
              <a:t>	  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Test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with 5mm &amp; 2.5mm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GEM 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Test with large size &amp; specific shape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Field cage 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Uniform electric field by cu strip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DAQ 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COBO system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en-US" sz="2400" b="1" dirty="0" smtClean="0">
                <a:latin typeface="Calibri" pitchFamily="34" charset="0"/>
              </a:rPr>
              <a:t>Analysis : </a:t>
            </a: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Development of reconstruction algorism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501008"/>
            <a:ext cx="3059832" cy="2412429"/>
          </a:xfrm>
          <a:prstGeom prst="rect">
            <a:avLst/>
          </a:prstGeom>
        </p:spPr>
      </p:pic>
      <p:grpSp>
        <p:nvGrpSpPr>
          <p:cNvPr id="16" name="그룹 11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642918"/>
            <a:chExt cx="8858312" cy="3176"/>
          </a:xfrm>
        </p:grpSpPr>
        <p:cxnSp>
          <p:nvCxnSpPr>
            <p:cNvPr id="17" name="직선 연결선 16"/>
            <p:cNvCxnSpPr/>
            <p:nvPr/>
          </p:nvCxnSpPr>
          <p:spPr bwMode="auto">
            <a:xfrm>
              <a:off x="142844" y="642918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cxnSp>
          <p:nvCxnSpPr>
            <p:cNvPr id="18" name="직선 연결선 17"/>
            <p:cNvCxnSpPr/>
            <p:nvPr/>
          </p:nvCxnSpPr>
          <p:spPr bwMode="auto">
            <a:xfrm>
              <a:off x="142844" y="644506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68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642938"/>
            <a:ext cx="74199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32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642938"/>
            <a:ext cx="74199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52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642938"/>
            <a:ext cx="74199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129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Talk\LAMPS Review 20140331\259220F6-8847-4803-B8A8-F0110E674B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20" y="3176754"/>
            <a:ext cx="5463497" cy="355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M:\TPC photo\LAMPS\IMG_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10896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:\TPC photo\LAMPS\IMG_2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243408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50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3663" t="3731" r="8501"/>
          <a:stretch>
            <a:fillRect/>
          </a:stretch>
        </p:blipFill>
        <p:spPr bwMode="auto">
          <a:xfrm>
            <a:off x="781492" y="332656"/>
            <a:ext cx="6944897" cy="643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371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Rockwell Condensed" pitchFamily="18" charset="0"/>
                <a:ea typeface="굴림" pitchFamily="50" charset="-127"/>
              </a:rPr>
              <a:t>LAMPS prototype-TPC : Plan</a:t>
            </a:r>
            <a:endParaRPr lang="ko-KR" altLang="en-US" sz="2400" b="1" dirty="0">
              <a:solidFill>
                <a:srgbClr val="FF0000"/>
              </a:solidFill>
              <a:latin typeface="Rockwell Condensed" pitchFamily="18" charset="0"/>
              <a:ea typeface="굴림" pitchFamily="50" charset="-127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3913619" cy="432048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24944"/>
            <a:ext cx="3533184" cy="3479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20688"/>
            <a:ext cx="7009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</a:rPr>
              <a:t>Test plan</a:t>
            </a:r>
          </a:p>
          <a:p>
            <a:pPr lvl="1">
              <a:buFont typeface="Wingdings" pitchFamily="2" charset="2"/>
              <a:buChar char="l"/>
            </a:pPr>
            <a:r>
              <a:rPr lang="en-US" altLang="ko-KR" sz="2400" b="1" dirty="0" smtClean="0"/>
              <a:t> Cosmic ray test : reconstruct </a:t>
            </a:r>
            <a:r>
              <a:rPr lang="en-US" altLang="ko-KR" sz="2400" b="1" dirty="0" err="1" smtClean="0"/>
              <a:t>muon</a:t>
            </a:r>
            <a:r>
              <a:rPr lang="en-US" altLang="ko-KR" sz="2400" b="1" dirty="0" smtClean="0"/>
              <a:t> track</a:t>
            </a:r>
          </a:p>
          <a:p>
            <a:pPr lvl="1">
              <a:buFont typeface="Wingdings" pitchFamily="2" charset="2"/>
              <a:buChar char="l"/>
            </a:pPr>
            <a:r>
              <a:rPr lang="en-US" altLang="ko-KR" sz="2400" b="1" dirty="0" smtClean="0"/>
              <a:t> Fe-55 source test</a:t>
            </a:r>
          </a:p>
          <a:p>
            <a:pPr lvl="1">
              <a:buFont typeface="Wingdings" pitchFamily="2" charset="2"/>
              <a:buChar char="l"/>
            </a:pPr>
            <a:r>
              <a:rPr lang="en-US" altLang="ko-KR" sz="2400" b="1" dirty="0" smtClean="0"/>
              <a:t> </a:t>
            </a:r>
            <a:r>
              <a:rPr lang="en-US" altLang="ko-KR" sz="2400" b="1" dirty="0" err="1" smtClean="0"/>
              <a:t>ExB</a:t>
            </a:r>
            <a:r>
              <a:rPr lang="en-US" altLang="ko-KR" sz="2400" b="1" dirty="0" smtClean="0"/>
              <a:t> test in the magnet</a:t>
            </a:r>
          </a:p>
        </p:txBody>
      </p:sp>
    </p:spTree>
    <p:extLst>
      <p:ext uri="{BB962C8B-B14F-4D97-AF65-F5344CB8AC3E}">
        <p14:creationId xmlns:p14="http://schemas.microsoft.com/office/powerpoint/2010/main" val="27557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1994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F0"/>
                </a:solidFill>
                <a:latin typeface="Calibri" pitchFamily="34" charset="0"/>
                <a:sym typeface="Wingdings" pitchFamily="2" charset="2"/>
              </a:rPr>
              <a:t>Prototype TPC</a:t>
            </a:r>
            <a:endParaRPr lang="ko-KR" altLang="en-US" sz="2400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F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348680" y="6212334"/>
            <a:ext cx="2133600" cy="365125"/>
          </a:xfrm>
        </p:spPr>
        <p:txBody>
          <a:bodyPr/>
          <a:lstStyle/>
          <a:p>
            <a:r>
              <a:rPr lang="en-US" altLang="ko-KR" smtClean="0"/>
              <a:t>2013-12-17</a:t>
            </a:r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15680" y="6212334"/>
            <a:ext cx="2895600" cy="365125"/>
          </a:xfrm>
        </p:spPr>
        <p:txBody>
          <a:bodyPr/>
          <a:lstStyle/>
          <a:p>
            <a:r>
              <a:rPr lang="ko-KR" altLang="en-US" smtClean="0"/>
              <a:t>진도관리 중간평가 </a:t>
            </a:r>
            <a:r>
              <a:rPr lang="en-US" altLang="ko-KR" smtClean="0"/>
              <a:t>(LAMPS)</a:t>
            </a:r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44680" y="6212334"/>
            <a:ext cx="2133600" cy="365125"/>
          </a:xfrm>
        </p:spPr>
        <p:txBody>
          <a:bodyPr/>
          <a:lstStyle/>
          <a:p>
            <a:fld id="{66FD6CC1-42B7-4E96-9B77-341C3D01312A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12" name="Picture 2" descr="J:\Inventor\LAMPS TPC3\final\dwg2\LAMPS_TPC.jpg"/>
          <p:cNvPicPr>
            <a:picLocks noChangeAspect="1" noChangeArrowheads="1"/>
          </p:cNvPicPr>
          <p:nvPr/>
        </p:nvPicPr>
        <p:blipFill>
          <a:blip r:embed="rId2" cstate="print"/>
          <a:srcRect l="9065" t="1130" r="9727" b="5107"/>
          <a:stretch>
            <a:fillRect/>
          </a:stretch>
        </p:blipFill>
        <p:spPr bwMode="auto">
          <a:xfrm>
            <a:off x="144016" y="794303"/>
            <a:ext cx="8604448" cy="5902225"/>
          </a:xfrm>
          <a:prstGeom prst="rect">
            <a:avLst/>
          </a:prstGeom>
          <a:noFill/>
        </p:spPr>
      </p:pic>
      <p:cxnSp>
        <p:nvCxnSpPr>
          <p:cNvPr id="13" name="직선 화살표 연결선 12"/>
          <p:cNvCxnSpPr/>
          <p:nvPr/>
        </p:nvCxnSpPr>
        <p:spPr>
          <a:xfrm>
            <a:off x="2771800" y="5112352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1979712" y="6336488"/>
            <a:ext cx="576064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5776" y="6336488"/>
            <a:ext cx="35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Bottom to fix PAD &amp; GEM : Al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47864" y="5328376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Inner Field Cage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1920" y="1079904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Outer Field Cage</a:t>
            </a:r>
            <a:endParaRPr lang="ko-KR" altLang="en-US" b="1" dirty="0"/>
          </a:p>
        </p:txBody>
      </p:sp>
      <p:cxnSp>
        <p:nvCxnSpPr>
          <p:cNvPr id="18" name="직선 화살표 연결선 17"/>
          <p:cNvCxnSpPr/>
          <p:nvPr/>
        </p:nvCxnSpPr>
        <p:spPr>
          <a:xfrm flipH="1" flipV="1">
            <a:off x="4860032" y="1511952"/>
            <a:ext cx="72008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12360" y="309612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Cathode</a:t>
            </a:r>
            <a:endParaRPr lang="ko-KR" altLang="en-US" b="1" dirty="0"/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7884368" y="2448056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43808" y="2232032"/>
            <a:ext cx="17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GEM : 3 layers</a:t>
            </a:r>
            <a:endParaRPr lang="ko-KR" altLang="en-US" b="1" dirty="0"/>
          </a:p>
        </p:txBody>
      </p:sp>
      <p:cxnSp>
        <p:nvCxnSpPr>
          <p:cNvPr id="22" name="직선 화살표 연결선 21"/>
          <p:cNvCxnSpPr/>
          <p:nvPr/>
        </p:nvCxnSpPr>
        <p:spPr>
          <a:xfrm flipV="1">
            <a:off x="2843808" y="2592072"/>
            <a:ext cx="288032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96" y="3672192"/>
            <a:ext cx="64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PAD</a:t>
            </a:r>
            <a:endParaRPr lang="ko-KR" altLang="en-US" b="1" dirty="0"/>
          </a:p>
        </p:txBody>
      </p:sp>
      <p:cxnSp>
        <p:nvCxnSpPr>
          <p:cNvPr id="24" name="직선 화살표 연결선 23"/>
          <p:cNvCxnSpPr>
            <a:endCxn id="23" idx="3"/>
          </p:cNvCxnSpPr>
          <p:nvPr/>
        </p:nvCxnSpPr>
        <p:spPr>
          <a:xfrm flipH="1" flipV="1">
            <a:off x="681057" y="3856858"/>
            <a:ext cx="1082631" cy="5354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J:\LAMPS201312_중간발표\LAMPS_TPC0.jpg"/>
          <p:cNvPicPr>
            <a:picLocks noChangeAspect="1" noChangeArrowheads="1"/>
          </p:cNvPicPr>
          <p:nvPr/>
        </p:nvPicPr>
        <p:blipFill>
          <a:blip r:embed="rId3" cstate="print"/>
          <a:srcRect l="22828" t="7280" r="23021" b="7499"/>
          <a:stretch>
            <a:fillRect/>
          </a:stretch>
        </p:blipFill>
        <p:spPr bwMode="auto">
          <a:xfrm>
            <a:off x="6228184" y="4148484"/>
            <a:ext cx="2843808" cy="2592884"/>
          </a:xfrm>
          <a:prstGeom prst="rect">
            <a:avLst/>
          </a:prstGeom>
          <a:noFill/>
        </p:spPr>
      </p:pic>
      <p:cxnSp>
        <p:nvCxnSpPr>
          <p:cNvPr id="26" name="직선 화살표 연결선 25"/>
          <p:cNvCxnSpPr/>
          <p:nvPr/>
        </p:nvCxnSpPr>
        <p:spPr>
          <a:xfrm>
            <a:off x="3671392" y="3429000"/>
            <a:ext cx="288032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flipH="1" flipV="1">
            <a:off x="4247456" y="4365104"/>
            <a:ext cx="216024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03440" y="472514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/>
                </a:solidFill>
              </a:rPr>
              <a:t>150 mm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5183560" y="4653136"/>
            <a:ext cx="36004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271792" y="3501008"/>
            <a:ext cx="288032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>
            <a:off x="5399584" y="3789040"/>
            <a:ext cx="2016224" cy="1152128"/>
          </a:xfrm>
          <a:prstGeom prst="straightConnector1">
            <a:avLst/>
          </a:prstGeom>
          <a:ln w="190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87616" y="471585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/>
                </a:solidFill>
              </a:rPr>
              <a:t>640 mm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143000" y="5445224"/>
            <a:ext cx="432048" cy="720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 flipH="1" flipV="1">
            <a:off x="2015208" y="5877272"/>
            <a:ext cx="648072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91272" y="586798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/>
                </a:solidFill>
              </a:rPr>
              <a:t>490 mm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7704" y="692696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½ size of real TPC design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7" name="그룹 11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44" y="642918"/>
            <a:chExt cx="8858312" cy="3176"/>
          </a:xfrm>
        </p:grpSpPr>
        <p:cxnSp>
          <p:nvCxnSpPr>
            <p:cNvPr id="38" name="직선 연결선 37"/>
            <p:cNvCxnSpPr/>
            <p:nvPr/>
          </p:nvCxnSpPr>
          <p:spPr bwMode="auto">
            <a:xfrm>
              <a:off x="142844" y="642918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cxnSp>
          <p:nvCxnSpPr>
            <p:cNvPr id="39" name="직선 연결선 38"/>
            <p:cNvCxnSpPr/>
            <p:nvPr/>
          </p:nvCxnSpPr>
          <p:spPr bwMode="auto">
            <a:xfrm>
              <a:off x="142844" y="644506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4107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710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PAD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0" name="Picture 2" descr="J:\LAMPS201312_중간발표\LAMPS_pTPC_pad.jpg"/>
          <p:cNvPicPr>
            <a:picLocks noChangeAspect="1" noChangeArrowheads="1"/>
          </p:cNvPicPr>
          <p:nvPr/>
        </p:nvPicPr>
        <p:blipFill>
          <a:blip r:embed="rId2" cstate="print"/>
          <a:srcRect l="19286" t="2114" r="24439" b="753"/>
          <a:stretch>
            <a:fillRect/>
          </a:stretch>
        </p:blipFill>
        <p:spPr bwMode="auto">
          <a:xfrm>
            <a:off x="4031432" y="1079266"/>
            <a:ext cx="5112568" cy="51125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48" y="620688"/>
            <a:ext cx="3648499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>
                <a:latin typeface="Calibri" pitchFamily="34" charset="0"/>
              </a:rPr>
              <a:t> </a:t>
            </a:r>
            <a:r>
              <a:rPr lang="en-US" altLang="ko-KR" b="1" dirty="0" smtClean="0">
                <a:latin typeface="Calibri" pitchFamily="34" charset="0"/>
              </a:rPr>
              <a:t>Hexagonal shape : 5mm &amp; 2.5mm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500 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>
                <a:latin typeface="Calibri" pitchFamily="34" charset="0"/>
              </a:rPr>
              <a:t>m gap between two pads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Multi-layer PCB board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Trapezoidal (or Octant) shape PCB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4 layers PCB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 16 pin SMD type connector</a:t>
            </a:r>
            <a:br>
              <a:rPr lang="en-US" altLang="ko-KR" b="1" dirty="0" smtClean="0">
                <a:latin typeface="Calibri" pitchFamily="34" charset="0"/>
              </a:rPr>
            </a:br>
            <a:r>
              <a:rPr lang="en-US" altLang="ko-KR" b="1" dirty="0" smtClean="0">
                <a:latin typeface="Calibri" pitchFamily="34" charset="0"/>
              </a:rPr>
              <a:t>       (1.27mm pitch)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5964" y="863242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5 mm pad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207 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7353" y="5807005"/>
            <a:ext cx="158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2.5 mm pad (735 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4" name="Picture 4" descr="J:\LAMPS201312_중간발표\PAD_5_MAYA.jpg"/>
          <p:cNvPicPr>
            <a:picLocks noChangeAspect="1" noChangeArrowheads="1"/>
          </p:cNvPicPr>
          <p:nvPr/>
        </p:nvPicPr>
        <p:blipFill>
          <a:blip r:embed="rId3" cstate="print"/>
          <a:srcRect l="14423" t="4552" r="17068" b="7444"/>
          <a:stretch>
            <a:fillRect/>
          </a:stretch>
        </p:blipFill>
        <p:spPr bwMode="auto">
          <a:xfrm>
            <a:off x="251520" y="3599546"/>
            <a:ext cx="3456384" cy="2637766"/>
          </a:xfrm>
          <a:prstGeom prst="rect">
            <a:avLst/>
          </a:prstGeom>
          <a:noFill/>
        </p:spPr>
      </p:pic>
      <p:cxnSp>
        <p:nvCxnSpPr>
          <p:cNvPr id="15" name="직선 화살표 연결선 14"/>
          <p:cNvCxnSpPr/>
          <p:nvPr/>
        </p:nvCxnSpPr>
        <p:spPr>
          <a:xfrm flipH="1">
            <a:off x="8604448" y="4319626"/>
            <a:ext cx="72008" cy="14873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7236296" y="1079266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323528" y="6093296"/>
            <a:ext cx="347537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Calibri" pitchFamily="34" charset="0"/>
              </a:rPr>
              <a:t> Trapezoidal (or Octant) shape PCB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864479" y="5229200"/>
            <a:ext cx="156350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 MAYA pattern</a:t>
            </a:r>
          </a:p>
        </p:txBody>
      </p:sp>
      <p:grpSp>
        <p:nvGrpSpPr>
          <p:cNvPr id="20" name="그룹 38"/>
          <p:cNvGrpSpPr/>
          <p:nvPr/>
        </p:nvGrpSpPr>
        <p:grpSpPr>
          <a:xfrm>
            <a:off x="106176" y="617512"/>
            <a:ext cx="8858312" cy="3176"/>
            <a:chOff x="142844" y="784206"/>
            <a:chExt cx="8858312" cy="3176"/>
          </a:xfrm>
        </p:grpSpPr>
        <p:cxnSp>
          <p:nvCxnSpPr>
            <p:cNvPr id="21" name="직선 연결선 20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22" name="직선 연결선 21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9480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5496" y="5422912"/>
            <a:ext cx="5796136" cy="12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1693" r="28201" b="4233"/>
          <a:stretch/>
        </p:blipFill>
        <p:spPr>
          <a:xfrm rot="5400000">
            <a:off x="1780458" y="1690818"/>
            <a:ext cx="1901945" cy="48867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25079" r="2858" b="24550"/>
          <a:stretch/>
        </p:blipFill>
        <p:spPr>
          <a:xfrm rot="10800000">
            <a:off x="288038" y="980728"/>
            <a:ext cx="4910315" cy="19559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19048"/>
          <a:stretch/>
        </p:blipFill>
        <p:spPr>
          <a:xfrm>
            <a:off x="6110239" y="1098210"/>
            <a:ext cx="2732272" cy="26908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1958" b="15484"/>
          <a:stretch/>
        </p:blipFill>
        <p:spPr>
          <a:xfrm>
            <a:off x="6120658" y="3816424"/>
            <a:ext cx="2699814" cy="270892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0" y="0"/>
            <a:ext cx="710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7030A0"/>
                </a:solidFill>
                <a:latin typeface="Calibri" pitchFamily="34" charset="0"/>
                <a:sym typeface="Wingdings" pitchFamily="2" charset="2"/>
              </a:rPr>
              <a:t>PAD</a:t>
            </a:r>
            <a:endParaRPr lang="ko-KR" altLang="en-US" sz="2400" i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7030A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7030A0"/>
              </a:solidFill>
              <a:latin typeface="Calibri" pitchFamily="34" charset="0"/>
            </a:endParaRPr>
          </a:p>
        </p:txBody>
      </p:sp>
      <p:grpSp>
        <p:nvGrpSpPr>
          <p:cNvPr id="14" name="그룹 38"/>
          <p:cNvGrpSpPr/>
          <p:nvPr/>
        </p:nvGrpSpPr>
        <p:grpSpPr>
          <a:xfrm>
            <a:off x="106176" y="617512"/>
            <a:ext cx="8858312" cy="3176"/>
            <a:chOff x="142844" y="784206"/>
            <a:chExt cx="8858312" cy="3176"/>
          </a:xfrm>
        </p:grpSpPr>
        <p:cxnSp>
          <p:nvCxnSpPr>
            <p:cNvPr id="15" name="직선 연결선 14"/>
            <p:cNvCxnSpPr/>
            <p:nvPr/>
          </p:nvCxnSpPr>
          <p:spPr bwMode="auto">
            <a:xfrm>
              <a:off x="142844" y="784206"/>
              <a:ext cx="8858312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  <p:cxnSp>
          <p:nvCxnSpPr>
            <p:cNvPr id="16" name="직선 연결선 15"/>
            <p:cNvCxnSpPr/>
            <p:nvPr/>
          </p:nvCxnSpPr>
          <p:spPr bwMode="auto">
            <a:xfrm>
              <a:off x="142844" y="785794"/>
              <a:ext cx="4357718" cy="1588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7030A0">
                  <a:alpha val="40000"/>
                </a:srgbClr>
              </a:glow>
            </a:effectLst>
          </p:spPr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b="43465"/>
          <a:stretch/>
        </p:blipFill>
        <p:spPr bwMode="auto">
          <a:xfrm>
            <a:off x="4392827" y="5550725"/>
            <a:ext cx="1403309" cy="9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b="43594"/>
          <a:stretch/>
        </p:blipFill>
        <p:spPr bwMode="auto">
          <a:xfrm>
            <a:off x="2951552" y="5550725"/>
            <a:ext cx="1404424" cy="97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b="43530"/>
          <a:stretch/>
        </p:blipFill>
        <p:spPr bwMode="auto">
          <a:xfrm>
            <a:off x="1510279" y="5549820"/>
            <a:ext cx="1405537" cy="9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b="43524"/>
          <a:stretch/>
        </p:blipFill>
        <p:spPr bwMode="auto">
          <a:xfrm>
            <a:off x="74393" y="5548829"/>
            <a:ext cx="1401263" cy="9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504" y="764704"/>
            <a:ext cx="15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5mm PAD : 207ch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2924944"/>
            <a:ext cx="1639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2.5mm PAD : 735ch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3608" y="2935977"/>
            <a:ext cx="1785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16pin SMD connector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673" y="5158489"/>
            <a:ext cx="13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PCB design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0658" y="821211"/>
            <a:ext cx="243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PAD installed in bottom frame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GEM</a:t>
            </a:r>
            <a:endParaRPr lang="ko-KR" altLang="en-US" sz="2400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0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50"/>
                </a:solidFill>
                <a:latin typeface="Calibri" pitchFamily="34" charset="0"/>
              </a:rPr>
              <a:t>Design Concept of p.TPC for LAMPS</a:t>
            </a:r>
            <a:endParaRPr lang="ko-KR" altLang="en-US" sz="20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14" name="Picture 2" descr="M:\work\GEM\뉴플러스\500배-마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521700" cy="20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J:\Inventor\LAMPS TPC3\final2\CAD\GEM1.jpg"/>
          <p:cNvPicPr>
            <a:picLocks noChangeAspect="1" noChangeArrowheads="1"/>
          </p:cNvPicPr>
          <p:nvPr/>
        </p:nvPicPr>
        <p:blipFill>
          <a:blip r:embed="rId3" cstate="print"/>
          <a:srcRect l="15350" t="4078" r="16138" b="4852"/>
          <a:stretch>
            <a:fillRect/>
          </a:stretch>
        </p:blipFill>
        <p:spPr bwMode="auto">
          <a:xfrm>
            <a:off x="0" y="1268760"/>
            <a:ext cx="5797181" cy="44644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72939" y="908720"/>
            <a:ext cx="315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Trapezoidal shape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50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/>
              <a:t>m &amp; 75</a:t>
            </a:r>
            <a:r>
              <a:rPr lang="en-US" altLang="ko-KR" b="1" dirty="0" smtClean="0">
                <a:latin typeface="Symbol" panose="05050102010706020507" pitchFamily="18" charset="2"/>
              </a:rPr>
              <a:t>m</a:t>
            </a:r>
            <a:r>
              <a:rPr lang="en-US" altLang="ko-KR" b="1" dirty="0" smtClean="0"/>
              <a:t>m thickness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160x120 mm</a:t>
            </a:r>
            <a:r>
              <a:rPr lang="en-US" altLang="ko-KR" b="1" baseline="30000" dirty="0" smtClean="0"/>
              <a:t>2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3 layers for each PAD</a:t>
            </a:r>
          </a:p>
        </p:txBody>
      </p:sp>
      <p:pic>
        <p:nvPicPr>
          <p:cNvPr id="1028" name="Picture 4" descr="M:\Talk\LAMPS Review 20140331\IMG_19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/>
          <a:stretch/>
        </p:blipFill>
        <p:spPr bwMode="auto">
          <a:xfrm rot="5400000">
            <a:off x="6202335" y="3990846"/>
            <a:ext cx="2458720" cy="30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그룹 33"/>
          <p:cNvGrpSpPr>
            <a:grpSpLocks/>
          </p:cNvGrpSpPr>
          <p:nvPr/>
        </p:nvGrpSpPr>
        <p:grpSpPr bwMode="auto">
          <a:xfrm>
            <a:off x="142875" y="548680"/>
            <a:ext cx="8858250" cy="3175"/>
            <a:chOff x="142875" y="642918"/>
            <a:chExt cx="8858250" cy="3176"/>
          </a:xfrm>
        </p:grpSpPr>
        <p:cxnSp>
          <p:nvCxnSpPr>
            <p:cNvPr id="20" name="직선 연결선 19"/>
            <p:cNvCxnSpPr/>
            <p:nvPr/>
          </p:nvCxnSpPr>
          <p:spPr bwMode="auto">
            <a:xfrm>
              <a:off x="142875" y="642918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  <p:cxnSp>
          <p:nvCxnSpPr>
            <p:cNvPr id="21" name="직선 연결선 20"/>
            <p:cNvCxnSpPr/>
            <p:nvPr/>
          </p:nvCxnSpPr>
          <p:spPr bwMode="auto">
            <a:xfrm>
              <a:off x="142875" y="644506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1605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GEM</a:t>
            </a:r>
            <a:endParaRPr lang="ko-KR" altLang="en-US" sz="2400" i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00B05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10" name="Picture 2" descr="IMG_17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4"/>
          <a:stretch>
            <a:fillRect/>
          </a:stretch>
        </p:blipFill>
        <p:spPr>
          <a:xfrm>
            <a:off x="203269" y="807835"/>
            <a:ext cx="4512747" cy="3024336"/>
          </a:xfrm>
          <a:prstGeom prst="rect">
            <a:avLst/>
          </a:prstGeom>
        </p:spPr>
      </p:pic>
      <p:cxnSp>
        <p:nvCxnSpPr>
          <p:cNvPr id="12" name="Straight Arrow Connector 3"/>
          <p:cNvCxnSpPr/>
          <p:nvPr/>
        </p:nvCxnSpPr>
        <p:spPr>
          <a:xfrm flipH="1">
            <a:off x="1859453" y="1671931"/>
            <a:ext cx="432048" cy="4454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39373" y="2103979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8"/>
          <p:cNvCxnSpPr/>
          <p:nvPr/>
        </p:nvCxnSpPr>
        <p:spPr>
          <a:xfrm flipV="1">
            <a:off x="2435517" y="3040083"/>
            <a:ext cx="432048" cy="2026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67565" y="2896067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Divided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8"/>
          <p:cNvCxnSpPr/>
          <p:nvPr/>
        </p:nvCxnSpPr>
        <p:spPr>
          <a:xfrm>
            <a:off x="851341" y="3544139"/>
            <a:ext cx="324036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1381" y="3184099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20cm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8" name="Straight Arrow Connector 8"/>
          <p:cNvCxnSpPr/>
          <p:nvPr/>
        </p:nvCxnSpPr>
        <p:spPr>
          <a:xfrm>
            <a:off x="851341" y="1815947"/>
            <a:ext cx="8384" cy="166456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1341" y="253602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10cm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3" descr="M:\TPC photo\LAMPS\IMG_2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92" y="80783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3"/>
          <p:cNvCxnSpPr/>
          <p:nvPr/>
        </p:nvCxnSpPr>
        <p:spPr>
          <a:xfrm flipV="1">
            <a:off x="7249264" y="908720"/>
            <a:ext cx="848992" cy="2282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98256" y="739443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Electrode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" name="Picture 4" descr="M:\TPC photo\LAMPS\IMG_3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9"/>
          <a:stretch/>
        </p:blipFill>
        <p:spPr bwMode="auto">
          <a:xfrm>
            <a:off x="1244880" y="3952838"/>
            <a:ext cx="5413216" cy="29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3"/>
          <p:cNvCxnSpPr/>
          <p:nvPr/>
        </p:nvCxnSpPr>
        <p:spPr>
          <a:xfrm flipH="1" flipV="1">
            <a:off x="811091" y="5349117"/>
            <a:ext cx="1045857" cy="21602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69421" y="5179840"/>
            <a:ext cx="833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3 layers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7" name="Straight Arrow Connector 3"/>
          <p:cNvCxnSpPr>
            <a:endCxn id="29" idx="1"/>
          </p:cNvCxnSpPr>
          <p:nvPr/>
        </p:nvCxnSpPr>
        <p:spPr>
          <a:xfrm>
            <a:off x="5251905" y="5571781"/>
            <a:ext cx="1499199" cy="5946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51104" y="5997189"/>
            <a:ext cx="1588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Dummy cathode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1" name="Straight Arrow Connector 8"/>
          <p:cNvCxnSpPr/>
          <p:nvPr/>
        </p:nvCxnSpPr>
        <p:spPr>
          <a:xfrm>
            <a:off x="6012160" y="3544978"/>
            <a:ext cx="129187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34930" y="323462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69mm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8"/>
          <p:cNvCxnSpPr/>
          <p:nvPr/>
        </p:nvCxnSpPr>
        <p:spPr>
          <a:xfrm>
            <a:off x="6012160" y="1196752"/>
            <a:ext cx="0" cy="231985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042620" y="2273256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118mm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8" name="Straight Arrow Connector 8"/>
          <p:cNvCxnSpPr/>
          <p:nvPr/>
        </p:nvCxnSpPr>
        <p:spPr>
          <a:xfrm>
            <a:off x="5082889" y="1278094"/>
            <a:ext cx="3233527" cy="281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84543" y="1306291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166mm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2" name="Picture 2" descr="M:\TPC photo\LAMPS\IMG_2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2" y="3957010"/>
            <a:ext cx="1968218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그룹 33"/>
          <p:cNvGrpSpPr>
            <a:grpSpLocks/>
          </p:cNvGrpSpPr>
          <p:nvPr/>
        </p:nvGrpSpPr>
        <p:grpSpPr bwMode="auto">
          <a:xfrm>
            <a:off x="142875" y="545505"/>
            <a:ext cx="8858250" cy="3175"/>
            <a:chOff x="142875" y="642918"/>
            <a:chExt cx="8858250" cy="3176"/>
          </a:xfrm>
        </p:grpSpPr>
        <p:cxnSp>
          <p:nvCxnSpPr>
            <p:cNvPr id="44" name="직선 연결선 43"/>
            <p:cNvCxnSpPr/>
            <p:nvPr/>
          </p:nvCxnSpPr>
          <p:spPr bwMode="auto">
            <a:xfrm>
              <a:off x="142875" y="642918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  <p:cxnSp>
          <p:nvCxnSpPr>
            <p:cNvPr id="45" name="직선 연결선 44"/>
            <p:cNvCxnSpPr/>
            <p:nvPr/>
          </p:nvCxnSpPr>
          <p:spPr bwMode="auto">
            <a:xfrm>
              <a:off x="142875" y="644506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50">
                  <a:alpha val="40000"/>
                </a:srgbClr>
              </a:glow>
            </a:effectLst>
          </p:spPr>
        </p:cxnSp>
      </p:grpSp>
    </p:spTree>
    <p:extLst>
      <p:ext uri="{BB962C8B-B14F-4D97-AF65-F5344CB8AC3E}">
        <p14:creationId xmlns:p14="http://schemas.microsoft.com/office/powerpoint/2010/main" val="37456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/>
          <p:nvPr/>
        </p:nvGrpSpPr>
        <p:grpSpPr>
          <a:xfrm>
            <a:off x="142875" y="548680"/>
            <a:ext cx="8858250" cy="3176"/>
            <a:chOff x="142875" y="548680"/>
            <a:chExt cx="8858250" cy="3176"/>
          </a:xfrm>
        </p:grpSpPr>
        <p:cxnSp>
          <p:nvCxnSpPr>
            <p:cNvPr id="5" name="직선 연결선 4"/>
            <p:cNvCxnSpPr/>
            <p:nvPr/>
          </p:nvCxnSpPr>
          <p:spPr bwMode="auto">
            <a:xfrm>
              <a:off x="142875" y="548680"/>
              <a:ext cx="8858250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6" name="직선 연결선 5"/>
            <p:cNvCxnSpPr/>
            <p:nvPr/>
          </p:nvCxnSpPr>
          <p:spPr bwMode="auto">
            <a:xfrm>
              <a:off x="142875" y="550268"/>
              <a:ext cx="4357688" cy="158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cxnSp>
      </p:grpSp>
      <p:sp>
        <p:nvSpPr>
          <p:cNvPr id="8" name="직사각형 7"/>
          <p:cNvSpPr/>
          <p:nvPr/>
        </p:nvSpPr>
        <p:spPr>
          <a:xfrm>
            <a:off x="0" y="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i="1" dirty="0" smtClean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Field Cage</a:t>
            </a:r>
            <a:endParaRPr lang="ko-KR" alt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i="1" dirty="0" smtClean="0">
                <a:solidFill>
                  <a:srgbClr val="FF0000"/>
                </a:solidFill>
                <a:latin typeface="Calibri" pitchFamily="34" charset="0"/>
              </a:rPr>
              <a:t>Prototype TPC for LAMPS</a:t>
            </a:r>
            <a:endParaRPr lang="ko-KR" altLang="en-US" sz="20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019051"/>
            <a:ext cx="44279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35 um thick and 2 mm wide Cu strips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0.5 mm gap between neighboring strips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Mirror strips on the back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1 </a:t>
            </a:r>
            <a:r>
              <a:rPr lang="en-US" altLang="ko-KR" b="1" dirty="0" smtClean="0">
                <a:latin typeface="Calibri" pitchFamily="34" charset="0"/>
              </a:rPr>
              <a:t>M</a:t>
            </a:r>
            <a:r>
              <a:rPr lang="en-US" altLang="ko-KR" b="1" dirty="0" smtClean="0">
                <a:latin typeface="Symbol" panose="05050102010706020507" pitchFamily="18" charset="2"/>
              </a:rPr>
              <a:t>W</a:t>
            </a:r>
            <a:r>
              <a:rPr lang="en-US" altLang="ko-KR" b="1" dirty="0" smtClean="0">
                <a:latin typeface="Calibri" pitchFamily="34" charset="0"/>
              </a:rPr>
              <a:t> resistors </a:t>
            </a:r>
            <a:r>
              <a:rPr lang="en-US" altLang="ko-KR" b="1" dirty="0" smtClean="0">
                <a:latin typeface="Calibri" pitchFamily="34" charset="0"/>
              </a:rPr>
              <a:t>with 0.1% var.</a:t>
            </a: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800" b="1" dirty="0" smtClean="0">
              <a:latin typeface="Calibri" pitchFamily="34" charset="0"/>
            </a:endParaRP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endParaRPr lang="en-US" altLang="ko-KR" b="1" dirty="0" smtClean="0">
              <a:latin typeface="Calibri" pitchFamily="34" charset="0"/>
            </a:endParaRPr>
          </a:p>
          <a:p>
            <a:pPr marL="265113" indent="-265113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b="1" dirty="0" smtClean="0">
                <a:latin typeface="Calibri" pitchFamily="34" charset="0"/>
              </a:rPr>
              <a:t>TPC body: G10 + </a:t>
            </a:r>
            <a:r>
              <a:rPr lang="en-US" altLang="ko-KR" b="1" dirty="0" smtClean="0">
                <a:latin typeface="Calibri" pitchFamily="34" charset="0"/>
                <a:sym typeface="Wingdings" pitchFamily="2" charset="2"/>
              </a:rPr>
              <a:t>A</a:t>
            </a:r>
            <a:r>
              <a:rPr lang="en-US" altLang="ko-KR" b="1" dirty="0" smtClean="0">
                <a:latin typeface="Calibri" pitchFamily="34" charset="0"/>
              </a:rPr>
              <a:t>ramid honeycomb</a:t>
            </a:r>
          </a:p>
        </p:txBody>
      </p:sp>
      <p:pic>
        <p:nvPicPr>
          <p:cNvPr id="18" name="Picture 1" descr="IMG_17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16028" b="12908"/>
          <a:stretch>
            <a:fillRect/>
          </a:stretch>
        </p:blipFill>
        <p:spPr>
          <a:xfrm rot="5400000">
            <a:off x="4703082" y="578137"/>
            <a:ext cx="3498775" cy="4447973"/>
          </a:xfrm>
          <a:prstGeom prst="rect">
            <a:avLst/>
          </a:prstGeom>
        </p:spPr>
      </p:pic>
      <p:pic>
        <p:nvPicPr>
          <p:cNvPr id="19" name="Picture 2" descr="J:\LAMPS201312_중간발표\IMG_2637.jpg"/>
          <p:cNvPicPr>
            <a:picLocks noChangeAspect="1" noChangeArrowheads="1"/>
          </p:cNvPicPr>
          <p:nvPr/>
        </p:nvPicPr>
        <p:blipFill>
          <a:blip r:embed="rId3" cstate="print"/>
          <a:srcRect l="4343" t="50000" r="53098" b="4395"/>
          <a:stretch>
            <a:fillRect/>
          </a:stretch>
        </p:blipFill>
        <p:spPr bwMode="auto">
          <a:xfrm>
            <a:off x="179512" y="4221088"/>
            <a:ext cx="3096344" cy="2488468"/>
          </a:xfrm>
          <a:prstGeom prst="rect">
            <a:avLst/>
          </a:prstGeom>
          <a:noFill/>
        </p:spPr>
      </p:pic>
      <p:grpSp>
        <p:nvGrpSpPr>
          <p:cNvPr id="20" name="그룹 19"/>
          <p:cNvGrpSpPr/>
          <p:nvPr/>
        </p:nvGrpSpPr>
        <p:grpSpPr>
          <a:xfrm>
            <a:off x="3707904" y="4653136"/>
            <a:ext cx="5353133" cy="1681738"/>
            <a:chOff x="3275856" y="5176262"/>
            <a:chExt cx="5353133" cy="1681738"/>
          </a:xfrm>
        </p:grpSpPr>
        <p:sp>
          <p:nvSpPr>
            <p:cNvPr id="21" name="직사각형 20"/>
            <p:cNvSpPr/>
            <p:nvPr/>
          </p:nvSpPr>
          <p:spPr>
            <a:xfrm>
              <a:off x="4355976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004048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652120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6300192" y="6553706"/>
              <a:ext cx="504056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139952" y="6481698"/>
              <a:ext cx="2952328" cy="7200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644008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292080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940152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588224" y="6409690"/>
              <a:ext cx="504056" cy="720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139952" y="6337682"/>
              <a:ext cx="2952328" cy="7200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139952" y="5761618"/>
              <a:ext cx="648072" cy="57606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788024" y="5761618"/>
              <a:ext cx="2376264" cy="57606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139952" y="5689610"/>
              <a:ext cx="2952328" cy="7200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139952" y="5617602"/>
              <a:ext cx="2952328" cy="720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0397" y="5176262"/>
              <a:ext cx="3759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Cross-section of field-cage body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9952" y="5905634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G10</a:t>
              </a:r>
              <a:endParaRPr lang="ko-KR" alt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20072" y="590563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err="1" smtClean="0"/>
                <a:t>HoneyComb</a:t>
              </a:r>
              <a:endParaRPr lang="ko-KR" alt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52320" y="5257562"/>
              <a:ext cx="1176669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bg1">
                      <a:lumMod val="65000"/>
                    </a:schemeClr>
                  </a:solidFill>
                </a:rPr>
                <a:t>Al </a:t>
              </a:r>
              <a:r>
                <a:rPr lang="en-US" altLang="ko-KR" sz="1400" b="1" dirty="0">
                  <a:solidFill>
                    <a:schemeClr val="bg1">
                      <a:lumMod val="65000"/>
                    </a:schemeClr>
                  </a:solidFill>
                </a:rPr>
                <a:t>M</a:t>
              </a:r>
              <a:r>
                <a:rPr lang="en-US" altLang="ko-KR" sz="1400" b="1" dirty="0" smtClean="0">
                  <a:solidFill>
                    <a:schemeClr val="bg1">
                      <a:lumMod val="65000"/>
                    </a:schemeClr>
                  </a:solidFill>
                </a:rPr>
                <a:t>ylar</a:t>
              </a:r>
            </a:p>
            <a:p>
              <a:r>
                <a:rPr lang="en-US" altLang="ko-KR" sz="1400" b="1" dirty="0" smtClean="0">
                  <a:solidFill>
                    <a:srgbClr val="00B050"/>
                  </a:solidFill>
                </a:rPr>
                <a:t>GRP</a:t>
              </a:r>
            </a:p>
            <a:p>
              <a:endParaRPr lang="en-US" altLang="ko-KR" sz="1400" b="1" dirty="0" smtClean="0"/>
            </a:p>
            <a:p>
              <a:r>
                <a:rPr lang="en-US" altLang="ko-KR" sz="1400" b="1" dirty="0" smtClean="0">
                  <a:solidFill>
                    <a:srgbClr val="00B050"/>
                  </a:solidFill>
                </a:rPr>
                <a:t>GRP</a:t>
              </a:r>
            </a:p>
            <a:p>
              <a:r>
                <a:rPr lang="en-US" altLang="ko-KR" sz="1400" b="1" dirty="0" smtClean="0">
                  <a:solidFill>
                    <a:srgbClr val="C00000"/>
                  </a:solidFill>
                </a:rPr>
                <a:t>Mirror strip</a:t>
              </a:r>
            </a:p>
            <a:p>
              <a:r>
                <a:rPr lang="en-US" altLang="ko-KR" sz="1400" b="1" dirty="0" smtClean="0">
                  <a:solidFill>
                    <a:srgbClr val="FFC000"/>
                  </a:solidFill>
                </a:rPr>
                <a:t>PI</a:t>
              </a:r>
            </a:p>
            <a:p>
              <a:r>
                <a:rPr lang="en-US" altLang="ko-KR" sz="1400" b="1" dirty="0" smtClean="0">
                  <a:solidFill>
                    <a:srgbClr val="FF0000"/>
                  </a:solidFill>
                </a:rPr>
                <a:t>Field strip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직선 화살표 연결선 38"/>
            <p:cNvCxnSpPr>
              <a:stCxn id="34" idx="3"/>
            </p:cNvCxnSpPr>
            <p:nvPr/>
          </p:nvCxnSpPr>
          <p:spPr>
            <a:xfrm flipV="1">
              <a:off x="7092280" y="5401578"/>
              <a:ext cx="432048" cy="25202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>
              <a:stCxn id="33" idx="3"/>
            </p:cNvCxnSpPr>
            <p:nvPr/>
          </p:nvCxnSpPr>
          <p:spPr>
            <a:xfrm flipV="1">
              <a:off x="7092280" y="5617602"/>
              <a:ext cx="432048" cy="10801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 flipV="1">
              <a:off x="7092280" y="6121658"/>
              <a:ext cx="432048" cy="252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>
              <a:stCxn id="29" idx="3"/>
            </p:cNvCxnSpPr>
            <p:nvPr/>
          </p:nvCxnSpPr>
          <p:spPr>
            <a:xfrm flipV="1">
              <a:off x="7092280" y="6265674"/>
              <a:ext cx="432048" cy="18002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>
              <a:stCxn id="25" idx="3"/>
            </p:cNvCxnSpPr>
            <p:nvPr/>
          </p:nvCxnSpPr>
          <p:spPr>
            <a:xfrm flipV="1">
              <a:off x="7092280" y="6481698"/>
              <a:ext cx="432048" cy="3600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>
              <a:stCxn id="24" idx="3"/>
            </p:cNvCxnSpPr>
            <p:nvPr/>
          </p:nvCxnSpPr>
          <p:spPr>
            <a:xfrm>
              <a:off x="6804248" y="6589710"/>
              <a:ext cx="720080" cy="108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모서리가 둥근 직사각형 44"/>
            <p:cNvSpPr/>
            <p:nvPr/>
          </p:nvSpPr>
          <p:spPr>
            <a:xfrm>
              <a:off x="3275856" y="5176262"/>
              <a:ext cx="5328592" cy="166699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7" name="직선 화살표 연결선 46"/>
          <p:cNvCxnSpPr>
            <a:endCxn id="19" idx="0"/>
          </p:cNvCxnSpPr>
          <p:nvPr/>
        </p:nvCxnSpPr>
        <p:spPr>
          <a:xfrm flipH="1">
            <a:off x="1727684" y="3717032"/>
            <a:ext cx="39604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65736" y="713721"/>
            <a:ext cx="210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1MOhm </a:t>
            </a:r>
            <a:r>
              <a:rPr lang="en-US" sz="1600" b="1" dirty="0" smtClean="0">
                <a:latin typeface="Calibri" pitchFamily="34" charset="0"/>
              </a:rPr>
              <a:t>resistor(0.1</a:t>
            </a:r>
            <a:r>
              <a:rPr lang="en-US" sz="1600" b="1" dirty="0" smtClean="0">
                <a:latin typeface="Calibri" pitchFamily="34" charset="0"/>
              </a:rPr>
              <a:t>%)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9" name="Straight Arrow Connector 3"/>
          <p:cNvCxnSpPr>
            <a:endCxn id="48" idx="2"/>
          </p:cNvCxnSpPr>
          <p:nvPr/>
        </p:nvCxnSpPr>
        <p:spPr>
          <a:xfrm flipH="1" flipV="1">
            <a:off x="7520576" y="1052275"/>
            <a:ext cx="97289" cy="55126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4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743</Words>
  <Application>Microsoft Office PowerPoint</Application>
  <PresentationFormat>화면 슬라이드 쇼(4:3)</PresentationFormat>
  <Paragraphs>242</Paragraphs>
  <Slides>35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LAMPS Time Projection Chamber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LAMPS TPC</dc:title>
  <dc:creator>hslee</dc:creator>
  <cp:lastModifiedBy>hslee</cp:lastModifiedBy>
  <cp:revision>105</cp:revision>
  <dcterms:created xsi:type="dcterms:W3CDTF">2014-03-14T00:20:43Z</dcterms:created>
  <dcterms:modified xsi:type="dcterms:W3CDTF">2014-03-25T00:56:08Z</dcterms:modified>
</cp:coreProperties>
</file>