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342" r:id="rId3"/>
    <p:sldId id="340" r:id="rId4"/>
    <p:sldId id="341" r:id="rId5"/>
    <p:sldId id="378" r:id="rId6"/>
    <p:sldId id="343" r:id="rId7"/>
    <p:sldId id="274" r:id="rId8"/>
    <p:sldId id="338" r:id="rId9"/>
    <p:sldId id="365" r:id="rId10"/>
    <p:sldId id="352" r:id="rId11"/>
    <p:sldId id="353" r:id="rId12"/>
    <p:sldId id="401" r:id="rId13"/>
    <p:sldId id="371" r:id="rId14"/>
    <p:sldId id="372" r:id="rId15"/>
    <p:sldId id="373" r:id="rId16"/>
    <p:sldId id="392" r:id="rId17"/>
    <p:sldId id="393" r:id="rId18"/>
    <p:sldId id="394" r:id="rId19"/>
    <p:sldId id="370" r:id="rId20"/>
    <p:sldId id="386" r:id="rId21"/>
    <p:sldId id="355" r:id="rId22"/>
    <p:sldId id="366" r:id="rId23"/>
    <p:sldId id="367" r:id="rId24"/>
    <p:sldId id="409" r:id="rId25"/>
    <p:sldId id="387" r:id="rId26"/>
    <p:sldId id="380" r:id="rId27"/>
    <p:sldId id="395" r:id="rId28"/>
    <p:sldId id="384" r:id="rId29"/>
    <p:sldId id="383" r:id="rId30"/>
    <p:sldId id="412" r:id="rId31"/>
    <p:sldId id="413" r:id="rId32"/>
    <p:sldId id="379" r:id="rId33"/>
    <p:sldId id="347" r:id="rId34"/>
    <p:sldId id="388" r:id="rId35"/>
    <p:sldId id="389" r:id="rId36"/>
    <p:sldId id="402" r:id="rId37"/>
    <p:sldId id="403" r:id="rId38"/>
    <p:sldId id="415" r:id="rId39"/>
    <p:sldId id="416" r:id="rId40"/>
    <p:sldId id="414" r:id="rId41"/>
    <p:sldId id="292" r:id="rId42"/>
  </p:sldIdLst>
  <p:sldSz cx="9144000" cy="6858000" type="screen4x3"/>
  <p:notesSz cx="7099300" cy="10234613"/>
  <p:embeddedFontLst>
    <p:embeddedFont>
      <p:font typeface="맑은 고딕" panose="020B0503020000020004" pitchFamily="50" charset="-127"/>
      <p:regular r:id="rId44"/>
      <p:bold r:id="rId45"/>
    </p:embeddedFont>
    <p:embeddedFont>
      <p:font typeface="Cambria Math" panose="02040503050406030204" pitchFamily="18" charset="0"/>
      <p:regular r:id="rId46"/>
    </p:embeddedFont>
    <p:embeddedFont>
      <p:font typeface="SimSun" panose="02010600030101010101" pitchFamily="2" charset="-122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SimSun" panose="02010600030101010101" pitchFamily="2" charset="-122"/>
      <p:regular r:id="rId4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70" d="100"/>
          <a:sy n="70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D166474-E4CA-47F9-B344-C1BB0BCA255B}" type="datetimeFigureOut">
              <a:rPr lang="ko-KR" altLang="en-US" smtClean="0"/>
              <a:t>2014-03-19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DB50D8-6E7B-4BD1-A2A6-75962214CA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12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50D8-6E7B-4BD1-A2A6-75962214CA1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43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50D8-6E7B-4BD1-A2A6-75962214CA1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50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>
            <a:lvl1pPr>
              <a:defRPr sz="5400" u="none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01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1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02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16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82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01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53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37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4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4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42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31 March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Review of LAMPS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3254-5E58-46DE-8A56-123A268E14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395536" y="636474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2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b="1" u="sng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1" hangingPunct="1">
        <a:spcBef>
          <a:spcPct val="20000"/>
        </a:spcBef>
        <a:buFont typeface="+mj-lt"/>
        <a:buAutoNum type="arabi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3.wmf"/><Relationship Id="rId9" Type="http://schemas.openxmlformats.org/officeDocument/2006/relationships/image" Target="../media/image4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wmf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0.png"/><Relationship Id="rId5" Type="http://schemas.openxmlformats.org/officeDocument/2006/relationships/image" Target="../media/image600.png"/><Relationship Id="rId10" Type="http://schemas.openxmlformats.org/officeDocument/2006/relationships/image" Target="../media/image400.png"/><Relationship Id="rId4" Type="http://schemas.openxmlformats.org/officeDocument/2006/relationships/image" Target="../media/image51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4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30.png"/><Relationship Id="rId3" Type="http://schemas.openxmlformats.org/officeDocument/2006/relationships/image" Target="../media/image620.png"/><Relationship Id="rId7" Type="http://schemas.openxmlformats.org/officeDocument/2006/relationships/image" Target="../media/image660.png"/><Relationship Id="rId12" Type="http://schemas.openxmlformats.org/officeDocument/2006/relationships/image" Target="../media/image7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5" Type="http://schemas.openxmlformats.org/officeDocument/2006/relationships/image" Target="../media/image640.png"/><Relationship Id="rId10" Type="http://schemas.openxmlformats.org/officeDocument/2006/relationships/image" Target="../media/image700.png"/><Relationship Id="rId9" Type="http://schemas.openxmlformats.org/officeDocument/2006/relationships/image" Target="../media/image57.png"/><Relationship Id="rId14" Type="http://schemas.openxmlformats.org/officeDocument/2006/relationships/image" Target="../media/image59.png"/><Relationship Id="rId4" Type="http://schemas.openxmlformats.org/officeDocument/2006/relationships/image" Target="../media/image6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pn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72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280920" cy="18722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LAMPS</a:t>
            </a:r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1" y="404664"/>
            <a:ext cx="720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chemeClr val="tx2"/>
                </a:solidFill>
              </a:rPr>
              <a:t>Review of the LAMPS Project</a:t>
            </a:r>
            <a:r>
              <a:rPr lang="en-US" altLang="ko-KR" sz="2200" dirty="0" smtClean="0">
                <a:solidFill>
                  <a:schemeClr val="tx2"/>
                </a:solidFill>
                <a:latin typeface="+mj-lt"/>
              </a:rPr>
              <a:t>, </a:t>
            </a:r>
          </a:p>
          <a:p>
            <a:pPr algn="ctr"/>
            <a:r>
              <a:rPr lang="en-US" altLang="ko-KR" sz="2200" dirty="0" smtClean="0">
                <a:solidFill>
                  <a:schemeClr val="tx2"/>
                </a:solidFill>
                <a:latin typeface="+mj-lt"/>
              </a:rPr>
              <a:t>IBS, </a:t>
            </a:r>
            <a:r>
              <a:rPr lang="en-US" altLang="ko-KR" sz="2200" dirty="0" err="1" smtClean="0">
                <a:solidFill>
                  <a:schemeClr val="tx2"/>
                </a:solidFill>
                <a:latin typeface="+mj-lt"/>
              </a:rPr>
              <a:t>Daejeon</a:t>
            </a:r>
            <a:r>
              <a:rPr lang="en-US" altLang="ko-KR" sz="2200" dirty="0" smtClean="0">
                <a:solidFill>
                  <a:schemeClr val="tx2"/>
                </a:solidFill>
                <a:latin typeface="+mj-lt"/>
              </a:rPr>
              <a:t>, Korea, 31 March, 2014</a:t>
            </a:r>
            <a:endParaRPr lang="ko-KR" altLang="en-US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385910" y="3068960"/>
            <a:ext cx="64008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+mj-lt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Byungsik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Hong  (Korea University)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643554" y="3699375"/>
            <a:ext cx="5913991" cy="260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3600" b="1" u="sng" dirty="0" smtClean="0">
                <a:latin typeface="Calibri" pitchFamily="34" charset="0"/>
                <a:ea typeface="굴림" pitchFamily="50" charset="-127"/>
              </a:rPr>
              <a:t>Outline</a:t>
            </a:r>
            <a:r>
              <a:rPr lang="en-US" altLang="ko-KR" sz="2400" b="1" dirty="0" smtClean="0">
                <a:latin typeface="Calibri" pitchFamily="34" charset="0"/>
                <a:ea typeface="굴림" pitchFamily="50" charset="-127"/>
              </a:rPr>
              <a:t> 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ko-KR" sz="2400" b="1" dirty="0" smtClean="0">
                <a:latin typeface="Calibri" pitchFamily="34" charset="0"/>
                <a:ea typeface="굴림" pitchFamily="50" charset="-127"/>
              </a:rPr>
              <a:t> Physics of RIB Reactions</a:t>
            </a:r>
          </a:p>
          <a:p>
            <a:pPr marL="627063" lvl="1" indent="-169863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200" b="1" dirty="0">
                <a:latin typeface="Calibri" pitchFamily="34" charset="0"/>
                <a:ea typeface="굴림" pitchFamily="50" charset="-127"/>
              </a:rPr>
              <a:t>N</a:t>
            </a:r>
            <a:r>
              <a:rPr lang="en-US" altLang="ko-KR" sz="2200" b="1" dirty="0" smtClean="0">
                <a:latin typeface="Calibri" pitchFamily="34" charset="0"/>
                <a:ea typeface="굴림" pitchFamily="50" charset="-127"/>
              </a:rPr>
              <a:t>uclear symmetry energy</a:t>
            </a:r>
          </a:p>
          <a:p>
            <a:pPr marL="627063" lvl="1" indent="-169863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200" b="1" dirty="0">
                <a:latin typeface="Calibri" pitchFamily="34" charset="0"/>
                <a:ea typeface="굴림" pitchFamily="50" charset="-127"/>
              </a:rPr>
              <a:t>E</a:t>
            </a:r>
            <a:r>
              <a:rPr lang="en-US" altLang="ko-KR" sz="2200" b="1" dirty="0" smtClean="0">
                <a:latin typeface="Calibri" pitchFamily="34" charset="0"/>
                <a:ea typeface="굴림" pitchFamily="50" charset="-127"/>
              </a:rPr>
              <a:t>xamples of the experimental observables</a:t>
            </a:r>
          </a:p>
          <a:p>
            <a:pPr marL="182563" indent="-182563">
              <a:spcBef>
                <a:spcPct val="10000"/>
              </a:spcBef>
              <a:buFontTx/>
              <a:buChar char="-"/>
            </a:pPr>
            <a:r>
              <a:rPr lang="en-US" altLang="ko-KR" sz="2400" b="1" dirty="0">
                <a:latin typeface="Calibri" pitchFamily="34" charset="0"/>
                <a:ea typeface="굴림" pitchFamily="50" charset="-127"/>
              </a:rPr>
              <a:t>Plan </a:t>
            </a:r>
            <a:r>
              <a:rPr lang="en-US" altLang="ko-KR" sz="2400" b="1" dirty="0" smtClean="0">
                <a:latin typeface="Calibri" pitchFamily="34" charset="0"/>
                <a:ea typeface="굴림" pitchFamily="50" charset="-127"/>
              </a:rPr>
              <a:t>for LAMPS</a:t>
            </a:r>
            <a:endParaRPr lang="en-US" altLang="ko-KR" sz="2400" b="1" dirty="0">
              <a:latin typeface="Calibri" pitchFamily="34" charset="0"/>
              <a:ea typeface="굴림" pitchFamily="50" charset="-127"/>
            </a:endParaRPr>
          </a:p>
          <a:p>
            <a:pPr marL="182563" indent="-182563">
              <a:spcBef>
                <a:spcPct val="10000"/>
              </a:spcBef>
              <a:buFontTx/>
              <a:buChar char="-"/>
            </a:pPr>
            <a:r>
              <a:rPr lang="en-US" altLang="ko-KR" sz="2400" b="1" dirty="0" smtClean="0">
                <a:latin typeface="Calibri" pitchFamily="34" charset="0"/>
                <a:ea typeface="굴림" pitchFamily="50" charset="-127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0490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Symmetry Energy in 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36" y="1268760"/>
                <a:ext cx="86044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altLang="ko-KR" sz="2200" dirty="0" smtClean="0"/>
                  <a:t>Interplay </a:t>
                </a:r>
                <a:r>
                  <a:rPr lang="en-US" altLang="ko-KR" sz="2200" dirty="0"/>
                  <a:t>between fusion </a:t>
                </a:r>
                <a:r>
                  <a:rPr lang="en-US" altLang="ko-KR" sz="2200" dirty="0" smtClean="0"/>
                  <a:t>and </a:t>
                </a:r>
                <a:r>
                  <a:rPr lang="en-US" altLang="ko-KR" sz="2200" dirty="0"/>
                  <a:t>breakup </a:t>
                </a:r>
                <a:r>
                  <a:rPr lang="en-US" altLang="ko-KR" sz="2200" dirty="0" smtClean="0"/>
                  <a:t>reactions by SMF model</a:t>
                </a:r>
                <a:endParaRPr lang="en-US" altLang="ko-KR" sz="2200" dirty="0"/>
              </a:p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altLang="ko-KR" sz="2200" dirty="0" smtClean="0"/>
                  <a:t>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2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𝐹𝑢𝑠𝑖𝑜𝑛</m:t>
                        </m:r>
                      </m:sub>
                    </m:sSub>
                  </m:oMath>
                </a14:m>
                <a:r>
                  <a:rPr lang="en-US" altLang="ko-KR" sz="2200" dirty="0" smtClean="0"/>
                  <a:t> </a:t>
                </a:r>
                <a:r>
                  <a:rPr lang="en-US" altLang="ko-KR" sz="2200" dirty="0"/>
                  <a:t>for </a:t>
                </a:r>
                <a:r>
                  <a:rPr lang="en-US" altLang="ko-KR" sz="2200" dirty="0" smtClean="0"/>
                  <a:t>more neutron-rich system </a:t>
                </a:r>
                <a:r>
                  <a:rPr lang="en-US" altLang="ko-KR" sz="2200" dirty="0"/>
                  <a:t>with </a:t>
                </a:r>
                <a:r>
                  <a:rPr lang="en-US" altLang="ko-KR" sz="2200" dirty="0" err="1" smtClean="0"/>
                  <a:t>Asy</a:t>
                </a:r>
                <a:r>
                  <a:rPr lang="en-US" altLang="ko-KR" sz="2200" dirty="0" smtClean="0"/>
                  <a:t>-soft</a:t>
                </a:r>
                <a:endParaRPr lang="en-US" altLang="ko-KR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604448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780" t="-5556" b="-158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483768" y="908720"/>
            <a:ext cx="411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C. Rizzo et al., </a:t>
            </a:r>
            <a:r>
              <a:rPr lang="en-US" altLang="ko-KR" dirty="0" smtClean="0"/>
              <a:t>PRC </a:t>
            </a:r>
            <a:r>
              <a:rPr lang="en-US" altLang="ko-KR" dirty="0"/>
              <a:t>83, </a:t>
            </a:r>
            <a:r>
              <a:rPr lang="en-US" altLang="ko-KR" dirty="0" smtClean="0"/>
              <a:t>014604 </a:t>
            </a:r>
            <a:r>
              <a:rPr lang="en-US" altLang="ko-KR" dirty="0"/>
              <a:t>(2011)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4139952" y="2251582"/>
            <a:ext cx="4968550" cy="3841714"/>
            <a:chOff x="779292" y="2492896"/>
            <a:chExt cx="4968550" cy="3841714"/>
          </a:xfrm>
        </p:grpSpPr>
        <p:grpSp>
          <p:nvGrpSpPr>
            <p:cNvPr id="16" name="그룹 15"/>
            <p:cNvGrpSpPr/>
            <p:nvPr/>
          </p:nvGrpSpPr>
          <p:grpSpPr>
            <a:xfrm>
              <a:off x="779292" y="2492896"/>
              <a:ext cx="4968550" cy="3841714"/>
              <a:chOff x="3278422" y="2492364"/>
              <a:chExt cx="4878940" cy="37185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840896" y="5841560"/>
                <a:ext cx="2043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Impact parameter</a:t>
                </a:r>
                <a:endParaRPr lang="ko-KR" altLang="en-US" dirty="0"/>
              </a:p>
            </p:txBody>
          </p:sp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9872" y="2492364"/>
                <a:ext cx="4737490" cy="345691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 rot="16200000">
                <a:off x="2080259" y="3969323"/>
                <a:ext cx="2758997" cy="36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Fusion cross section (</a:t>
                </a:r>
                <a:r>
                  <a:rPr lang="en-US" altLang="ko-KR" dirty="0" err="1" smtClean="0"/>
                  <a:t>mb</a:t>
                </a:r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19555" y="5085184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n-rich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7944" y="5085184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0000FF"/>
                  </a:solidFill>
                </a:rPr>
                <a:t>n-poor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2132856"/>
                <a:ext cx="3885936" cy="1261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err="1" smtClean="0"/>
                  <a:t>Quadrupole</a:t>
                </a:r>
                <a:r>
                  <a:rPr lang="en-US" altLang="ko-KR" dirty="0" smtClean="0"/>
                  <a:t> moment in </a:t>
                </a:r>
                <a:r>
                  <a:rPr lang="en-US" altLang="ko-KR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ko-KR" dirty="0" smtClean="0"/>
                  <a:t>-space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ko-KR" dirty="0" smtClean="0"/>
              </a:p>
              <a:p>
                <a:r>
                  <a:rPr lang="en-US" altLang="ko-KR" dirty="0" err="1"/>
                  <a:t>Quadrupole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moment </a:t>
                </a:r>
                <a:r>
                  <a:rPr lang="en-US" altLang="ko-KR" dirty="0"/>
                  <a:t>in </a:t>
                </a:r>
                <a:r>
                  <a:rPr lang="en-US" altLang="ko-KR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altLang="ko-KR" dirty="0" smtClean="0"/>
                  <a:t>-space</a:t>
                </a:r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32856"/>
                <a:ext cx="3885936" cy="1261499"/>
              </a:xfrm>
              <a:prstGeom prst="rect">
                <a:avLst/>
              </a:prstGeom>
              <a:blipFill rotWithShape="0">
                <a:blip r:embed="rId4"/>
                <a:stretch>
                  <a:fillRect l="-1254" t="-28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그룹 25"/>
          <p:cNvGrpSpPr/>
          <p:nvPr/>
        </p:nvGrpSpPr>
        <p:grpSpPr>
          <a:xfrm>
            <a:off x="76562" y="3501008"/>
            <a:ext cx="4063390" cy="1707864"/>
            <a:chOff x="35496" y="3401704"/>
            <a:chExt cx="4063390" cy="170786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645024"/>
              <a:ext cx="4063390" cy="1464544"/>
            </a:xfrm>
            <a:prstGeom prst="rect">
              <a:avLst/>
            </a:prstGeom>
          </p:spPr>
        </p:pic>
        <p:cxnSp>
          <p:nvCxnSpPr>
            <p:cNvPr id="13" name="직선 연결선 12"/>
            <p:cNvCxnSpPr/>
            <p:nvPr/>
          </p:nvCxnSpPr>
          <p:spPr>
            <a:xfrm>
              <a:off x="1220632" y="3956989"/>
              <a:ext cx="263128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220632" y="3956989"/>
              <a:ext cx="0" cy="8401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196441" y="3401704"/>
              <a:ext cx="2079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aseline="30000" dirty="0" smtClean="0"/>
                <a:t>132</a:t>
              </a:r>
              <a:r>
                <a:rPr lang="en-US" altLang="ko-KR" sz="1400" dirty="0" smtClean="0"/>
                <a:t>Sn+</a:t>
              </a:r>
              <a:r>
                <a:rPr lang="en-US" altLang="ko-KR" sz="1400" baseline="30000" dirty="0" smtClean="0"/>
                <a:t>64</a:t>
              </a:r>
              <a:r>
                <a:rPr lang="en-US" altLang="ko-KR" sz="1400" dirty="0" smtClean="0"/>
                <a:t>Ni @ 10 </a:t>
              </a:r>
              <a:r>
                <a:rPr lang="en-US" altLang="ko-KR" sz="1400" dirty="0" err="1" smtClean="0"/>
                <a:t>AMeV</a:t>
              </a:r>
              <a:endParaRPr lang="ko-KR" alt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3517" y="4437112"/>
              <a:ext cx="1756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i="1" dirty="0" smtClean="0">
                  <a:solidFill>
                    <a:srgbClr val="FF0000"/>
                  </a:solidFill>
                </a:rPr>
                <a:t>Breakup condition</a:t>
              </a:r>
              <a:endParaRPr lang="ko-KR" altLang="en-US" sz="1400" b="1" i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3528" y="5301208"/>
                <a:ext cx="39604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rgbClr val="0000FF"/>
                    </a:solidFill>
                  </a:rPr>
                  <a:t>Macroscopic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𝐹𝑢𝑠𝑖𝑜𝑛</m:t>
                        </m:r>
                      </m:sub>
                    </m:sSub>
                  </m:oMath>
                </a14:m>
                <a:r>
                  <a:rPr lang="en-US" altLang="ko-KR" sz="2000" dirty="0" smtClean="0">
                    <a:solidFill>
                      <a:srgbClr val="0000FF"/>
                    </a:solidFill>
                  </a:rPr>
                  <a:t> by PACE4 code prefers larger neutron skin diffuseness of n-rich nuclei</a:t>
                </a:r>
                <a:endParaRPr lang="ko-KR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01208"/>
                <a:ext cx="3960472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1538" t="-3614" r="-2615" b="-10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직사각형 27"/>
          <p:cNvSpPr/>
          <p:nvPr/>
        </p:nvSpPr>
        <p:spPr>
          <a:xfrm>
            <a:off x="7668344" y="3082608"/>
            <a:ext cx="1224136" cy="432048"/>
          </a:xfrm>
          <a:prstGeom prst="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7668344" y="2708920"/>
            <a:ext cx="1224136" cy="36004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7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Dipole Emission in 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11</a:t>
            </a:fld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683568" y="1091481"/>
            <a:ext cx="1800200" cy="1689447"/>
            <a:chOff x="2267744" y="1389983"/>
            <a:chExt cx="1656184" cy="1476459"/>
          </a:xfrm>
        </p:grpSpPr>
        <p:pic>
          <p:nvPicPr>
            <p:cNvPr id="11" name="Picture 10" descr="snsnlow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6" t="18527" r="35875" b="63423"/>
            <a:stretch/>
          </p:blipFill>
          <p:spPr bwMode="auto">
            <a:xfrm>
              <a:off x="2267744" y="1389983"/>
              <a:ext cx="1656184" cy="147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78310" y="1636060"/>
              <a:ext cx="292593" cy="196861"/>
            </a:xfrm>
            <a:custGeom>
              <a:avLst/>
              <a:gdLst>
                <a:gd name="T0" fmla="*/ 0 w 1041"/>
                <a:gd name="T1" fmla="*/ 2147483647 h 447"/>
                <a:gd name="T2" fmla="*/ 2147483647 w 1041"/>
                <a:gd name="T3" fmla="*/ 2147483647 h 447"/>
                <a:gd name="T4" fmla="*/ 2147483647 w 1041"/>
                <a:gd name="T5" fmla="*/ 2147483647 h 447"/>
                <a:gd name="T6" fmla="*/ 2147483647 w 1041"/>
                <a:gd name="T7" fmla="*/ 2147483647 h 447"/>
                <a:gd name="T8" fmla="*/ 2147483647 w 1041"/>
                <a:gd name="T9" fmla="*/ 2147483647 h 447"/>
                <a:gd name="T10" fmla="*/ 2147483647 w 1041"/>
                <a:gd name="T11" fmla="*/ 2147483647 h 447"/>
                <a:gd name="T12" fmla="*/ 2147483647 w 1041"/>
                <a:gd name="T13" fmla="*/ 2147483647 h 447"/>
                <a:gd name="T14" fmla="*/ 2147483647 w 1041"/>
                <a:gd name="T15" fmla="*/ 2147483647 h 447"/>
                <a:gd name="T16" fmla="*/ 2147483647 w 1041"/>
                <a:gd name="T17" fmla="*/ 2147483647 h 447"/>
                <a:gd name="T18" fmla="*/ 2147483647 w 1041"/>
                <a:gd name="T19" fmla="*/ 2147483647 h 447"/>
                <a:gd name="T20" fmla="*/ 2147483647 w 1041"/>
                <a:gd name="T21" fmla="*/ 2147483647 h 447"/>
                <a:gd name="T22" fmla="*/ 2147483647 w 1041"/>
                <a:gd name="T23" fmla="*/ 2147483647 h 447"/>
                <a:gd name="T24" fmla="*/ 2147483647 w 1041"/>
                <a:gd name="T25" fmla="*/ 2147483647 h 447"/>
                <a:gd name="T26" fmla="*/ 2147483647 w 1041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1"/>
                <a:gd name="T43" fmla="*/ 0 h 447"/>
                <a:gd name="T44" fmla="*/ 1041 w 1041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1" h="447">
                  <a:moveTo>
                    <a:pt x="0" y="447"/>
                  </a:moveTo>
                  <a:cubicBezTo>
                    <a:pt x="35" y="414"/>
                    <a:pt x="22" y="387"/>
                    <a:pt x="78" y="370"/>
                  </a:cubicBezTo>
                  <a:cubicBezTo>
                    <a:pt x="101" y="345"/>
                    <a:pt x="122" y="344"/>
                    <a:pt x="155" y="335"/>
                  </a:cubicBezTo>
                  <a:cubicBezTo>
                    <a:pt x="210" y="343"/>
                    <a:pt x="252" y="355"/>
                    <a:pt x="310" y="335"/>
                  </a:cubicBezTo>
                  <a:cubicBezTo>
                    <a:pt x="319" y="332"/>
                    <a:pt x="313" y="317"/>
                    <a:pt x="318" y="309"/>
                  </a:cubicBezTo>
                  <a:cubicBezTo>
                    <a:pt x="322" y="302"/>
                    <a:pt x="330" y="298"/>
                    <a:pt x="336" y="292"/>
                  </a:cubicBezTo>
                  <a:cubicBezTo>
                    <a:pt x="349" y="250"/>
                    <a:pt x="369" y="222"/>
                    <a:pt x="404" y="198"/>
                  </a:cubicBezTo>
                  <a:cubicBezTo>
                    <a:pt x="459" y="206"/>
                    <a:pt x="503" y="217"/>
                    <a:pt x="559" y="223"/>
                  </a:cubicBezTo>
                  <a:cubicBezTo>
                    <a:pt x="592" y="213"/>
                    <a:pt x="608" y="191"/>
                    <a:pt x="637" y="172"/>
                  </a:cubicBezTo>
                  <a:cubicBezTo>
                    <a:pt x="670" y="121"/>
                    <a:pt x="656" y="111"/>
                    <a:pt x="723" y="94"/>
                  </a:cubicBezTo>
                  <a:cubicBezTo>
                    <a:pt x="770" y="100"/>
                    <a:pt x="800" y="107"/>
                    <a:pt x="843" y="120"/>
                  </a:cubicBezTo>
                  <a:cubicBezTo>
                    <a:pt x="902" y="102"/>
                    <a:pt x="910" y="89"/>
                    <a:pt x="946" y="34"/>
                  </a:cubicBezTo>
                  <a:cubicBezTo>
                    <a:pt x="950" y="28"/>
                    <a:pt x="1016" y="18"/>
                    <a:pt x="1023" y="17"/>
                  </a:cubicBezTo>
                  <a:cubicBezTo>
                    <a:pt x="1029" y="11"/>
                    <a:pt x="1041" y="0"/>
                    <a:pt x="1041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2651644" y="2374290"/>
              <a:ext cx="292593" cy="196861"/>
            </a:xfrm>
            <a:custGeom>
              <a:avLst/>
              <a:gdLst>
                <a:gd name="T0" fmla="*/ 0 w 1041"/>
                <a:gd name="T1" fmla="*/ 2147483647 h 447"/>
                <a:gd name="T2" fmla="*/ 2147483647 w 1041"/>
                <a:gd name="T3" fmla="*/ 2147483647 h 447"/>
                <a:gd name="T4" fmla="*/ 2147483647 w 1041"/>
                <a:gd name="T5" fmla="*/ 2147483647 h 447"/>
                <a:gd name="T6" fmla="*/ 2147483647 w 1041"/>
                <a:gd name="T7" fmla="*/ 2147483647 h 447"/>
                <a:gd name="T8" fmla="*/ 2147483647 w 1041"/>
                <a:gd name="T9" fmla="*/ 2147483647 h 447"/>
                <a:gd name="T10" fmla="*/ 2147483647 w 1041"/>
                <a:gd name="T11" fmla="*/ 2147483647 h 447"/>
                <a:gd name="T12" fmla="*/ 2147483647 w 1041"/>
                <a:gd name="T13" fmla="*/ 2147483647 h 447"/>
                <a:gd name="T14" fmla="*/ 2147483647 w 1041"/>
                <a:gd name="T15" fmla="*/ 2147483647 h 447"/>
                <a:gd name="T16" fmla="*/ 2147483647 w 1041"/>
                <a:gd name="T17" fmla="*/ 2147483647 h 447"/>
                <a:gd name="T18" fmla="*/ 2147483647 w 1041"/>
                <a:gd name="T19" fmla="*/ 2147483647 h 447"/>
                <a:gd name="T20" fmla="*/ 2147483647 w 1041"/>
                <a:gd name="T21" fmla="*/ 2147483647 h 447"/>
                <a:gd name="T22" fmla="*/ 2147483647 w 1041"/>
                <a:gd name="T23" fmla="*/ 2147483647 h 447"/>
                <a:gd name="T24" fmla="*/ 2147483647 w 1041"/>
                <a:gd name="T25" fmla="*/ 2147483647 h 447"/>
                <a:gd name="T26" fmla="*/ 2147483647 w 1041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1"/>
                <a:gd name="T43" fmla="*/ 0 h 447"/>
                <a:gd name="T44" fmla="*/ 1041 w 1041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1" h="447">
                  <a:moveTo>
                    <a:pt x="0" y="447"/>
                  </a:moveTo>
                  <a:cubicBezTo>
                    <a:pt x="35" y="414"/>
                    <a:pt x="22" y="387"/>
                    <a:pt x="78" y="370"/>
                  </a:cubicBezTo>
                  <a:cubicBezTo>
                    <a:pt x="101" y="345"/>
                    <a:pt x="122" y="344"/>
                    <a:pt x="155" y="335"/>
                  </a:cubicBezTo>
                  <a:cubicBezTo>
                    <a:pt x="210" y="343"/>
                    <a:pt x="252" y="355"/>
                    <a:pt x="310" y="335"/>
                  </a:cubicBezTo>
                  <a:cubicBezTo>
                    <a:pt x="319" y="332"/>
                    <a:pt x="313" y="317"/>
                    <a:pt x="318" y="309"/>
                  </a:cubicBezTo>
                  <a:cubicBezTo>
                    <a:pt x="322" y="302"/>
                    <a:pt x="330" y="298"/>
                    <a:pt x="336" y="292"/>
                  </a:cubicBezTo>
                  <a:cubicBezTo>
                    <a:pt x="349" y="250"/>
                    <a:pt x="369" y="222"/>
                    <a:pt x="404" y="198"/>
                  </a:cubicBezTo>
                  <a:cubicBezTo>
                    <a:pt x="459" y="206"/>
                    <a:pt x="503" y="217"/>
                    <a:pt x="559" y="223"/>
                  </a:cubicBezTo>
                  <a:cubicBezTo>
                    <a:pt x="592" y="213"/>
                    <a:pt x="608" y="191"/>
                    <a:pt x="637" y="172"/>
                  </a:cubicBezTo>
                  <a:cubicBezTo>
                    <a:pt x="670" y="121"/>
                    <a:pt x="656" y="111"/>
                    <a:pt x="723" y="94"/>
                  </a:cubicBezTo>
                  <a:cubicBezTo>
                    <a:pt x="770" y="100"/>
                    <a:pt x="800" y="107"/>
                    <a:pt x="843" y="120"/>
                  </a:cubicBezTo>
                  <a:cubicBezTo>
                    <a:pt x="902" y="102"/>
                    <a:pt x="910" y="89"/>
                    <a:pt x="946" y="34"/>
                  </a:cubicBezTo>
                  <a:cubicBezTo>
                    <a:pt x="950" y="28"/>
                    <a:pt x="1016" y="18"/>
                    <a:pt x="1023" y="17"/>
                  </a:cubicBezTo>
                  <a:cubicBezTo>
                    <a:pt x="1029" y="11"/>
                    <a:pt x="1041" y="0"/>
                    <a:pt x="1041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3353866" y="1783706"/>
              <a:ext cx="292593" cy="196861"/>
            </a:xfrm>
            <a:custGeom>
              <a:avLst/>
              <a:gdLst>
                <a:gd name="T0" fmla="*/ 0 w 1041"/>
                <a:gd name="T1" fmla="*/ 2147483647 h 447"/>
                <a:gd name="T2" fmla="*/ 2147483647 w 1041"/>
                <a:gd name="T3" fmla="*/ 2147483647 h 447"/>
                <a:gd name="T4" fmla="*/ 2147483647 w 1041"/>
                <a:gd name="T5" fmla="*/ 2147483647 h 447"/>
                <a:gd name="T6" fmla="*/ 2147483647 w 1041"/>
                <a:gd name="T7" fmla="*/ 2147483647 h 447"/>
                <a:gd name="T8" fmla="*/ 2147483647 w 1041"/>
                <a:gd name="T9" fmla="*/ 2147483647 h 447"/>
                <a:gd name="T10" fmla="*/ 2147483647 w 1041"/>
                <a:gd name="T11" fmla="*/ 2147483647 h 447"/>
                <a:gd name="T12" fmla="*/ 2147483647 w 1041"/>
                <a:gd name="T13" fmla="*/ 2147483647 h 447"/>
                <a:gd name="T14" fmla="*/ 2147483647 w 1041"/>
                <a:gd name="T15" fmla="*/ 2147483647 h 447"/>
                <a:gd name="T16" fmla="*/ 2147483647 w 1041"/>
                <a:gd name="T17" fmla="*/ 2147483647 h 447"/>
                <a:gd name="T18" fmla="*/ 2147483647 w 1041"/>
                <a:gd name="T19" fmla="*/ 2147483647 h 447"/>
                <a:gd name="T20" fmla="*/ 2147483647 w 1041"/>
                <a:gd name="T21" fmla="*/ 2147483647 h 447"/>
                <a:gd name="T22" fmla="*/ 2147483647 w 1041"/>
                <a:gd name="T23" fmla="*/ 2147483647 h 447"/>
                <a:gd name="T24" fmla="*/ 2147483647 w 1041"/>
                <a:gd name="T25" fmla="*/ 2147483647 h 447"/>
                <a:gd name="T26" fmla="*/ 2147483647 w 1041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1"/>
                <a:gd name="T43" fmla="*/ 0 h 447"/>
                <a:gd name="T44" fmla="*/ 1041 w 1041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1" h="447">
                  <a:moveTo>
                    <a:pt x="0" y="447"/>
                  </a:moveTo>
                  <a:cubicBezTo>
                    <a:pt x="35" y="414"/>
                    <a:pt x="22" y="387"/>
                    <a:pt x="78" y="370"/>
                  </a:cubicBezTo>
                  <a:cubicBezTo>
                    <a:pt x="101" y="345"/>
                    <a:pt x="122" y="344"/>
                    <a:pt x="155" y="335"/>
                  </a:cubicBezTo>
                  <a:cubicBezTo>
                    <a:pt x="210" y="343"/>
                    <a:pt x="252" y="355"/>
                    <a:pt x="310" y="335"/>
                  </a:cubicBezTo>
                  <a:cubicBezTo>
                    <a:pt x="319" y="332"/>
                    <a:pt x="313" y="317"/>
                    <a:pt x="318" y="309"/>
                  </a:cubicBezTo>
                  <a:cubicBezTo>
                    <a:pt x="322" y="302"/>
                    <a:pt x="330" y="298"/>
                    <a:pt x="336" y="292"/>
                  </a:cubicBezTo>
                  <a:cubicBezTo>
                    <a:pt x="349" y="250"/>
                    <a:pt x="369" y="222"/>
                    <a:pt x="404" y="198"/>
                  </a:cubicBezTo>
                  <a:cubicBezTo>
                    <a:pt x="459" y="206"/>
                    <a:pt x="503" y="217"/>
                    <a:pt x="559" y="223"/>
                  </a:cubicBezTo>
                  <a:cubicBezTo>
                    <a:pt x="592" y="213"/>
                    <a:pt x="608" y="191"/>
                    <a:pt x="637" y="172"/>
                  </a:cubicBezTo>
                  <a:cubicBezTo>
                    <a:pt x="670" y="121"/>
                    <a:pt x="656" y="111"/>
                    <a:pt x="723" y="94"/>
                  </a:cubicBezTo>
                  <a:cubicBezTo>
                    <a:pt x="770" y="100"/>
                    <a:pt x="800" y="107"/>
                    <a:pt x="843" y="120"/>
                  </a:cubicBezTo>
                  <a:cubicBezTo>
                    <a:pt x="902" y="102"/>
                    <a:pt x="910" y="89"/>
                    <a:pt x="946" y="34"/>
                  </a:cubicBezTo>
                  <a:cubicBezTo>
                    <a:pt x="950" y="28"/>
                    <a:pt x="1016" y="18"/>
                    <a:pt x="1023" y="17"/>
                  </a:cubicBezTo>
                  <a:cubicBezTo>
                    <a:pt x="1029" y="11"/>
                    <a:pt x="1041" y="0"/>
                    <a:pt x="1041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487971" y="2595758"/>
              <a:ext cx="141420" cy="23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ko-KR" sz="1800">
                <a:solidFill>
                  <a:schemeClr val="tx2"/>
                </a:solidFill>
                <a:ea typeface="굴림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987824" y="1363415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/>
              <a:t>Collective dipole bremsstrahlung radiation</a:t>
            </a:r>
          </a:p>
          <a:p>
            <a:pPr algn="ctr"/>
            <a:r>
              <a:rPr lang="en-US" altLang="ko-KR" sz="2200" dirty="0"/>
              <a:t>(</a:t>
            </a:r>
            <a:r>
              <a:rPr lang="en-US" altLang="ko-KR" sz="2200" dirty="0" smtClean="0"/>
              <a:t>Relative position of CM’s for n and p)</a:t>
            </a: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397387"/>
              </p:ext>
            </p:extLst>
          </p:nvPr>
        </p:nvGraphicFramePr>
        <p:xfrm>
          <a:off x="5076056" y="3839824"/>
          <a:ext cx="3755671" cy="95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" name="Equation" r:id="rId4" imgW="1943100" imgH="495300" progId="Equation.3">
                  <p:embed/>
                </p:oleObj>
              </mc:Choice>
              <mc:Fallback>
                <p:oleObj name="Equation" r:id="rId4" imgW="1943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839824"/>
                        <a:ext cx="3755671" cy="957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70998" y="980728"/>
            <a:ext cx="411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C. Rizzo et al., </a:t>
            </a:r>
            <a:r>
              <a:rPr lang="en-US" altLang="ko-KR" dirty="0" smtClean="0"/>
              <a:t>PRC </a:t>
            </a:r>
            <a:r>
              <a:rPr lang="en-US" altLang="ko-KR" dirty="0"/>
              <a:t>83, </a:t>
            </a:r>
            <a:r>
              <a:rPr lang="en-US" altLang="ko-KR" dirty="0" smtClean="0"/>
              <a:t>014604 </a:t>
            </a:r>
            <a:r>
              <a:rPr lang="en-US" altLang="ko-KR" dirty="0"/>
              <a:t>(2011)</a:t>
            </a:r>
            <a:endParaRPr lang="ko-KR" altLang="en-US" dirty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71714"/>
              </p:ext>
            </p:extLst>
          </p:nvPr>
        </p:nvGraphicFramePr>
        <p:xfrm>
          <a:off x="4355976" y="2141679"/>
          <a:ext cx="3178411" cy="78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" name="수식" r:id="rId6" imgW="1396800" imgH="342720" progId="Equation.3">
                  <p:embed/>
                </p:oleObj>
              </mc:Choice>
              <mc:Fallback>
                <p:oleObj name="수식" r:id="rId6" imgW="139680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55976" y="2141679"/>
                        <a:ext cx="3178411" cy="78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244005" y="3058931"/>
            <a:ext cx="4760043" cy="3280235"/>
            <a:chOff x="251519" y="3058931"/>
            <a:chExt cx="4760043" cy="3280235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19" y="3058931"/>
              <a:ext cx="4760043" cy="328023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779856" y="3789040"/>
              <a:ext cx="6447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0000FF"/>
                  </a:solidFill>
                </a:rPr>
                <a:t>Asy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-</a:t>
              </a:r>
            </a:p>
            <a:p>
              <a:r>
                <a:rPr lang="en-US" altLang="ko-KR" dirty="0" smtClean="0">
                  <a:solidFill>
                    <a:srgbClr val="0000FF"/>
                  </a:solidFill>
                </a:rPr>
                <a:t>stiff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55120" y="3789040"/>
              <a:ext cx="6447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FF0000"/>
                  </a:solidFill>
                </a:rPr>
                <a:t>Asy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-</a:t>
              </a:r>
            </a:p>
            <a:p>
              <a:r>
                <a:rPr lang="en-US" altLang="ko-KR" dirty="0" smtClean="0">
                  <a:solidFill>
                    <a:srgbClr val="FF0000"/>
                  </a:solidFill>
                </a:rPr>
                <a:t>soft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76056" y="2992604"/>
                <a:ext cx="3995377" cy="79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200" dirty="0" smtClean="0"/>
                  <a:t>Photon emission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ko-KR" altLang="en-US" sz="22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ko-KR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ko-KR" alt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992604"/>
                <a:ext cx="3995377" cy="796436"/>
              </a:xfrm>
              <a:prstGeom prst="rect">
                <a:avLst/>
              </a:prstGeom>
              <a:blipFill rotWithShape="0">
                <a:blip r:embed="rId9"/>
                <a:stretch>
                  <a:fillRect l="-1985" t="-5344" b="-99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41120" y="5013176"/>
            <a:ext cx="3995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FF0000"/>
                </a:solidFill>
              </a:rPr>
              <a:t>The dipole strength distributions are similar in fusion and breakup</a:t>
            </a:r>
            <a:endParaRPr lang="ko-KR" altLang="en-US" sz="2200" dirty="0">
              <a:solidFill>
                <a:srgbClr val="FF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6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Dipole Emission in 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420325" y="963312"/>
            <a:ext cx="4799747" cy="3681700"/>
            <a:chOff x="179512" y="3131676"/>
            <a:chExt cx="4799747" cy="368170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454806"/>
              <a:ext cx="4799747" cy="335857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79856" y="4798893"/>
              <a:ext cx="6447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0000FF"/>
                  </a:solidFill>
                </a:rPr>
                <a:t>Asy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-</a:t>
              </a:r>
            </a:p>
            <a:p>
              <a:r>
                <a:rPr lang="en-US" altLang="ko-KR" dirty="0" smtClean="0">
                  <a:solidFill>
                    <a:srgbClr val="0000FF"/>
                  </a:solidFill>
                </a:rPr>
                <a:t>stiff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55120" y="4798893"/>
              <a:ext cx="6447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FF0000"/>
                  </a:solidFill>
                </a:rPr>
                <a:t>Asy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-</a:t>
              </a:r>
            </a:p>
            <a:p>
              <a:r>
                <a:rPr lang="en-US" altLang="ko-KR" dirty="0" smtClean="0">
                  <a:solidFill>
                    <a:srgbClr val="FF0000"/>
                  </a:solidFill>
                </a:rPr>
                <a:t>soft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50867" y="3131676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aseline="30000" dirty="0" smtClean="0"/>
                <a:t>132</a:t>
              </a:r>
              <a:r>
                <a:rPr lang="en-US" altLang="ko-KR" dirty="0" smtClean="0"/>
                <a:t>Sn+</a:t>
              </a:r>
              <a:r>
                <a:rPr lang="en-US" altLang="ko-KR" baseline="30000" dirty="0" smtClean="0"/>
                <a:t>58</a:t>
              </a:r>
              <a:r>
                <a:rPr lang="en-US" altLang="ko-KR" dirty="0" smtClean="0"/>
                <a:t>Ni @ 10 </a:t>
              </a:r>
              <a:r>
                <a:rPr lang="en-US" altLang="ko-KR" dirty="0" err="1" smtClean="0"/>
                <a:t>AMeV</a:t>
              </a:r>
              <a:endParaRPr lang="ko-KR" altLang="en-US" dirty="0"/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3072288" cy="39454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51118" y="944140"/>
            <a:ext cx="411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C. Rizzo et al., </a:t>
            </a:r>
            <a:r>
              <a:rPr lang="en-US" altLang="ko-KR" dirty="0" smtClean="0"/>
              <a:t>PRC </a:t>
            </a:r>
            <a:r>
              <a:rPr lang="en-US" altLang="ko-KR" dirty="0"/>
              <a:t>83, </a:t>
            </a:r>
            <a:r>
              <a:rPr lang="en-US" altLang="ko-KR" dirty="0" smtClean="0"/>
              <a:t>014604 </a:t>
            </a:r>
            <a:r>
              <a:rPr lang="en-US" altLang="ko-KR" dirty="0"/>
              <a:t>(2011)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3568" y="4828144"/>
                <a:ext cx="7931224" cy="1409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맑은 고딕" panose="020B0503020000020004" pitchFamily="50" charset="-127"/>
                  <a:buChar char="◀"/>
                </a:pPr>
                <a:r>
                  <a:rPr lang="en-US" altLang="ko-KR" sz="2200" dirty="0" smtClean="0"/>
                  <a:t>More </a:t>
                </a:r>
                <a:r>
                  <a:rPr lang="en-US" altLang="ko-KR" sz="2200" dirty="0">
                    <a:latin typeface="Symbol" panose="05050102010706020507" pitchFamily="18" charset="2"/>
                  </a:rPr>
                  <a:t>g</a:t>
                </a:r>
                <a:r>
                  <a:rPr lang="en-US" altLang="ko-KR" sz="2200" dirty="0"/>
                  <a:t> </a:t>
                </a:r>
                <a:r>
                  <a:rPr lang="en-US" altLang="ko-KR" sz="2200" dirty="0" smtClean="0"/>
                  <a:t>emission for </a:t>
                </a:r>
                <a:r>
                  <a:rPr lang="en-US" altLang="ko-KR" sz="2200" dirty="0" err="1" smtClean="0"/>
                  <a:t>Asy</a:t>
                </a:r>
                <a:r>
                  <a:rPr lang="en-US" altLang="ko-KR" sz="2200" dirty="0" smtClean="0"/>
                  <a:t>-soft</a:t>
                </a:r>
              </a:p>
              <a:p>
                <a:pPr marL="800100" lvl="2" indent="-342900">
                  <a:buFont typeface="맑은 고딕" panose="020B0503020000020004" pitchFamily="50" charset="-127"/>
                  <a:buChar char="–"/>
                </a:pPr>
                <a:r>
                  <a:rPr lang="en-US" altLang="ko-KR" sz="2000" dirty="0" smtClean="0"/>
                  <a:t>Fusion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ko-KR" sz="2000" dirty="0" smtClean="0"/>
                  <a:t> Breakup </a:t>
                </a:r>
              </a:p>
              <a:p>
                <a:pPr marL="342900" lvl="1" indent="-342900">
                  <a:buFont typeface="맑은 고딕" panose="020B0503020000020004" pitchFamily="50" charset="-127"/>
                  <a:buChar char="▶"/>
                </a:pPr>
                <a:r>
                  <a:rPr lang="en-US" altLang="ko-KR" sz="2200" dirty="0" smtClean="0"/>
                  <a:t>Stronger angular dependence for </a:t>
                </a:r>
                <a:r>
                  <a:rPr lang="en-US" altLang="ko-KR" sz="2200" dirty="0" err="1" smtClean="0"/>
                  <a:t>Asy</a:t>
                </a:r>
                <a:r>
                  <a:rPr lang="en-US" altLang="ko-KR" sz="2200" dirty="0" smtClean="0"/>
                  <a:t>-soft</a:t>
                </a:r>
              </a:p>
              <a:p>
                <a:pPr marL="342900" lvl="1" indent="-342900">
                  <a:buFont typeface="맑은 고딕" panose="020B0503020000020004" pitchFamily="50" charset="-127"/>
                  <a:buChar char="⇒"/>
                </a:pPr>
                <a:r>
                  <a:rPr lang="en-US" altLang="ko-KR" sz="2000" dirty="0" smtClean="0"/>
                  <a:t>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</a:t>
                </a:r>
                <a:r>
                  <a:rPr lang="en-US" altLang="ko-KR" sz="2000" dirty="0"/>
                  <a:t>at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emits </a:t>
                </a:r>
                <a:r>
                  <a:rPr lang="en-US" altLang="ko-KR" sz="2000" dirty="0" smtClean="0">
                    <a:latin typeface="Symbol" panose="05050102010706020507" pitchFamily="18" charset="2"/>
                  </a:rPr>
                  <a:t>g</a:t>
                </a:r>
                <a:r>
                  <a:rPr lang="en-US" altLang="ko-KR" sz="2000" dirty="0" smtClean="0"/>
                  <a:t> early with stronger </a:t>
                </a:r>
                <a:r>
                  <a:rPr lang="en-US" altLang="ko-KR" sz="2000" dirty="0" smtClean="0">
                    <a:latin typeface="Symbol" panose="05050102010706020507" pitchFamily="18" charset="2"/>
                  </a:rPr>
                  <a:t>q</a:t>
                </a:r>
                <a:r>
                  <a:rPr lang="en-US" altLang="ko-KR" sz="2000" dirty="0" smtClean="0"/>
                  <a:t> asymmetry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828144"/>
                <a:ext cx="7931224" cy="1409168"/>
              </a:xfrm>
              <a:prstGeom prst="rect">
                <a:avLst/>
              </a:prstGeom>
              <a:blipFill rotWithShape="0">
                <a:blip r:embed="rId4"/>
                <a:stretch>
                  <a:fillRect l="-1230" t="-5628" b="-6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4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Dipole Emission in 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13</a:t>
            </a:fld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365937" y="2069286"/>
            <a:ext cx="8238511" cy="3162486"/>
            <a:chOff x="176980" y="1772816"/>
            <a:chExt cx="8238511" cy="3162486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80" y="1836268"/>
              <a:ext cx="4134316" cy="309903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772816"/>
              <a:ext cx="3771483" cy="30631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051720" y="980728"/>
            <a:ext cx="499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Pierroutsakou</a:t>
            </a:r>
            <a:r>
              <a:rPr lang="en-US" altLang="ko-KR" dirty="0" smtClean="0"/>
              <a:t> </a:t>
            </a:r>
            <a:r>
              <a:rPr lang="en-US" altLang="ko-KR" dirty="0"/>
              <a:t>et al., </a:t>
            </a:r>
            <a:r>
              <a:rPr lang="en-US" altLang="ko-KR" dirty="0" smtClean="0"/>
              <a:t>PRC 80, 024612 </a:t>
            </a:r>
            <a:r>
              <a:rPr lang="en-US" altLang="ko-KR" dirty="0"/>
              <a:t>(</a:t>
            </a:r>
            <a:r>
              <a:rPr lang="en-US" altLang="ko-KR" dirty="0" smtClean="0"/>
              <a:t>2009)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05890" y="1340768"/>
            <a:ext cx="6167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Solid symbols: Charge asymmetric </a:t>
            </a:r>
            <a:r>
              <a:rPr lang="en-US" altLang="ko-KR" baseline="30000" dirty="0" smtClean="0"/>
              <a:t>36</a:t>
            </a:r>
            <a:r>
              <a:rPr lang="en-US" altLang="ko-KR" dirty="0" smtClean="0"/>
              <a:t>Ar+</a:t>
            </a:r>
            <a:r>
              <a:rPr lang="en-US" altLang="ko-KR" baseline="30000" dirty="0" smtClean="0"/>
              <a:t>96</a:t>
            </a:r>
            <a:r>
              <a:rPr lang="en-US" altLang="ko-KR" dirty="0"/>
              <a:t>Zr @ </a:t>
            </a:r>
            <a:r>
              <a:rPr lang="en-US" altLang="ko-KR" dirty="0" smtClean="0"/>
              <a:t>16 </a:t>
            </a:r>
            <a:r>
              <a:rPr lang="en-US" altLang="ko-KR" dirty="0" err="1" smtClean="0"/>
              <a:t>AMeV</a:t>
            </a:r>
            <a:endParaRPr lang="en-US" altLang="ko-KR" dirty="0" smtClean="0"/>
          </a:p>
          <a:p>
            <a:r>
              <a:rPr lang="en-US" altLang="ko-KR" dirty="0" smtClean="0"/>
              <a:t>Open symbols: Charge symmetric </a:t>
            </a:r>
            <a:r>
              <a:rPr lang="en-US" altLang="ko-KR" baseline="30000" dirty="0" smtClean="0"/>
              <a:t>40</a:t>
            </a:r>
            <a:r>
              <a:rPr lang="en-US" altLang="ko-KR" dirty="0" smtClean="0"/>
              <a:t>Ar+</a:t>
            </a:r>
            <a:r>
              <a:rPr lang="en-US" altLang="ko-KR" baseline="30000" dirty="0" smtClean="0"/>
              <a:t>92</a:t>
            </a:r>
            <a:r>
              <a:rPr lang="en-US" altLang="ko-KR" dirty="0" smtClean="0"/>
              <a:t>Zr @ 15 </a:t>
            </a:r>
            <a:r>
              <a:rPr lang="en-US" altLang="ko-KR" dirty="0" err="1" smtClean="0"/>
              <a:t>AMeV</a:t>
            </a:r>
            <a:endParaRPr lang="en-US" altLang="ko-KR" dirty="0" smtClean="0"/>
          </a:p>
          <a:p>
            <a:r>
              <a:rPr lang="en-US" altLang="ko-KR" dirty="0" smtClean="0"/>
              <a:t>Solid lines: CASCADE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28564" y="2920763"/>
                <a:ext cx="2239780" cy="391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10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ko-K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ko-KR" dirty="0" smtClean="0"/>
                  <a:t> 14 MeV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564" y="2920763"/>
                <a:ext cx="2239780" cy="391517"/>
              </a:xfrm>
              <a:prstGeom prst="rect">
                <a:avLst/>
              </a:prstGeom>
              <a:blipFill rotWithShape="0">
                <a:blip r:embed="rId4"/>
                <a:stretch>
                  <a:fillRect l="-2452" t="-9375" r="-1635" b="-171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55576" y="5108991"/>
            <a:ext cx="8222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dirty="0" smtClean="0"/>
              <a:t>Approaching phase: Two nuclei overcome Coulomb barrier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dirty="0" err="1" smtClean="0"/>
              <a:t>Dinuclear</a:t>
            </a:r>
            <a:r>
              <a:rPr lang="en-US" altLang="ko-KR" dirty="0" smtClean="0"/>
              <a:t> phase: Conversion of relative motion energy in thermal motion</a:t>
            </a:r>
          </a:p>
          <a:p>
            <a:pPr marL="723900" lvl="1" indent="-266700">
              <a:buFont typeface="맑은 고딕" panose="020B0503020000020004" pitchFamily="50" charset="-127"/>
              <a:buChar char="•"/>
            </a:pPr>
            <a:r>
              <a:rPr lang="en-US" altLang="ko-KR" dirty="0" smtClean="0">
                <a:solidFill>
                  <a:srgbClr val="FF0000"/>
                </a:solidFill>
              </a:rPr>
              <a:t>Pre-equilibrium collective dipole radiation emission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dirty="0" smtClean="0"/>
              <a:t>Thermally equilibrated compound nucleus with statistical emission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3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Dipole Emission in 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051720" y="980728"/>
            <a:ext cx="499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Pierroutsakou</a:t>
            </a:r>
            <a:r>
              <a:rPr lang="en-US" altLang="ko-KR" dirty="0" smtClean="0"/>
              <a:t> </a:t>
            </a:r>
            <a:r>
              <a:rPr lang="en-US" altLang="ko-KR" dirty="0"/>
              <a:t>et al., </a:t>
            </a:r>
            <a:r>
              <a:rPr lang="en-US" altLang="ko-KR" dirty="0" smtClean="0"/>
              <a:t>PRC 80, 024612 </a:t>
            </a:r>
            <a:r>
              <a:rPr lang="en-US" altLang="ko-KR" dirty="0"/>
              <a:t>(</a:t>
            </a:r>
            <a:r>
              <a:rPr lang="en-US" altLang="ko-KR" dirty="0" smtClean="0"/>
              <a:t>2009)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6" y="1741040"/>
            <a:ext cx="8470776" cy="3128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1403484"/>
            <a:ext cx="67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Solid symbols: Charge asymmetric </a:t>
            </a:r>
            <a:r>
              <a:rPr lang="en-US" altLang="ko-KR" baseline="30000" dirty="0" smtClean="0"/>
              <a:t>36</a:t>
            </a:r>
            <a:r>
              <a:rPr lang="en-US" altLang="ko-KR" dirty="0" smtClean="0"/>
              <a:t>Ar+</a:t>
            </a:r>
            <a:r>
              <a:rPr lang="en-US" altLang="ko-KR" baseline="30000" dirty="0" smtClean="0"/>
              <a:t>96</a:t>
            </a:r>
            <a:r>
              <a:rPr lang="en-US" altLang="ko-KR" dirty="0" smtClean="0"/>
              <a:t>Zr</a:t>
            </a:r>
            <a:r>
              <a:rPr lang="en-US" altLang="ko-KR" dirty="0"/>
              <a:t> </a:t>
            </a:r>
            <a:r>
              <a:rPr lang="en-US" altLang="ko-KR" dirty="0" smtClean="0"/>
              <a:t>and </a:t>
            </a:r>
            <a:r>
              <a:rPr lang="en-US" altLang="ko-KR" baseline="30000" dirty="0" smtClean="0"/>
              <a:t>32</a:t>
            </a:r>
            <a:r>
              <a:rPr lang="en-US" altLang="ko-KR" dirty="0" smtClean="0"/>
              <a:t>S+</a:t>
            </a:r>
            <a:r>
              <a:rPr lang="en-US" altLang="ko-KR" baseline="30000" dirty="0" smtClean="0"/>
              <a:t>100</a:t>
            </a:r>
            <a:r>
              <a:rPr lang="en-US" altLang="ko-KR" dirty="0" smtClean="0"/>
              <a:t>Mo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8936" y="4941168"/>
            <a:ext cx="548740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Electric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dipole emission can constrain</a:t>
            </a:r>
          </a:p>
          <a:p>
            <a:pPr marL="627063" lvl="1" indent="-354013">
              <a:buFont typeface="+mj-ea"/>
              <a:buAutoNum type="circleNumDbPlain"/>
            </a:pPr>
            <a:r>
              <a:rPr lang="en-US" altLang="ko-KR" sz="2000" dirty="0" smtClean="0"/>
              <a:t>Symmetry energy</a:t>
            </a:r>
          </a:p>
          <a:p>
            <a:pPr marL="627063" lvl="1" indent="-354013">
              <a:buFont typeface="+mj-ea"/>
              <a:buAutoNum type="circleNumDbPlain"/>
            </a:pPr>
            <a:r>
              <a:rPr lang="en-US" altLang="ko-KR" sz="2000" dirty="0" smtClean="0"/>
              <a:t>In-medium </a:t>
            </a:r>
            <a:r>
              <a:rPr lang="en-US" altLang="ko-KR" sz="2000" i="1" dirty="0" smtClean="0"/>
              <a:t>NN</a:t>
            </a:r>
            <a:r>
              <a:rPr lang="en-US" altLang="ko-KR" sz="2000" dirty="0" smtClean="0"/>
              <a:t> cross section</a:t>
            </a:r>
          </a:p>
          <a:p>
            <a:pPr marL="627063" lvl="1" indent="-354013">
              <a:buFont typeface="+mj-ea"/>
              <a:buAutoNum type="circleNumDbPlain"/>
            </a:pPr>
            <a:r>
              <a:rPr lang="en-US" altLang="ko-KR" sz="2000" dirty="0" smtClean="0"/>
              <a:t>Density dependence </a:t>
            </a:r>
          </a:p>
        </p:txBody>
      </p:sp>
    </p:spTree>
    <p:extLst>
      <p:ext uri="{BB962C8B-B14F-4D97-AF65-F5344CB8AC3E}">
        <p14:creationId xmlns:p14="http://schemas.microsoft.com/office/powerpoint/2010/main" val="25302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800" dirty="0"/>
              <a:t>Dipole Response of n-Rich Nuclei</a:t>
            </a:r>
            <a:endParaRPr lang="ko-KR" altLang="en-US" sz="3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576"/>
          <a:stretch>
            <a:fillRect/>
          </a:stretch>
        </p:blipFill>
        <p:spPr bwMode="auto">
          <a:xfrm>
            <a:off x="3436193" y="903458"/>
            <a:ext cx="5024239" cy="544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1560" y="5157192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P. </a:t>
            </a:r>
            <a:r>
              <a:rPr lang="en-US" dirty="0" err="1" smtClean="0"/>
              <a:t>Adrich</a:t>
            </a:r>
            <a:r>
              <a:rPr lang="en-US" dirty="0" smtClean="0"/>
              <a:t> et al., </a:t>
            </a:r>
          </a:p>
          <a:p>
            <a:pPr>
              <a:buNone/>
            </a:pPr>
            <a:r>
              <a:rPr lang="en-US" dirty="0" smtClean="0"/>
              <a:t>PRL 95, 132501 </a:t>
            </a:r>
          </a:p>
          <a:p>
            <a:pPr>
              <a:buNone/>
            </a:pPr>
            <a:r>
              <a:rPr lang="en-US" dirty="0" smtClean="0"/>
              <a:t>(2005)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75184" y="2334939"/>
            <a:ext cx="287268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200" dirty="0" smtClean="0">
                <a:ea typeface="굴림" pitchFamily="50" charset="-127"/>
              </a:rPr>
              <a:t>Coulomb excitation of neutron-rich </a:t>
            </a:r>
            <a:r>
              <a:rPr lang="en-US" altLang="ko-KR" sz="2200" baseline="30000" dirty="0" smtClean="0">
                <a:ea typeface="굴림" pitchFamily="50" charset="-127"/>
              </a:rPr>
              <a:t>130,132</a:t>
            </a:r>
            <a:r>
              <a:rPr lang="en-US" altLang="ko-KR" sz="2200" dirty="0" smtClean="0">
                <a:ea typeface="굴림" pitchFamily="50" charset="-127"/>
              </a:rPr>
              <a:t>Sn isotopes reveals a peak at ~10 MeV, which is absent for stable isotopes.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9" y="1147391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aseline="30000" dirty="0" smtClean="0">
                <a:solidFill>
                  <a:srgbClr val="0000FF"/>
                </a:solidFill>
              </a:rPr>
              <a:t>124,130,132</a:t>
            </a:r>
            <a:r>
              <a:rPr lang="en-US" altLang="ko-KR" sz="2200" dirty="0" smtClean="0">
                <a:solidFill>
                  <a:srgbClr val="0000FF"/>
                </a:solidFill>
              </a:rPr>
              <a:t>Sn+</a:t>
            </a:r>
            <a:r>
              <a:rPr lang="en-US" altLang="ko-KR" sz="2200" baseline="30000" dirty="0" smtClean="0">
                <a:solidFill>
                  <a:srgbClr val="0000FF"/>
                </a:solidFill>
              </a:rPr>
              <a:t>208</a:t>
            </a:r>
            <a:r>
              <a:rPr lang="en-US" altLang="ko-KR" sz="2200" dirty="0" smtClean="0">
                <a:solidFill>
                  <a:srgbClr val="0000FF"/>
                </a:solidFill>
              </a:rPr>
              <a:t>Pb @ 500 </a:t>
            </a:r>
            <a:r>
              <a:rPr lang="en-US" altLang="ko-KR" sz="2200" dirty="0" err="1" smtClean="0">
                <a:solidFill>
                  <a:srgbClr val="0000FF"/>
                </a:solidFill>
              </a:rPr>
              <a:t>AMeV</a:t>
            </a:r>
            <a:endParaRPr lang="ko-KR" alt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800" dirty="0"/>
              <a:t>Dipole Response of n-Rich Nuclei</a:t>
            </a:r>
            <a:endParaRPr lang="ko-KR" altLang="en-US" sz="3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58427"/>
            <a:ext cx="3275285" cy="341175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44781"/>
            <a:ext cx="3352133" cy="34212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5536" y="957788"/>
            <a:ext cx="461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O. Wieland et al., PRL 102, 092502 (2009)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99593" y="5157192"/>
            <a:ext cx="7704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Radioactive nuclei: Virtual photon absorption followed by neutron emission or by gamma decay</a:t>
            </a:r>
          </a:p>
          <a:p>
            <a:pPr marL="273050" indent="-27305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The strength increases with the </a:t>
            </a:r>
            <a:r>
              <a:rPr lang="en-US" altLang="ko-KR" sz="2200" dirty="0" err="1" smtClean="0"/>
              <a:t>isospin</a:t>
            </a:r>
            <a:r>
              <a:rPr lang="en-US" altLang="ko-KR" sz="2200" dirty="0" smtClean="0"/>
              <a:t> asymmetry </a:t>
            </a:r>
            <a:endParaRPr lang="ko-KR" altLang="en-US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1393942" y="1403484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aseline="30000" dirty="0" smtClean="0"/>
              <a:t>68</a:t>
            </a:r>
            <a:r>
              <a:rPr lang="en-US" altLang="ko-KR" dirty="0" smtClean="0"/>
              <a:t>Ni+Au @ 600 </a:t>
            </a:r>
            <a:r>
              <a:rPr lang="en-US" altLang="ko-KR" dirty="0" err="1" smtClean="0"/>
              <a:t>AMeV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11295" y="982469"/>
            <a:ext cx="2556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A. </a:t>
            </a:r>
            <a:r>
              <a:rPr lang="en-US" altLang="ko-KR" dirty="0" err="1" smtClean="0"/>
              <a:t>Klimkiewicz</a:t>
            </a:r>
            <a:r>
              <a:rPr lang="en-US" altLang="ko-KR" dirty="0" smtClean="0"/>
              <a:t> </a:t>
            </a:r>
            <a:r>
              <a:rPr lang="en-US" altLang="ko-KR" dirty="0"/>
              <a:t>et al</a:t>
            </a:r>
            <a:r>
              <a:rPr lang="en-US" altLang="ko-KR" dirty="0" smtClean="0"/>
              <a:t>., </a:t>
            </a:r>
          </a:p>
          <a:p>
            <a:pPr algn="ctr"/>
            <a:r>
              <a:rPr lang="en-US" altLang="ko-KR" dirty="0" smtClean="0"/>
              <a:t>PRC 76, 051603 (2007)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10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800" dirty="0"/>
              <a:t>Dipole Response of n-Rich Nuclei</a:t>
            </a:r>
            <a:endParaRPr lang="ko-KR" altLang="en-US" sz="3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980728"/>
            <a:ext cx="463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N. </a:t>
            </a:r>
            <a:r>
              <a:rPr lang="en-US" altLang="ko-KR" dirty="0" err="1" smtClean="0"/>
              <a:t>Ryezayeva</a:t>
            </a:r>
            <a:r>
              <a:rPr lang="en-US" altLang="ko-KR" dirty="0" smtClean="0"/>
              <a:t> et al., PRL 89, 272502 (2002)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1314633"/>
            <a:ext cx="5417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/>
              <a:t>Microscopic </a:t>
            </a:r>
            <a:r>
              <a:rPr lang="en-US" altLang="ko-KR" sz="2200" dirty="0" err="1" smtClean="0"/>
              <a:t>quasiparticle</a:t>
            </a:r>
            <a:r>
              <a:rPr lang="en-US" altLang="ko-KR" sz="2200" dirty="0" smtClean="0"/>
              <a:t> phonon model</a:t>
            </a:r>
            <a:endParaRPr lang="ko-KR" alt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3748096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n-US" altLang="ko-KR" sz="2200" dirty="0"/>
              <a:t>n</a:t>
            </a:r>
            <a:r>
              <a:rPr lang="en-US" altLang="ko-KR" sz="2200" dirty="0" smtClean="0"/>
              <a:t>-p oscillates out of phase (IV)</a:t>
            </a:r>
            <a:endParaRPr lang="ko-KR" alt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2013514"/>
            <a:ext cx="3101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n-US" altLang="ko-KR" sz="2200" dirty="0" smtClean="0"/>
              <a:t>Interior: n &amp; p move in phase (IS)</a:t>
            </a:r>
          </a:p>
          <a:p>
            <a:pPr marL="273050" indent="-273050"/>
            <a:r>
              <a:rPr lang="en-US" altLang="ko-KR" sz="2200" dirty="0" smtClean="0"/>
              <a:t>Surface: only neutrons contribute</a:t>
            </a:r>
            <a:endParaRPr lang="ko-KR" altLang="en-US" sz="2200" dirty="0"/>
          </a:p>
        </p:txBody>
      </p:sp>
      <p:grpSp>
        <p:nvGrpSpPr>
          <p:cNvPr id="17" name="그룹 16"/>
          <p:cNvGrpSpPr/>
          <p:nvPr/>
        </p:nvGrpSpPr>
        <p:grpSpPr>
          <a:xfrm>
            <a:off x="539552" y="1867383"/>
            <a:ext cx="4579139" cy="3608905"/>
            <a:chOff x="323527" y="2037817"/>
            <a:chExt cx="4579139" cy="3608905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7" y="2037817"/>
              <a:ext cx="4579139" cy="360890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66293" y="3645024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 smtClean="0"/>
                <a:t>Solid: n</a:t>
              </a:r>
              <a:endParaRPr lang="ko-KR" altLang="en-US" b="1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1815" y="4715852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 smtClean="0"/>
                <a:t>Dashed: p</a:t>
              </a:r>
              <a:endParaRPr lang="ko-KR" altLang="en-US" b="1" i="1" dirty="0"/>
            </a:p>
          </p:txBody>
        </p:sp>
        <p:sp>
          <p:nvSpPr>
            <p:cNvPr id="3" name="타원 2"/>
            <p:cNvSpPr/>
            <p:nvPr/>
          </p:nvSpPr>
          <p:spPr>
            <a:xfrm>
              <a:off x="1619672" y="2204864"/>
              <a:ext cx="611088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563888" y="2204864"/>
              <a:ext cx="611088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왼쪽 화살표 12"/>
          <p:cNvSpPr/>
          <p:nvPr/>
        </p:nvSpPr>
        <p:spPr>
          <a:xfrm>
            <a:off x="5076056" y="3964120"/>
            <a:ext cx="427267" cy="432048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왼쪽 화살표 11"/>
          <p:cNvSpPr/>
          <p:nvPr/>
        </p:nvSpPr>
        <p:spPr>
          <a:xfrm>
            <a:off x="5080837" y="2483016"/>
            <a:ext cx="427267" cy="43204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 bwMode="auto">
          <a:xfrm>
            <a:off x="323528" y="554452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65113" indent="-265113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ea typeface="굴림" pitchFamily="50" charset="-127"/>
              </a:rPr>
              <a:t>Pygmy dipole resonance (PDR) can be interpreted as an oscillation of a n-skin relative to the core</a:t>
            </a:r>
          </a:p>
        </p:txBody>
      </p:sp>
      <p:pic>
        <p:nvPicPr>
          <p:cNvPr id="19" name="Picture 8" descr="povnuc_p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00" y="5229200"/>
            <a:ext cx="1652972" cy="110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7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800" dirty="0"/>
              <a:t>Dipole Response of n-Rich Nuclei</a:t>
            </a:r>
            <a:endParaRPr lang="ko-KR" altLang="en-US" sz="3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07467" y="971436"/>
            <a:ext cx="434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E.G. </a:t>
            </a:r>
            <a:r>
              <a:rPr lang="en-US" altLang="ko-KR" dirty="0" err="1" smtClean="0"/>
              <a:t>Lanza</a:t>
            </a:r>
            <a:r>
              <a:rPr lang="en-US" altLang="ko-KR" dirty="0" smtClean="0"/>
              <a:t> et al., PRC 84, 064602 (2011)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4" y="1412776"/>
            <a:ext cx="3402318" cy="4817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980728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aseline="30000" dirty="0" smtClean="0"/>
              <a:t>17</a:t>
            </a:r>
            <a:r>
              <a:rPr lang="en-US" altLang="ko-KR" sz="2000" dirty="0" smtClean="0"/>
              <a:t>O+</a:t>
            </a:r>
            <a:r>
              <a:rPr lang="en-US" altLang="ko-KR" sz="2000" baseline="30000" dirty="0" smtClean="0"/>
              <a:t>208</a:t>
            </a:r>
            <a:r>
              <a:rPr lang="en-US" altLang="ko-KR" sz="2000" dirty="0" smtClean="0"/>
              <a:t>Pb</a:t>
            </a:r>
            <a:endParaRPr lang="ko-KR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96607" y="1331476"/>
            <a:ext cx="3591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HF+RPA with </a:t>
            </a:r>
            <a:r>
              <a:rPr lang="en-US" altLang="ko-KR" dirty="0" err="1" smtClean="0"/>
              <a:t>Skyrme</a:t>
            </a:r>
            <a:r>
              <a:rPr lang="en-US" altLang="ko-KR" dirty="0" smtClean="0"/>
              <a:t> interaction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945" y="1669744"/>
                <a:ext cx="496855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PDR is expected to be excited already @ 20 </a:t>
                </a:r>
                <a:r>
                  <a:rPr lang="en-US" altLang="ko-KR" sz="2000" dirty="0" err="1" smtClean="0"/>
                  <a:t>AMeV</a:t>
                </a:r>
                <a:r>
                  <a:rPr lang="en-US" altLang="ko-KR" sz="2000" dirty="0" smtClean="0"/>
                  <a:t> of beam energy</a:t>
                </a:r>
              </a:p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Nuclear part: No dependence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</m:oMath>
                </a14:m>
                <a:endParaRPr lang="en-US" altLang="ko-KR" sz="2000" dirty="0" smtClean="0"/>
              </a:p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AGATA at LNL is studying the </a:t>
                </a:r>
                <a:r>
                  <a:rPr lang="en-US" altLang="ko-KR" sz="2000" dirty="0"/>
                  <a:t>e</a:t>
                </a:r>
                <a:r>
                  <a:rPr lang="en-US" altLang="ko-KR" sz="2000" dirty="0" smtClean="0"/>
                  <a:t>xcitation of </a:t>
                </a:r>
                <a:r>
                  <a:rPr lang="en-US" altLang="ko-KR" sz="2000" baseline="30000" dirty="0" smtClean="0"/>
                  <a:t>208</a:t>
                </a:r>
                <a:r>
                  <a:rPr lang="en-US" altLang="ko-KR" sz="2000" dirty="0" smtClean="0"/>
                  <a:t>Pb via inelastic (</a:t>
                </a:r>
                <a:r>
                  <a:rPr lang="en-US" altLang="ko-KR" sz="2000" baseline="30000" dirty="0" smtClean="0"/>
                  <a:t>17</a:t>
                </a:r>
                <a:r>
                  <a:rPr lang="en-US" altLang="ko-KR" sz="2000" dirty="0" smtClean="0"/>
                  <a:t>O,</a:t>
                </a:r>
                <a:r>
                  <a:rPr lang="en-US" altLang="ko-KR" sz="2000" baseline="30000" dirty="0" smtClean="0"/>
                  <a:t>17</a:t>
                </a:r>
                <a:r>
                  <a:rPr lang="en-US" altLang="ko-KR" sz="2000" dirty="0" smtClean="0"/>
                  <a:t>O’</a:t>
                </a:r>
                <a:r>
                  <a:rPr lang="en-US" altLang="ko-KR" sz="2000" dirty="0" smtClean="0">
                    <a:latin typeface="Symbol" panose="05050102010706020507" pitchFamily="18" charset="2"/>
                  </a:rPr>
                  <a:t>g</a:t>
                </a:r>
                <a:r>
                  <a:rPr lang="en-US" altLang="ko-KR" sz="2000" dirty="0" smtClean="0"/>
                  <a:t>) </a:t>
                </a:r>
                <a:endParaRPr lang="en-US" altLang="ko-KR" sz="2000" baseline="-25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5" y="1669744"/>
                <a:ext cx="4968551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1104" t="-2247" r="-2699" b="-59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그룹 13"/>
          <p:cNvGrpSpPr/>
          <p:nvPr/>
        </p:nvGrpSpPr>
        <p:grpSpPr>
          <a:xfrm>
            <a:off x="4788024" y="3237579"/>
            <a:ext cx="3312368" cy="3064179"/>
            <a:chOff x="4572000" y="3208938"/>
            <a:chExt cx="3502962" cy="3460422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382"/>
            <a:stretch/>
          </p:blipFill>
          <p:spPr>
            <a:xfrm>
              <a:off x="4572000" y="3208938"/>
              <a:ext cx="3502962" cy="3168622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44"/>
            <a:stretch/>
          </p:blipFill>
          <p:spPr>
            <a:xfrm>
              <a:off x="4572000" y="6309320"/>
              <a:ext cx="3502310" cy="360040"/>
            </a:xfrm>
            <a:prstGeom prst="rect">
              <a:avLst/>
            </a:prstGeom>
          </p:spPr>
        </p:pic>
      </p:grp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800" dirty="0" smtClean="0"/>
              <a:t>Dipole Response of n-Rich Nuclei</a:t>
            </a:r>
            <a:endParaRPr lang="ko-KR" altLang="en-US" sz="3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195736" y="953432"/>
            <a:ext cx="47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X. Roca-</a:t>
            </a:r>
            <a:r>
              <a:rPr lang="en-US" altLang="ko-KR" dirty="0" err="1" smtClean="0"/>
              <a:t>Maza</a:t>
            </a:r>
            <a:r>
              <a:rPr lang="en-US" altLang="ko-KR" dirty="0" smtClean="0"/>
              <a:t> </a:t>
            </a:r>
            <a:r>
              <a:rPr lang="en-US" altLang="ko-KR" dirty="0"/>
              <a:t>et al., </a:t>
            </a:r>
            <a:r>
              <a:rPr lang="en-US" altLang="ko-KR" dirty="0" smtClean="0"/>
              <a:t>PRC 85, 024601 </a:t>
            </a:r>
            <a:r>
              <a:rPr lang="en-US" altLang="ko-KR" dirty="0"/>
              <a:t>(</a:t>
            </a:r>
            <a:r>
              <a:rPr lang="en-US" altLang="ko-KR" dirty="0" smtClean="0"/>
              <a:t>2012)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179512" y="2348880"/>
            <a:ext cx="8584740" cy="3323701"/>
            <a:chOff x="179512" y="1556792"/>
            <a:chExt cx="8584740" cy="3323701"/>
          </a:xfrm>
        </p:grpSpPr>
        <p:grpSp>
          <p:nvGrpSpPr>
            <p:cNvPr id="17" name="그룹 16"/>
            <p:cNvGrpSpPr/>
            <p:nvPr/>
          </p:nvGrpSpPr>
          <p:grpSpPr>
            <a:xfrm>
              <a:off x="179512" y="1556792"/>
              <a:ext cx="4320480" cy="3323701"/>
              <a:chOff x="35496" y="1556792"/>
              <a:chExt cx="4320480" cy="3323701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6" y="1887336"/>
                <a:ext cx="4320480" cy="2993157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89830" y="1556792"/>
                <a:ext cx="31781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Isovector</a:t>
                </a:r>
                <a:r>
                  <a:rPr lang="en-US" altLang="ko-KR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dipole response</a:t>
                </a:r>
                <a:endPara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4531734" y="1556792"/>
              <a:ext cx="4232518" cy="3323701"/>
              <a:chOff x="4531734" y="1556792"/>
              <a:chExt cx="4232518" cy="3323701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1734" y="1954418"/>
                <a:ext cx="4232518" cy="292607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292080" y="1556792"/>
                <a:ext cx="31161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Isoscalar</a:t>
                </a:r>
                <a:r>
                  <a:rPr lang="en-US" altLang="ko-KR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dipole response</a:t>
                </a:r>
                <a:endPara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016" y="1772816"/>
                <a:ext cx="7746416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ko-KR" sz="2400" dirty="0" smtClean="0"/>
                  <a:t> = SGII (38 MeV) &lt; </a:t>
                </a:r>
                <a:r>
                  <a:rPr lang="en-US" altLang="ko-KR" sz="2400" dirty="0" smtClean="0">
                    <a:solidFill>
                      <a:srgbClr val="0000FF"/>
                    </a:solidFill>
                  </a:rPr>
                  <a:t>SLy5 (48 MeV) </a:t>
                </a:r>
                <a:r>
                  <a:rPr lang="en-US" altLang="ko-KR" sz="2400" dirty="0" smtClean="0"/>
                  <a:t>&lt; </a:t>
                </a:r>
                <a:r>
                  <a:rPr lang="en-US" altLang="ko-KR" sz="2400" dirty="0" smtClean="0">
                    <a:solidFill>
                      <a:srgbClr val="FF0000"/>
                    </a:solidFill>
                  </a:rPr>
                  <a:t>SkI3 (100 MeV)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16" y="1772816"/>
                <a:ext cx="774641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9" t="-8974" r="-236" b="-2692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123728" y="1300698"/>
            <a:ext cx="4874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HF+RPA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with various </a:t>
            </a:r>
            <a:r>
              <a:rPr lang="en-US" altLang="ko-KR" sz="2000" dirty="0" err="1" smtClean="0"/>
              <a:t>Skyrme</a:t>
            </a:r>
            <a:r>
              <a:rPr lang="en-US" altLang="ko-KR" sz="2000" dirty="0" smtClean="0"/>
              <a:t> potentials </a:t>
            </a:r>
            <a:endParaRPr lang="ko-KR" altLang="en-US" sz="2000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395536" y="5806425"/>
            <a:ext cx="84969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65113" indent="-265113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ea typeface="굴림" pitchFamily="50" charset="-127"/>
              </a:rPr>
              <a:t>PDR is sensitive to </a:t>
            </a:r>
            <a:r>
              <a:rPr lang="en-US" altLang="ko-KR" sz="2200" dirty="0" err="1" smtClean="0">
                <a:ea typeface="굴림" pitchFamily="50" charset="-127"/>
              </a:rPr>
              <a:t>Asy</a:t>
            </a:r>
            <a:r>
              <a:rPr lang="en-US" altLang="ko-KR" sz="2200" dirty="0" smtClean="0">
                <a:ea typeface="굴림" pitchFamily="50" charset="-127"/>
              </a:rPr>
              <a:t>-EOS: A larger </a:t>
            </a:r>
            <a:r>
              <a:rPr lang="en-US" altLang="ko-K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2200" dirty="0" smtClean="0">
                <a:ea typeface="굴림" pitchFamily="50" charset="-127"/>
              </a:rPr>
              <a:t> gives a larger strength </a:t>
            </a:r>
          </a:p>
        </p:txBody>
      </p:sp>
    </p:spTree>
    <p:extLst>
      <p:ext uri="{BB962C8B-B14F-4D97-AF65-F5344CB8AC3E}">
        <p14:creationId xmlns:p14="http://schemas.microsoft.com/office/powerpoint/2010/main" val="4265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Physics of RIB Reactions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/>
              <p:cNvSpPr txBox="1">
                <a:spLocks/>
              </p:cNvSpPr>
              <p:nvPr/>
            </p:nvSpPr>
            <p:spPr>
              <a:xfrm>
                <a:off x="529208" y="1269453"/>
                <a:ext cx="8075240" cy="49678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514350" indent="-514350" algn="l" defTabSz="914400" rtl="0" eaLnBrk="1" latinLnBrk="1" hangingPunct="1">
                  <a:spcBef>
                    <a:spcPct val="20000"/>
                  </a:spcBef>
                  <a:buFont typeface="+mj-lt"/>
                  <a:buAutoNum type="arabicPeriod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dirty="0" smtClean="0"/>
                  <a:t>Nuclear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 collisions with rare-isotope beams</a:t>
                </a:r>
              </a:p>
              <a:p>
                <a:pPr lvl="1"/>
                <a:r>
                  <a:rPr lang="en-US" altLang="ko-KR" dirty="0">
                    <a:solidFill>
                      <a:schemeClr val="tx1"/>
                    </a:solidFill>
                  </a:rPr>
                  <a:t>C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reate nuclear matter with several (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ko-KR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altLang="ko-KR" dirty="0" smtClean="0">
                    <a:solidFill>
                      <a:schemeClr val="tx1"/>
                    </a:solidFill>
                  </a:rPr>
                  <a:t>Exploring the phase diagram &amp; phase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transition of strongly interacting matter</a:t>
                </a:r>
              </a:p>
              <a:p>
                <a:pPr lvl="1"/>
                <a:r>
                  <a:rPr lang="en-US" altLang="ko-KR" dirty="0" smtClean="0">
                    <a:solidFill>
                      <a:schemeClr val="bg1"/>
                    </a:solidFill>
                  </a:rPr>
                  <a:t>Nuclear equation of state (EOS) and its symmetry energy term below and above the saturation density</a:t>
                </a:r>
              </a:p>
              <a:p>
                <a:pPr lvl="1"/>
                <a:r>
                  <a:rPr lang="en-US" altLang="ko-KR" dirty="0">
                    <a:solidFill>
                      <a:schemeClr val="bg1"/>
                    </a:solidFill>
                  </a:rPr>
                  <a:t>Nuclear effective 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interaction</a:t>
                </a:r>
              </a:p>
              <a:p>
                <a:pPr lvl="1"/>
                <a:r>
                  <a:rPr lang="en-US" altLang="ko-KR" dirty="0" smtClean="0">
                    <a:solidFill>
                      <a:schemeClr val="bg1"/>
                    </a:solidFill>
                  </a:rPr>
                  <a:t>Important to 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the astrophysical context</a:t>
                </a:r>
              </a:p>
              <a:p>
                <a:pPr lvl="2"/>
                <a:r>
                  <a:rPr lang="en-US" altLang="ko-KR" dirty="0">
                    <a:solidFill>
                      <a:schemeClr val="bg1"/>
                    </a:solidFill>
                  </a:rPr>
                  <a:t>Neutron stars &amp; supernova 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explosion</a:t>
                </a:r>
                <a:endParaRPr lang="en-US" altLang="ko-K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" y="1269453"/>
                <a:ext cx="8075240" cy="4967859"/>
              </a:xfrm>
              <a:prstGeom prst="rect">
                <a:avLst/>
              </a:prstGeom>
              <a:blipFill rotWithShape="0">
                <a:blip r:embed="rId2"/>
                <a:stretch>
                  <a:fillRect l="-1737" t="-2699" r="-2870" b="-8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Characteristics of PDR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72" y="3600126"/>
            <a:ext cx="3863784" cy="270919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3721112" cy="265682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467544" y="1412776"/>
            <a:ext cx="4032448" cy="2775487"/>
            <a:chOff x="395536" y="2258159"/>
            <a:chExt cx="4032448" cy="2775487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258159"/>
              <a:ext cx="4032448" cy="277548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 bwMode="auto">
            <a:xfrm>
              <a:off x="2657111" y="3899722"/>
              <a:ext cx="1554849" cy="60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ea typeface="굴림" pitchFamily="50" charset="-127"/>
                </a:rPr>
                <a:t>Red = RMF</a:t>
              </a:r>
              <a:endParaRPr lang="ko-KR" altLang="en-US" sz="1600" dirty="0">
                <a:solidFill>
                  <a:srgbClr val="FF0000"/>
                </a:solidFill>
                <a:ea typeface="굴림" pitchFamily="50" charset="-127"/>
              </a:endParaRPr>
            </a:p>
            <a:p>
              <a:pPr>
                <a:spcBef>
                  <a:spcPct val="10000"/>
                </a:spcBef>
              </a:pPr>
              <a:r>
                <a:rPr lang="en-US" altLang="ko-KR" sz="1600" dirty="0" smtClean="0">
                  <a:solidFill>
                    <a:srgbClr val="0000FF"/>
                  </a:solidFill>
                  <a:ea typeface="굴림" pitchFamily="50" charset="-127"/>
                </a:rPr>
                <a:t>Blue = </a:t>
              </a:r>
              <a:r>
                <a:rPr lang="en-US" altLang="ko-KR" sz="1600" dirty="0" err="1" smtClean="0">
                  <a:solidFill>
                    <a:srgbClr val="0000FF"/>
                  </a:solidFill>
                  <a:ea typeface="굴림" pitchFamily="50" charset="-127"/>
                </a:rPr>
                <a:t>Skyrme</a:t>
              </a:r>
              <a:endParaRPr lang="en-US" altLang="ko-KR" sz="1600" dirty="0" smtClean="0">
                <a:solidFill>
                  <a:srgbClr val="0000FF"/>
                </a:solidFill>
                <a:ea typeface="굴림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 bwMode="auto">
              <a:xfrm>
                <a:off x="1018960" y="4623519"/>
                <a:ext cx="3265008" cy="461665"/>
              </a:xfrm>
              <a:prstGeom prst="rect">
                <a:avLst/>
              </a:prstGeom>
              <a:solidFill>
                <a:srgbClr val="FF0000">
                  <a:alpha val="32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𝐿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=64.8±15.7</m:t>
                    </m:r>
                  </m:oMath>
                </a14:m>
                <a:r>
                  <a:rPr lang="ko-KR" altLang="en-US" sz="2400" dirty="0" smtClean="0">
                    <a:ea typeface="굴림" pitchFamily="50" charset="-127"/>
                  </a:rPr>
                  <a:t> </a:t>
                </a:r>
                <a:r>
                  <a:rPr lang="en-US" altLang="ko-KR" sz="2400" dirty="0" smtClean="0">
                    <a:ea typeface="굴림" pitchFamily="50" charset="-127"/>
                  </a:rPr>
                  <a:t>MeV</a:t>
                </a:r>
                <a:endParaRPr lang="ko-KR" altLang="en-US" sz="2400" dirty="0" smtClean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960" y="4623519"/>
                <a:ext cx="326500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73" t="-10526" b="-289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11560" y="980728"/>
            <a:ext cx="4083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lphaUcPeriod"/>
            </a:pPr>
            <a:r>
              <a:rPr lang="en-US" altLang="ko-KR" sz="1600" dirty="0" smtClean="0"/>
              <a:t>Carbone </a:t>
            </a:r>
            <a:r>
              <a:rPr lang="en-US" altLang="ko-KR" sz="1600" dirty="0"/>
              <a:t>et al</a:t>
            </a:r>
            <a:r>
              <a:rPr lang="en-US" altLang="ko-KR" sz="1600" dirty="0" smtClean="0"/>
              <a:t>., PRC 81, 041313 (2010)</a:t>
            </a:r>
            <a:endParaRPr lang="ko-KR" altLang="en-US" sz="16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9975" y="5354052"/>
                <a:ext cx="1417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ko-K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75" y="5354052"/>
                <a:ext cx="141788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9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Charge Equilibration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1064930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Charge equilibration</a:t>
            </a:r>
          </a:p>
          <a:p>
            <a:pPr marL="800100" lvl="1" indent="-342900">
              <a:buFont typeface="맑은 고딕" panose="020B0503020000020004" pitchFamily="50" charset="-127"/>
              <a:buChar char="–"/>
            </a:pPr>
            <a:r>
              <a:rPr lang="en-US" altLang="ko-KR" sz="2200" dirty="0" smtClean="0"/>
              <a:t>In fusion, dipole oscillation is important</a:t>
            </a:r>
            <a:endParaRPr lang="en-US" altLang="ko-KR" sz="2200" dirty="0"/>
          </a:p>
          <a:p>
            <a:pPr marL="800100" lvl="1" indent="-342900">
              <a:buFont typeface="맑은 고딕" panose="020B0503020000020004" pitchFamily="50" charset="-127"/>
              <a:buChar char="–"/>
            </a:pPr>
            <a:r>
              <a:rPr lang="en-US" altLang="ko-KR" sz="2200" dirty="0" smtClean="0"/>
              <a:t>In </a:t>
            </a:r>
            <a:r>
              <a:rPr lang="en-US" altLang="ko-KR" sz="2200" dirty="0"/>
              <a:t>deep </a:t>
            </a:r>
            <a:r>
              <a:rPr lang="en-US" altLang="ko-KR" sz="2200" dirty="0" smtClean="0"/>
              <a:t>inelastic coll., </a:t>
            </a:r>
            <a:r>
              <a:rPr lang="en-US" altLang="ko-KR" sz="2200" dirty="0"/>
              <a:t>d</a:t>
            </a:r>
            <a:r>
              <a:rPr lang="en-US" altLang="ko-KR" sz="2200" dirty="0" smtClean="0"/>
              <a:t>ipole </a:t>
            </a:r>
            <a:r>
              <a:rPr lang="en-US" altLang="ko-KR" sz="2200" dirty="0"/>
              <a:t>oscillation </a:t>
            </a:r>
            <a:r>
              <a:rPr lang="en-US" altLang="ko-KR" sz="2200" dirty="0" smtClean="0"/>
              <a:t>is </a:t>
            </a:r>
            <a:r>
              <a:rPr lang="en-US" altLang="ko-KR" sz="2200" dirty="0" err="1" smtClean="0"/>
              <a:t>overdamped</a:t>
            </a:r>
            <a:r>
              <a:rPr lang="en-US" altLang="ko-KR" sz="2200" dirty="0" smtClean="0"/>
              <a:t>: Diffusion of charges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2110928" y="2498274"/>
            <a:ext cx="4981352" cy="498678"/>
            <a:chOff x="2195736" y="1916831"/>
            <a:chExt cx="4981352" cy="498678"/>
          </a:xfrm>
        </p:grpSpPr>
        <p:graphicFrame>
          <p:nvGraphicFramePr>
            <p:cNvPr id="46" name="개체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9541484"/>
                </p:ext>
              </p:extLst>
            </p:nvPr>
          </p:nvGraphicFramePr>
          <p:xfrm>
            <a:off x="2195736" y="1916831"/>
            <a:ext cx="3053620" cy="458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3" name="수식" r:id="rId3" imgW="1269720" imgH="190440" progId="Equation.3">
                    <p:embed/>
                  </p:oleObj>
                </mc:Choice>
                <mc:Fallback>
                  <p:oleObj name="수식" r:id="rId3" imgW="126972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95736" y="1916831"/>
                          <a:ext cx="3053620" cy="4580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개체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3856780"/>
                </p:ext>
              </p:extLst>
            </p:nvPr>
          </p:nvGraphicFramePr>
          <p:xfrm>
            <a:off x="5738813" y="1945609"/>
            <a:ext cx="1438275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4" name="수식" r:id="rId5" imgW="660240" imgH="215640" progId="Equation.3">
                    <p:embed/>
                  </p:oleObj>
                </mc:Choice>
                <mc:Fallback>
                  <p:oleObj name="수식" r:id="rId5" imgW="66024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38813" y="1945609"/>
                          <a:ext cx="1438275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7199" y="3148513"/>
                <a:ext cx="4330825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200" dirty="0" smtClean="0"/>
                  <a:t>Degree of equilibration governed by contact time and symmetry energy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8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200" dirty="0" smtClean="0"/>
                  <a:t>Observable: </a:t>
                </a:r>
                <a14:m>
                  <m:oMath xmlns:m="http://schemas.openxmlformats.org/officeDocument/2006/math">
                    <m:r>
                      <a:rPr lang="en-US" altLang="ko-KR" sz="22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ko-KR" sz="2200" dirty="0" smtClean="0"/>
                  <a:t> of light charged particles emitted by PLF as</a:t>
                </a:r>
                <a:r>
                  <a:rPr lang="ko-KR" altLang="en-US" sz="2200" dirty="0" smtClean="0"/>
                  <a:t> </a:t>
                </a:r>
                <a:r>
                  <a:rPr lang="en-US" altLang="ko-KR" sz="2200" dirty="0" smtClean="0"/>
                  <a:t>a function of dissipated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ko-KR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2200" dirty="0" smtClean="0">
                    <a:solidFill>
                      <a:srgbClr val="FF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𝑑𝑖𝑠𝑠</m:t>
                        </m:r>
                      </m:sub>
                    </m:sSub>
                    <m:r>
                      <a:rPr lang="en-US" altLang="ko-KR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ko-KR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𝑃𝐿𝐹</m:t>
                    </m:r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𝑇𝐿𝐹</m:t>
                    </m:r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3148513"/>
                <a:ext cx="4330825" cy="2923877"/>
              </a:xfrm>
              <a:prstGeom prst="rect">
                <a:avLst/>
              </a:prstGeom>
              <a:blipFill rotWithShape="0">
                <a:blip r:embed="rId7"/>
                <a:stretch>
                  <a:fillRect l="-1549" t="-1250" r="-3380" b="-18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/>
          <p:cNvGrpSpPr/>
          <p:nvPr/>
        </p:nvGrpSpPr>
        <p:grpSpPr>
          <a:xfrm>
            <a:off x="4788025" y="2944076"/>
            <a:ext cx="4032446" cy="3365244"/>
            <a:chOff x="4355976" y="2881360"/>
            <a:chExt cx="4032446" cy="3365244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2881360"/>
              <a:ext cx="3456384" cy="299591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5400000">
              <a:off x="6786830" y="3952214"/>
              <a:ext cx="255685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E. </a:t>
              </a:r>
              <a:r>
                <a:rPr lang="en-US" altLang="ko-KR" dirty="0" err="1" smtClean="0"/>
                <a:t>Galichet</a:t>
              </a:r>
              <a:r>
                <a:rPr lang="en-US" altLang="ko-KR" dirty="0" smtClean="0"/>
                <a:t> et al., </a:t>
              </a:r>
            </a:p>
            <a:p>
              <a:r>
                <a:rPr lang="en-US" altLang="ko-KR" dirty="0" smtClean="0"/>
                <a:t>PRC 79, 064615 (2009)</a:t>
              </a:r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881694" y="5877272"/>
                  <a:ext cx="12825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𝒅𝒊𝒔𝒔</m:t>
                            </m:r>
                          </m:sub>
                        </m:s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𝒄𝒎</m:t>
                            </m:r>
                          </m:sub>
                        </m:sSub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1694" y="5877272"/>
                  <a:ext cx="128259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81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Isospin</a:t>
            </a:r>
            <a:r>
              <a:rPr lang="en-US" altLang="ko-KR" dirty="0" smtClean="0"/>
              <a:t> Mixing/Diffusion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22</a:t>
            </a:fld>
            <a:endParaRPr lang="ko-KR" alt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718180"/>
              </p:ext>
            </p:extLst>
          </p:nvPr>
        </p:nvGraphicFramePr>
        <p:xfrm>
          <a:off x="647452" y="2120900"/>
          <a:ext cx="34925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수식" r:id="rId3" imgW="1650960" imgH="380880" progId="Equation.3">
                  <p:embed/>
                </p:oleObj>
              </mc:Choice>
              <mc:Fallback>
                <p:oleObj name="수식" r:id="rId3" imgW="1650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52" y="2120900"/>
                        <a:ext cx="3492500" cy="803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297060" y="4581128"/>
            <a:ext cx="2088232" cy="1440160"/>
            <a:chOff x="81036" y="4955236"/>
            <a:chExt cx="2088232" cy="144016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56595" y="5166348"/>
              <a:ext cx="596507" cy="5770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CCFFFF"/>
                  </a:solidFill>
                  <a:ea typeface="굴림" pitchFamily="50" charset="-127"/>
                </a:rPr>
                <a:t>A</a:t>
              </a:r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305312" y="5464997"/>
              <a:ext cx="596507" cy="5770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CCFFFF"/>
                  </a:solidFill>
                  <a:ea typeface="굴림" pitchFamily="50" charset="-127"/>
                </a:rPr>
                <a:t>A</a:t>
              </a:r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393463" y="5809516"/>
              <a:ext cx="9837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i="1" dirty="0" smtClean="0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</a:t>
              </a:r>
              <a:r>
                <a:rPr lang="en-US" altLang="ko-KR" i="1" baseline="-25000" dirty="0" smtClean="0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X</a:t>
              </a:r>
              <a:r>
                <a:rPr lang="en-US" altLang="ko-KR" dirty="0" smtClean="0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dirty="0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= </a:t>
              </a:r>
              <a:r>
                <a:rPr lang="en-US" altLang="ko-KR" dirty="0" smtClean="0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+1</a:t>
              </a:r>
              <a:endParaRPr lang="en-US" altLang="ko-KR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81036" y="4955236"/>
              <a:ext cx="2088232" cy="1440160"/>
            </a:xfrm>
            <a:prstGeom prst="ellipse">
              <a:avLst/>
            </a:prstGeom>
            <a:noFill/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 rot="1745666">
              <a:off x="1090889" y="5519441"/>
              <a:ext cx="347962" cy="190998"/>
            </a:xfrm>
            <a:prstGeom prst="leftRightArrow">
              <a:avLst>
                <a:gd name="adj1" fmla="val 50000"/>
                <a:gd name="adj2" fmla="val 352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611560" y="3317140"/>
            <a:ext cx="3689664" cy="1373346"/>
            <a:chOff x="288806" y="3706984"/>
            <a:chExt cx="3689664" cy="1373346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584493" y="4204680"/>
              <a:ext cx="596507" cy="5770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CCFFFF"/>
                  </a:solidFill>
                  <a:ea typeface="굴림" pitchFamily="50" charset="-127"/>
                </a:rPr>
                <a:t>A</a:t>
              </a:r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219142" y="4503329"/>
              <a:ext cx="596507" cy="577001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CCFFFF"/>
                  </a:solidFill>
                  <a:ea typeface="굴림" pitchFamily="50" charset="-127"/>
                </a:rPr>
                <a:t>B</a:t>
              </a:r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288806" y="3706984"/>
              <a:ext cx="36896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sz="2200" i="1" dirty="0" smtClean="0">
                  <a:solidFill>
                    <a:srgbClr val="C0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</a:t>
              </a:r>
              <a:r>
                <a:rPr lang="en-US" altLang="ko-KR" sz="2200" i="1" baseline="-25000" dirty="0" smtClean="0">
                  <a:solidFill>
                    <a:srgbClr val="C0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X</a:t>
              </a:r>
              <a:r>
                <a:rPr lang="en-US" altLang="ko-KR" sz="2200" dirty="0" smtClean="0">
                  <a:solidFill>
                    <a:srgbClr val="C0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= 0</a:t>
              </a:r>
              <a:r>
                <a:rPr lang="en-US" altLang="ko-KR" sz="2200" dirty="0" smtClean="0">
                  <a:solidFill>
                    <a:srgbClr val="C00000"/>
                  </a:solidFill>
                  <a:ea typeface="굴림" pitchFamily="50" charset="-127"/>
                </a:rPr>
                <a:t> for complete mixing</a:t>
              </a:r>
              <a:endParaRPr lang="ko-KR" altLang="en-US" sz="2200" dirty="0" smtClean="0">
                <a:solidFill>
                  <a:srgbClr val="C00000"/>
                </a:solidFill>
                <a:ea typeface="굴림" pitchFamily="50" charset="-127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 rot="1745666">
              <a:off x="2039314" y="4523729"/>
              <a:ext cx="347962" cy="190998"/>
            </a:xfrm>
            <a:prstGeom prst="leftRightArrow">
              <a:avLst>
                <a:gd name="adj1" fmla="val 50000"/>
                <a:gd name="adj2" fmla="val 352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2627784" y="4565392"/>
            <a:ext cx="2088232" cy="1440160"/>
            <a:chOff x="2612048" y="4725144"/>
            <a:chExt cx="2088232" cy="1440160"/>
          </a:xfrm>
        </p:grpSpPr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2843787" y="5166348"/>
              <a:ext cx="596507" cy="577001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CCFFFF"/>
                  </a:solidFill>
                  <a:ea typeface="굴림" pitchFamily="50" charset="-127"/>
                </a:rPr>
                <a:t>B</a:t>
              </a:r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3492505" y="5450929"/>
              <a:ext cx="596507" cy="577001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CCFFFF"/>
                  </a:solidFill>
                  <a:ea typeface="굴림" pitchFamily="50" charset="-127"/>
                </a:rPr>
                <a:t>B</a:t>
              </a:r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3465151" y="4940630"/>
              <a:ext cx="9470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i="1" dirty="0" smtClean="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</a:t>
              </a:r>
              <a:r>
                <a:rPr lang="en-US" altLang="ko-KR" i="1" baseline="-25000" dirty="0" smtClean="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X</a:t>
              </a:r>
              <a:r>
                <a:rPr lang="en-US" altLang="ko-KR" dirty="0" smtClean="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dirty="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= </a:t>
              </a:r>
              <a:r>
                <a:rPr lang="en-US" altLang="ko-KR" dirty="0" smtClean="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-1</a:t>
              </a:r>
              <a:endParaRPr lang="en-US" altLang="ko-KR" dirty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23" name="AutoShape 17"/>
            <p:cNvSpPr>
              <a:spLocks noChangeArrowheads="1"/>
            </p:cNvSpPr>
            <p:nvPr/>
          </p:nvSpPr>
          <p:spPr bwMode="auto">
            <a:xfrm rot="1745666">
              <a:off x="3293254" y="5487969"/>
              <a:ext cx="347962" cy="190998"/>
            </a:xfrm>
            <a:prstGeom prst="leftRightArrow">
              <a:avLst>
                <a:gd name="adj1" fmla="val 50000"/>
                <a:gd name="adj2" fmla="val 352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612048" y="4725144"/>
              <a:ext cx="2088232" cy="1440160"/>
            </a:xfrm>
            <a:prstGeom prst="ellipse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973114" y="3933056"/>
            <a:ext cx="3847358" cy="97852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tIns="108000" anchor="ctr" anchorCtr="0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en-US" altLang="ko-KR" sz="2400" dirty="0" smtClean="0">
                <a:ea typeface="굴림" pitchFamily="50" charset="-127"/>
                <a:cs typeface="Times New Roman" pitchFamily="18" charset="0"/>
              </a:rPr>
              <a:t>High-energy applications: </a:t>
            </a:r>
          </a:p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en-US" altLang="ko-KR" sz="1600" dirty="0" smtClean="0">
                <a:ea typeface="굴림" pitchFamily="50" charset="-127"/>
                <a:cs typeface="Times New Roman" pitchFamily="18" charset="0"/>
              </a:rPr>
              <a:t>F. Rami et al., PRL 84, 1120 (2000)</a:t>
            </a:r>
          </a:p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en-US" altLang="ko-KR" sz="1600" dirty="0" smtClean="0">
                <a:ea typeface="굴림" pitchFamily="50" charset="-127"/>
                <a:cs typeface="Times New Roman" pitchFamily="18" charset="0"/>
              </a:rPr>
              <a:t>B. Hong et al., PRC 66, 034901 (2002)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7544" y="1052736"/>
            <a:ext cx="4028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No </a:t>
            </a:r>
            <a:r>
              <a:rPr lang="en-US" altLang="ko-KR" sz="2400" dirty="0" err="1" smtClean="0"/>
              <a:t>isospin</a:t>
            </a:r>
            <a:r>
              <a:rPr lang="en-US" altLang="ko-KR" sz="2400" dirty="0" smtClean="0"/>
              <a:t> mixing between symmetric systems</a:t>
            </a:r>
            <a:endParaRPr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60032" y="5129316"/>
                <a:ext cx="413995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200" dirty="0" smtClean="0"/>
                  <a:t>Try any observable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ko-KR" sz="2200" dirty="0"/>
                  <a:t> </a:t>
                </a:r>
                <a:r>
                  <a:rPr lang="en-US" altLang="ko-KR" sz="2200" dirty="0" smtClean="0"/>
                  <a:t>related to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</a:rPr>
                      <m:t>𝑁</m:t>
                    </m:r>
                    <m:r>
                      <a:rPr lang="en-US" altLang="ko-KR" sz="2200" b="0" i="1" smtClean="0">
                        <a:latin typeface="Cambria Math"/>
                      </a:rPr>
                      <m:t>/</m:t>
                    </m:r>
                    <m:r>
                      <a:rPr lang="en-US" altLang="ko-KR" sz="2200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ko-KR" altLang="en-US" sz="2200" dirty="0" smtClean="0"/>
                  <a:t> </a:t>
                </a:r>
                <a:r>
                  <a:rPr lang="en-US" altLang="ko-KR" sz="2200" dirty="0" smtClean="0"/>
                  <a:t>of PLF (or TLF) for  </a:t>
                </a:r>
                <a:r>
                  <a:rPr lang="en-US" altLang="ko-KR" sz="2200" dirty="0" err="1" smtClean="0"/>
                  <a:t>isospin</a:t>
                </a:r>
                <a:r>
                  <a:rPr lang="en-US" altLang="ko-KR" sz="2200" dirty="0" smtClean="0"/>
                  <a:t> migration to neck at</a:t>
                </a:r>
                <a:r>
                  <a:rPr lang="ko-KR" altLang="en-US" sz="2200" dirty="0" smtClean="0"/>
                  <a:t> </a:t>
                </a:r>
                <a:r>
                  <a:rPr lang="en-US" altLang="ko-KR" sz="2200" dirty="0" smtClean="0"/>
                  <a:t>LE</a:t>
                </a:r>
                <a:endParaRPr lang="ko-KR" alt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129316"/>
                <a:ext cx="4139952" cy="1107996"/>
              </a:xfrm>
              <a:prstGeom prst="rect">
                <a:avLst/>
              </a:prstGeom>
              <a:blipFill rotWithShape="0">
                <a:blip r:embed="rId7"/>
                <a:stretch>
                  <a:fillRect l="-1915" t="-3297" r="-1915" b="-104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52120" y="1381712"/>
            <a:ext cx="9541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baseline="30000" dirty="0" smtClean="0"/>
              <a:t>96</a:t>
            </a:r>
            <a:r>
              <a:rPr lang="en-US" altLang="ko-KR" sz="1400" dirty="0" smtClean="0"/>
              <a:t>Ru+</a:t>
            </a:r>
            <a:r>
              <a:rPr lang="en-US" altLang="ko-KR" sz="1400" baseline="30000" dirty="0" smtClean="0"/>
              <a:t>96</a:t>
            </a:r>
            <a:r>
              <a:rPr lang="en-US" altLang="ko-KR" sz="1400" dirty="0" smtClean="0"/>
              <a:t>Zr</a:t>
            </a:r>
            <a:endParaRPr lang="ko-KR" altLang="en-US" sz="1400" dirty="0"/>
          </a:p>
        </p:txBody>
      </p:sp>
      <p:grpSp>
        <p:nvGrpSpPr>
          <p:cNvPr id="27" name="그룹 26"/>
          <p:cNvGrpSpPr/>
          <p:nvPr/>
        </p:nvGrpSpPr>
        <p:grpSpPr>
          <a:xfrm>
            <a:off x="4346683" y="1052736"/>
            <a:ext cx="4614350" cy="2846898"/>
            <a:chOff x="4346683" y="1052736"/>
            <a:chExt cx="4614350" cy="2846898"/>
          </a:xfrm>
        </p:grpSpPr>
        <p:grpSp>
          <p:nvGrpSpPr>
            <p:cNvPr id="39" name="그룹 38"/>
            <p:cNvGrpSpPr/>
            <p:nvPr/>
          </p:nvGrpSpPr>
          <p:grpSpPr>
            <a:xfrm>
              <a:off x="4346683" y="1052736"/>
              <a:ext cx="4614350" cy="2846898"/>
              <a:chOff x="4322002" y="3356992"/>
              <a:chExt cx="4614350" cy="2904838"/>
            </a:xfrm>
          </p:grpSpPr>
          <p:pic>
            <p:nvPicPr>
              <p:cNvPr id="40" name="그림 39" descr="RZ_b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687132" y="3414932"/>
                <a:ext cx="2249220" cy="2808312"/>
              </a:xfrm>
              <a:prstGeom prst="rect">
                <a:avLst/>
              </a:prstGeom>
            </p:spPr>
          </p:pic>
          <p:pic>
            <p:nvPicPr>
              <p:cNvPr id="41" name="그림 40" descr="RZ_y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572000" y="3573016"/>
                <a:ext cx="2123728" cy="2688814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 bwMode="auto">
              <a:xfrm rot="16200000">
                <a:off x="3983922" y="4486417"/>
                <a:ext cx="1045492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i="1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R</a:t>
                </a:r>
                <a:r>
                  <a:rPr lang="en-US" altLang="ko-KR" i="1" baseline="-250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X 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(X=</a:t>
                </a:r>
                <a:r>
                  <a:rPr lang="en-US" altLang="ko-KR" i="1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p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)</a:t>
                </a:r>
                <a:endParaRPr lang="ko-KR" altLang="en-US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6695728" y="3888000"/>
                <a:ext cx="252536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TextBox 43"/>
              <p:cNvSpPr txBox="1"/>
              <p:nvPr/>
            </p:nvSpPr>
            <p:spPr bwMode="auto">
              <a:xfrm>
                <a:off x="5227144" y="3356992"/>
                <a:ext cx="110145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sz="16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400A MeV</a:t>
                </a:r>
                <a:endParaRPr lang="ko-KR" altLang="en-US" sz="16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endParaRPr>
              </a:p>
            </p:txBody>
          </p:sp>
        </p:grpSp>
        <p:sp>
          <p:nvSpPr>
            <p:cNvPr id="26" name="직사각형 25"/>
            <p:cNvSpPr/>
            <p:nvPr/>
          </p:nvSpPr>
          <p:spPr>
            <a:xfrm>
              <a:off x="4427984" y="1600448"/>
              <a:ext cx="432048" cy="17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97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Isospin</a:t>
            </a:r>
            <a:r>
              <a:rPr lang="en-US" altLang="ko-KR" dirty="0" smtClean="0"/>
              <a:t> Mixing/Diffusion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02314" y="1124744"/>
            <a:ext cx="435771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dirty="0">
                <a:ea typeface="굴림" pitchFamily="50" charset="-127"/>
              </a:rPr>
              <a:t>M.B. Tsang </a:t>
            </a:r>
            <a:r>
              <a:rPr lang="en-US" altLang="ko-KR" dirty="0" smtClean="0">
                <a:ea typeface="굴림" pitchFamily="50" charset="-127"/>
              </a:rPr>
              <a:t>et </a:t>
            </a:r>
            <a:r>
              <a:rPr lang="en-US" altLang="ko-KR" dirty="0">
                <a:ea typeface="굴림" pitchFamily="50" charset="-127"/>
              </a:rPr>
              <a:t>al., PRL 92, 062701 (</a:t>
            </a:r>
            <a:r>
              <a:rPr lang="en-US" altLang="ko-KR" dirty="0" smtClean="0">
                <a:ea typeface="굴림" pitchFamily="50" charset="-127"/>
              </a:rPr>
              <a:t>2004)</a:t>
            </a:r>
            <a:endParaRPr lang="en-US" altLang="ko-KR" dirty="0">
              <a:ea typeface="굴림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79513" y="3320962"/>
            <a:ext cx="4680519" cy="2916350"/>
            <a:chOff x="4283969" y="2816906"/>
            <a:chExt cx="4680519" cy="2916350"/>
          </a:xfrm>
        </p:grpSpPr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4424475" y="2816906"/>
              <a:ext cx="4540013" cy="2916350"/>
              <a:chOff x="3150" y="2065"/>
              <a:chExt cx="2295" cy="1715"/>
            </a:xfrm>
          </p:grpSpPr>
          <p:pic>
            <p:nvPicPr>
              <p:cNvPr id="15" name="Picture 10" descr="W:\Tsang\ppt\WMF\iso-diff-y4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0" y="2065"/>
                <a:ext cx="2295" cy="1715"/>
              </a:xfrm>
              <a:prstGeom prst="rect">
                <a:avLst/>
              </a:prstGeom>
              <a:noFill/>
            </p:spPr>
          </p:pic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4326" y="2849"/>
                <a:ext cx="480" cy="2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600" b="1" dirty="0">
                    <a:solidFill>
                      <a:srgbClr val="FF3300"/>
                    </a:solidFill>
                    <a:ea typeface="굴림" pitchFamily="50" charset="-127"/>
                  </a:rPr>
                  <a:t>soft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4325" y="2585"/>
                <a:ext cx="429" cy="2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600" b="1" dirty="0">
                    <a:solidFill>
                      <a:srgbClr val="FF3300"/>
                    </a:solidFill>
                    <a:ea typeface="굴림" pitchFamily="50" charset="-127"/>
                  </a:rPr>
                  <a:t>stiff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 rot="16200000">
                  <a:off x="3640427" y="3942610"/>
                  <a:ext cx="165641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</m:oMath>
                  </a14:m>
                  <a:r>
                    <a:rPr lang="en-US" altLang="ko-KR" b="0" dirty="0" smtClean="0"/>
                    <a:t> with </a:t>
                  </a:r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640427" y="3942610"/>
                  <a:ext cx="165641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197" r="-245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1682400"/>
                <a:ext cx="39901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000" dirty="0" smtClean="0"/>
                  <a:t>=Neutron-</a:t>
                </a:r>
                <a:r>
                  <a:rPr lang="en-US" altLang="ko-KR" sz="2000" dirty="0" err="1" smtClean="0"/>
                  <a:t>isoscaling</a:t>
                </a:r>
                <a:r>
                  <a:rPr lang="en-US" altLang="ko-KR" sz="2000" dirty="0" smtClean="0"/>
                  <a:t> parameter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682400"/>
                <a:ext cx="3990131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091" r="-611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개체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151780"/>
              </p:ext>
            </p:extLst>
          </p:nvPr>
        </p:nvGraphicFramePr>
        <p:xfrm>
          <a:off x="899592" y="2226526"/>
          <a:ext cx="3514777" cy="836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수식" r:id="rId7" imgW="1600200" imgH="380880" progId="Equation.3">
                  <p:embed/>
                </p:oleObj>
              </mc:Choice>
              <mc:Fallback>
                <p:oleObj name="수식" r:id="rId7" imgW="1600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226526"/>
                        <a:ext cx="3514777" cy="8369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그룹 43"/>
          <p:cNvGrpSpPr/>
          <p:nvPr/>
        </p:nvGrpSpPr>
        <p:grpSpPr>
          <a:xfrm>
            <a:off x="4932040" y="925768"/>
            <a:ext cx="4211960" cy="5383552"/>
            <a:chOff x="4705672" y="767524"/>
            <a:chExt cx="4211960" cy="5383552"/>
          </a:xfrm>
        </p:grpSpPr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4705672" y="4981525"/>
              <a:ext cx="421196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altLang="ko-KR" sz="2000" dirty="0" smtClean="0">
                  <a:ea typeface="굴림" pitchFamily="50" charset="-127"/>
                </a:rPr>
                <a:t>Softer symmetry </a:t>
              </a:r>
              <a:r>
                <a:rPr lang="en-US" altLang="ko-KR" sz="2000" dirty="0">
                  <a:ea typeface="굴림" pitchFamily="50" charset="-127"/>
                </a:rPr>
                <a:t>energy </a:t>
              </a:r>
              <a:r>
                <a:rPr lang="en-US" altLang="ko-KR" sz="2000" dirty="0" smtClean="0">
                  <a:ea typeface="굴림" pitchFamily="50" charset="-127"/>
                </a:rPr>
                <a:t>towards equilibrium </a:t>
              </a:r>
              <a:r>
                <a:rPr lang="en-US" altLang="ko-KR" sz="2000" dirty="0" smtClean="0">
                  <a:ea typeface="굴림" pitchFamily="50" charset="-127"/>
                  <a:sym typeface="Wingdings" pitchFamily="2" charset="2"/>
                </a:rPr>
                <a:t>(</a:t>
              </a:r>
              <a:r>
                <a:rPr lang="en-US" altLang="ko-KR" sz="2000" i="1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  <a:sym typeface="Wingdings" pitchFamily="2" charset="2"/>
                </a:rPr>
                <a:t>R</a:t>
              </a:r>
              <a:r>
                <a:rPr lang="en-US" altLang="ko-KR" sz="2000" i="1" baseline="-25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  <a:sym typeface="Wingdings" pitchFamily="2" charset="2"/>
                </a:rPr>
                <a:t>X</a:t>
              </a:r>
              <a:r>
                <a:rPr lang="en-US" altLang="ko-KR" sz="2000" baseline="-25000" dirty="0" smtClean="0">
                  <a:ea typeface="굴림" pitchFamily="50" charset="-127"/>
                  <a:sym typeface="Wingdings" pitchFamily="2" charset="2"/>
                </a:rPr>
                <a:t> </a:t>
              </a:r>
              <a:r>
                <a:rPr lang="en-US" altLang="ko-KR" sz="2000" dirty="0" smtClean="0">
                  <a:ea typeface="굴림" pitchFamily="50" charset="-127"/>
                  <a:sym typeface="Wingdings" pitchFamily="2" charset="2"/>
                </a:rPr>
                <a:t>0)</a:t>
              </a:r>
            </a:p>
            <a:p>
              <a:pPr marL="266700" indent="-2667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altLang="ko-KR" sz="2000" dirty="0" smtClean="0">
                  <a:ea typeface="굴림" pitchFamily="50" charset="-127"/>
                  <a:sym typeface="Wingdings" pitchFamily="2" charset="2"/>
                </a:rPr>
                <a:t>Good sensitivity to </a:t>
              </a:r>
              <a:r>
                <a:rPr lang="en-US" altLang="ko-KR" sz="2000" dirty="0" err="1" smtClean="0">
                  <a:ea typeface="굴림" pitchFamily="50" charset="-127"/>
                  <a:sym typeface="Wingdings" pitchFamily="2" charset="2"/>
                </a:rPr>
                <a:t>Asy</a:t>
              </a:r>
              <a:r>
                <a:rPr lang="en-US" altLang="ko-KR" sz="2000" dirty="0" smtClean="0">
                  <a:ea typeface="굴림" pitchFamily="50" charset="-127"/>
                  <a:sym typeface="Wingdings" pitchFamily="2" charset="2"/>
                </a:rPr>
                <a:t>-EOS</a:t>
              </a:r>
              <a:endParaRPr lang="en-US" altLang="ko-KR" sz="2000" dirty="0">
                <a:ea typeface="굴림" pitchFamily="50" charset="-127"/>
                <a:sym typeface="Wingdings" pitchFamily="2" charset="2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4791958" y="896565"/>
              <a:ext cx="3092410" cy="4188619"/>
              <a:chOff x="4863966" y="896565"/>
              <a:chExt cx="3092410" cy="4188619"/>
            </a:xfrm>
          </p:grpSpPr>
          <p:grpSp>
            <p:nvGrpSpPr>
              <p:cNvPr id="49" name="그룹 48"/>
              <p:cNvGrpSpPr/>
              <p:nvPr/>
            </p:nvGrpSpPr>
            <p:grpSpPr>
              <a:xfrm>
                <a:off x="4863966" y="896565"/>
                <a:ext cx="3092410" cy="4188619"/>
                <a:chOff x="5045063" y="866208"/>
                <a:chExt cx="3092410" cy="4188619"/>
              </a:xfrm>
            </p:grpSpPr>
            <p:grpSp>
              <p:nvGrpSpPr>
                <p:cNvPr id="51" name="Gruppo 49"/>
                <p:cNvGrpSpPr>
                  <a:grpSpLocks/>
                </p:cNvGrpSpPr>
                <p:nvPr/>
              </p:nvGrpSpPr>
              <p:grpSpPr bwMode="auto">
                <a:xfrm>
                  <a:off x="5045063" y="866208"/>
                  <a:ext cx="3092410" cy="4188619"/>
                  <a:chOff x="5715000" y="3829117"/>
                  <a:chExt cx="2093415" cy="2992931"/>
                </a:xfrm>
              </p:grpSpPr>
              <p:pic>
                <p:nvPicPr>
                  <p:cNvPr id="53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1785"/>
                  <a:stretch>
                    <a:fillRect/>
                  </a:stretch>
                </p:blipFill>
                <p:spPr bwMode="auto">
                  <a:xfrm>
                    <a:off x="5715000" y="3962400"/>
                    <a:ext cx="2057400" cy="28596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4" name="CasellaDiTesto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7164" y="3829117"/>
                    <a:ext cx="356149" cy="2419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ko-KR" sz="1600" dirty="0">
                        <a:latin typeface="+mn-lt"/>
                        <a:ea typeface="굴림" charset="-127"/>
                      </a:rPr>
                      <a:t>stiff</a:t>
                    </a:r>
                  </a:p>
                </p:txBody>
              </p:sp>
              <p:sp>
                <p:nvSpPr>
                  <p:cNvPr id="55" name="CasellaDiTesto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47926" y="4579829"/>
                    <a:ext cx="360489" cy="2419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ko-KR" sz="1600" dirty="0">
                        <a:solidFill>
                          <a:srgbClr val="FF0000"/>
                        </a:solidFill>
                        <a:latin typeface="+mn-lt"/>
                        <a:ea typeface="굴림" charset="-127"/>
                      </a:rPr>
                      <a:t>soft</a:t>
                    </a:r>
                  </a:p>
                </p:txBody>
              </p:sp>
            </p:grpSp>
            <p:cxnSp>
              <p:nvCxnSpPr>
                <p:cNvPr id="52" name="직선 연결선 51"/>
                <p:cNvCxnSpPr/>
                <p:nvPr/>
              </p:nvCxnSpPr>
              <p:spPr>
                <a:xfrm>
                  <a:off x="8108737" y="1179399"/>
                  <a:ext cx="0" cy="79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rot="16200000">
                    <a:off x="3854218" y="2855234"/>
                    <a:ext cx="250639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oMath>
                    </a14:m>
                    <a:r>
                      <a:rPr lang="en-US" altLang="ko-KR" b="0" dirty="0" smtClean="0"/>
                      <a:t> with </a:t>
                    </a:r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𝑍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𝑃𝐿𝐹</m:t>
                            </m:r>
                          </m:sub>
                        </m:sSub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54218" y="2855234"/>
                    <a:ext cx="2506392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8333" r="-2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CasellaDiTesto 28"/>
            <p:cNvSpPr txBox="1">
              <a:spLocks noChangeArrowheads="1"/>
            </p:cNvSpPr>
            <p:nvPr/>
          </p:nvSpPr>
          <p:spPr bwMode="auto">
            <a:xfrm>
              <a:off x="5635245" y="767524"/>
              <a:ext cx="14466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ko-KR" sz="1600" baseline="30000" dirty="0" smtClean="0">
                  <a:latin typeface="+mn-lt"/>
                  <a:ea typeface="굴림" charset="-127"/>
                </a:rPr>
                <a:t>124</a:t>
              </a:r>
              <a:r>
                <a:rPr lang="it-IT" altLang="ko-KR" sz="1600" dirty="0" smtClean="0">
                  <a:latin typeface="+mn-lt"/>
                  <a:ea typeface="굴림" charset="-127"/>
                </a:rPr>
                <a:t>Sn+</a:t>
              </a:r>
              <a:r>
                <a:rPr lang="it-IT" altLang="ko-KR" sz="1600" baseline="30000" dirty="0" smtClean="0">
                  <a:latin typeface="+mn-lt"/>
                  <a:ea typeface="굴림" charset="-127"/>
                </a:rPr>
                <a:t>112</a:t>
              </a:r>
              <a:r>
                <a:rPr lang="it-IT" altLang="ko-KR" sz="1600" dirty="0" smtClean="0">
                  <a:latin typeface="+mn-lt"/>
                  <a:ea typeface="굴림" charset="-127"/>
                </a:rPr>
                <a:t>Sn </a:t>
              </a:r>
              <a:r>
                <a:rPr lang="it-IT" altLang="ko-KR" sz="1600" dirty="0">
                  <a:latin typeface="+mn-lt"/>
                  <a:ea typeface="굴림" charset="-127"/>
                </a:rPr>
                <a:t>@</a:t>
              </a:r>
              <a:r>
                <a:rPr lang="it-IT" altLang="ko-KR" sz="1600" dirty="0" smtClean="0">
                  <a:latin typeface="+mn-lt"/>
                  <a:ea typeface="굴림" charset="-127"/>
                </a:rPr>
                <a:t> </a:t>
              </a:r>
              <a:r>
                <a:rPr lang="it-IT" altLang="ko-KR" sz="1600" dirty="0">
                  <a:latin typeface="+mn-lt"/>
                  <a:ea typeface="굴림" charset="-127"/>
                </a:rPr>
                <a:t>50 </a:t>
              </a:r>
              <a:r>
                <a:rPr lang="it-IT" altLang="ko-KR" sz="1600" dirty="0" smtClean="0">
                  <a:latin typeface="+mn-lt"/>
                  <a:ea typeface="굴림" charset="-127"/>
                </a:rPr>
                <a:t>MeV/u</a:t>
              </a:r>
              <a:endParaRPr lang="it-IT" altLang="ko-KR" sz="1600" dirty="0">
                <a:latin typeface="+mn-lt"/>
                <a:ea typeface="굴림" charset="-127"/>
              </a:endParaRPr>
            </a:p>
          </p:txBody>
        </p:sp>
        <p:sp>
          <p:nvSpPr>
            <p:cNvPr id="48" name="CasellaDiTesto 40"/>
            <p:cNvSpPr txBox="1">
              <a:spLocks noChangeArrowheads="1"/>
            </p:cNvSpPr>
            <p:nvPr/>
          </p:nvSpPr>
          <p:spPr bwMode="auto">
            <a:xfrm rot="5400000">
              <a:off x="6323152" y="2710429"/>
              <a:ext cx="38920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ko-KR" sz="1800" b="0" dirty="0" smtClean="0">
                  <a:latin typeface="+mn-lt"/>
                  <a:ea typeface="굴림" charset="-127"/>
                </a:rPr>
                <a:t>Stochastic Mean Field (SMF) Model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ko-KR" sz="1800" b="0" dirty="0" smtClean="0">
                  <a:latin typeface="+mn-lt"/>
                  <a:ea typeface="굴림" charset="-127"/>
                </a:rPr>
                <a:t>J</a:t>
              </a:r>
              <a:r>
                <a:rPr lang="it-IT" altLang="ko-KR" sz="1800" b="0" dirty="0">
                  <a:latin typeface="+mn-lt"/>
                  <a:ea typeface="굴림" charset="-127"/>
                </a:rPr>
                <a:t>. Rizzo et al., </a:t>
              </a:r>
              <a:r>
                <a:rPr lang="it-IT" altLang="ko-KR" sz="1800" b="0" dirty="0" smtClean="0">
                  <a:latin typeface="+mn-lt"/>
                  <a:ea typeface="굴림" charset="-127"/>
                </a:rPr>
                <a:t>NPA 806, 79 (2008</a:t>
              </a:r>
              <a:r>
                <a:rPr lang="it-IT" altLang="ko-KR" sz="1800" b="0" dirty="0">
                  <a:latin typeface="+mn-lt"/>
                  <a:ea typeface="굴림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0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Isospin</a:t>
            </a:r>
            <a:r>
              <a:rPr lang="en-US" altLang="ko-KR" dirty="0" smtClean="0"/>
              <a:t> Mixing/Diffusion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4788024" y="5358468"/>
            <a:ext cx="40324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ko-KR" sz="2000" dirty="0">
                <a:solidFill>
                  <a:srgbClr val="FF0000"/>
                </a:solidFill>
                <a:latin typeface="+mn-lt"/>
                <a:ea typeface="굴림" charset="-127"/>
              </a:rPr>
              <a:t>The asymmetry of the neck is larger than </a:t>
            </a:r>
            <a:r>
              <a:rPr lang="it-IT" altLang="ko-KR" sz="2000" dirty="0" smtClean="0">
                <a:solidFill>
                  <a:srgbClr val="FF0000"/>
                </a:solidFill>
                <a:latin typeface="+mn-lt"/>
                <a:ea typeface="굴림" charset="-127"/>
              </a:rPr>
              <a:t>the </a:t>
            </a:r>
            <a:r>
              <a:rPr lang="it-IT" altLang="ko-KR" sz="2000" dirty="0">
                <a:solidFill>
                  <a:srgbClr val="FF0000"/>
                </a:solidFill>
                <a:latin typeface="+mn-lt"/>
                <a:ea typeface="굴림" charset="-127"/>
              </a:rPr>
              <a:t>asymmetry of PLF (TLF) in the </a:t>
            </a:r>
            <a:r>
              <a:rPr lang="it-IT" altLang="ko-KR" sz="2000" dirty="0" smtClean="0">
                <a:solidFill>
                  <a:srgbClr val="FF0000"/>
                </a:solidFill>
                <a:latin typeface="+mn-lt"/>
                <a:ea typeface="굴림" charset="-127"/>
              </a:rPr>
              <a:t>Asy-stiff case.</a:t>
            </a:r>
            <a:endParaRPr lang="en-US" altLang="ko-KR" sz="2000" dirty="0">
              <a:solidFill>
                <a:srgbClr val="FF0000"/>
              </a:solidFill>
              <a:latin typeface="+mn-lt"/>
              <a:ea typeface="굴림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347930" y="1779620"/>
            <a:ext cx="3215958" cy="2801508"/>
            <a:chOff x="3228250" y="1052736"/>
            <a:chExt cx="3215958" cy="2801508"/>
          </a:xfrm>
        </p:grpSpPr>
        <p:grpSp>
          <p:nvGrpSpPr>
            <p:cNvPr id="33" name="그룹 32"/>
            <p:cNvGrpSpPr/>
            <p:nvPr/>
          </p:nvGrpSpPr>
          <p:grpSpPr>
            <a:xfrm>
              <a:off x="3228250" y="1052736"/>
              <a:ext cx="3215958" cy="2801508"/>
              <a:chOff x="767176" y="1772816"/>
              <a:chExt cx="3215958" cy="2801508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767176" y="1772816"/>
                <a:ext cx="3084744" cy="2286016"/>
                <a:chOff x="716626" y="2511136"/>
                <a:chExt cx="3084744" cy="2286016"/>
              </a:xfrm>
            </p:grpSpPr>
            <p:pic>
              <p:nvPicPr>
                <p:cNvPr id="38" name="Picture 7" descr="\\homedir\home1\tsang\My Documents\isodiff-forBetty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16626" y="2511136"/>
                  <a:ext cx="3084744" cy="2286016"/>
                </a:xfrm>
                <a:prstGeom prst="rect">
                  <a:avLst/>
                </a:prstGeom>
                <a:noFill/>
              </p:spPr>
            </p:pic>
            <p:sp>
              <p:nvSpPr>
                <p:cNvPr id="39" name="오른쪽 화살표 38"/>
                <p:cNvSpPr/>
                <p:nvPr/>
              </p:nvSpPr>
              <p:spPr>
                <a:xfrm rot="-1200000">
                  <a:off x="1867028" y="3394188"/>
                  <a:ext cx="509822" cy="273108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오른쪽 화살표 39"/>
                <p:cNvSpPr/>
                <p:nvPr/>
              </p:nvSpPr>
              <p:spPr>
                <a:xfrm rot="-1200000" flipH="1">
                  <a:off x="2443092" y="3191930"/>
                  <a:ext cx="509822" cy="273108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259632" y="4077072"/>
                    <a:ext cx="2723502" cy="4972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𝐼𝑀𝐹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/>
                            </a:rPr>
                            <m:t>&lt; 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𝑃𝐿𝐹</m:t>
                              </m:r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𝑇𝐿𝐹</m:t>
                              </m:r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9632" y="4077072"/>
                    <a:ext cx="2723502" cy="49725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234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5615212" y="1089014"/>
              <a:ext cx="643803" cy="35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 baseline="30000" dirty="0">
                  <a:solidFill>
                    <a:srgbClr val="FF0000"/>
                  </a:solidFill>
                  <a:ea typeface="굴림" pitchFamily="50" charset="-127"/>
                </a:rPr>
                <a:t>124</a:t>
              </a:r>
              <a:r>
                <a:rPr lang="en-US" altLang="ko-KR" sz="2000" dirty="0">
                  <a:solidFill>
                    <a:srgbClr val="FF0000"/>
                  </a:solidFill>
                  <a:ea typeface="굴림" pitchFamily="50" charset="-127"/>
                </a:rPr>
                <a:t>Sn</a:t>
              </a: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3707904" y="2594078"/>
              <a:ext cx="856108" cy="4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ko-KR" sz="2000" baseline="30000" dirty="0">
                  <a:solidFill>
                    <a:srgbClr val="0070C0"/>
                  </a:solidFill>
                  <a:ea typeface="굴림" pitchFamily="50" charset="-127"/>
                </a:rPr>
                <a:t>112</a:t>
              </a:r>
              <a:r>
                <a:rPr lang="en-US" altLang="ko-KR" sz="2000" dirty="0">
                  <a:solidFill>
                    <a:srgbClr val="0070C0"/>
                  </a:solidFill>
                  <a:ea typeface="굴림" pitchFamily="50" charset="-127"/>
                </a:rPr>
                <a:t>Sn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6214" y="4817691"/>
                <a:ext cx="3743738" cy="134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2000" dirty="0" smtClean="0"/>
                  <a:t>Effect related to the symmetry pressure,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altLang="ko-KR" sz="2000" b="0" dirty="0" smtClean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2000" dirty="0" smtClean="0"/>
                  <a:t>Stiff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𝑠𝑦𝑚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: Larger </a:t>
                </a:r>
                <a:r>
                  <a:rPr lang="en-US" altLang="ko-KR" sz="2000" dirty="0" err="1" smtClean="0"/>
                  <a:t>isospin</a:t>
                </a:r>
                <a:r>
                  <a:rPr lang="en-US" altLang="ko-KR" sz="2000" dirty="0" smtClean="0"/>
                  <a:t> migration effect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14" y="4817691"/>
                <a:ext cx="3743738" cy="1347613"/>
              </a:xfrm>
              <a:prstGeom prst="rect">
                <a:avLst/>
              </a:prstGeom>
              <a:blipFill rotWithShape="0">
                <a:blip r:embed="rId4"/>
                <a:stretch>
                  <a:fillRect l="-1466" t="-2262" b="-72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그룹 46"/>
          <p:cNvGrpSpPr/>
          <p:nvPr/>
        </p:nvGrpSpPr>
        <p:grpSpPr>
          <a:xfrm>
            <a:off x="4139952" y="1232933"/>
            <a:ext cx="4725076" cy="4212291"/>
            <a:chOff x="4105502" y="1281135"/>
            <a:chExt cx="4725076" cy="4212291"/>
          </a:xfrm>
        </p:grpSpPr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7166733" y="1796756"/>
              <a:ext cx="1571625" cy="1200150"/>
              <a:chOff x="4740" y="2725"/>
              <a:chExt cx="990" cy="756"/>
            </a:xfrm>
          </p:grpSpPr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4980" y="2725"/>
                <a:ext cx="750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ko-KR" sz="1800" dirty="0" smtClean="0">
                    <a:latin typeface="+mn-lt"/>
                    <a:ea typeface="굴림" charset="-127"/>
                  </a:rPr>
                  <a:t>PLF/TLF</a:t>
                </a:r>
                <a:endParaRPr lang="it-IT" altLang="ko-KR" sz="1800" dirty="0">
                  <a:latin typeface="+mn-lt"/>
                  <a:ea typeface="굴림" charset="-127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ko-KR" sz="1800" dirty="0">
                    <a:solidFill>
                      <a:srgbClr val="FF0000"/>
                    </a:solidFill>
                    <a:latin typeface="+mn-lt"/>
                    <a:ea typeface="굴림" charset="-127"/>
                  </a:rPr>
                  <a:t>N</a:t>
                </a:r>
                <a:r>
                  <a:rPr lang="it-IT" altLang="ko-KR" sz="1800" dirty="0" smtClean="0">
                    <a:solidFill>
                      <a:srgbClr val="FF0000"/>
                    </a:solidFill>
                    <a:latin typeface="+mn-lt"/>
                    <a:ea typeface="굴림" charset="-127"/>
                  </a:rPr>
                  <a:t>eck</a:t>
                </a:r>
                <a:endParaRPr lang="it-IT" altLang="ko-KR" sz="1800" dirty="0">
                  <a:solidFill>
                    <a:srgbClr val="FF0000"/>
                  </a:solidFill>
                  <a:latin typeface="+mn-lt"/>
                  <a:ea typeface="굴림" charset="-127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ko-KR" sz="1800" dirty="0">
                    <a:solidFill>
                      <a:srgbClr val="00B050"/>
                    </a:solidFill>
                    <a:latin typeface="+mn-lt"/>
                    <a:ea typeface="굴림" charset="-127"/>
                  </a:rPr>
                  <a:t>E</a:t>
                </a:r>
                <a:r>
                  <a:rPr lang="it-IT" altLang="ko-KR" sz="1800" dirty="0" smtClean="0">
                    <a:solidFill>
                      <a:srgbClr val="00B050"/>
                    </a:solidFill>
                    <a:latin typeface="+mn-lt"/>
                    <a:ea typeface="굴림" charset="-127"/>
                  </a:rPr>
                  <a:t>mitted</a:t>
                </a:r>
                <a:endParaRPr lang="it-IT" altLang="ko-KR" sz="1800" dirty="0">
                  <a:solidFill>
                    <a:srgbClr val="00B050"/>
                  </a:solidFill>
                  <a:latin typeface="+mn-lt"/>
                  <a:ea typeface="굴림" charset="-127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ko-KR" sz="1800" dirty="0">
                    <a:solidFill>
                      <a:srgbClr val="00B050"/>
                    </a:solidFill>
                    <a:latin typeface="+mn-lt"/>
                    <a:ea typeface="굴림" charset="-127"/>
                  </a:rPr>
                  <a:t>nucleons </a:t>
                </a:r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4740" y="2825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ko-KR" altLang="en-US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4740" y="3047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ko-KR" alt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4740" y="3271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ko-KR" altLang="en-US"/>
              </a:p>
            </p:txBody>
          </p:sp>
        </p:grpSp>
        <p:sp>
          <p:nvSpPr>
            <p:cNvPr id="42" name="CasellaDiTesto 40"/>
            <p:cNvSpPr txBox="1">
              <a:spLocks noChangeArrowheads="1"/>
            </p:cNvSpPr>
            <p:nvPr/>
          </p:nvSpPr>
          <p:spPr bwMode="auto">
            <a:xfrm>
              <a:off x="7164288" y="3501008"/>
              <a:ext cx="166629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ko-KR" sz="1800" b="0" dirty="0" smtClean="0">
                  <a:latin typeface="+mn-lt"/>
                  <a:ea typeface="굴림" charset="-127"/>
                </a:rPr>
                <a:t>SMF Model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ko-KR" sz="1800" b="0" dirty="0" smtClean="0">
                  <a:latin typeface="+mn-lt"/>
                  <a:ea typeface="굴림" charset="-127"/>
                </a:rPr>
                <a:t>J</a:t>
              </a:r>
              <a:r>
                <a:rPr lang="it-IT" altLang="ko-KR" sz="1800" b="0" dirty="0">
                  <a:latin typeface="+mn-lt"/>
                  <a:ea typeface="굴림" charset="-127"/>
                </a:rPr>
                <a:t>. Rizzo et al., </a:t>
              </a:r>
              <a:endParaRPr lang="it-IT" altLang="ko-KR" sz="1800" b="0" dirty="0" smtClean="0">
                <a:latin typeface="+mn-lt"/>
                <a:ea typeface="굴림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ko-KR" sz="1800" b="0" dirty="0" smtClean="0">
                  <a:latin typeface="+mn-lt"/>
                  <a:ea typeface="굴림" charset="-127"/>
                </a:rPr>
                <a:t>NPA 806, 79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ko-KR" sz="1800" b="0" dirty="0" smtClean="0">
                  <a:latin typeface="+mn-lt"/>
                  <a:ea typeface="굴림" charset="-127"/>
                </a:rPr>
                <a:t>(2008</a:t>
              </a:r>
              <a:r>
                <a:rPr lang="it-IT" altLang="ko-KR" sz="1800" b="0" dirty="0">
                  <a:latin typeface="+mn-lt"/>
                  <a:ea typeface="굴림" charset="-127"/>
                </a:rPr>
                <a:t>)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4105502" y="1281135"/>
              <a:ext cx="3060498" cy="4212291"/>
              <a:chOff x="3963069" y="1281135"/>
              <a:chExt cx="3060498" cy="4212291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3963069" y="1281135"/>
                <a:ext cx="3060498" cy="4212291"/>
                <a:chOff x="3963069" y="1448957"/>
                <a:chExt cx="3060498" cy="4212291"/>
              </a:xfrm>
            </p:grpSpPr>
            <p:grpSp>
              <p:nvGrpSpPr>
                <p:cNvPr id="10" name="그룹 9"/>
                <p:cNvGrpSpPr/>
                <p:nvPr/>
              </p:nvGrpSpPr>
              <p:grpSpPr>
                <a:xfrm>
                  <a:off x="3963069" y="1448957"/>
                  <a:ext cx="3060498" cy="4212291"/>
                  <a:chOff x="3963069" y="1376949"/>
                  <a:chExt cx="3060498" cy="4212291"/>
                </a:xfrm>
              </p:grpSpPr>
              <p:grpSp>
                <p:nvGrpSpPr>
                  <p:cNvPr id="21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963069" y="1376949"/>
                    <a:ext cx="3060498" cy="4211938"/>
                    <a:chOff x="2880" y="1407"/>
                    <a:chExt cx="1757" cy="2668"/>
                  </a:xfrm>
                </p:grpSpPr>
                <p:pic>
                  <p:nvPicPr>
                    <p:cNvPr id="22" name="Picture 33" descr="fig3_isoprov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10" t="8221" r="51064" b="3671"/>
                    <a:stretch>
                      <a:fillRect/>
                    </a:stretch>
                  </p:blipFill>
                  <p:spPr bwMode="auto">
                    <a:xfrm>
                      <a:off x="2880" y="1407"/>
                      <a:ext cx="1757" cy="24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3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57" y="3705"/>
                      <a:ext cx="510" cy="3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ko-KR" sz="1600" baseline="30000" dirty="0" smtClean="0">
                          <a:latin typeface="+mn-lt"/>
                          <a:ea typeface="굴림" charset="-127"/>
                        </a:rPr>
                        <a:t>112</a:t>
                      </a:r>
                      <a:r>
                        <a:rPr lang="it-IT" altLang="ko-KR" sz="1600" dirty="0" smtClean="0">
                          <a:latin typeface="+mn-lt"/>
                          <a:ea typeface="굴림" charset="-127"/>
                        </a:rPr>
                        <a:t>Sn+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ko-KR" sz="1600" baseline="30000" dirty="0" smtClean="0">
                          <a:latin typeface="+mn-lt"/>
                          <a:ea typeface="굴림" charset="-127"/>
                        </a:rPr>
                        <a:t>112</a:t>
                      </a:r>
                      <a:r>
                        <a:rPr lang="it-IT" altLang="ko-KR" sz="1600" dirty="0" smtClean="0">
                          <a:latin typeface="+mn-lt"/>
                          <a:ea typeface="굴림" charset="-127"/>
                        </a:rPr>
                        <a:t>Sn</a:t>
                      </a:r>
                      <a:endParaRPr lang="it-IT" altLang="ko-KR" sz="1600" dirty="0">
                        <a:latin typeface="+mn-lt"/>
                        <a:ea typeface="굴림" charset="-127"/>
                      </a:endParaRPr>
                    </a:p>
                  </p:txBody>
                </p:sp>
                <p:sp>
                  <p:nvSpPr>
                    <p:cNvPr id="25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81" y="1621"/>
                      <a:ext cx="1236" cy="2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ko-KR" sz="1800" dirty="0" smtClean="0">
                          <a:solidFill>
                            <a:srgbClr val="2C16D0"/>
                          </a:solidFill>
                          <a:latin typeface="+mn-lt"/>
                          <a:ea typeface="굴림" charset="-127"/>
                        </a:rPr>
                        <a:t>b=6 </a:t>
                      </a:r>
                      <a:r>
                        <a:rPr lang="en-US" altLang="ko-KR" sz="1800" dirty="0" err="1" smtClean="0">
                          <a:solidFill>
                            <a:srgbClr val="2C16D0"/>
                          </a:solidFill>
                          <a:latin typeface="+mn-lt"/>
                          <a:ea typeface="굴림" charset="-127"/>
                        </a:rPr>
                        <a:t>fm</a:t>
                      </a:r>
                      <a:r>
                        <a:rPr lang="en-US" altLang="ko-KR" sz="1800" dirty="0" smtClean="0">
                          <a:solidFill>
                            <a:srgbClr val="2C16D0"/>
                          </a:solidFill>
                          <a:latin typeface="+mn-lt"/>
                          <a:ea typeface="굴림" charset="-127"/>
                        </a:rPr>
                        <a:t>,</a:t>
                      </a:r>
                      <a:r>
                        <a:rPr lang="it-IT" altLang="ko-KR" sz="1800" dirty="0" smtClean="0">
                          <a:solidFill>
                            <a:srgbClr val="2C16D0"/>
                          </a:solidFill>
                          <a:latin typeface="+mn-lt"/>
                          <a:ea typeface="굴림" charset="-127"/>
                        </a:rPr>
                        <a:t> 50 AMeV</a:t>
                      </a:r>
                      <a:endParaRPr lang="it-IT" altLang="ko-KR" sz="1800" dirty="0">
                        <a:solidFill>
                          <a:srgbClr val="2C16D0"/>
                        </a:solidFill>
                        <a:latin typeface="+mn-lt"/>
                        <a:ea typeface="굴림" charset="-127"/>
                      </a:endParaRPr>
                    </a:p>
                  </p:txBody>
                </p:sp>
              </p:grpSp>
              <p:sp>
                <p:nvSpPr>
                  <p:cNvPr id="43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9042" y="5005126"/>
                    <a:ext cx="888363" cy="584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ko-KR" sz="1600" baseline="30000" dirty="0" smtClean="0">
                        <a:latin typeface="+mn-lt"/>
                        <a:ea typeface="굴림" charset="-127"/>
                      </a:rPr>
                      <a:t>124</a:t>
                    </a:r>
                    <a:r>
                      <a:rPr lang="it-IT" altLang="ko-KR" sz="1600" dirty="0" smtClean="0">
                        <a:latin typeface="+mn-lt"/>
                        <a:ea typeface="굴림" charset="-127"/>
                      </a:rPr>
                      <a:t>Sn+</a:t>
                    </a: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ko-KR" sz="1600" baseline="30000" dirty="0" smtClean="0">
                        <a:latin typeface="+mn-lt"/>
                        <a:ea typeface="굴림" charset="-127"/>
                      </a:rPr>
                      <a:t>124</a:t>
                    </a:r>
                    <a:r>
                      <a:rPr lang="it-IT" altLang="ko-KR" sz="1600" dirty="0" smtClean="0">
                        <a:latin typeface="+mn-lt"/>
                        <a:ea typeface="굴림" charset="-127"/>
                      </a:rPr>
                      <a:t>Sn</a:t>
                    </a:r>
                    <a:endParaRPr lang="it-IT" altLang="ko-KR" sz="1600" dirty="0">
                      <a:latin typeface="+mn-lt"/>
                      <a:ea typeface="굴림" charset="-127"/>
                    </a:endParaRP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4686594" y="2084654"/>
                  <a:ext cx="19752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 smtClean="0"/>
                    <a:t>Solid: </a:t>
                  </a:r>
                  <a:r>
                    <a:rPr lang="en-US" altLang="ko-KR" dirty="0" err="1" smtClean="0"/>
                    <a:t>Asy</a:t>
                  </a:r>
                  <a:r>
                    <a:rPr lang="en-US" altLang="ko-KR" dirty="0" smtClean="0"/>
                    <a:t>-Stiff</a:t>
                  </a:r>
                </a:p>
                <a:p>
                  <a:r>
                    <a:rPr lang="en-US" altLang="ko-KR" dirty="0" smtClean="0"/>
                    <a:t>Dashed: </a:t>
                  </a:r>
                  <a:r>
                    <a:rPr lang="en-US" altLang="ko-KR" dirty="0" err="1" smtClean="0"/>
                    <a:t>Asy</a:t>
                  </a:r>
                  <a:r>
                    <a:rPr lang="en-US" altLang="ko-KR" dirty="0" smtClean="0"/>
                    <a:t>-Soft</a:t>
                  </a:r>
                  <a:endParaRPr lang="ko-KR" altLang="en-US" dirty="0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 rot="16200000">
                <a:off x="3032083" y="3096710"/>
                <a:ext cx="226626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/>
                  <a:t>Asymmetry </a:t>
                </a:r>
                <a:r>
                  <a:rPr lang="en-US" altLang="ko-KR" sz="1600" i="1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ko-KR" sz="1600" i="1" dirty="0" smtClean="0"/>
                  <a:t>=(N-Z)/A</a:t>
                </a:r>
                <a:endParaRPr lang="ko-KR" altLang="en-US" sz="1600" i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7" y="980728"/>
                <a:ext cx="8352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400" dirty="0" err="1"/>
                  <a:t>I</a:t>
                </a:r>
                <a:r>
                  <a:rPr lang="en-US" altLang="ko-KR" sz="2400" dirty="0" err="1" smtClean="0"/>
                  <a:t>sospin</a:t>
                </a:r>
                <a:r>
                  <a:rPr lang="en-US" altLang="ko-KR" sz="2400" dirty="0" smtClean="0"/>
                  <a:t> asymmetry of PLF and TLF </a:t>
                </a:r>
                <a14:m>
                  <m:oMath xmlns:m="http://schemas.openxmlformats.org/officeDocument/2006/math">
                    <m:r>
                      <a:rPr lang="en-US" altLang="ko-KR" sz="2400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altLang="ko-KR" sz="2400" dirty="0" smtClean="0"/>
                  <a:t> Low-density neck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980728"/>
                <a:ext cx="835292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022" t="-10526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1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400" dirty="0" err="1" smtClean="0"/>
              <a:t>Isospin</a:t>
            </a:r>
            <a:r>
              <a:rPr lang="en-US" altLang="ko-KR" sz="3400" dirty="0" smtClean="0"/>
              <a:t> Migration/Neck Fragmentation</a:t>
            </a:r>
            <a:endParaRPr lang="ko-KR" altLang="en-US" sz="3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144575" y="899428"/>
            <a:ext cx="460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E. De </a:t>
            </a:r>
            <a:r>
              <a:rPr lang="en-US" altLang="ko-KR" dirty="0" err="1" smtClean="0"/>
              <a:t>Filippo</a:t>
            </a:r>
            <a:r>
              <a:rPr lang="en-US" altLang="ko-KR" dirty="0" smtClean="0"/>
              <a:t> et al., PRC 86, 014610 (2012)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836712"/>
            <a:ext cx="2339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Dynamically emitted IMFs (Z=3~18) from neck in early stage</a:t>
            </a:r>
            <a:endParaRPr lang="ko-KR" altLang="en-US" sz="16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45823" y="1662680"/>
            <a:ext cx="2193929" cy="2126360"/>
            <a:chOff x="-66" y="1700808"/>
            <a:chExt cx="2193929" cy="212636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81" y="1700808"/>
              <a:ext cx="2069682" cy="20175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64278" y="3068960"/>
              <a:ext cx="11897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/>
                <a:t>Midrapifity</a:t>
              </a:r>
              <a:endParaRPr lang="ko-KR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95536" y="3528304"/>
                  <a:ext cx="1597937" cy="2988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𝑃𝐿𝐹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𝐼𝑀𝐹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𝑅𝑒𝑙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𝐶𝑜𝑢𝑙</m:t>
                            </m:r>
                          </m:sup>
                        </m:sSubSup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28304"/>
                  <a:ext cx="1597937" cy="29886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 rot="16200000">
                  <a:off x="-648000" y="2420750"/>
                  <a:ext cx="1594732" cy="2988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𝑇𝐿𝐹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𝐼𝑀𝐹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𝑅𝑒𝑙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𝐶𝑜𝑢𝑙</m:t>
                            </m:r>
                          </m:sup>
                        </m:sSubSup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648000" y="2420750"/>
                  <a:ext cx="1594732" cy="29886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그룹 52"/>
          <p:cNvGrpSpPr/>
          <p:nvPr/>
        </p:nvGrpSpPr>
        <p:grpSpPr>
          <a:xfrm>
            <a:off x="6084168" y="3140968"/>
            <a:ext cx="2956413" cy="2232248"/>
            <a:chOff x="6224099" y="2636912"/>
            <a:chExt cx="2956413" cy="2232248"/>
          </a:xfrm>
        </p:grpSpPr>
        <p:grpSp>
          <p:nvGrpSpPr>
            <p:cNvPr id="51" name="그룹 50"/>
            <p:cNvGrpSpPr/>
            <p:nvPr/>
          </p:nvGrpSpPr>
          <p:grpSpPr>
            <a:xfrm>
              <a:off x="6224099" y="2636912"/>
              <a:ext cx="2956413" cy="1872208"/>
              <a:chOff x="6224099" y="2636912"/>
              <a:chExt cx="2956413" cy="1872208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4099" y="2636912"/>
                <a:ext cx="2956413" cy="1872208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846933" y="2780928"/>
                <a:ext cx="118956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baseline="30000" dirty="0" smtClean="0"/>
                  <a:t>112</a:t>
                </a:r>
                <a:r>
                  <a:rPr lang="en-US" altLang="ko-KR" sz="1600" b="1" dirty="0" smtClean="0"/>
                  <a:t>Sn+</a:t>
                </a:r>
                <a:r>
                  <a:rPr lang="en-US" altLang="ko-KR" sz="1600" b="1" baseline="30000" dirty="0" smtClean="0"/>
                  <a:t>58</a:t>
                </a:r>
                <a:r>
                  <a:rPr lang="en-US" altLang="ko-KR" sz="1600" b="1" dirty="0" smtClean="0"/>
                  <a:t>Ni</a:t>
                </a:r>
              </a:p>
              <a:p>
                <a:pPr algn="ctr"/>
                <a:r>
                  <a:rPr lang="en-US" altLang="ko-KR" sz="1600" b="1" dirty="0" smtClean="0"/>
                  <a:t>n-poor</a:t>
                </a:r>
                <a:endParaRPr lang="ko-KR" altLang="en-US" sz="16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442135" y="4499828"/>
                  <a:ext cx="73026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𝐼𝑀𝐹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2135" y="4499828"/>
                  <a:ext cx="73026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/>
          <p:cNvSpPr txBox="1"/>
          <p:nvPr/>
        </p:nvSpPr>
        <p:spPr>
          <a:xfrm>
            <a:off x="6300192" y="1844824"/>
            <a:ext cx="276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T</a:t>
            </a:r>
            <a:r>
              <a:rPr lang="en-US" altLang="ko-KR" i="1" dirty="0" smtClean="0"/>
              <a:t>he even-odd effect weaker in n-rich system. </a:t>
            </a:r>
            <a:endParaRPr lang="ko-KR" altLang="en-US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3347865" y="5365665"/>
            <a:ext cx="518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Wingdings" panose="05000000000000000000" pitchFamily="2" charset="2"/>
              <a:buChar char="§"/>
            </a:pPr>
            <a:r>
              <a:rPr lang="en-US" altLang="ko-KR" sz="2000" dirty="0" err="1" smtClean="0"/>
              <a:t>Isospin</a:t>
            </a:r>
            <a:r>
              <a:rPr lang="en-US" altLang="ko-KR" sz="2000" dirty="0" smtClean="0"/>
              <a:t> diffusion and </a:t>
            </a:r>
            <a:r>
              <a:rPr lang="en-US" altLang="ko-KR" sz="2000" dirty="0" err="1" smtClean="0"/>
              <a:t>isospin</a:t>
            </a:r>
            <a:r>
              <a:rPr lang="en-US" altLang="ko-KR" sz="2000" dirty="0" smtClean="0"/>
              <a:t> drift can compete to characterize the </a:t>
            </a:r>
            <a:r>
              <a:rPr lang="en-US" altLang="ko-KR" sz="2000" dirty="0" err="1" smtClean="0"/>
              <a:t>midrapidity</a:t>
            </a:r>
            <a:r>
              <a:rPr lang="en-US" altLang="ko-KR" sz="2000" dirty="0" smtClean="0"/>
              <a:t> and projectile residue emission.</a:t>
            </a:r>
            <a:endParaRPr lang="ko-KR" alt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6989063" y="1331476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CHIMERA</a:t>
            </a:r>
            <a:endParaRPr lang="ko-KR" altLang="en-US" dirty="0"/>
          </a:p>
        </p:txBody>
      </p:sp>
      <p:grpSp>
        <p:nvGrpSpPr>
          <p:cNvPr id="63" name="그룹 62"/>
          <p:cNvGrpSpPr/>
          <p:nvPr/>
        </p:nvGrpSpPr>
        <p:grpSpPr>
          <a:xfrm>
            <a:off x="2339753" y="1336910"/>
            <a:ext cx="4113117" cy="4018302"/>
            <a:chOff x="2339753" y="1336910"/>
            <a:chExt cx="4113117" cy="4018302"/>
          </a:xfrm>
        </p:grpSpPr>
        <p:grpSp>
          <p:nvGrpSpPr>
            <p:cNvPr id="49" name="그룹 48"/>
            <p:cNvGrpSpPr/>
            <p:nvPr/>
          </p:nvGrpSpPr>
          <p:grpSpPr>
            <a:xfrm>
              <a:off x="2339753" y="1336910"/>
              <a:ext cx="4113117" cy="4018302"/>
              <a:chOff x="2339753" y="1336910"/>
              <a:chExt cx="4113117" cy="4018302"/>
            </a:xfrm>
          </p:grpSpPr>
          <p:grpSp>
            <p:nvGrpSpPr>
              <p:cNvPr id="42" name="그룹 41"/>
              <p:cNvGrpSpPr/>
              <p:nvPr/>
            </p:nvGrpSpPr>
            <p:grpSpPr>
              <a:xfrm>
                <a:off x="2339753" y="1336910"/>
                <a:ext cx="4113117" cy="4018302"/>
                <a:chOff x="2339753" y="1336910"/>
                <a:chExt cx="4113117" cy="4018302"/>
              </a:xfrm>
            </p:grpSpPr>
            <p:grpSp>
              <p:nvGrpSpPr>
                <p:cNvPr id="28" name="그룹 27"/>
                <p:cNvGrpSpPr/>
                <p:nvPr/>
              </p:nvGrpSpPr>
              <p:grpSpPr>
                <a:xfrm>
                  <a:off x="2506511" y="1336910"/>
                  <a:ext cx="3946359" cy="3892290"/>
                  <a:chOff x="2506511" y="1340768"/>
                  <a:chExt cx="3946359" cy="3892290"/>
                </a:xfrm>
              </p:grpSpPr>
              <p:pic>
                <p:nvPicPr>
                  <p:cNvPr id="7" name="그림 6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6511" y="1628800"/>
                    <a:ext cx="3577657" cy="3604258"/>
                  </a:xfrm>
                  <a:prstGeom prst="rect">
                    <a:avLst/>
                  </a:prstGeom>
                </p:spPr>
              </p:pic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2627784" y="1340768"/>
                    <a:ext cx="38250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dirty="0" err="1" smtClean="0"/>
                      <a:t>Sn+Ni</a:t>
                    </a:r>
                    <a:r>
                      <a:rPr lang="en-US" altLang="ko-KR" dirty="0" smtClean="0"/>
                      <a:t> @ 35A MeV (SMF+GEMINI)</a:t>
                    </a:r>
                    <a:endParaRPr lang="ko-KR" altLang="en-US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644008" y="1809773"/>
                    <a:ext cx="144016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ko-KR" sz="1600" dirty="0" smtClean="0"/>
                      <a:t>Primaries before GEMINI</a:t>
                    </a:r>
                    <a:endParaRPr lang="ko-KR" altLang="en-US" sz="16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 rot="16200000">
                      <a:off x="1926242" y="3266447"/>
                      <a:ext cx="1196353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𝐼𝑀𝐹</m:t>
                                </m:r>
                              </m:sub>
                            </m:sSub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1926242" y="3266447"/>
                      <a:ext cx="1196353" cy="369332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r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4057759" y="4985880"/>
                      <a:ext cx="730265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𝐼𝑀𝐹</m:t>
                                </m:r>
                              </m:sub>
                            </m:sSub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7759" y="4985880"/>
                      <a:ext cx="730265" cy="369332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b="-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7" name="TextBox 46"/>
              <p:cNvSpPr txBox="1"/>
              <p:nvPr/>
            </p:nvSpPr>
            <p:spPr>
              <a:xfrm>
                <a:off x="2915816" y="4221088"/>
                <a:ext cx="118956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baseline="30000" dirty="0" smtClean="0"/>
                  <a:t>124</a:t>
                </a:r>
                <a:r>
                  <a:rPr lang="en-US" altLang="ko-KR" sz="1600" b="1" dirty="0" smtClean="0"/>
                  <a:t>Sn+</a:t>
                </a:r>
                <a:r>
                  <a:rPr lang="en-US" altLang="ko-KR" sz="1600" b="1" baseline="30000" dirty="0" smtClean="0"/>
                  <a:t>64</a:t>
                </a:r>
                <a:r>
                  <a:rPr lang="en-US" altLang="ko-KR" sz="1600" b="1" dirty="0" smtClean="0"/>
                  <a:t>Ni</a:t>
                </a:r>
              </a:p>
              <a:p>
                <a:pPr algn="ctr"/>
                <a:r>
                  <a:rPr lang="en-US" altLang="ko-KR" sz="1600" b="1" dirty="0" smtClean="0"/>
                  <a:t>n-rich</a:t>
                </a:r>
                <a:endParaRPr lang="ko-KR" altLang="en-US" sz="1600" b="1" dirty="0"/>
              </a:p>
            </p:txBody>
          </p:sp>
        </p:grpSp>
        <p:sp>
          <p:nvSpPr>
            <p:cNvPr id="61" name="모서리가 둥근 직사각형 60"/>
            <p:cNvSpPr/>
            <p:nvPr/>
          </p:nvSpPr>
          <p:spPr>
            <a:xfrm>
              <a:off x="4716016" y="2021651"/>
              <a:ext cx="468560" cy="2552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90379" y="2143889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rgbClr val="0000FF"/>
                  </a:solidFill>
                </a:rPr>
                <a:t>Asy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-stiff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4467956" y="2780928"/>
              <a:ext cx="392076" cy="242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919" y="2650560"/>
              <a:ext cx="7521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rgbClr val="FF33CC"/>
                  </a:solidFill>
                </a:rPr>
                <a:t>Asy</a:t>
              </a:r>
              <a:r>
                <a:rPr lang="en-US" altLang="ko-KR" sz="1200" dirty="0" smtClean="0">
                  <a:solidFill>
                    <a:srgbClr val="FF33CC"/>
                  </a:solidFill>
                </a:rPr>
                <a:t>-soft</a:t>
              </a:r>
              <a:endParaRPr lang="ko-KR" altLang="en-US" sz="1200" dirty="0">
                <a:solidFill>
                  <a:srgbClr val="FF33CC"/>
                </a:solidFill>
              </a:endParaRPr>
            </a:p>
          </p:txBody>
        </p:sp>
      </p:grpSp>
      <p:cxnSp>
        <p:nvCxnSpPr>
          <p:cNvPr id="30" name="꺾인 연결선 29"/>
          <p:cNvCxnSpPr>
            <a:stCxn id="8" idx="3"/>
          </p:cNvCxnSpPr>
          <p:nvPr/>
        </p:nvCxnSpPr>
        <p:spPr>
          <a:xfrm flipV="1">
            <a:off x="2339752" y="1988840"/>
            <a:ext cx="746488" cy="682624"/>
          </a:xfrm>
          <a:prstGeom prst="bentConnector3">
            <a:avLst>
              <a:gd name="adj1" fmla="val 28061"/>
            </a:avLst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꺾인 연결선 43"/>
          <p:cNvCxnSpPr/>
          <p:nvPr/>
        </p:nvCxnSpPr>
        <p:spPr>
          <a:xfrm flipV="1">
            <a:off x="2339752" y="3236601"/>
            <a:ext cx="784448" cy="2280631"/>
          </a:xfrm>
          <a:prstGeom prst="bentConnector2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꺾인 연결선 55"/>
          <p:cNvCxnSpPr/>
          <p:nvPr/>
        </p:nvCxnSpPr>
        <p:spPr>
          <a:xfrm>
            <a:off x="6156176" y="2671464"/>
            <a:ext cx="1542575" cy="469504"/>
          </a:xfrm>
          <a:prstGeom prst="bentConnector2">
            <a:avLst/>
          </a:prstGeom>
          <a:ln w="317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01" y="3822139"/>
            <a:ext cx="2254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Statistically emitted IMFs (Z=3~18) from PLF in later stage</a:t>
            </a:r>
            <a:endParaRPr lang="ko-KR" altLang="en-US" sz="160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5496" y="6289493"/>
            <a:ext cx="2699319" cy="45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145823" y="4581128"/>
            <a:ext cx="2193929" cy="2167985"/>
            <a:chOff x="-66" y="4755527"/>
            <a:chExt cx="2193929" cy="2167985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3" y="4755527"/>
              <a:ext cx="2065500" cy="20578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64278" y="6205478"/>
                  <a:ext cx="1115434" cy="3509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 smtClean="0"/>
                    <a:t>Large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sup>
                      </m:sSubSup>
                    </m:oMath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78" y="6205478"/>
                  <a:ext cx="1115434" cy="3509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279" t="-6897" b="-155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95536" y="6624648"/>
                  <a:ext cx="1597937" cy="2988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𝑃𝐿𝐹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𝐼𝑀𝐹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𝑅𝑒𝑙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𝐶𝑜𝑢𝑙</m:t>
                            </m:r>
                          </m:sup>
                        </m:sSubSup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6624648"/>
                  <a:ext cx="1597937" cy="29886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 rot="16200000">
                  <a:off x="-648000" y="5517094"/>
                  <a:ext cx="1594732" cy="2988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𝑇𝐿𝐹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𝐼𝑀𝐹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𝑅𝑒𝑙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𝐶𝑜𝑢𝑙</m:t>
                            </m:r>
                          </m:sup>
                        </m:sSubSup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648000" y="5517094"/>
                  <a:ext cx="1594732" cy="2988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06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78581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Directed Flow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8135989" y="285728"/>
            <a:ext cx="94814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400" dirty="0" smtClean="0">
                <a:solidFill>
                  <a:srgbClr val="FF0000"/>
                </a:solidFill>
                <a:ea typeface="굴림" pitchFamily="50" charset="-127"/>
              </a:rPr>
              <a:t>Large</a:t>
            </a:r>
          </a:p>
          <a:p>
            <a:pPr algn="ctr">
              <a:spcBef>
                <a:spcPct val="10000"/>
              </a:spcBef>
            </a:pPr>
            <a:r>
              <a:rPr lang="en-US" altLang="ko-KR" sz="2400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N/Z</a:t>
            </a:r>
            <a:endParaRPr lang="ko-KR" altLang="en-US" sz="2400" i="1" dirty="0" smtClean="0">
              <a:solidFill>
                <a:srgbClr val="FF0000"/>
              </a:solidFill>
              <a:latin typeface="Cambria Math" panose="02040503050406030204" pitchFamily="18" charset="0"/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8143428" y="5214950"/>
            <a:ext cx="933268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400" dirty="0" smtClean="0">
                <a:solidFill>
                  <a:srgbClr val="492AA0"/>
                </a:solidFill>
                <a:ea typeface="굴림" pitchFamily="50" charset="-127"/>
              </a:rPr>
              <a:t>Small</a:t>
            </a:r>
          </a:p>
          <a:p>
            <a:pPr algn="ctr">
              <a:spcBef>
                <a:spcPct val="10000"/>
              </a:spcBef>
            </a:pPr>
            <a:r>
              <a:rPr lang="en-US" altLang="ko-KR" sz="2400" i="1" dirty="0" smtClean="0">
                <a:solidFill>
                  <a:srgbClr val="492A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N/Z</a:t>
            </a:r>
            <a:endParaRPr lang="ko-KR" altLang="en-US" sz="2400" i="1" dirty="0" smtClean="0">
              <a:solidFill>
                <a:srgbClr val="492AA0"/>
              </a:solidFill>
              <a:latin typeface="Cambria Math" panose="02040503050406030204" pitchFamily="18" charset="0"/>
              <a:ea typeface="굴림" pitchFamily="50" charset="-127"/>
            </a:endParaRPr>
          </a:p>
        </p:txBody>
      </p:sp>
      <p:sp>
        <p:nvSpPr>
          <p:cNvPr id="24" name="위쪽/아래쪽 화살표 23"/>
          <p:cNvSpPr/>
          <p:nvPr/>
        </p:nvSpPr>
        <p:spPr>
          <a:xfrm>
            <a:off x="8429652" y="1357298"/>
            <a:ext cx="357190" cy="3714776"/>
          </a:xfrm>
          <a:prstGeom prst="upDown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위쪽/아래쪽 화살표 24"/>
          <p:cNvSpPr/>
          <p:nvPr/>
        </p:nvSpPr>
        <p:spPr>
          <a:xfrm>
            <a:off x="7786710" y="571480"/>
            <a:ext cx="142876" cy="642942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위쪽/아래쪽 화살표 25"/>
          <p:cNvSpPr/>
          <p:nvPr/>
        </p:nvSpPr>
        <p:spPr>
          <a:xfrm>
            <a:off x="7858148" y="5072074"/>
            <a:ext cx="142876" cy="285752"/>
          </a:xfrm>
          <a:prstGeom prst="up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 bwMode="auto">
          <a:xfrm>
            <a:off x="161755" y="1164387"/>
            <a:ext cx="1468672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1600" dirty="0" smtClean="0">
                <a:ea typeface="굴림" pitchFamily="50" charset="-127"/>
              </a:rPr>
              <a:t>B.-A. Li, </a:t>
            </a:r>
          </a:p>
          <a:p>
            <a:pPr>
              <a:spcBef>
                <a:spcPct val="10000"/>
              </a:spcBef>
            </a:pPr>
            <a:r>
              <a:rPr lang="en-US" altLang="ko-KR" sz="1600" dirty="0" smtClean="0">
                <a:ea typeface="굴림" pitchFamily="50" charset="-127"/>
              </a:rPr>
              <a:t>PRL 85, 4221 </a:t>
            </a:r>
          </a:p>
          <a:p>
            <a:pPr>
              <a:spcBef>
                <a:spcPct val="10000"/>
              </a:spcBef>
            </a:pPr>
            <a:r>
              <a:rPr lang="en-US" altLang="ko-KR" sz="1600" dirty="0" smtClean="0">
                <a:ea typeface="굴림" pitchFamily="50" charset="-127"/>
              </a:rPr>
              <a:t>(2000)</a:t>
            </a:r>
            <a:endParaRPr lang="ko-KR" altLang="en-US" sz="1600" dirty="0" smtClean="0">
              <a:ea typeface="굴림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 rot="16200000">
            <a:off x="-15261" y="3874951"/>
            <a:ext cx="2055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</a:rPr>
              <a:t>Also known as 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b="1" baseline="-250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</a:t>
            </a:r>
            <a:endParaRPr lang="ko-KR" altLang="en-US" b="1" baseline="-25000" dirty="0" smtClean="0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rot="5400000" flipH="1">
            <a:off x="-418528" y="4061810"/>
            <a:ext cx="1980000" cy="0"/>
          </a:xfrm>
          <a:prstGeom prst="line">
            <a:avLst/>
          </a:prstGeom>
          <a:noFill/>
          <a:ln w="12700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3269" y="2463279"/>
            <a:ext cx="1308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dirty="0" err="1" smtClean="0">
                <a:solidFill>
                  <a:srgbClr val="0000FF"/>
                </a:solidFill>
                <a:ea typeface="굴림" pitchFamily="50" charset="-127"/>
              </a:rPr>
              <a:t>Asy</a:t>
            </a:r>
            <a:r>
              <a:rPr lang="en-US" altLang="ko-KR" sz="2400" dirty="0" smtClean="0">
                <a:solidFill>
                  <a:srgbClr val="0000FF"/>
                </a:solidFill>
                <a:ea typeface="굴림" pitchFamily="50" charset="-127"/>
              </a:rPr>
              <a:t>-stiff</a:t>
            </a:r>
            <a:endParaRPr lang="ko-KR" altLang="en-US" sz="2400" dirty="0" smtClean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-36512" y="5146448"/>
            <a:ext cx="1319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dirty="0" err="1" smtClean="0">
                <a:solidFill>
                  <a:srgbClr val="FF0000"/>
                </a:solidFill>
                <a:ea typeface="굴림" pitchFamily="50" charset="-127"/>
              </a:rPr>
              <a:t>Asy</a:t>
            </a:r>
            <a:r>
              <a:rPr lang="en-US" altLang="ko-KR" sz="2400" dirty="0" smtClean="0">
                <a:solidFill>
                  <a:srgbClr val="FF0000"/>
                </a:solidFill>
                <a:ea typeface="굴림" pitchFamily="50" charset="-127"/>
              </a:rPr>
              <a:t>-soft</a:t>
            </a:r>
            <a:endParaRPr lang="ko-KR" altLang="en-US" sz="2400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5496" y="6289493"/>
            <a:ext cx="5832648" cy="45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1214414" y="71414"/>
            <a:ext cx="7032065" cy="6670441"/>
            <a:chOff x="1611901" y="71414"/>
            <a:chExt cx="7032065" cy="6670441"/>
          </a:xfrm>
        </p:grpSpPr>
        <p:pic>
          <p:nvPicPr>
            <p:cNvPr id="8" name="그림 7" descr="v1-diff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4942" y="71414"/>
              <a:ext cx="3429024" cy="6670441"/>
            </a:xfrm>
            <a:prstGeom prst="rect">
              <a:avLst/>
            </a:prstGeom>
          </p:spPr>
        </p:pic>
        <p:graphicFrame>
          <p:nvGraphicFramePr>
            <p:cNvPr id="9" name="개체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5865198"/>
                </p:ext>
              </p:extLst>
            </p:nvPr>
          </p:nvGraphicFramePr>
          <p:xfrm>
            <a:off x="2033243" y="1142984"/>
            <a:ext cx="2824509" cy="987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2" name="수식" r:id="rId4" imgW="1562040" imgH="545760" progId="Equation.3">
                    <p:embed/>
                  </p:oleObj>
                </mc:Choice>
                <mc:Fallback>
                  <p:oleObj name="수식" r:id="rId4" imgW="1562040" imgH="545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3243" y="1142984"/>
                          <a:ext cx="2824509" cy="98743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그룹 13"/>
            <p:cNvGrpSpPr/>
            <p:nvPr/>
          </p:nvGrpSpPr>
          <p:grpSpPr>
            <a:xfrm>
              <a:off x="1611901" y="2214555"/>
              <a:ext cx="3388727" cy="4442804"/>
              <a:chOff x="2139263" y="2214555"/>
              <a:chExt cx="3388727" cy="4442804"/>
            </a:xfrm>
          </p:grpSpPr>
          <p:pic>
            <p:nvPicPr>
              <p:cNvPr id="7" name="그림 6" descr="v1-sym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139263" y="2214555"/>
                <a:ext cx="3388727" cy="4442804"/>
              </a:xfrm>
              <a:prstGeom prst="rect">
                <a:avLst/>
              </a:prstGeom>
            </p:spPr>
          </p:pic>
          <p:sp>
            <p:nvSpPr>
              <p:cNvPr id="10" name="타원 9"/>
              <p:cNvSpPr/>
              <p:nvPr/>
            </p:nvSpPr>
            <p:spPr>
              <a:xfrm>
                <a:off x="2901630" y="4412286"/>
                <a:ext cx="1428760" cy="3571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2928926" y="2602238"/>
                <a:ext cx="1428760" cy="35719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6" name="직선 화살표 연결선 15"/>
            <p:cNvCxnSpPr/>
            <p:nvPr/>
          </p:nvCxnSpPr>
          <p:spPr>
            <a:xfrm flipV="1">
              <a:off x="4786314" y="3786190"/>
              <a:ext cx="1000132" cy="8572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>
              <a:off x="4827258" y="2786058"/>
              <a:ext cx="959188" cy="2857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Directed</a:t>
            </a:r>
            <a:r>
              <a:rPr lang="ko-KR" altLang="en-US" dirty="0" smtClean="0"/>
              <a:t> </a:t>
            </a:r>
            <a:r>
              <a:rPr lang="en-US" altLang="ko-KR" dirty="0" smtClean="0"/>
              <a:t>Flow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27</a:t>
            </a:fld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807629" y="1034141"/>
            <a:ext cx="7292763" cy="1530763"/>
            <a:chOff x="591605" y="962133"/>
            <a:chExt cx="7292763" cy="1530763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701" y="962133"/>
              <a:ext cx="4466667" cy="66666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664325"/>
              <a:ext cx="4228571" cy="82857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1605" y="1037390"/>
              <a:ext cx="2879634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/>
                <a:t>Relative flow:</a:t>
              </a:r>
            </a:p>
            <a:p>
              <a:endParaRPr lang="en-US" altLang="ko-KR" dirty="0" smtClean="0"/>
            </a:p>
            <a:p>
              <a:r>
                <a:rPr lang="en-US" altLang="ko-KR" dirty="0" smtClean="0"/>
                <a:t> </a:t>
              </a:r>
            </a:p>
            <a:p>
              <a:r>
                <a:rPr lang="en-US" altLang="ko-KR" sz="2000" dirty="0" smtClean="0"/>
                <a:t>t-</a:t>
              </a:r>
              <a:r>
                <a:rPr lang="en-US" altLang="ko-KR" sz="2000" baseline="30000" dirty="0" smtClean="0"/>
                <a:t>3</a:t>
              </a:r>
              <a:r>
                <a:rPr lang="en-US" altLang="ko-KR" sz="2000" dirty="0" smtClean="0"/>
                <a:t>He differential flow: </a:t>
              </a:r>
              <a:endParaRPr lang="ko-KR" altLang="en-US" sz="2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11553" y="3857560"/>
            <a:ext cx="24089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Larger A ⇒ larger sensitivity to </a:t>
            </a:r>
            <a:r>
              <a:rPr lang="en-US" altLang="ko-KR" sz="2400" dirty="0" err="1" smtClean="0"/>
              <a:t>Asy</a:t>
            </a:r>
            <a:r>
              <a:rPr lang="en-US" altLang="ko-KR" sz="2400" dirty="0" smtClean="0"/>
              <a:t>-EOS</a:t>
            </a:r>
          </a:p>
          <a:p>
            <a:endParaRPr lang="en-US" altLang="ko-KR" sz="800" dirty="0" smtClean="0"/>
          </a:p>
          <a:p>
            <a:r>
              <a:rPr lang="en-US" altLang="ko-KR" dirty="0" smtClean="0"/>
              <a:t>G.-C. Yong et al.,</a:t>
            </a:r>
          </a:p>
          <a:p>
            <a:r>
              <a:rPr lang="en-US" altLang="ko-KR" dirty="0" smtClean="0"/>
              <a:t>PRC 80, 044608 </a:t>
            </a:r>
          </a:p>
          <a:p>
            <a:r>
              <a:rPr lang="en-US" altLang="ko-KR" dirty="0" smtClean="0"/>
              <a:t>(2009)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84168" y="2636912"/>
                <a:ext cx="3012363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aseline="30000" dirty="0" smtClean="0">
                    <a:latin typeface="Cambria Math" panose="02040503050406030204" pitchFamily="18" charset="0"/>
                  </a:rPr>
                  <a:t>132</a:t>
                </a:r>
                <a:r>
                  <a:rPr lang="en-US" altLang="ko-KR" sz="2000" dirty="0" smtClean="0">
                    <a:latin typeface="Cambria Math" panose="02040503050406030204" pitchFamily="18" charset="0"/>
                  </a:rPr>
                  <a:t>Sn+</a:t>
                </a:r>
                <a:r>
                  <a:rPr lang="en-US" altLang="ko-KR" sz="2000" baseline="30000" dirty="0" smtClean="0">
                    <a:latin typeface="Cambria Math" panose="02040503050406030204" pitchFamily="18" charset="0"/>
                  </a:rPr>
                  <a:t>124</a:t>
                </a:r>
                <a:r>
                  <a:rPr lang="en-US" altLang="ko-KR" sz="2000" dirty="0" smtClean="0">
                    <a:latin typeface="Cambria Math" panose="02040503050406030204" pitchFamily="18" charset="0"/>
                  </a:rPr>
                  <a:t>Sn @ 400A MeV</a:t>
                </a:r>
                <a:r>
                  <a:rPr lang="en-US" altLang="ko-KR" sz="2000" b="0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altLang="ko-KR" sz="2000" b="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sz="2000" b="0" dirty="0" smtClean="0"/>
                  <a:t>: </a:t>
                </a:r>
                <a:r>
                  <a:rPr lang="en-US" altLang="ko-KR" sz="2000" b="0" dirty="0" err="1" smtClean="0"/>
                  <a:t>Asy-Supersoft</a:t>
                </a:r>
                <a:endParaRPr lang="en-US" altLang="ko-KR" sz="2000" b="0" dirty="0" smtClean="0"/>
              </a:p>
              <a:p>
                <a:r>
                  <a:rPr lang="en-US" altLang="ko-KR" sz="2000" b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altLang="ko-KR" sz="2000" b="0" dirty="0" smtClean="0"/>
                  <a:t>: </a:t>
                </a:r>
                <a:r>
                  <a:rPr lang="en-US" altLang="ko-KR" sz="2000" b="0" dirty="0" err="1" smtClean="0"/>
                  <a:t>Asy</a:t>
                </a:r>
                <a:r>
                  <a:rPr lang="en-US" altLang="ko-KR" sz="2000" b="0" dirty="0" smtClean="0"/>
                  <a:t>-Stiff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636912"/>
                <a:ext cx="3012363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405" t="-3614" b="-10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직사각형 14"/>
          <p:cNvSpPr/>
          <p:nvPr/>
        </p:nvSpPr>
        <p:spPr>
          <a:xfrm>
            <a:off x="35496" y="6289493"/>
            <a:ext cx="5832648" cy="45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6" y="2673912"/>
            <a:ext cx="2829335" cy="398458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77857"/>
            <a:ext cx="2833039" cy="39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Symbol" panose="05050102010706020507" pitchFamily="18" charset="2"/>
                <a:cs typeface="Times New Roman"/>
              </a:rPr>
              <a:t>p</a:t>
            </a:r>
            <a:r>
              <a:rPr lang="en-US" altLang="ko-KR" baseline="30000" dirty="0">
                <a:latin typeface="Times New Roman"/>
                <a:cs typeface="Times New Roman"/>
              </a:rPr>
              <a:t>-</a:t>
            </a:r>
            <a:r>
              <a:rPr lang="en-US" altLang="ko-KR" dirty="0">
                <a:latin typeface="Times New Roman"/>
                <a:cs typeface="Times New Roman"/>
              </a:rPr>
              <a:t>/</a:t>
            </a:r>
            <a:r>
              <a:rPr lang="en-US" altLang="ko-KR" dirty="0">
                <a:latin typeface="Symbol" panose="05050102010706020507" pitchFamily="18" charset="2"/>
                <a:cs typeface="Times New Roman"/>
              </a:rPr>
              <a:t>p</a:t>
            </a:r>
            <a:r>
              <a:rPr lang="en-US" altLang="ko-KR" baseline="30000" dirty="0">
                <a:latin typeface="Times New Roman"/>
                <a:cs typeface="Times New Roman"/>
              </a:rPr>
              <a:t>+</a:t>
            </a:r>
            <a:r>
              <a:rPr lang="en-US" altLang="ko-KR" dirty="0">
                <a:cs typeface="Times New Roman"/>
              </a:rPr>
              <a:t> Ratio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2050505"/>
            <a:ext cx="2458616" cy="245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t="1933"/>
          <a:stretch>
            <a:fillRect/>
          </a:stretch>
        </p:blipFill>
        <p:spPr bwMode="auto">
          <a:xfrm>
            <a:off x="486924" y="4509120"/>
            <a:ext cx="2428892" cy="182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73" y="2448000"/>
            <a:ext cx="2880320" cy="275703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76" y="2437200"/>
            <a:ext cx="2723764" cy="2785668"/>
          </a:xfrm>
          <a:prstGeom prst="rect">
            <a:avLst/>
          </a:prstGeom>
        </p:spPr>
      </p:pic>
      <p:sp>
        <p:nvSpPr>
          <p:cNvPr id="15" name="U자형 화살표 14"/>
          <p:cNvSpPr/>
          <p:nvPr/>
        </p:nvSpPr>
        <p:spPr>
          <a:xfrm rot="5400000">
            <a:off x="7249406" y="4286256"/>
            <a:ext cx="2857520" cy="428628"/>
          </a:xfrm>
          <a:prstGeom prst="uturn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왼쪽 화살표 18"/>
          <p:cNvSpPr/>
          <p:nvPr/>
        </p:nvSpPr>
        <p:spPr>
          <a:xfrm>
            <a:off x="2877076" y="4071942"/>
            <a:ext cx="714380" cy="285752"/>
          </a:xfrm>
          <a:prstGeom prst="left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12821"/>
              </p:ext>
            </p:extLst>
          </p:nvPr>
        </p:nvGraphicFramePr>
        <p:xfrm>
          <a:off x="3747376" y="1436532"/>
          <a:ext cx="4785064" cy="98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수식" r:id="rId7" imgW="2222280" imgH="457200" progId="Equation.3">
                  <p:embed/>
                </p:oleObj>
              </mc:Choice>
              <mc:Fallback>
                <p:oleObj name="수식" r:id="rId7" imgW="22222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7376" y="1436532"/>
                        <a:ext cx="4785064" cy="984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61116" y="5301208"/>
            <a:ext cx="4971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0000FF"/>
                </a:solidFill>
              </a:rPr>
              <a:t>Symmetry energy softer than the present IQMD makes the pion production region more neutron-rich!</a:t>
            </a:r>
            <a:endParaRPr lang="ko-KR" alt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992922"/>
            <a:ext cx="393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Data: FOPI, NPA 781, 459 (2007)</a:t>
            </a:r>
          </a:p>
          <a:p>
            <a:r>
              <a:rPr lang="en-US" altLang="ko-KR" sz="2000" dirty="0" smtClean="0"/>
              <a:t>IQMD: EPJA 1, 151 (1998)</a:t>
            </a:r>
            <a:endParaRPr lang="ko-KR" altLang="en-US" sz="2000" dirty="0"/>
          </a:p>
        </p:txBody>
      </p:sp>
      <p:sp>
        <p:nvSpPr>
          <p:cNvPr id="17" name="위로 굽은 화살표 16"/>
          <p:cNvSpPr/>
          <p:nvPr/>
        </p:nvSpPr>
        <p:spPr>
          <a:xfrm rot="5400000">
            <a:off x="3100112" y="1522212"/>
            <a:ext cx="357188" cy="714380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3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Symbol" panose="05050102010706020507" pitchFamily="18" charset="2"/>
                <a:cs typeface="Times New Roman"/>
              </a:rPr>
              <a:t>p</a:t>
            </a:r>
            <a:r>
              <a:rPr lang="en-US" altLang="ko-KR" baseline="30000" dirty="0">
                <a:latin typeface="Times New Roman"/>
                <a:cs typeface="Times New Roman"/>
              </a:rPr>
              <a:t>-</a:t>
            </a:r>
            <a:r>
              <a:rPr lang="en-US" altLang="ko-KR" dirty="0">
                <a:latin typeface="Times New Roman"/>
                <a:cs typeface="Times New Roman"/>
              </a:rPr>
              <a:t>/</a:t>
            </a:r>
            <a:r>
              <a:rPr lang="en-US" altLang="ko-KR" dirty="0">
                <a:latin typeface="Symbol" panose="05050102010706020507" pitchFamily="18" charset="2"/>
                <a:cs typeface="Times New Roman"/>
              </a:rPr>
              <a:t>p</a:t>
            </a:r>
            <a:r>
              <a:rPr lang="en-US" altLang="ko-KR" baseline="30000" dirty="0">
                <a:latin typeface="Times New Roman"/>
                <a:cs typeface="Times New Roman"/>
              </a:rPr>
              <a:t>+</a:t>
            </a:r>
            <a:r>
              <a:rPr lang="en-US" altLang="ko-KR" dirty="0">
                <a:cs typeface="Times New Roman"/>
              </a:rPr>
              <a:t> Ratio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29</a:t>
            </a:fld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642910" y="1232772"/>
            <a:ext cx="6817366" cy="4845093"/>
            <a:chOff x="642910" y="1232772"/>
            <a:chExt cx="6817366" cy="4845093"/>
          </a:xfrm>
        </p:grpSpPr>
        <p:grpSp>
          <p:nvGrpSpPr>
            <p:cNvPr id="21" name="그룹 20"/>
            <p:cNvGrpSpPr/>
            <p:nvPr/>
          </p:nvGrpSpPr>
          <p:grpSpPr>
            <a:xfrm>
              <a:off x="642910" y="1232772"/>
              <a:ext cx="6817366" cy="4608929"/>
              <a:chOff x="527614" y="1177525"/>
              <a:chExt cx="6817366" cy="4608929"/>
            </a:xfrm>
          </p:grpSpPr>
          <p:cxnSp>
            <p:nvCxnSpPr>
              <p:cNvPr id="11" name="Straight Arrow Connector 9"/>
              <p:cNvCxnSpPr/>
              <p:nvPr/>
            </p:nvCxnSpPr>
            <p:spPr bwMode="auto">
              <a:xfrm rot="5400000" flipH="1" flipV="1">
                <a:off x="2840008" y="3627633"/>
                <a:ext cx="533400" cy="317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4"/>
              <p:cNvCxnSpPr/>
              <p:nvPr/>
            </p:nvCxnSpPr>
            <p:spPr bwMode="auto">
              <a:xfrm rot="10800000" flipV="1">
                <a:off x="6076920" y="2981521"/>
                <a:ext cx="3810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>
                <a:off x="642910" y="1177525"/>
                <a:ext cx="6702070" cy="4608929"/>
              </a:xfrm>
              <a:prstGeom prst="rect">
                <a:avLst/>
              </a:prstGeom>
            </p:spPr>
          </p:pic>
          <p:cxnSp>
            <p:nvCxnSpPr>
              <p:cNvPr id="20" name="직선 화살표 연결선 19"/>
              <p:cNvCxnSpPr/>
              <p:nvPr/>
            </p:nvCxnSpPr>
            <p:spPr>
              <a:xfrm rot="5400000" flipH="1" flipV="1">
                <a:off x="4335907" y="3025803"/>
                <a:ext cx="2472453" cy="2"/>
              </a:xfrm>
              <a:prstGeom prst="straightConnector1">
                <a:avLst/>
              </a:prstGeom>
              <a:ln w="6350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0" scaled="0"/>
                  <a:tileRect/>
                </a:gradFill>
                <a:headEnd type="arrow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 bwMode="auto">
              <a:xfrm rot="16200000">
                <a:off x="294056" y="3220986"/>
                <a:ext cx="1051891" cy="5847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sz="3200" dirty="0" smtClean="0">
                    <a:latin typeface="Symbol" pitchFamily="18" charset="2"/>
                    <a:ea typeface="굴림" pitchFamily="50" charset="-127"/>
                  </a:rPr>
                  <a:t>p</a:t>
                </a:r>
                <a:r>
                  <a:rPr lang="en-US" altLang="ko-KR" sz="3200" baseline="30000" dirty="0" smtClean="0">
                    <a:latin typeface="Symbol" pitchFamily="18" charset="2"/>
                    <a:ea typeface="굴림" pitchFamily="50" charset="-127"/>
                  </a:rPr>
                  <a:t>-</a:t>
                </a:r>
                <a:r>
                  <a:rPr lang="en-US" altLang="ko-KR" sz="3200" dirty="0" smtClean="0">
                    <a:latin typeface="Symbol" pitchFamily="18" charset="2"/>
                    <a:ea typeface="굴림" pitchFamily="50" charset="-127"/>
                  </a:rPr>
                  <a:t>/p</a:t>
                </a:r>
                <a:r>
                  <a:rPr lang="en-US" altLang="ko-KR" sz="3200" baseline="30000" dirty="0" smtClean="0">
                    <a:latin typeface="Symbol" pitchFamily="18" charset="2"/>
                    <a:ea typeface="굴림" pitchFamily="50" charset="-127"/>
                  </a:rPr>
                  <a:t>+</a:t>
                </a:r>
                <a:endParaRPr lang="ko-KR" altLang="en-US" sz="3200" baseline="30000" dirty="0" smtClean="0">
                  <a:latin typeface="Symbol" pitchFamily="18" charset="2"/>
                  <a:ea typeface="굴림" pitchFamily="50" charset="-127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131840" y="5620304"/>
                  <a:ext cx="2703561" cy="45756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ko-KR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𝑟𝑒𝑎𝑐𝑡𝑖𝑜𝑛</m:t>
                            </m:r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𝑠𝑦𝑠𝑡𝑒𝑚</m:t>
                            </m:r>
                          </m:sub>
                        </m:sSub>
                      </m:oMath>
                    </m:oMathPara>
                  </a14:m>
                  <a:endParaRPr lang="ko-KR" altLang="en-US" sz="2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5620304"/>
                  <a:ext cx="2703561" cy="45756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 bwMode="auto">
          <a:xfrm>
            <a:off x="7236296" y="3050201"/>
            <a:ext cx="1872208" cy="21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200" dirty="0" smtClean="0">
                <a:solidFill>
                  <a:srgbClr val="C00000"/>
                </a:solidFill>
                <a:ea typeface="굴림" pitchFamily="50" charset="-127"/>
              </a:rPr>
              <a:t>Future </a:t>
            </a:r>
          </a:p>
          <a:p>
            <a:pPr algn="ctr">
              <a:spcBef>
                <a:spcPct val="10000"/>
              </a:spcBef>
            </a:pPr>
            <a:r>
              <a:rPr lang="en-US" altLang="ko-KR" sz="2200" dirty="0" smtClean="0">
                <a:solidFill>
                  <a:srgbClr val="C00000"/>
                </a:solidFill>
                <a:ea typeface="굴림" pitchFamily="50" charset="-127"/>
              </a:rPr>
              <a:t>RI beam experiments, e.g., RAON, RIBF, FRIB, etc.</a:t>
            </a:r>
          </a:p>
        </p:txBody>
      </p:sp>
      <p:sp>
        <p:nvSpPr>
          <p:cNvPr id="15" name="오른쪽 화살표 14"/>
          <p:cNvSpPr/>
          <p:nvPr/>
        </p:nvSpPr>
        <p:spPr>
          <a:xfrm>
            <a:off x="7164288" y="2132856"/>
            <a:ext cx="1440160" cy="72008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004048" y="1381712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 smtClean="0">
                <a:solidFill>
                  <a:srgbClr val="FF0000"/>
                </a:solidFill>
              </a:rPr>
              <a:t>Asy_soft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4221088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 smtClean="0">
                <a:solidFill>
                  <a:srgbClr val="0000FF"/>
                </a:solidFill>
              </a:rPr>
              <a:t>Asy_stiff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Nuclear Phase Diagram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1331640" y="1522668"/>
            <a:ext cx="6464519" cy="4354604"/>
            <a:chOff x="1331640" y="1522668"/>
            <a:chExt cx="6464519" cy="4354604"/>
          </a:xfrm>
        </p:grpSpPr>
        <p:grpSp>
          <p:nvGrpSpPr>
            <p:cNvPr id="27" name="그룹 26"/>
            <p:cNvGrpSpPr/>
            <p:nvPr/>
          </p:nvGrpSpPr>
          <p:grpSpPr>
            <a:xfrm>
              <a:off x="1331640" y="1522668"/>
              <a:ext cx="6464519" cy="4354604"/>
              <a:chOff x="1331640" y="1522668"/>
              <a:chExt cx="6464519" cy="4354604"/>
            </a:xfrm>
          </p:grpSpPr>
          <p:pic>
            <p:nvPicPr>
              <p:cNvPr id="7" name="Picture 4" descr="phasendiagramm_qg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31640" y="1522668"/>
                <a:ext cx="6464519" cy="4354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현 15"/>
              <p:cNvSpPr/>
              <p:nvPr/>
            </p:nvSpPr>
            <p:spPr>
              <a:xfrm rot="5400000">
                <a:off x="1921254" y="4796634"/>
                <a:ext cx="1078468" cy="622624"/>
              </a:xfrm>
              <a:prstGeom prst="chord">
                <a:avLst>
                  <a:gd name="adj1" fmla="val 4381149"/>
                  <a:gd name="adj2" fmla="val 17262084"/>
                </a:avLst>
              </a:prstGeom>
              <a:solidFill>
                <a:srgbClr val="FF66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타원 16"/>
            <p:cNvSpPr/>
            <p:nvPr/>
          </p:nvSpPr>
          <p:spPr>
            <a:xfrm>
              <a:off x="2411760" y="452320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51520" y="4581128"/>
            <a:ext cx="1872208" cy="674031"/>
            <a:chOff x="323528" y="4581128"/>
            <a:chExt cx="1872208" cy="674031"/>
          </a:xfrm>
        </p:grpSpPr>
        <p:sp>
          <p:nvSpPr>
            <p:cNvPr id="18" name="TextBox 17"/>
            <p:cNvSpPr txBox="1"/>
            <p:nvPr/>
          </p:nvSpPr>
          <p:spPr bwMode="auto">
            <a:xfrm>
              <a:off x="323528" y="4581128"/>
              <a:ext cx="1456424" cy="6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solidFill>
                    <a:srgbClr val="CC00CC"/>
                  </a:solidFill>
                  <a:ea typeface="굴림" pitchFamily="50" charset="-127"/>
                </a:rPr>
                <a:t>Liquid-gas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solidFill>
                    <a:srgbClr val="CC00CC"/>
                  </a:solidFill>
                  <a:ea typeface="굴림" pitchFamily="50" charset="-127"/>
                </a:rPr>
                <a:t>coexistence</a:t>
              </a:r>
              <a:endParaRPr lang="ko-KR" altLang="en-US" b="1" dirty="0" smtClean="0">
                <a:solidFill>
                  <a:srgbClr val="CC00CC"/>
                </a:solidFill>
                <a:ea typeface="굴림" pitchFamily="50" charset="-127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>
              <a:off x="1702236" y="4941168"/>
              <a:ext cx="493500" cy="0"/>
            </a:xfrm>
            <a:prstGeom prst="straightConnector1">
              <a:avLst/>
            </a:prstGeom>
            <a:ln w="3175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/>
          <p:cNvGrpSpPr/>
          <p:nvPr/>
        </p:nvGrpSpPr>
        <p:grpSpPr>
          <a:xfrm>
            <a:off x="5076056" y="3068960"/>
            <a:ext cx="2376264" cy="841072"/>
            <a:chOff x="5076056" y="3068960"/>
            <a:chExt cx="2376264" cy="841072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5737683" y="3068960"/>
              <a:ext cx="1714637" cy="6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Quark-hadron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Mixed phase</a:t>
              </a:r>
              <a:endParaRPr lang="ko-KR" altLang="en-US" b="1" dirty="0" smtClean="0">
                <a:ea typeface="굴림" pitchFamily="50" charset="-127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 flipH="1">
              <a:off x="5076056" y="3429000"/>
              <a:ext cx="720080" cy="481032"/>
            </a:xfrm>
            <a:prstGeom prst="line">
              <a:avLst/>
            </a:prstGeom>
            <a:ln>
              <a:headEnd type="none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2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Effective n/p Mass Splitting</a:t>
            </a:r>
            <a:endParaRPr lang="ko-KR" altLang="en-US" dirty="0">
              <a:latin typeface="Symbol" panose="05050102010706020507" pitchFamily="18" charset="2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39752" y="908720"/>
            <a:ext cx="450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V. Giordano et al., PRC 81, 044611 (2010)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3437" y="1227816"/>
            <a:ext cx="795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000" dirty="0" err="1" smtClean="0"/>
              <a:t>Isospin</a:t>
            </a:r>
            <a:r>
              <a:rPr lang="en-US" altLang="ko-KR" sz="2000" dirty="0" smtClean="0"/>
              <a:t> effect on the momentum dependence of the symmetry potential: Different n/p effective masses in asymmetric matter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2316" y="2708920"/>
                <a:ext cx="346229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 smtClean="0"/>
                  <a:t>Dashed line,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: density dependent contribution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 smtClean="0"/>
                  <a:t>Dash-dotted line,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: momentum-dependent contribution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 smtClean="0"/>
                  <a:t>Solid line: sum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16" y="2708920"/>
                <a:ext cx="346229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056" t="-1736" b="-45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29222"/>
            <a:ext cx="5198046" cy="3680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53555" y="1916832"/>
                <a:ext cx="7018845" cy="484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Asy-EOS: stiff (</a:t>
                </a:r>
                <a:r>
                  <a:rPr lang="en-US" altLang="ko-K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ko-KR" dirty="0" smtClean="0"/>
                  <a:t> = 95 MeV), Asymmetry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altLang="ko-KR" dirty="0" smtClean="0"/>
                  <a:t> for </a:t>
                </a:r>
                <a:r>
                  <a:rPr lang="en-US" altLang="ko-KR" baseline="30000" dirty="0" smtClean="0"/>
                  <a:t>197</a:t>
                </a:r>
                <a:r>
                  <a:rPr lang="en-US" altLang="ko-KR" dirty="0" smtClean="0"/>
                  <a:t>Au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55" y="1916832"/>
                <a:ext cx="7018845" cy="484172"/>
              </a:xfrm>
              <a:prstGeom prst="rect">
                <a:avLst/>
              </a:prstGeom>
              <a:blipFill rotWithShape="0">
                <a:blip r:embed="rId4"/>
                <a:stretch>
                  <a:fillRect l="-694"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18222" y="4869160"/>
            <a:ext cx="346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/>
              <a:t>Solid line: neutron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/>
              <a:t>Dashed line: proton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33226" y="2348880"/>
                <a:ext cx="119455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26" y="2348880"/>
                <a:ext cx="1194558" cy="390748"/>
              </a:xfrm>
              <a:prstGeom prst="rect">
                <a:avLst/>
              </a:prstGeom>
              <a:blipFill rotWithShape="0"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09490" y="2348880"/>
                <a:ext cx="119455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490" y="2348880"/>
                <a:ext cx="1194558" cy="390748"/>
              </a:xfrm>
              <a:prstGeom prst="rect">
                <a:avLst/>
              </a:prstGeom>
              <a:blipFill rotWithShape="0"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7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Effective n/p Mass </a:t>
            </a:r>
            <a:r>
              <a:rPr lang="en-US" altLang="ko-KR" dirty="0" smtClean="0"/>
              <a:t>Splitting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39752" y="908720"/>
            <a:ext cx="450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V. Giordano et al., PRC 81, 044611 (2010)</a:t>
            </a:r>
            <a:endParaRPr lang="ko-KR" alt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95536" y="1457790"/>
            <a:ext cx="3125562" cy="4258050"/>
            <a:chOff x="539553" y="1484784"/>
            <a:chExt cx="3125562" cy="425805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28"/>
            <a:stretch/>
          </p:blipFill>
          <p:spPr>
            <a:xfrm>
              <a:off x="1043608" y="1844824"/>
              <a:ext cx="2621507" cy="37540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59632" y="1484784"/>
              <a:ext cx="2347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Asy</a:t>
              </a:r>
              <a:r>
                <a:rPr lang="en-US" altLang="ko-KR" dirty="0" smtClean="0"/>
                <a:t>-soft (</a:t>
              </a:r>
              <a:r>
                <a:rPr lang="en-US" altLang="ko-KR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en-US" altLang="ko-KR" dirty="0" smtClean="0"/>
                <a:t>=19 MeV)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31190" y="1994876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n/p</a:t>
              </a:r>
              <a:endParaRPr lang="ko-KR" altLang="en-US" sz="2400" dirty="0">
                <a:latin typeface="Cambria Math" panose="0204050305040603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99218" y="3468188"/>
              <a:ext cx="8334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altLang="ko-KR" sz="1600" baseline="-25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ko-KR" sz="1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/</a:t>
              </a:r>
              <a:r>
                <a:rPr lang="en-US" altLang="ko-KR" sz="16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altLang="ko-KR" sz="1600" baseline="-25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proj</a:t>
              </a:r>
              <a:endParaRPr lang="ko-KR" altLang="en-US" sz="1600" baseline="-25000" dirty="0">
                <a:latin typeface="Cambria Math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5696" y="5404280"/>
              <a:ext cx="11368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E/A (MeV)</a:t>
              </a:r>
              <a:endParaRPr lang="ko-KR" altLang="en-US" sz="1600" baseline="-25000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779912" y="1457790"/>
            <a:ext cx="3057196" cy="4275466"/>
            <a:chOff x="4542383" y="1484784"/>
            <a:chExt cx="3057196" cy="4275466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01"/>
            <a:stretch/>
          </p:blipFill>
          <p:spPr>
            <a:xfrm>
              <a:off x="5004050" y="1865409"/>
              <a:ext cx="2595529" cy="373345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72402" y="1484784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Asy</a:t>
              </a:r>
              <a:r>
                <a:rPr lang="en-US" altLang="ko-KR" dirty="0" smtClean="0"/>
                <a:t>-stiff (</a:t>
              </a:r>
              <a:r>
                <a:rPr lang="en-US" altLang="ko-KR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en-US" altLang="ko-KR" dirty="0" smtClean="0"/>
                <a:t>=95 MeV)</a:t>
              </a:r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70750" y="3473712"/>
              <a:ext cx="8334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altLang="ko-KR" sz="1600" baseline="-25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ko-KR" sz="1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/</a:t>
              </a:r>
              <a:r>
                <a:rPr lang="en-US" altLang="ko-KR" sz="16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altLang="ko-KR" sz="1600" baseline="-25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proj</a:t>
              </a:r>
              <a:endParaRPr lang="ko-KR" altLang="en-US" sz="1600" baseline="-25000" dirty="0">
                <a:latin typeface="Cambria Math" panose="020405030504060302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6136" y="5421696"/>
              <a:ext cx="11368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E/A (MeV)</a:t>
              </a:r>
              <a:endParaRPr lang="ko-KR" altLang="en-US" sz="1600" baseline="-25000" dirty="0">
                <a:latin typeface="Cambria Math" panose="020405030504060302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434020" y="1997899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n/p</a:t>
              </a:r>
              <a:endParaRPr lang="ko-KR" altLang="en-US" sz="2400" dirty="0">
                <a:latin typeface="Cambria Math" panose="02040503050406030204" pitchFamily="18" charset="0"/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95380"/>
            <a:ext cx="1476064" cy="913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7083132" y="2064918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400A MeV</a:t>
            </a:r>
          </a:p>
          <a:p>
            <a:r>
              <a:rPr lang="en-US" altLang="ko-KR" dirty="0" err="1" smtClean="0"/>
              <a:t>Midrapidity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1387229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 smtClean="0"/>
              <a:t>Au+Au</a:t>
            </a:r>
            <a:endParaRPr lang="en-US" altLang="ko-KR" sz="2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092281" y="429716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Integrated over rapidity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3568" y="5805264"/>
            <a:ext cx="7957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T</a:t>
            </a:r>
            <a:r>
              <a:rPr lang="en-US" altLang="ko-KR" sz="2000" dirty="0" smtClean="0"/>
              <a:t>he effective-mass effect can be larger than the </a:t>
            </a:r>
            <a:r>
              <a:rPr lang="en-US" altLang="ko-KR" sz="2000" dirty="0" err="1" smtClean="0"/>
              <a:t>Asy</a:t>
            </a:r>
            <a:r>
              <a:rPr lang="en-US" altLang="ko-KR" sz="2000" dirty="0" smtClean="0"/>
              <a:t>-EOS effect.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920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Physics Program of LAMPS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/>
              <p:cNvSpPr txBox="1">
                <a:spLocks/>
              </p:cNvSpPr>
              <p:nvPr/>
            </p:nvSpPr>
            <p:spPr>
              <a:xfrm>
                <a:off x="529208" y="1269453"/>
                <a:ext cx="8075240" cy="49678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514350" indent="-514350" algn="l" defTabSz="914400" rtl="0" eaLnBrk="1" latinLnBrk="1" hangingPunct="1">
                  <a:spcBef>
                    <a:spcPct val="20000"/>
                  </a:spcBef>
                  <a:buFont typeface="+mj-lt"/>
                  <a:buAutoNum type="arabicPeriod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Nuclear collisions with rare-isotope beams</a:t>
                </a:r>
              </a:p>
              <a:p>
                <a:pPr lvl="1"/>
                <a:r>
                  <a:rPr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</a:t>
                </a: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reate nuclear matter with several (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𝜌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Exploring the phase diagram &amp; phase</a:t>
                </a:r>
                <a:r>
                  <a:rPr lang="ko-KR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transition of strongly interacting matter</a:t>
                </a:r>
              </a:p>
              <a:p>
                <a:pPr lvl="1"/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Nuclear equation of state (EOS) and its symmetry energy term below and above the saturation density</a:t>
                </a:r>
              </a:p>
              <a:p>
                <a:pPr lvl="1"/>
                <a:r>
                  <a:rPr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Nuclear effective </a:t>
                </a: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interaction</a:t>
                </a:r>
              </a:p>
              <a:p>
                <a:pPr lvl="1"/>
                <a:r>
                  <a:rPr lang="en-US" altLang="ko-KR" dirty="0" smtClean="0"/>
                  <a:t>Important to </a:t>
                </a:r>
                <a:r>
                  <a:rPr lang="en-US" altLang="ko-KR" dirty="0"/>
                  <a:t>the astrophysical context</a:t>
                </a:r>
              </a:p>
              <a:p>
                <a:pPr lvl="2"/>
                <a:r>
                  <a:rPr lang="en-US" altLang="ko-KR" dirty="0"/>
                  <a:t>Neutron stars &amp; supernova </a:t>
                </a:r>
                <a:r>
                  <a:rPr lang="en-US" altLang="ko-KR" dirty="0" smtClean="0"/>
                  <a:t>explosion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7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" y="1269453"/>
                <a:ext cx="8075240" cy="4967859"/>
              </a:xfrm>
              <a:prstGeom prst="rect">
                <a:avLst/>
              </a:prstGeom>
              <a:blipFill rotWithShape="0">
                <a:blip r:embed="rId2"/>
                <a:stretch>
                  <a:fillRect l="-1737" t="-2699" r="-2870" b="-8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6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Symmetry Energy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539552" y="6021850"/>
            <a:ext cx="8110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indent="17780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A.W. Steiner, M. </a:t>
            </a:r>
            <a:r>
              <a:rPr lang="en-US" altLang="zh-CN" dirty="0" err="1" smtClean="0">
                <a:latin typeface="Calibri" pitchFamily="34" charset="0"/>
                <a:ea typeface="SimSun" pitchFamily="2" charset="-122"/>
              </a:rPr>
              <a:t>Prakash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, J.M. </a:t>
            </a:r>
            <a:r>
              <a:rPr lang="en-US" altLang="zh-CN" dirty="0" err="1" smtClean="0">
                <a:latin typeface="Calibri" pitchFamily="34" charset="0"/>
                <a:ea typeface="SimSun" pitchFamily="2" charset="-122"/>
              </a:rPr>
              <a:t>Lattimer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 and P.J. Ellis, Physics Report 411, 325 (2005)</a:t>
            </a:r>
          </a:p>
        </p:txBody>
      </p:sp>
      <p:pic>
        <p:nvPicPr>
          <p:cNvPr id="9" name="그림 8" descr="Correlations-Esym.png"/>
          <p:cNvPicPr>
            <a:picLocks noChangeAspect="1"/>
          </p:cNvPicPr>
          <p:nvPr/>
        </p:nvPicPr>
        <p:blipFill>
          <a:blip r:embed="rId2" cstate="print"/>
          <a:srcRect b="3418"/>
          <a:stretch>
            <a:fillRect/>
          </a:stretch>
        </p:blipFill>
        <p:spPr>
          <a:xfrm>
            <a:off x="771761" y="1052736"/>
            <a:ext cx="7472647" cy="489710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894274" y="1052736"/>
            <a:ext cx="7350134" cy="206942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35496" y="980728"/>
            <a:ext cx="2607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dirty="0" smtClean="0">
                <a:solidFill>
                  <a:srgbClr val="FF0000"/>
                </a:solidFill>
                <a:ea typeface="굴림" pitchFamily="50" charset="-127"/>
              </a:rPr>
              <a:t>RIB can provide crucial input</a:t>
            </a:r>
            <a:endParaRPr lang="ko-KR" altLang="en-US" sz="2400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3" y="1004535"/>
            <a:ext cx="2088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rgbClr val="0000FF"/>
                </a:solidFill>
              </a:rPr>
              <a:t>Effective field theory based on QCD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800" dirty="0"/>
              <a:t>Symmetry Energy &amp; Neutron Stars</a:t>
            </a:r>
            <a:endParaRPr lang="ko-KR" altLang="en-US" sz="3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4752528"/>
          </a:xfrm>
        </p:spPr>
        <p:txBody>
          <a:bodyPr/>
          <a:lstStyle/>
          <a:p>
            <a:pPr marL="285750" indent="-28575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400" dirty="0">
                <a:ea typeface="굴림" pitchFamily="50" charset="-127"/>
              </a:rPr>
              <a:t>Neutron star stability against gravitational collapse</a:t>
            </a:r>
          </a:p>
          <a:p>
            <a:pPr marL="285750" indent="-28575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400" dirty="0">
                <a:ea typeface="굴림" pitchFamily="50" charset="-127"/>
              </a:rPr>
              <a:t>Determine stellar density profile and internal structure</a:t>
            </a:r>
          </a:p>
          <a:p>
            <a:pPr marL="285750" indent="-28575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400" dirty="0">
                <a:ea typeface="굴림" pitchFamily="50" charset="-127"/>
              </a:rPr>
              <a:t>Observational consequences</a:t>
            </a:r>
          </a:p>
          <a:p>
            <a:pPr lvl="1">
              <a:spcBef>
                <a:spcPct val="10000"/>
              </a:spcBef>
              <a:buFont typeface="Arial" pitchFamily="34" charset="0"/>
              <a:buChar char="−"/>
              <a:tabLst>
                <a:tab pos="1252538" algn="l"/>
              </a:tabLst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Cooling rates of proto-neutron stars </a:t>
            </a:r>
          </a:p>
          <a:p>
            <a:pPr lvl="1">
              <a:spcBef>
                <a:spcPct val="10000"/>
              </a:spcBef>
              <a:buFont typeface="Arial" pitchFamily="34" charset="0"/>
              <a:buChar char="−"/>
              <a:tabLst>
                <a:tab pos="1252538" algn="l"/>
              </a:tabLst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Stellar masses, radii &amp; moment of inertia from temperatures &amp; luminosities of X-ray 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bursters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ea typeface="굴림" pitchFamily="50" charset="-127"/>
            </a:endParaRPr>
          </a:p>
          <a:p>
            <a:pPr marL="342900" indent="-34290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400" dirty="0">
                <a:ea typeface="굴림" pitchFamily="50" charset="-127"/>
              </a:rPr>
              <a:t>M vs. R relationship </a:t>
            </a:r>
          </a:p>
          <a:p>
            <a:pPr marL="800100" lvl="1" indent="-342900">
              <a:spcBef>
                <a:spcPct val="10000"/>
              </a:spcBef>
              <a:buFont typeface="Arial" pitchFamily="34" charset="0"/>
              <a:buChar char="−"/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Uncertainty of softness of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EOS</a:t>
            </a:r>
          </a:p>
          <a:p>
            <a:pPr marL="800100" lvl="1" indent="-342900">
              <a:spcBef>
                <a:spcPct val="10000"/>
              </a:spcBef>
              <a:buFont typeface="Arial" pitchFamily="34" charset="0"/>
              <a:buChar char="−"/>
            </a:pP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Critical relation to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Asy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-EOS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ea typeface="굴림" pitchFamily="50" charset="-127"/>
            </a:endParaRPr>
          </a:p>
          <a:p>
            <a:pPr marL="342900" indent="-34290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400" dirty="0">
                <a:ea typeface="굴림" pitchFamily="50" charset="-127"/>
              </a:rPr>
              <a:t>Need to provide additional laboratory constraints at specific </a:t>
            </a:r>
            <a:r>
              <a:rPr lang="en-US" altLang="ko-KR" sz="2400" dirty="0" smtClean="0">
                <a:ea typeface="굴림" pitchFamily="50" charset="-127"/>
              </a:rPr>
              <a:t>densities</a:t>
            </a:r>
            <a:endParaRPr lang="en-US" altLang="ko-KR" sz="2400" dirty="0">
              <a:ea typeface="굴림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8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800" dirty="0"/>
              <a:t>Symmetry Energy &amp; Neutron Stars</a:t>
            </a:r>
            <a:endParaRPr lang="ko-KR" altLang="en-US" sz="3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35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8813"/>
            <a:ext cx="4824536" cy="3624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8230" y="971436"/>
            <a:ext cx="573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J.M. </a:t>
            </a:r>
            <a:r>
              <a:rPr lang="en-US" altLang="ko-KR" dirty="0" err="1" smtClean="0"/>
              <a:t>Lattimer</a:t>
            </a:r>
            <a:r>
              <a:rPr lang="en-US" altLang="ko-KR" dirty="0" smtClean="0"/>
              <a:t>, Ann. Rev. </a:t>
            </a:r>
            <a:r>
              <a:rPr lang="en-US" altLang="ko-KR" dirty="0" err="1" smtClean="0"/>
              <a:t>Nucl</a:t>
            </a:r>
            <a:r>
              <a:rPr lang="en-US" altLang="ko-KR" dirty="0" smtClean="0"/>
              <a:t>. Part. Sci. 62, 485 (2012</a:t>
            </a:r>
            <a:r>
              <a:rPr lang="en-US" altLang="ko-KR" dirty="0"/>
              <a:t>)</a:t>
            </a:r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4996333"/>
                <a:ext cx="82089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5738" indent="-185738">
                  <a:buFont typeface="Wingdings" panose="05000000000000000000" pitchFamily="2" charset="2"/>
                  <a:buChar char="§"/>
                </a:pPr>
                <a:r>
                  <a:rPr lang="en-US" altLang="ko-KR" sz="1400" dirty="0" smtClean="0"/>
                  <a:t>Black line: </a:t>
                </a:r>
                <a:r>
                  <a:rPr lang="en-US" altLang="ko-KR" sz="1400" dirty="0" err="1" smtClean="0"/>
                  <a:t>Hadronic</a:t>
                </a:r>
                <a:r>
                  <a:rPr lang="en-US" altLang="ko-KR" sz="1400" dirty="0" smtClean="0"/>
                  <a:t> EOS</a:t>
                </a:r>
              </a:p>
              <a:p>
                <a:pPr marL="185738" indent="-185738">
                  <a:buFont typeface="Wingdings" panose="05000000000000000000" pitchFamily="2" charset="2"/>
                  <a:buChar char="§"/>
                </a:pPr>
                <a:r>
                  <a:rPr lang="en-US" altLang="ko-KR" sz="1400" dirty="0" smtClean="0"/>
                  <a:t>Green line: SQM EOS</a:t>
                </a:r>
              </a:p>
              <a:p>
                <a:pPr marL="185738" indent="-185738">
                  <a:buFont typeface="Wingdings" panose="05000000000000000000" pitchFamily="2" charset="2"/>
                  <a:buChar char="§"/>
                </a:pPr>
                <a:r>
                  <a:rPr lang="en-US" altLang="ko-KR" sz="1400" dirty="0" smtClean="0"/>
                  <a:t>GR: Excluded by general relativity</a:t>
                </a:r>
              </a:p>
              <a:p>
                <a:pPr marL="185738" indent="-185738">
                  <a:buFont typeface="Wingdings" panose="05000000000000000000" pitchFamily="2" charset="2"/>
                  <a:buChar char="§"/>
                </a:pPr>
                <a:r>
                  <a:rPr lang="en-US" altLang="ko-KR" sz="1400" dirty="0" smtClean="0"/>
                  <a:t>P&lt;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ko-KR" sz="1400" dirty="0" smtClean="0"/>
                  <a:t>: Excluded by requiring finite pressure</a:t>
                </a:r>
              </a:p>
              <a:p>
                <a:pPr marL="185738" indent="-185738">
                  <a:buFont typeface="Wingdings" panose="05000000000000000000" pitchFamily="2" charset="2"/>
                  <a:buChar char="§"/>
                </a:pPr>
                <a:r>
                  <a:rPr lang="en-US" altLang="ko-KR" sz="1400" dirty="0" smtClean="0"/>
                  <a:t>Causality</a:t>
                </a:r>
                <a:r>
                  <a:rPr lang="en-US" altLang="ko-KR" sz="1400" smtClean="0"/>
                  <a:t>: Excluded </a:t>
                </a:r>
                <a:r>
                  <a:rPr lang="en-US" altLang="ko-KR" sz="1400" dirty="0" smtClean="0"/>
                  <a:t>by causality</a:t>
                </a:r>
              </a:p>
              <a:p>
                <a:pPr marL="185738" indent="-185738">
                  <a:buFont typeface="Wingdings" panose="05000000000000000000" pitchFamily="2" charset="2"/>
                  <a:buChar char="§"/>
                </a:pPr>
                <a:r>
                  <a:rPr lang="en-US" altLang="ko-KR" sz="1400" dirty="0" smtClean="0"/>
                  <a:t>Rotation: Bounded by realistic mass-shedding limit for the highest known pulsar frequency 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996333"/>
                <a:ext cx="8208912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74" t="-881" b="-35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18" y="1365553"/>
            <a:ext cx="3742846" cy="4655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1213" y="1484784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Lattimer</a:t>
            </a:r>
            <a:r>
              <a:rPr lang="en-US" altLang="ko-KR" sz="1600" dirty="0" smtClean="0"/>
              <a:t> &amp; Lim,</a:t>
            </a:r>
          </a:p>
          <a:p>
            <a:r>
              <a:rPr lang="en-US" altLang="ko-KR" sz="1600" dirty="0" err="1" smtClean="0"/>
              <a:t>ApJ</a:t>
            </a:r>
            <a:r>
              <a:rPr lang="en-US" altLang="ko-KR" sz="1600" dirty="0" smtClean="0"/>
              <a:t> 771, 51 (2013)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901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KOBRA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36</a:t>
            </a:fld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539552" y="1243704"/>
            <a:ext cx="7579339" cy="4844368"/>
            <a:chOff x="827584" y="851338"/>
            <a:chExt cx="7579339" cy="484436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6"/>
            <a:stretch/>
          </p:blipFill>
          <p:spPr bwMode="auto">
            <a:xfrm>
              <a:off x="827584" y="1102379"/>
              <a:ext cx="7579339" cy="459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411760" y="1483747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F1</a:t>
              </a:r>
              <a:endPara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31187" y="1980825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F2</a:t>
              </a:r>
              <a:endPara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6016" y="3213425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F3</a:t>
              </a:r>
              <a:endPara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72200" y="4886693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F4</a:t>
              </a:r>
              <a:endPara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40352" y="4760385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F5</a:t>
              </a:r>
              <a:endPara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9672" y="867192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D1</a:t>
              </a:r>
              <a:endParaRPr lang="en-US" altLang="ko-KR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3848" y="851338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D2</a:t>
              </a:r>
              <a:endParaRPr lang="en-US" altLang="ko-KR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08304" y="4797152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D3</a:t>
              </a:r>
              <a:endParaRPr lang="en-US" altLang="ko-KR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5936" y="2564904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W1</a:t>
              </a:r>
              <a:endPara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80112" y="4163269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W2</a:t>
              </a:r>
              <a:endPara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59632" y="1909093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F0</a:t>
              </a:r>
              <a:endPara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64088" y="1340768"/>
            <a:ext cx="360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FF0000"/>
                </a:solidFill>
              </a:rPr>
              <a:t>Korea Broad Acceptance Recoil Spectrometer and Apparatus</a:t>
            </a:r>
            <a:r>
              <a:rPr lang="en-US" altLang="ko-KR" sz="2200" dirty="0" smtClean="0">
                <a:solidFill>
                  <a:srgbClr val="0000FF"/>
                </a:solidFill>
              </a:rPr>
              <a:t> </a:t>
            </a:r>
            <a:r>
              <a:rPr lang="en-US" altLang="ko-KR" sz="2200" dirty="0" smtClean="0"/>
              <a:t>at low-energy experimental </a:t>
            </a:r>
            <a:r>
              <a:rPr lang="en-US" altLang="ko-KR" sz="2200" dirty="0"/>
              <a:t>area with beams up to 18.5 MeV/u</a:t>
            </a:r>
            <a:endParaRPr lang="en-US" altLang="ko-KR" sz="2200" dirty="0" smtClean="0"/>
          </a:p>
        </p:txBody>
      </p:sp>
      <p:sp>
        <p:nvSpPr>
          <p:cNvPr id="24" name="직사각형 23"/>
          <p:cNvSpPr/>
          <p:nvPr/>
        </p:nvSpPr>
        <p:spPr>
          <a:xfrm>
            <a:off x="1043608" y="1152803"/>
            <a:ext cx="3960440" cy="2486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707904" y="1119520"/>
            <a:ext cx="1236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Stage 1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004048" y="3670280"/>
            <a:ext cx="3312368" cy="24862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7079603" y="3682191"/>
            <a:ext cx="1236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</a:rPr>
              <a:t>Stage 2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59532" y="3836063"/>
            <a:ext cx="4644516" cy="2531313"/>
            <a:chOff x="359532" y="4005064"/>
            <a:chExt cx="4644516" cy="2531313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19"/>
            <a:stretch/>
          </p:blipFill>
          <p:spPr>
            <a:xfrm>
              <a:off x="385573" y="4701998"/>
              <a:ext cx="4186427" cy="153415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59532" y="4005064"/>
              <a:ext cx="4644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Low-energy LAMPS at F3</a:t>
              </a:r>
            </a:p>
            <a:p>
              <a:r>
                <a:rPr lang="en-US" altLang="ko-K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(LAMPS-L) </a:t>
              </a:r>
              <a:endParaRPr lang="ko-KR" alt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23828" y="6167045"/>
              <a:ext cx="1764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Neutron array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7537" y="615601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Si-</a:t>
              </a:r>
              <a:r>
                <a:rPr lang="en-US" altLang="ko-KR" dirty="0" err="1" smtClean="0"/>
                <a:t>CsI</a:t>
              </a:r>
              <a:endParaRPr lang="ko-KR" alt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21576" y="4470211"/>
            <a:ext cx="18869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00FF"/>
                </a:solidFill>
              </a:rPr>
              <a:t>Focal plane </a:t>
            </a:r>
          </a:p>
          <a:p>
            <a:pPr algn="ctr"/>
            <a:r>
              <a:rPr lang="en-US" altLang="ko-KR" sz="1600" dirty="0" smtClean="0">
                <a:solidFill>
                  <a:srgbClr val="0000FF"/>
                </a:solidFill>
              </a:rPr>
              <a:t>detection system </a:t>
            </a:r>
          </a:p>
          <a:p>
            <a:pPr algn="ctr"/>
            <a:r>
              <a:rPr lang="en-US" altLang="ko-KR" sz="1600" dirty="0" smtClean="0">
                <a:solidFill>
                  <a:srgbClr val="0000FF"/>
                </a:solidFill>
              </a:rPr>
              <a:t>at F5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794" y="2844225"/>
            <a:ext cx="15668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RI production target at F0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High-Energy LAMPS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37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1" y="1052736"/>
            <a:ext cx="4968551" cy="331236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4824536" cy="3360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4128" y="1672932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for the various Coulomb breakup experiments</a:t>
            </a:r>
            <a:endParaRPr lang="ko-KR" altLang="en-US" sz="2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꺾인 연결선 17"/>
          <p:cNvCxnSpPr/>
          <p:nvPr/>
        </p:nvCxnSpPr>
        <p:spPr>
          <a:xfrm rot="5400000">
            <a:off x="2915816" y="2636912"/>
            <a:ext cx="3672408" cy="122413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85192" y="4881934"/>
            <a:ext cx="36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Dipole spectrometer is deferred to the phase II due to the budget constraint.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182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Participants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38</a:t>
            </a:fld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97117"/>
              </p:ext>
            </p:extLst>
          </p:nvPr>
        </p:nvGraphicFramePr>
        <p:xfrm>
          <a:off x="636240" y="1152040"/>
          <a:ext cx="7896200" cy="43018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1584"/>
                <a:gridCol w="5544616"/>
              </a:tblGrid>
              <a:tr h="4308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Institute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Members</a:t>
                      </a:r>
                      <a:endParaRPr lang="ko-KR" altLang="en-US" sz="2400" dirty="0"/>
                    </a:p>
                  </a:txBody>
                  <a:tcPr anchor="ctr"/>
                </a:tc>
              </a:tr>
              <a:tr h="7436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RISP/IBS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/>
                        <a:t>D. G. Kim, Y. H. Kim, </a:t>
                      </a:r>
                      <a:r>
                        <a:rPr lang="en-US" altLang="ko-KR" i="1" u="sng" baseline="0" dirty="0" smtClean="0">
                          <a:solidFill>
                            <a:srgbClr val="0000FF"/>
                          </a:solidFill>
                        </a:rPr>
                        <a:t>Young-Jin Kim</a:t>
                      </a:r>
                      <a:r>
                        <a:rPr lang="en-US" altLang="ko-KR" baseline="0" dirty="0" smtClean="0"/>
                        <a:t>, Y. J. Kim, Y. K. Kim, H. S. Lee, </a:t>
                      </a:r>
                      <a:r>
                        <a:rPr lang="en-US" altLang="ko-KR" i="1" u="sng" baseline="0" dirty="0" err="1" smtClean="0">
                          <a:solidFill>
                            <a:srgbClr val="0000FF"/>
                          </a:solidFill>
                        </a:rPr>
                        <a:t>Taeksu</a:t>
                      </a:r>
                      <a:r>
                        <a:rPr lang="en-US" altLang="ko-KR" i="1" u="sng" baseline="0" dirty="0" smtClean="0">
                          <a:solidFill>
                            <a:srgbClr val="0000FF"/>
                          </a:solidFill>
                        </a:rPr>
                        <a:t> Shin</a:t>
                      </a:r>
                      <a:r>
                        <a:rPr lang="en-US" altLang="ko-KR" baseline="0" dirty="0" smtClean="0"/>
                        <a:t>, C. C. Yun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0623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Korea University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J. K. </a:t>
                      </a:r>
                      <a:r>
                        <a:rPr lang="en-US" altLang="ko-KR" dirty="0" err="1" smtClean="0"/>
                        <a:t>Ahn</a:t>
                      </a:r>
                      <a:r>
                        <a:rPr lang="en-US" altLang="ko-KR" dirty="0" smtClean="0"/>
                        <a:t>, Y.</a:t>
                      </a:r>
                      <a:r>
                        <a:rPr lang="en-US" altLang="ko-KR" baseline="0" dirty="0" smtClean="0"/>
                        <a:t> Go, </a:t>
                      </a:r>
                      <a:r>
                        <a:rPr lang="en-US" altLang="ko-KR" i="1" u="sng" baseline="0" dirty="0" smtClean="0">
                          <a:solidFill>
                            <a:srgbClr val="0000FF"/>
                          </a:solidFill>
                        </a:rPr>
                        <a:t>Byungsik Hong</a:t>
                      </a:r>
                      <a:r>
                        <a:rPr lang="en-US" altLang="ko-KR" baseline="0" dirty="0" smtClean="0"/>
                        <a:t>, G. </a:t>
                      </a:r>
                      <a:r>
                        <a:rPr lang="en-US" altLang="ko-KR" baseline="0" dirty="0" err="1" smtClean="0"/>
                        <a:t>Jhang</a:t>
                      </a:r>
                      <a:r>
                        <a:rPr lang="en-US" altLang="ko-KR" baseline="0" dirty="0" smtClean="0"/>
                        <a:t>, E. </a:t>
                      </a:r>
                      <a:r>
                        <a:rPr lang="en-US" altLang="ko-KR" baseline="0" dirty="0" err="1" smtClean="0"/>
                        <a:t>Joo</a:t>
                      </a:r>
                      <a:r>
                        <a:rPr lang="en-US" altLang="ko-KR" baseline="0" dirty="0" smtClean="0"/>
                        <a:t>, B. Kim, M. Kim, S. H. Kim, J. W. Lee, K. Lee, K. S. Lee, S. H. Lee, S. K. Lee, I. </a:t>
                      </a:r>
                      <a:r>
                        <a:rPr lang="en-US" altLang="ko-KR" baseline="0" dirty="0" err="1" smtClean="0"/>
                        <a:t>Lugendo</a:t>
                      </a:r>
                      <a:r>
                        <a:rPr lang="en-US" altLang="ko-KR" baseline="0" dirty="0" smtClean="0"/>
                        <a:t>, B. </a:t>
                      </a:r>
                      <a:r>
                        <a:rPr lang="en-US" altLang="ko-KR" baseline="0" dirty="0" err="1" smtClean="0"/>
                        <a:t>Mulilo</a:t>
                      </a:r>
                      <a:r>
                        <a:rPr lang="en-US" altLang="ko-KR" baseline="0" dirty="0" smtClean="0"/>
                        <a:t>, J. Park, H. Shim, J. </a:t>
                      </a:r>
                      <a:r>
                        <a:rPr lang="en-US" altLang="ko-KR" baseline="0" dirty="0" err="1" smtClean="0"/>
                        <a:t>Yoo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436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Chonbuk</a:t>
                      </a:r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National University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i="1" u="sng" dirty="0" err="1" smtClean="0">
                          <a:solidFill>
                            <a:srgbClr val="0000FF"/>
                          </a:solidFill>
                        </a:rPr>
                        <a:t>Eunjoo</a:t>
                      </a:r>
                      <a:r>
                        <a:rPr lang="en-US" altLang="ko-KR" i="1" u="sng" dirty="0" smtClean="0">
                          <a:solidFill>
                            <a:srgbClr val="0000FF"/>
                          </a:solidFill>
                        </a:rPr>
                        <a:t> Kim</a:t>
                      </a:r>
                      <a:r>
                        <a:rPr lang="en-US" altLang="ko-KR" dirty="0" smtClean="0"/>
                        <a:t>, H. H. Kim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249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Inha</a:t>
                      </a:r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University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i="1" u="sng" dirty="0" err="1" smtClean="0">
                          <a:solidFill>
                            <a:srgbClr val="0000FF"/>
                          </a:solidFill>
                        </a:rPr>
                        <a:t>Minjung</a:t>
                      </a:r>
                      <a:r>
                        <a:rPr lang="en-US" altLang="ko-KR" i="1" u="sng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ko-KR" i="1" u="sng" dirty="0" err="1" smtClean="0">
                          <a:solidFill>
                            <a:srgbClr val="0000FF"/>
                          </a:solidFill>
                        </a:rPr>
                        <a:t>Kweon</a:t>
                      </a:r>
                      <a:r>
                        <a:rPr lang="en-US" altLang="ko-KR" dirty="0" smtClean="0"/>
                        <a:t>, J.</a:t>
                      </a:r>
                      <a:r>
                        <a:rPr lang="en-US" altLang="ko-KR" baseline="0" dirty="0" smtClean="0"/>
                        <a:t> H. Park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436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Kyungpook</a:t>
                      </a:r>
                      <a:r>
                        <a:rPr lang="en-US" altLang="ko-K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National University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i="1" u="sng" dirty="0" smtClean="0">
                          <a:solidFill>
                            <a:srgbClr val="0000FF"/>
                          </a:solidFill>
                        </a:rPr>
                        <a:t>H. Park</a:t>
                      </a:r>
                      <a:r>
                        <a:rPr lang="en-US" altLang="ko-KR" i="0" u="none" baseline="0" dirty="0" smtClean="0">
                          <a:solidFill>
                            <a:schemeClr val="tx1"/>
                          </a:solidFill>
                        </a:rPr>
                        <a:t>, Post doc, Grad. Students  </a:t>
                      </a:r>
                      <a:endParaRPr lang="ko-KR" altLang="en-US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5517232"/>
            <a:ext cx="7756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Current Working Group: 5 Korean Institutes, ~30 collaborators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Plan to form an international collaboration in the future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04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Responsibility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39</a:t>
            </a:fld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2052"/>
              </p:ext>
            </p:extLst>
          </p:nvPr>
        </p:nvGraphicFramePr>
        <p:xfrm>
          <a:off x="636240" y="1031792"/>
          <a:ext cx="7824192" cy="5205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9416"/>
                <a:gridCol w="1440160"/>
                <a:gridCol w="2772308"/>
                <a:gridCol w="2772308"/>
              </a:tblGrid>
              <a:tr h="6936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Element</a:t>
                      </a:r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Participating</a:t>
                      </a:r>
                      <a:r>
                        <a:rPr lang="en-US" altLang="ko-KR" sz="2400" baseline="0" dirty="0" smtClean="0"/>
                        <a:t> Institutes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Status &amp; Comments</a:t>
                      </a:r>
                      <a:endParaRPr lang="ko-KR" altLang="en-US" sz="2400" dirty="0"/>
                    </a:p>
                  </a:txBody>
                  <a:tcPr anchor="ctr"/>
                </a:tc>
              </a:tr>
              <a:tr h="6936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Magnet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IBS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Prototyping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9363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TPC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Hardware+Electronics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Korea U., IBS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Prototyping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9363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Software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Korea U., </a:t>
                      </a:r>
                      <a:r>
                        <a:rPr lang="en-US" altLang="ko-KR" dirty="0" err="1" smtClean="0"/>
                        <a:t>Inha</a:t>
                      </a:r>
                      <a:r>
                        <a:rPr lang="en-US" altLang="ko-KR" dirty="0" smtClean="0"/>
                        <a:t> U.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Under the development </a:t>
                      </a:r>
                    </a:p>
                    <a:p>
                      <a:pPr algn="ctr" latinLnBrk="1"/>
                      <a:r>
                        <a:rPr lang="en-US" altLang="ko-KR" baseline="0" dirty="0" smtClean="0"/>
                        <a:t>(SAMURAI TPC)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936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Neutron Array &amp;</a:t>
                      </a:r>
                      <a:r>
                        <a:rPr lang="en-US" altLang="ko-K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Barrel Plastic Detector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Korea U., </a:t>
                      </a:r>
                      <a:r>
                        <a:rPr lang="en-US" altLang="ko-KR" dirty="0" err="1" smtClean="0"/>
                        <a:t>Chonbuk</a:t>
                      </a:r>
                      <a:r>
                        <a:rPr lang="en-US" altLang="ko-KR" dirty="0" smtClean="0"/>
                        <a:t> Nat. U.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Prototyping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936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Si-</a:t>
                      </a:r>
                      <a:r>
                        <a:rPr lang="en-US" altLang="ko-K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CsI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IBS, </a:t>
                      </a:r>
                      <a:r>
                        <a:rPr lang="en-US" altLang="ko-KR" dirty="0" err="1" smtClean="0"/>
                        <a:t>Kyungpook</a:t>
                      </a:r>
                      <a:r>
                        <a:rPr lang="en-US" altLang="ko-KR" dirty="0" smtClean="0"/>
                        <a:t> Nat. U.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Design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936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Dipole Spectrometer</a:t>
                      </a:r>
                      <a:endParaRPr lang="ko-KR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IBS, Korea U.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Design 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(Deferred to Phase II)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7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Nuclear Phase Diagram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2123728" y="1340768"/>
            <a:ext cx="6192688" cy="4081613"/>
            <a:chOff x="1331640" y="1522668"/>
            <a:chExt cx="6464519" cy="4354604"/>
          </a:xfrm>
        </p:grpSpPr>
        <p:grpSp>
          <p:nvGrpSpPr>
            <p:cNvPr id="27" name="그룹 26"/>
            <p:cNvGrpSpPr/>
            <p:nvPr/>
          </p:nvGrpSpPr>
          <p:grpSpPr>
            <a:xfrm>
              <a:off x="1331640" y="1522668"/>
              <a:ext cx="6464519" cy="4354604"/>
              <a:chOff x="1331640" y="1522668"/>
              <a:chExt cx="6464519" cy="4354604"/>
            </a:xfrm>
          </p:grpSpPr>
          <p:pic>
            <p:nvPicPr>
              <p:cNvPr id="7" name="Picture 4" descr="phasendiagramm_qg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31640" y="1522668"/>
                <a:ext cx="6464519" cy="4354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현 15"/>
              <p:cNvSpPr/>
              <p:nvPr/>
            </p:nvSpPr>
            <p:spPr>
              <a:xfrm rot="5400000">
                <a:off x="1921254" y="4796634"/>
                <a:ext cx="1078468" cy="622624"/>
              </a:xfrm>
              <a:prstGeom prst="chord">
                <a:avLst>
                  <a:gd name="adj1" fmla="val 4381149"/>
                  <a:gd name="adj2" fmla="val 17262084"/>
                </a:avLst>
              </a:prstGeom>
              <a:solidFill>
                <a:srgbClr val="FF66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타원 16"/>
            <p:cNvSpPr/>
            <p:nvPr/>
          </p:nvSpPr>
          <p:spPr>
            <a:xfrm>
              <a:off x="2411760" y="452320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206330" y="4407495"/>
            <a:ext cx="6453902" cy="1829817"/>
            <a:chOff x="206330" y="4407495"/>
            <a:chExt cx="6453902" cy="1829817"/>
          </a:xfrm>
        </p:grpSpPr>
        <p:cxnSp>
          <p:nvCxnSpPr>
            <p:cNvPr id="51" name="직선 연결선 50"/>
            <p:cNvCxnSpPr/>
            <p:nvPr/>
          </p:nvCxnSpPr>
          <p:spPr>
            <a:xfrm>
              <a:off x="1368924" y="5545368"/>
              <a:ext cx="0" cy="303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그룹 62"/>
            <p:cNvGrpSpPr/>
            <p:nvPr/>
          </p:nvGrpSpPr>
          <p:grpSpPr>
            <a:xfrm>
              <a:off x="206330" y="4407495"/>
              <a:ext cx="6453902" cy="1829817"/>
              <a:chOff x="206330" y="4407495"/>
              <a:chExt cx="6453902" cy="1829817"/>
            </a:xfrm>
          </p:grpSpPr>
          <p:grpSp>
            <p:nvGrpSpPr>
              <p:cNvPr id="46" name="그룹 45"/>
              <p:cNvGrpSpPr/>
              <p:nvPr/>
            </p:nvGrpSpPr>
            <p:grpSpPr>
              <a:xfrm>
                <a:off x="206330" y="4407495"/>
                <a:ext cx="2712046" cy="1829817"/>
                <a:chOff x="206330" y="4407495"/>
                <a:chExt cx="2712046" cy="1829817"/>
              </a:xfrm>
            </p:grpSpPr>
            <p:cxnSp>
              <p:nvCxnSpPr>
                <p:cNvPr id="30" name="직선 화살표 연결선 29"/>
                <p:cNvCxnSpPr/>
                <p:nvPr/>
              </p:nvCxnSpPr>
              <p:spPr>
                <a:xfrm flipH="1">
                  <a:off x="1051740" y="4797152"/>
                  <a:ext cx="1864076" cy="1080120"/>
                </a:xfrm>
                <a:prstGeom prst="straightConnector1">
                  <a:avLst/>
                </a:prstGeom>
                <a:ln w="38100">
                  <a:solidFill>
                    <a:schemeClr val="accent2">
                      <a:lumMod val="50000"/>
                    </a:schemeClr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 bwMode="auto">
                    <a:xfrm>
                      <a:off x="206330" y="5714092"/>
                      <a:ext cx="981294" cy="523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spcBef>
                          <a:spcPct val="1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굴림" pitchFamily="50" charset="-127"/>
                              </a:rPr>
                              <m:t>𝑍</m:t>
                            </m:r>
                            <m:r>
                              <a:rPr lang="en-US" altLang="ko-KR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굴림" pitchFamily="50" charset="-127"/>
                              </a:rPr>
                              <m:t>/</m:t>
                            </m:r>
                            <m:r>
                              <a:rPr lang="en-US" altLang="ko-KR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굴림" pitchFamily="50" charset="-127"/>
                              </a:rPr>
                              <m:t>𝑁</m:t>
                            </m:r>
                          </m:oMath>
                        </m:oMathPara>
                      </a14:m>
                      <a:endParaRPr lang="ko-KR" altLang="en-US" sz="2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a typeface="굴림" pitchFamily="50" charset="-127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06330" y="5714092"/>
                      <a:ext cx="981294" cy="52322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TextBox 44"/>
                <p:cNvSpPr txBox="1"/>
                <p:nvPr/>
              </p:nvSpPr>
              <p:spPr bwMode="auto">
                <a:xfrm>
                  <a:off x="1187624" y="5111839"/>
                  <a:ext cx="3626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ct val="10000"/>
                    </a:spcBef>
                  </a:pPr>
                  <a:r>
                    <a:rPr lang="en-US" altLang="ko-KR" sz="2400" dirty="0">
                      <a:ea typeface="굴림" pitchFamily="50" charset="-127"/>
                    </a:rPr>
                    <a:t>0</a:t>
                  </a:r>
                  <a:endParaRPr lang="ko-KR" altLang="en-US" sz="2400" dirty="0" smtClean="0">
                    <a:ea typeface="굴림" pitchFamily="50" charset="-127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 bwMode="auto">
                <a:xfrm>
                  <a:off x="2555776" y="4407495"/>
                  <a:ext cx="3626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ct val="10000"/>
                    </a:spcBef>
                  </a:pPr>
                  <a:r>
                    <a:rPr lang="en-US" altLang="ko-KR" sz="2400" dirty="0" smtClean="0">
                      <a:ea typeface="굴림" pitchFamily="50" charset="-127"/>
                    </a:rPr>
                    <a:t>1</a:t>
                  </a:r>
                  <a:endParaRPr lang="ko-KR" altLang="en-US" sz="2400" dirty="0" smtClean="0">
                    <a:ea typeface="굴림" pitchFamily="50" charset="-127"/>
                  </a:endParaRPr>
                </a:p>
              </p:txBody>
            </p:sp>
          </p:grpSp>
          <p:sp>
            <p:nvSpPr>
              <p:cNvPr id="47" name="현 46"/>
              <p:cNvSpPr/>
              <p:nvPr/>
            </p:nvSpPr>
            <p:spPr>
              <a:xfrm rot="20052611">
                <a:off x="2510784" y="4747661"/>
                <a:ext cx="1050720" cy="364736"/>
              </a:xfrm>
              <a:prstGeom prst="chord">
                <a:avLst>
                  <a:gd name="adj1" fmla="val 520754"/>
                  <a:gd name="adj2" fmla="val 14823078"/>
                </a:avLst>
              </a:prstGeom>
              <a:solidFill>
                <a:srgbClr val="FF66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1995976" y="5100225"/>
                <a:ext cx="2215984" cy="63303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Supernova </a:t>
                </a:r>
                <a:r>
                  <a:rPr lang="en-US" altLang="ko-KR" dirty="0" err="1" smtClean="0"/>
                  <a:t>IIa</a:t>
                </a:r>
                <a:endParaRPr lang="ko-KR" altLang="en-US" dirty="0"/>
              </a:p>
            </p:txBody>
          </p:sp>
          <p:sp>
            <p:nvSpPr>
              <p:cNvPr id="62" name="타원 61"/>
              <p:cNvSpPr/>
              <p:nvPr/>
            </p:nvSpPr>
            <p:spPr>
              <a:xfrm>
                <a:off x="4444248" y="5460265"/>
                <a:ext cx="2215984" cy="63303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Neutron stars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그룹 28"/>
          <p:cNvGrpSpPr/>
          <p:nvPr/>
        </p:nvGrpSpPr>
        <p:grpSpPr>
          <a:xfrm>
            <a:off x="5724128" y="2708920"/>
            <a:ext cx="2376264" cy="864096"/>
            <a:chOff x="5076056" y="3068960"/>
            <a:chExt cx="2376264" cy="864096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5737683" y="3068960"/>
              <a:ext cx="1714637" cy="6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Quark-hadron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Mixed phase</a:t>
              </a:r>
              <a:endParaRPr lang="ko-KR" altLang="en-US" b="1" dirty="0" smtClean="0">
                <a:ea typeface="굴림" pitchFamily="50" charset="-127"/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 flipH="1">
              <a:off x="5076056" y="3452024"/>
              <a:ext cx="720080" cy="481032"/>
            </a:xfrm>
            <a:prstGeom prst="line">
              <a:avLst/>
            </a:prstGeom>
            <a:ln>
              <a:headEnd type="none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39552" y="4725144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RIB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1115616" y="3933056"/>
            <a:ext cx="1872208" cy="674031"/>
            <a:chOff x="323528" y="4581128"/>
            <a:chExt cx="1872208" cy="674031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323528" y="4581128"/>
              <a:ext cx="1456424" cy="6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solidFill>
                    <a:srgbClr val="CC00CC"/>
                  </a:solidFill>
                  <a:ea typeface="굴림" pitchFamily="50" charset="-127"/>
                </a:rPr>
                <a:t>Liquid-gas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solidFill>
                    <a:srgbClr val="CC00CC"/>
                  </a:solidFill>
                  <a:ea typeface="굴림" pitchFamily="50" charset="-127"/>
                </a:rPr>
                <a:t>coexistence</a:t>
              </a:r>
              <a:endParaRPr lang="ko-KR" altLang="en-US" b="1" dirty="0" smtClean="0">
                <a:solidFill>
                  <a:srgbClr val="CC00CC"/>
                </a:solidFill>
                <a:ea typeface="굴림" pitchFamily="50" charset="-127"/>
              </a:endParaRP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>
              <a:off x="1702236" y="4941168"/>
              <a:ext cx="493500" cy="0"/>
            </a:xfrm>
            <a:prstGeom prst="straightConnector1">
              <a:avLst/>
            </a:prstGeom>
            <a:ln w="3175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93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Plan for Today’s Presentation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40</a:t>
            </a:fld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24661"/>
              </p:ext>
            </p:extLst>
          </p:nvPr>
        </p:nvGraphicFramePr>
        <p:xfrm>
          <a:off x="636240" y="1161896"/>
          <a:ext cx="7896201" cy="48886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32067"/>
                <a:gridCol w="2632067"/>
                <a:gridCol w="2632067"/>
              </a:tblGrid>
              <a:tr h="4279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Subject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Speaker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Comments</a:t>
                      </a:r>
                      <a:endParaRPr lang="ko-KR" altLang="en-US" sz="2400" dirty="0"/>
                    </a:p>
                  </a:txBody>
                  <a:tcPr anchor="ctr"/>
                </a:tc>
              </a:tr>
              <a:tr h="7385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Budget &amp; Schedule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Taeksu</a:t>
                      </a:r>
                      <a:r>
                        <a:rPr lang="en-US" altLang="ko-KR" baseline="0" dirty="0" smtClean="0"/>
                        <a:t> Shin</a:t>
                      </a:r>
                    </a:p>
                    <a:p>
                      <a:pPr algn="ctr" latinLnBrk="1"/>
                      <a:r>
                        <a:rPr lang="en-US" altLang="ko-KR" baseline="0" dirty="0" smtClean="0"/>
                        <a:t>(IBS)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Phase</a:t>
                      </a:r>
                      <a:r>
                        <a:rPr lang="en-US" altLang="ko-KR" baseline="0" dirty="0" smtClean="0"/>
                        <a:t> I only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385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Si-</a:t>
                      </a:r>
                      <a:r>
                        <a:rPr lang="en-US" altLang="ko-K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CsI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Young-Jin Kim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(IBS)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Low-energy setup included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385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TPC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Hyo</a:t>
                      </a:r>
                      <a:r>
                        <a:rPr lang="en-US" altLang="ko-KR" dirty="0" smtClean="0"/>
                        <a:t> Sang Lee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(IBS)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7385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Neutron </a:t>
                      </a:r>
                      <a:r>
                        <a:rPr lang="en-US" altLang="ko-K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Array &amp; Barrel Scintillation detector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Kyong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err="1" smtClean="0"/>
                        <a:t>Sei</a:t>
                      </a:r>
                      <a:r>
                        <a:rPr lang="en-US" altLang="ko-KR" dirty="0" smtClean="0"/>
                        <a:t> Lee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(Korea Univ.)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7385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Dipole</a:t>
                      </a:r>
                      <a:r>
                        <a:rPr lang="en-US" altLang="ko-K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Spectrometer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Songkyo</a:t>
                      </a:r>
                      <a:r>
                        <a:rPr lang="en-US" altLang="ko-KR" dirty="0" smtClean="0"/>
                        <a:t> Lee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(Korea Univ.)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Optics calculation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(Deferred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baseline="0" dirty="0" smtClean="0"/>
                        <a:t>to phase </a:t>
                      </a:r>
                      <a:r>
                        <a:rPr lang="en-US" altLang="ko-KR" baseline="0" dirty="0" smtClean="0"/>
                        <a:t>II)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385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Solenoid Magnet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Young-Jin</a:t>
                      </a:r>
                      <a:r>
                        <a:rPr lang="en-US" altLang="ko-KR" baseline="0" dirty="0" smtClean="0"/>
                        <a:t> Kim</a:t>
                      </a:r>
                    </a:p>
                    <a:p>
                      <a:pPr algn="ctr" latinLnBrk="1"/>
                      <a:r>
                        <a:rPr lang="en-US" altLang="ko-KR" baseline="0" dirty="0" smtClean="0"/>
                        <a:t>(IBS)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422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435280" cy="5112568"/>
              </a:xfrm>
            </p:spPr>
            <p:txBody>
              <a:bodyPr>
                <a:normAutofit fontScale="92500" lnSpcReduction="20000"/>
              </a:bodyPr>
              <a:lstStyle/>
              <a:p>
                <a:pPr marL="900113" lvl="1" indent="-450850"/>
                <a:endParaRPr lang="en-US" altLang="ko-KR" sz="1300" dirty="0" smtClean="0"/>
              </a:p>
              <a:p>
                <a:r>
                  <a:rPr lang="en-US" altLang="ko-KR" sz="3300" dirty="0" smtClean="0"/>
                  <a:t>Heavy-ion reactions</a:t>
                </a:r>
                <a:endParaRPr lang="en-US" altLang="ko-KR" sz="3300" dirty="0"/>
              </a:p>
              <a:p>
                <a:pPr lvl="1"/>
                <a:r>
                  <a:rPr lang="en-US" altLang="ko-KR" dirty="0"/>
                  <a:t>Create nuclear matter with several (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</a:rPr>
                      <m:t>𝜌</m:t>
                    </m:r>
                    <m:r>
                      <a:rPr lang="en-US" altLang="ko-KR" i="1">
                        <a:latin typeface="Cambria Math"/>
                      </a:rPr>
                      <m:t>, </m:t>
                    </m:r>
                    <m:r>
                      <a:rPr lang="en-US" altLang="ko-KR" i="1">
                        <a:latin typeface="Cambria Math"/>
                      </a:rPr>
                      <m:t>𝑇</m:t>
                    </m:r>
                    <m:r>
                      <a:rPr lang="en-US" altLang="ko-KR" i="1">
                        <a:latin typeface="Cambria Math"/>
                      </a:rPr>
                      <m:t>, </m:t>
                    </m:r>
                    <m:r>
                      <a:rPr lang="en-US" altLang="ko-KR" i="1">
                        <a:latin typeface="Cambria Math"/>
                      </a:rPr>
                      <m:t>𝑁</m:t>
                    </m:r>
                    <m:r>
                      <a:rPr lang="en-US" altLang="ko-KR" i="1">
                        <a:latin typeface="Cambria Math"/>
                      </a:rPr>
                      <m:t>/</m:t>
                    </m:r>
                    <m:r>
                      <a:rPr lang="en-US" altLang="ko-KR" i="1"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 lvl="1"/>
                <a:r>
                  <a:rPr lang="en-US" altLang="ko-KR" dirty="0"/>
                  <a:t>Exploring the phase diagram &amp; phase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transition of strongly interacting matter</a:t>
                </a:r>
              </a:p>
              <a:p>
                <a:pPr lvl="1"/>
                <a:r>
                  <a:rPr lang="en-US" altLang="ko-KR" dirty="0"/>
                  <a:t>Nuclear equation of state (EOS) and its symmetry energy term below and above the saturation density</a:t>
                </a:r>
              </a:p>
              <a:p>
                <a:pPr lvl="1"/>
                <a:r>
                  <a:rPr lang="en-US" altLang="ko-KR" dirty="0"/>
                  <a:t>Nuclear effective interaction</a:t>
                </a:r>
              </a:p>
              <a:p>
                <a:pPr lvl="1"/>
                <a:r>
                  <a:rPr lang="en-US" altLang="ko-KR" dirty="0"/>
                  <a:t>Important to the astrophysical context</a:t>
                </a:r>
              </a:p>
              <a:p>
                <a:pPr lvl="2"/>
                <a:r>
                  <a:rPr lang="en-US" altLang="ko-KR" dirty="0"/>
                  <a:t>Neutron stars &amp; supernova </a:t>
                </a:r>
                <a:r>
                  <a:rPr lang="en-US" altLang="ko-KR" dirty="0" smtClean="0"/>
                  <a:t>explosion</a:t>
                </a:r>
              </a:p>
              <a:p>
                <a:r>
                  <a:rPr lang="en-US" altLang="ko-KR" dirty="0" smtClean="0"/>
                  <a:t>Experimental plan</a:t>
                </a:r>
              </a:p>
              <a:p>
                <a:pPr lvl="1"/>
                <a:r>
                  <a:rPr lang="en-US" altLang="ko-KR" dirty="0" smtClean="0"/>
                  <a:t>Low-energy and high-energy LAMPS setups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435280" cy="5112568"/>
              </a:xfrm>
              <a:blipFill rotWithShape="0">
                <a:blip r:embed="rId2"/>
                <a:stretch>
                  <a:fillRect l="-2095" r="-21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7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Physics Program of LAMPS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/>
              <p:cNvSpPr txBox="1">
                <a:spLocks/>
              </p:cNvSpPr>
              <p:nvPr/>
            </p:nvSpPr>
            <p:spPr>
              <a:xfrm>
                <a:off x="529208" y="1269453"/>
                <a:ext cx="8075240" cy="49678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514350" indent="-514350" algn="l" defTabSz="914400" rtl="0" eaLnBrk="1" latinLnBrk="1" hangingPunct="1">
                  <a:spcBef>
                    <a:spcPct val="20000"/>
                  </a:spcBef>
                  <a:buFont typeface="+mj-lt"/>
                  <a:buAutoNum type="arabicPeriod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Nuclear collisions with rare-isotope beams</a:t>
                </a:r>
              </a:p>
              <a:p>
                <a:pPr lvl="1"/>
                <a:r>
                  <a:rPr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</a:t>
                </a: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reate nuclear matter with several (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𝜌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Exploring the phase diagram &amp; phase</a:t>
                </a:r>
                <a:r>
                  <a:rPr lang="ko-KR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transition of strongly interacting matter</a:t>
                </a:r>
              </a:p>
              <a:p>
                <a:pPr lvl="1"/>
                <a:r>
                  <a:rPr lang="en-US" altLang="ko-KR" dirty="0" smtClean="0">
                    <a:solidFill>
                      <a:schemeClr val="tx1"/>
                    </a:solidFill>
                  </a:rPr>
                  <a:t>Nuclear equation of state (EOS) and its symmetry energy term below and above the saturation density</a:t>
                </a:r>
              </a:p>
              <a:p>
                <a:pPr lvl="1"/>
                <a:r>
                  <a:rPr lang="en-US" altLang="ko-KR" dirty="0"/>
                  <a:t>Nuclear effective </a:t>
                </a:r>
                <a:r>
                  <a:rPr lang="en-US" altLang="ko-KR" dirty="0" smtClean="0"/>
                  <a:t>interaction</a:t>
                </a:r>
              </a:p>
              <a:p>
                <a:pPr lvl="1"/>
                <a:r>
                  <a:rPr lang="en-US" altLang="ko-KR" dirty="0" smtClean="0">
                    <a:solidFill>
                      <a:schemeClr val="bg1"/>
                    </a:solidFill>
                  </a:rPr>
                  <a:t>Important to 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the astrophysical context</a:t>
                </a:r>
              </a:p>
              <a:p>
                <a:pPr lvl="2"/>
                <a:r>
                  <a:rPr lang="en-US" altLang="ko-KR" dirty="0">
                    <a:solidFill>
                      <a:schemeClr val="bg1"/>
                    </a:solidFill>
                  </a:rPr>
                  <a:t>Neutron stars &amp; supernova 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explosion</a:t>
                </a:r>
                <a:endParaRPr lang="en-US" altLang="ko-K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" y="1269453"/>
                <a:ext cx="8075240" cy="4967859"/>
              </a:xfrm>
              <a:prstGeom prst="rect">
                <a:avLst/>
              </a:prstGeom>
              <a:blipFill rotWithShape="0">
                <a:blip r:embed="rId2"/>
                <a:stretch>
                  <a:fillRect l="-1737" t="-2699" r="-2870" b="-8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9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EOS &amp; Symmetry Energy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305386" y="1222427"/>
                <a:ext cx="8659102" cy="1702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sz="2400" b="1" dirty="0" smtClean="0">
                    <a:solidFill>
                      <a:srgbClr val="0000FF"/>
                    </a:solidFill>
                    <a:ea typeface="굴림" pitchFamily="50" charset="-127"/>
                  </a:rPr>
                  <a:t>Bethe-</a:t>
                </a:r>
                <a:r>
                  <a:rPr lang="en-US" altLang="ko-KR" sz="2400" b="1" dirty="0" err="1" smtClean="0">
                    <a:solidFill>
                      <a:srgbClr val="0000FF"/>
                    </a:solidFill>
                    <a:ea typeface="굴림" pitchFamily="50" charset="-127"/>
                  </a:rPr>
                  <a:t>Weizsäcker</a:t>
                </a:r>
                <a:r>
                  <a:rPr lang="en-US" altLang="ko-KR" sz="2400" b="1" dirty="0" smtClean="0">
                    <a:solidFill>
                      <a:srgbClr val="0000FF"/>
                    </a:solidFill>
                    <a:ea typeface="굴림" pitchFamily="50" charset="-127"/>
                  </a:rPr>
                  <a:t> formula</a:t>
                </a:r>
              </a:p>
              <a:p>
                <a:pPr>
                  <a:spcBef>
                    <a:spcPct val="10000"/>
                  </a:spcBef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𝐵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(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𝐴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,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𝑍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) /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𝐴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 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𝑉</m:t>
                        </m:r>
                      </m:sub>
                    </m:sSub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−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𝐴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−1/3</m:t>
                        </m:r>
                      </m:sup>
                    </m:sSup>
                  </m:oMath>
                </a14:m>
                <a:r>
                  <a:rPr lang="en-US" altLang="ko-KR" sz="2400" dirty="0" smtClean="0">
                    <a:ea typeface="굴림" pitchFamily="50" charset="-127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dirty="0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dirty="0" smtClean="0">
                            <a:latin typeface="Cambria Math"/>
                            <a:ea typeface="굴림" pitchFamily="50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/>
                            <a:ea typeface="굴림" pitchFamily="50" charset="-127"/>
                          </a:rPr>
                          <m:t>𝑐</m:t>
                        </m:r>
                      </m:sub>
                    </m:sSub>
                    <m:r>
                      <a:rPr lang="en-US" altLang="ko-KR" sz="2400" b="0" i="1" dirty="0" smtClean="0">
                        <a:latin typeface="Cambria Math"/>
                        <a:ea typeface="굴림" pitchFamily="50" charset="-127"/>
                      </a:rPr>
                      <m:t>𝑍</m:t>
                    </m:r>
                    <m:d>
                      <m:d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en-US" altLang="ko-KR" sz="2400" b="0" i="1" dirty="0" smtClean="0">
                            <a:latin typeface="Cambria Math"/>
                            <a:ea typeface="굴림" pitchFamily="50" charset="-127"/>
                          </a:rPr>
                          <m:t>𝑍</m:t>
                        </m:r>
                        <m:r>
                          <a:rPr lang="en-US" altLang="ko-KR" sz="2400" b="0" i="1" dirty="0" smtClean="0">
                            <a:latin typeface="Cambria Math"/>
                            <a:ea typeface="굴림" pitchFamily="50" charset="-127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r>
                          <a:rPr lang="en-US" altLang="ko-KR" sz="2400" b="0" i="1" dirty="0" smtClean="0">
                            <a:latin typeface="Cambria Math"/>
                            <a:ea typeface="굴림" pitchFamily="50" charset="-127"/>
                          </a:rPr>
                          <m:t>𝐴</m:t>
                        </m:r>
                      </m:e>
                      <m:sup>
                        <m:r>
                          <a:rPr lang="en-US" altLang="ko-KR" sz="2400" b="0" i="1" dirty="0" smtClean="0">
                            <a:latin typeface="Cambria Math"/>
                            <a:ea typeface="굴림" pitchFamily="50" charset="-127"/>
                          </a:rPr>
                          <m:t>−4/3</m:t>
                        </m:r>
                      </m:sup>
                    </m:sSup>
                    <m:r>
                      <a:rPr lang="en-US" altLang="ko-KR" sz="2400" b="0" i="1" dirty="0" smtClean="0">
                        <a:latin typeface="Cambria Math"/>
                        <a:ea typeface="굴림" pitchFamily="50" charset="-127"/>
                      </a:rPr>
                      <m:t>−</m:t>
                    </m:r>
                    <m:sSub>
                      <m:sSub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dirty="0" smtClean="0">
                            <a:latin typeface="Cambria Math"/>
                            <a:ea typeface="굴림" pitchFamily="50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/>
                            <a:ea typeface="굴림" pitchFamily="50" charset="-127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b="0" i="1" dirty="0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0" i="1" dirty="0" smtClean="0">
                                    <a:latin typeface="Cambria Math"/>
                                    <a:ea typeface="굴림" pitchFamily="50" charset="-127"/>
                                  </a:rPr>
                                  <m:t>𝑁</m:t>
                                </m:r>
                                <m:r>
                                  <a:rPr lang="en-US" altLang="ko-KR" sz="2400" b="0" i="1" dirty="0" smtClean="0">
                                    <a:latin typeface="Cambria Math"/>
                                    <a:ea typeface="굴림" pitchFamily="50" charset="-127"/>
                                  </a:rPr>
                                  <m:t>−</m:t>
                                </m:r>
                                <m:r>
                                  <a:rPr lang="en-US" altLang="ko-KR" sz="2400" b="0" i="1" dirty="0" smtClean="0">
                                    <a:latin typeface="Cambria Math"/>
                                    <a:ea typeface="굴림" pitchFamily="50" charset="-127"/>
                                  </a:rPr>
                                  <m:t>𝑍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2400" b="0" i="1" dirty="0" smtClean="0">
                                <a:latin typeface="Cambria Math"/>
                                <a:ea typeface="굴림" pitchFamily="50" charset="-127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2400" b="0" i="1" dirty="0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2400" b="0" i="1" dirty="0" smtClean="0">
                                <a:latin typeface="Cambria Math"/>
                                <a:ea typeface="굴림" pitchFamily="50" charset="-127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sz="2400" b="0" i="1" dirty="0" smtClean="0">
                                <a:latin typeface="Cambria Math"/>
                                <a:ea typeface="굴림" pitchFamily="50" charset="-127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sz="2400" b="0" i="1" dirty="0" smtClean="0">
                        <a:latin typeface="Cambria Math"/>
                        <a:ea typeface="굴림" pitchFamily="50" charset="-127"/>
                      </a:rPr>
                      <m:t>+</m:t>
                    </m:r>
                    <m:sSub>
                      <m:sSub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ko-KR" altLang="en-US" sz="2400" b="0" i="1" dirty="0" smtClean="0">
                            <a:latin typeface="Cambria Math"/>
                            <a:ea typeface="굴림" pitchFamily="50" charset="-127"/>
                          </a:rPr>
                          <m:t>𝛿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/>
                            <a:ea typeface="굴림" pitchFamily="50" charset="-127"/>
                          </a:rPr>
                          <m:t>𝑝𝑎𝑖𝑟</m:t>
                        </m:r>
                      </m:sub>
                    </m:sSub>
                  </m:oMath>
                </a14:m>
                <a:endParaRPr lang="en-US" altLang="ko-KR" sz="2400" dirty="0" smtClean="0">
                  <a:ea typeface="굴림" pitchFamily="50" charset="-127"/>
                </a:endParaRPr>
              </a:p>
              <a:p>
                <a:pPr>
                  <a:spcBef>
                    <a:spcPct val="10000"/>
                  </a:spcBef>
                </a:pPr>
                <a:r>
                  <a:rPr lang="en-US" altLang="ko-KR" dirty="0" smtClean="0">
                    <a:ea typeface="굴림" pitchFamily="50" charset="-127"/>
                  </a:rPr>
                  <a:t>(Ref.)  C. F. von </a:t>
                </a:r>
                <a:r>
                  <a:rPr lang="en-US" altLang="ko-KR" dirty="0" err="1" smtClean="0">
                    <a:ea typeface="굴림" pitchFamily="50" charset="-127"/>
                  </a:rPr>
                  <a:t>Weizsäcker</a:t>
                </a:r>
                <a:r>
                  <a:rPr lang="en-US" altLang="ko-KR" dirty="0" smtClean="0">
                    <a:ea typeface="굴림" pitchFamily="50" charset="-127"/>
                  </a:rPr>
                  <a:t>, Z. </a:t>
                </a:r>
                <a:r>
                  <a:rPr lang="en-US" altLang="ko-KR" dirty="0" err="1" smtClean="0">
                    <a:ea typeface="굴림" pitchFamily="50" charset="-127"/>
                  </a:rPr>
                  <a:t>Physik</a:t>
                </a:r>
                <a:r>
                  <a:rPr lang="en-US" altLang="ko-KR" dirty="0" smtClean="0">
                    <a:ea typeface="굴림" pitchFamily="50" charset="-127"/>
                  </a:rPr>
                  <a:t> 96, 431 (1935)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altLang="ko-KR" dirty="0">
                    <a:ea typeface="굴림" pitchFamily="50" charset="-127"/>
                  </a:rPr>
                  <a:t> </a:t>
                </a:r>
                <a:r>
                  <a:rPr lang="en-US" altLang="ko-KR" dirty="0" smtClean="0">
                    <a:ea typeface="굴림" pitchFamily="50" charset="-127"/>
                  </a:rPr>
                  <a:t>       N. Bohr, Nature 137, 344 (1936)</a:t>
                </a:r>
                <a:endParaRPr lang="ko-KR" altLang="en-US" dirty="0" smtClean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386" y="1222427"/>
                <a:ext cx="8659102" cy="1702517"/>
              </a:xfrm>
              <a:prstGeom prst="rect">
                <a:avLst/>
              </a:prstGeom>
              <a:blipFill rotWithShape="0">
                <a:blip r:embed="rId2"/>
                <a:stretch>
                  <a:fillRect l="-1056" t="-2867" b="-46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323528" y="4120961"/>
                <a:ext cx="7485447" cy="1972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sz="2400" b="1" dirty="0" smtClean="0">
                    <a:solidFill>
                      <a:srgbClr val="0000FF"/>
                    </a:solidFill>
                    <a:ea typeface="굴림" pitchFamily="50" charset="-127"/>
                  </a:rPr>
                  <a:t>Energy of nuclear matter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altLang="ko-KR" sz="2400" dirty="0" smtClean="0">
                    <a:ea typeface="굴림" pitchFamily="50" charset="-127"/>
                  </a:rPr>
                  <a:t>(density and </a:t>
                </a:r>
                <a:r>
                  <a:rPr lang="en-US" altLang="ko-KR" sz="2400" dirty="0" err="1" smtClean="0">
                    <a:ea typeface="굴림" pitchFamily="50" charset="-127"/>
                  </a:rPr>
                  <a:t>isospin</a:t>
                </a:r>
                <a:r>
                  <a:rPr lang="en-US" altLang="ko-KR" sz="2400" dirty="0" smtClean="0">
                    <a:ea typeface="굴림" pitchFamily="50" charset="-127"/>
                  </a:rPr>
                  <a:t> asymmetry dependence)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altLang="ko-KR" sz="2400" b="0" dirty="0" smtClean="0">
                    <a:ea typeface="굴림" pitchFamily="50" charset="-127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𝐸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, </m:t>
                        </m:r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𝛿</m:t>
                        </m:r>
                      </m:e>
                    </m:d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 /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𝐴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𝐸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,</m:t>
                        </m:r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𝛿</m:t>
                        </m:r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=0</m:t>
                        </m:r>
                      </m:e>
                    </m:d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𝑠𝑦𝑚</m:t>
                        </m:r>
                      </m:sub>
                    </m:sSub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</m:d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𝛿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r>
                      <a:rPr lang="ko-KR" altLang="en-US" sz="2400" b="0" i="1" smtClean="0">
                        <a:latin typeface="Cambria Math"/>
                        <a:ea typeface="굴림" pitchFamily="50" charset="-127"/>
                      </a:rPr>
                      <m:t>𝒪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pPr>
                          <m:e>
                            <m:r>
                              <a:rPr lang="ko-KR" altLang="en-US" sz="2400" b="0" i="1" smtClean="0">
                                <a:latin typeface="Cambria Math"/>
                                <a:ea typeface="굴림" pitchFamily="50" charset="-127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r>
                      <a:rPr lang="en-US" altLang="ko-KR" sz="2400" b="0" i="1" smtClean="0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en-US" altLang="ko-KR" dirty="0" smtClean="0">
                    <a:ea typeface="굴림" pitchFamily="50" charset="-127"/>
                  </a:rPr>
                  <a:t>  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altLang="ko-KR" sz="2400" dirty="0" smtClean="0">
                    <a:ea typeface="굴림" pitchFamily="50" charset="-127"/>
                  </a:rPr>
                  <a:t>   where </a:t>
                </a:r>
                <a14:m>
                  <m:oMath xmlns:m="http://schemas.openxmlformats.org/officeDocument/2006/math">
                    <m:r>
                      <a:rPr lang="ko-KR" altLang="en-US" sz="2400" i="1" smtClean="0">
                        <a:latin typeface="Cambria Math"/>
                        <a:ea typeface="굴림" pitchFamily="50" charset="-127"/>
                      </a:rPr>
                      <m:t>𝜌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𝑛</m:t>
                        </m:r>
                      </m:sub>
                    </m:sSub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sz="2400" dirty="0" smtClean="0">
                    <a:latin typeface="Cambria Math"/>
                    <a:ea typeface="굴림" pitchFamily="50" charset="-127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latin typeface="Cambria Math"/>
                        <a:ea typeface="굴림" pitchFamily="50" charset="-127"/>
                      </a:rPr>
                      <m:t>   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 </m:t>
                    </m:r>
                    <m:r>
                      <a:rPr lang="ko-KR" altLang="en-US" sz="2400" i="1">
                        <a:latin typeface="Cambria Math"/>
                        <a:ea typeface="굴림" pitchFamily="50" charset="-127"/>
                      </a:rPr>
                      <m:t>𝛿</m:t>
                    </m:r>
                    <m:r>
                      <a:rPr lang="en-US" altLang="ko-KR" sz="2400" i="1">
                        <a:latin typeface="Cambria Math"/>
                        <a:ea typeface="굴림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4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  <a:ea typeface="굴림" pitchFamily="50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/>
                            <a:ea typeface="굴림" pitchFamily="50" charset="-127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4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  <a:ea typeface="굴림" pitchFamily="50" charset="-127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4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  <a:ea typeface="굴림" pitchFamily="50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/>
                            <a:ea typeface="굴림" pitchFamily="50" charset="-127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4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  <a:ea typeface="굴림" pitchFamily="50" charset="-127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, 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  </m:t>
                        </m:r>
                        <m:r>
                          <a:rPr lang="en-US" altLang="ko-KR" sz="2400" i="1">
                            <a:latin typeface="Cambria Math"/>
                            <a:ea typeface="굴림" pitchFamily="50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  <a:ea typeface="굴림" pitchFamily="50" charset="-127"/>
                          </a:rPr>
                          <m:t>𝑠</m:t>
                        </m:r>
                      </m:sub>
                    </m:sSub>
                    <m:r>
                      <a:rPr lang="en-US" altLang="ko-KR" sz="2400" i="1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  <a:ea typeface="Cambria Math"/>
                          </a:rPr>
                          <m:t>𝑠𝑦𝑚</m:t>
                        </m:r>
                      </m:sub>
                    </m:sSub>
                    <m:r>
                      <a:rPr lang="en-US" altLang="ko-KR" sz="2400" i="1">
                        <a:latin typeface="Cambria Math"/>
                        <a:ea typeface="Cambria Math"/>
                      </a:rPr>
                      <m:t>(0.6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ko-KR" altLang="en-US" sz="24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ko-KR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ko-KR" altLang="en-US" sz="2400" dirty="0" smtClean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120961"/>
                <a:ext cx="7485447" cy="1972335"/>
              </a:xfrm>
              <a:prstGeom prst="rect">
                <a:avLst/>
              </a:prstGeom>
              <a:blipFill rotWithShape="0">
                <a:blip r:embed="rId3"/>
                <a:stretch>
                  <a:fillRect l="-1221" t="-24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타원 8"/>
          <p:cNvSpPr/>
          <p:nvPr/>
        </p:nvSpPr>
        <p:spPr>
          <a:xfrm>
            <a:off x="4283968" y="4913872"/>
            <a:ext cx="1152128" cy="518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 bwMode="auto">
          <a:xfrm>
            <a:off x="5724128" y="2780928"/>
            <a:ext cx="3168352" cy="1661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000" b="1" dirty="0" smtClean="0">
                <a:solidFill>
                  <a:srgbClr val="FF0000"/>
                </a:solidFill>
                <a:ea typeface="굴림" pitchFamily="50" charset="-127"/>
              </a:rPr>
              <a:t>Symmetry energy:</a:t>
            </a:r>
            <a:endParaRPr lang="en-US" altLang="ko-KR" sz="2000" dirty="0" smtClean="0">
              <a:ea typeface="굴림" pitchFamily="50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000" dirty="0" smtClean="0">
                <a:ea typeface="굴림" pitchFamily="50" charset="-127"/>
              </a:rPr>
              <a:t>Difference in energy between neutron matter and symmetric matter </a:t>
            </a:r>
            <a:r>
              <a:rPr lang="en-US" altLang="ko-KR" sz="2000" dirty="0" smtClean="0">
                <a:solidFill>
                  <a:srgbClr val="0000FF"/>
                </a:solidFill>
                <a:ea typeface="굴림" pitchFamily="50" charset="-127"/>
              </a:rPr>
              <a:t>(rather unknown)</a:t>
            </a:r>
            <a:endParaRPr lang="ko-KR" altLang="en-US" sz="2000" dirty="0" smtClean="0">
              <a:solidFill>
                <a:srgbClr val="0000FF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38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949710" y="2134597"/>
            <a:ext cx="3654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dirty="0" smtClean="0">
                <a:ea typeface="宋体" pitchFamily="2" charset="-122"/>
              </a:rPr>
              <a:t>L.W. Chen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et al., </a:t>
            </a:r>
          </a:p>
          <a:p>
            <a:pPr algn="r"/>
            <a:r>
              <a:rPr lang="en-US" altLang="zh-CN" dirty="0" smtClean="0">
                <a:ea typeface="宋体" pitchFamily="2" charset="-122"/>
              </a:rPr>
              <a:t>PRL 94, 032701 (2005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)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4211960" y="2732803"/>
            <a:ext cx="4504783" cy="3504509"/>
            <a:chOff x="4387697" y="1772816"/>
            <a:chExt cx="4504783" cy="350450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697" y="1772816"/>
              <a:ext cx="4504783" cy="350450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 bwMode="auto">
            <a:xfrm rot="18733199">
              <a:off x="6611659" y="2478377"/>
              <a:ext cx="11208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2000" dirty="0" err="1" smtClean="0">
                  <a:solidFill>
                    <a:srgbClr val="FF0000"/>
                  </a:solidFill>
                  <a:ea typeface="굴림" pitchFamily="50" charset="-127"/>
                </a:rPr>
                <a:t>Asy</a:t>
              </a:r>
              <a:r>
                <a:rPr lang="en-US" altLang="ko-KR" sz="2000" dirty="0" smtClean="0">
                  <a:solidFill>
                    <a:srgbClr val="FF0000"/>
                  </a:solidFill>
                  <a:ea typeface="굴림" pitchFamily="50" charset="-127"/>
                </a:rPr>
                <a:t>-stiff</a:t>
              </a:r>
              <a:endParaRPr lang="ko-KR" altLang="en-US" sz="2000" dirty="0" smtClean="0">
                <a:solidFill>
                  <a:srgbClr val="FF0000"/>
                </a:solidFill>
                <a:ea typeface="굴림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 rot="394495">
              <a:off x="7270517" y="3828421"/>
              <a:ext cx="11304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2000" dirty="0" err="1" smtClean="0">
                  <a:solidFill>
                    <a:srgbClr val="FF0000"/>
                  </a:solidFill>
                  <a:ea typeface="굴림" pitchFamily="50" charset="-127"/>
                </a:rPr>
                <a:t>Asy</a:t>
              </a:r>
              <a:r>
                <a:rPr lang="en-US" altLang="ko-KR" sz="2000" dirty="0" smtClean="0">
                  <a:solidFill>
                    <a:srgbClr val="FF0000"/>
                  </a:solidFill>
                  <a:ea typeface="굴림" pitchFamily="50" charset="-127"/>
                </a:rPr>
                <a:t>-soft</a:t>
              </a:r>
              <a:endParaRPr lang="ko-KR" altLang="en-US" sz="2000" dirty="0" smtClean="0">
                <a:solidFill>
                  <a:srgbClr val="FF0000"/>
                </a:solidFill>
                <a:ea typeface="굴림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59062" y="2649928"/>
            <a:ext cx="3608882" cy="3659393"/>
            <a:chOff x="603078" y="2505912"/>
            <a:chExt cx="3608882" cy="3659393"/>
          </a:xfrm>
        </p:grpSpPr>
        <p:grpSp>
          <p:nvGrpSpPr>
            <p:cNvPr id="9" name="그룹 8"/>
            <p:cNvGrpSpPr/>
            <p:nvPr/>
          </p:nvGrpSpPr>
          <p:grpSpPr>
            <a:xfrm>
              <a:off x="603078" y="2505912"/>
              <a:ext cx="3608882" cy="3659393"/>
              <a:chOff x="539701" y="2857496"/>
              <a:chExt cx="3685329" cy="3481019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642910" y="2857496"/>
                <a:ext cx="3571900" cy="3470328"/>
                <a:chOff x="656558" y="2758402"/>
                <a:chExt cx="3571900" cy="3470328"/>
              </a:xfrm>
            </p:grpSpPr>
            <p:pic>
              <p:nvPicPr>
                <p:cNvPr id="14" name="그림 13" descr="EOS-HFB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56558" y="2758402"/>
                  <a:ext cx="3571900" cy="3470328"/>
                </a:xfrm>
                <a:prstGeom prst="rect">
                  <a:avLst/>
                </a:prstGeom>
              </p:spPr>
            </p:pic>
            <p:cxnSp>
              <p:nvCxnSpPr>
                <p:cNvPr id="15" name="직선 화살표 연결선 14"/>
                <p:cNvCxnSpPr/>
                <p:nvPr/>
              </p:nvCxnSpPr>
              <p:spPr>
                <a:xfrm rot="5400000" flipH="1" flipV="1">
                  <a:off x="1786712" y="4714884"/>
                  <a:ext cx="1427966" cy="794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16" name="개체 1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912147114"/>
                        </p:ext>
                      </p:extLst>
                    </p:nvPr>
                  </p:nvGraphicFramePr>
                  <p:xfrm>
                    <a:off x="2853105" y="3830171"/>
                    <a:ext cx="896871" cy="42488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319" name="수식" r:id="rId5" imgW="507960" imgH="241200" progId="Equation.3">
                            <p:embed/>
                          </p:oleObj>
                        </mc:Choice>
                        <mc:Fallback>
                          <p:oleObj name="수식" r:id="rId5" imgW="507960" imgH="2412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53105" y="3830171"/>
                                  <a:ext cx="896871" cy="42488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16" name="개체 1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912147114"/>
                        </p:ext>
                      </p:extLst>
                    </p:nvPr>
                  </p:nvGraphicFramePr>
                  <p:xfrm>
                    <a:off x="2853105" y="3830171"/>
                    <a:ext cx="896871" cy="42488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092" name="수식" r:id="rId7" imgW="507960" imgH="241200" progId="Equation.3">
                            <p:embed/>
                          </p:oleObj>
                        </mc:Choice>
                        <mc:Fallback>
                          <p:oleObj name="수식" r:id="rId7" imgW="507960" imgH="2412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53105" y="3830171"/>
                                  <a:ext cx="896871" cy="42488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 bwMode="auto">
                  <a:xfrm rot="16200000">
                    <a:off x="-122100" y="3578092"/>
                    <a:ext cx="1732187" cy="40858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ct val="10000"/>
                      </a:spcBef>
                    </a:pPr>
                    <a14:m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/>
                            <a:ea typeface="굴림" pitchFamily="50" charset="-127"/>
                            <a:cs typeface="Times New Roman" pitchFamily="18" charset="0"/>
                          </a:rPr>
                          <m:t>𝐸</m:t>
                        </m:r>
                        <m:r>
                          <a:rPr lang="en-US" altLang="ko-KR" sz="2000" b="0" i="1" smtClean="0">
                            <a:latin typeface="Cambria Math"/>
                            <a:ea typeface="굴림" pitchFamily="50" charset="-127"/>
                            <a:cs typeface="Times New Roman" pitchFamily="18" charset="0"/>
                          </a:rPr>
                          <m:t> (</m:t>
                        </m:r>
                        <m:r>
                          <a:rPr lang="ko-KR" altLang="en-US" sz="2000" b="0" i="1" smtClean="0">
                            <a:latin typeface="Cambria Math"/>
                            <a:ea typeface="굴림" pitchFamily="50" charset="-127"/>
                            <a:cs typeface="Times New Roman" pitchFamily="18" charset="0"/>
                          </a:rPr>
                          <m:t>𝜌</m:t>
                        </m:r>
                        <m:r>
                          <a:rPr lang="en-US" altLang="ko-KR" sz="2000" b="0" i="1" smtClean="0">
                            <a:latin typeface="Cambria Math"/>
                            <a:ea typeface="굴림" pitchFamily="50" charset="-127"/>
                            <a:cs typeface="Times New Roman" pitchFamily="18" charset="0"/>
                          </a:rPr>
                          <m:t>)/</m:t>
                        </m:r>
                        <m:r>
                          <a:rPr lang="en-US" altLang="ko-KR" sz="2000" b="0" i="1" smtClean="0">
                            <a:latin typeface="Cambria Math"/>
                            <a:ea typeface="굴림" pitchFamily="50" charset="-127"/>
                            <a:cs typeface="Times New Roman" pitchFamily="18" charset="0"/>
                          </a:rPr>
                          <m:t>𝐴</m:t>
                        </m:r>
                      </m:oMath>
                    </a14:m>
                    <a:r>
                      <a:rPr lang="en-US" altLang="ko-KR" sz="2000" dirty="0" smtClean="0"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rPr>
                      <a:t> (MeV)</a:t>
                    </a:r>
                    <a:endParaRPr lang="ko-KR" altLang="en-US" sz="2000" dirty="0" smtClean="0">
                      <a:latin typeface="Times New Roman" pitchFamily="18" charset="0"/>
                      <a:ea typeface="굴림" pitchFamily="50" charset="-127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-122100" y="3578092"/>
                    <a:ext cx="1732187" cy="40858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7576" t="-2341" r="-2575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/>
              <p:cNvSpPr txBox="1"/>
              <p:nvPr/>
            </p:nvSpPr>
            <p:spPr bwMode="auto">
              <a:xfrm>
                <a:off x="3286387" y="5983922"/>
                <a:ext cx="938643" cy="354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sz="2000" i="1" dirty="0" smtClean="0">
                    <a:latin typeface="Symbol" pitchFamily="18" charset="2"/>
                    <a:ea typeface="굴림" pitchFamily="50" charset="-127"/>
                  </a:rPr>
                  <a:t>r</a:t>
                </a:r>
                <a:r>
                  <a:rPr lang="en-US" altLang="ko-KR" sz="2000" dirty="0" smtClean="0">
                    <a:ea typeface="굴림" pitchFamily="50" charset="-127"/>
                  </a:rPr>
                  <a:t> </a:t>
                </a:r>
                <a:r>
                  <a:rPr lang="en-US" altLang="ko-KR" sz="20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(fm</a:t>
                </a:r>
                <a:r>
                  <a:rPr lang="en-US" altLang="ko-KR" sz="2000" baseline="300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-3</a:t>
                </a:r>
                <a:r>
                  <a:rPr lang="en-US" altLang="ko-KR" sz="20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)</a:t>
                </a:r>
                <a:endParaRPr lang="ko-KR" altLang="en-US" sz="2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endParaRPr>
              </a:p>
            </p:txBody>
          </p:sp>
        </p:grpSp>
        <p:cxnSp>
          <p:nvCxnSpPr>
            <p:cNvPr id="20" name="직선 화살표 연결선 19"/>
            <p:cNvCxnSpPr/>
            <p:nvPr/>
          </p:nvCxnSpPr>
          <p:spPr>
            <a:xfrm flipH="1">
              <a:off x="2555776" y="3933056"/>
              <a:ext cx="410136" cy="1999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463734" y="1281344"/>
                <a:ext cx="6566028" cy="1067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𝐸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, </m:t>
                        </m:r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𝛿</m:t>
                        </m:r>
                      </m:e>
                    </m:d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/</m:t>
                    </m:r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𝐴</m:t>
                    </m:r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𝐸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,</m:t>
                        </m:r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𝛿</m:t>
                        </m:r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=0</m:t>
                        </m:r>
                      </m:e>
                    </m:d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𝑠𝑦𝑚</m:t>
                        </m:r>
                      </m:sub>
                    </m:sSub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</m:d>
                    <m:sSup>
                      <m:sSup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𝛿</m:t>
                        </m:r>
                      </m:e>
                      <m:sup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p>
                    </m:sSup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r>
                      <a:rPr lang="ko-KR" altLang="en-US" sz="2200" b="0" i="1" smtClean="0">
                        <a:latin typeface="Cambria Math"/>
                        <a:ea typeface="굴림" pitchFamily="50" charset="-127"/>
                      </a:rPr>
                      <m:t>𝒪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pPr>
                          <m:e>
                            <m:r>
                              <a:rPr lang="ko-KR" altLang="en-US" sz="2200" b="0" i="1" smtClean="0">
                                <a:latin typeface="Cambria Math"/>
                                <a:ea typeface="굴림" pitchFamily="50" charset="-127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ko-KR" sz="2200" b="0" i="1" smtClean="0">
                                <a:latin typeface="Cambria Math"/>
                                <a:ea typeface="굴림" pitchFamily="50" charset="-127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r>
                      <a:rPr lang="en-US" altLang="ko-KR" sz="2200" b="0" i="1" smtClean="0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en-US" altLang="ko-KR" sz="2200" dirty="0" smtClean="0">
                    <a:ea typeface="굴림" pitchFamily="50" charset="-127"/>
                  </a:rPr>
                  <a:t>  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altLang="ko-KR" sz="2200" dirty="0" smtClean="0">
                    <a:ea typeface="굴림" pitchFamily="50" charset="-127"/>
                  </a:rPr>
                  <a:t>where </a:t>
                </a:r>
                <a14:m>
                  <m:oMath xmlns:m="http://schemas.openxmlformats.org/officeDocument/2006/math">
                    <m:r>
                      <a:rPr lang="ko-KR" altLang="en-US" sz="2200" i="1" smtClean="0">
                        <a:latin typeface="Cambria Math"/>
                        <a:ea typeface="굴림" pitchFamily="50" charset="-127"/>
                      </a:rPr>
                      <m:t>𝜌</m:t>
                    </m:r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=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𝑛</m:t>
                        </m:r>
                      </m:sub>
                    </m:sSub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sz="2200" dirty="0" smtClean="0">
                    <a:latin typeface="Cambria Math"/>
                    <a:ea typeface="굴림" pitchFamily="50" charset="-127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ko-KR" sz="2200" b="0" i="0" smtClean="0">
                        <a:latin typeface="Cambria Math"/>
                        <a:ea typeface="굴림" pitchFamily="50" charset="-127"/>
                      </a:rPr>
                      <m:t> </m:t>
                    </m:r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 </m:t>
                    </m:r>
                    <m:r>
                      <a:rPr lang="ko-KR" altLang="en-US" sz="2200" i="1">
                        <a:latin typeface="Cambria Math"/>
                        <a:ea typeface="굴림" pitchFamily="50" charset="-127"/>
                      </a:rPr>
                      <m:t>𝛿</m:t>
                    </m:r>
                    <m:r>
                      <a:rPr lang="en-US" altLang="ko-KR" sz="2200" i="1">
                        <a:latin typeface="Cambria Math"/>
                        <a:ea typeface="굴림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2200" i="1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2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200" i="1">
                                <a:latin typeface="Cambria Math"/>
                                <a:ea typeface="굴림" pitchFamily="50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sz="2200" i="1">
                            <a:latin typeface="Cambria Math"/>
                            <a:ea typeface="굴림" pitchFamily="50" charset="-127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2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200" i="1">
                                <a:latin typeface="Cambria Math"/>
                                <a:ea typeface="굴림" pitchFamily="50" charset="-127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2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200" i="1">
                                <a:latin typeface="Cambria Math"/>
                                <a:ea typeface="굴림" pitchFamily="50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sz="2200" i="1">
                            <a:latin typeface="Cambria Math"/>
                            <a:ea typeface="굴림" pitchFamily="50" charset="-127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2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200" i="1">
                                <a:latin typeface="Cambria Math"/>
                                <a:ea typeface="굴림" pitchFamily="50" charset="-127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ko-KR" altLang="en-US" sz="2200" dirty="0" smtClean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734" y="1281344"/>
                <a:ext cx="6566028" cy="1067536"/>
              </a:xfrm>
              <a:prstGeom prst="rect">
                <a:avLst/>
              </a:prstGeom>
              <a:blipFill rotWithShape="1">
                <a:blip r:embed="rId10"/>
                <a:stretch>
                  <a:fillRect l="-11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EOS &amp; Symmetry Energy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0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14650" y="2914650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bg1"/>
                </a:solidFill>
                <a:ea typeface="宋体" pitchFamily="2" charset="-122"/>
              </a:rPr>
              <a:t>18</a:t>
            </a:r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Nuclear Symmetry Energy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 bwMode="auto">
              <a:xfrm>
                <a:off x="701074" y="1160601"/>
                <a:ext cx="7863371" cy="5023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1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𝑠𝑦𝑚</m:t>
                        </m:r>
                      </m:sub>
                    </m:sSub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</m:d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𝐹</m:t>
                        </m:r>
                      </m:sub>
                    </m:sSub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 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dPr>
                          <m:e>
                            <m:r>
                              <a:rPr lang="ko-KR" altLang="en-US" sz="24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  <m:r>
                              <a:rPr lang="en-US" altLang="ko-KR" sz="2400" i="1">
                                <a:latin typeface="Cambria Math"/>
                                <a:ea typeface="굴림" pitchFamily="50" charset="-127"/>
                              </a:rPr>
                              <m:t> /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i="1">
                                    <a:latin typeface="Cambria Math"/>
                                    <a:ea typeface="굴림" pitchFamily="50" charset="-127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/>
                                    <a:ea typeface="굴림" pitchFamily="50" charset="-127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2/3</m:t>
                        </m:r>
                      </m:sup>
                    </m:sSup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𝑠𝑦𝑚</m:t>
                            </m:r>
                          </m:sub>
                        </m:sSub>
                      </m:e>
                      <m:sup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𝑝𝑜𝑡</m:t>
                        </m:r>
                      </m:sup>
                    </m:sSup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altLang="ko-KR" sz="2400" dirty="0" smtClean="0">
                    <a:ea typeface="굴림" pitchFamily="50" charset="-127"/>
                  </a:rPr>
                  <a:t> </a:t>
                </a:r>
              </a:p>
              <a:p>
                <a:pPr algn="ctr">
                  <a:spcBef>
                    <a:spcPct val="10000"/>
                  </a:spcBef>
                </a:pPr>
                <a:endParaRPr lang="en-US" altLang="ko-KR" sz="1100" dirty="0" smtClean="0">
                  <a:ea typeface="굴림" pitchFamily="50" charset="-127"/>
                </a:endParaRPr>
              </a:p>
              <a:p>
                <a:pPr marL="342900" indent="-342900">
                  <a:spcBef>
                    <a:spcPct val="10000"/>
                  </a:spcBef>
                  <a:buFont typeface="Wingdings" pitchFamily="2" charset="2"/>
                  <a:buChar char="§"/>
                </a:pPr>
                <a:r>
                  <a:rPr lang="en-US" altLang="ko-KR" sz="2400" dirty="0" smtClean="0">
                    <a:ea typeface="굴림" pitchFamily="50" charset="-127"/>
                  </a:rPr>
                  <a:t>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/>
                                <a:ea typeface="굴림" pitchFamily="50" charset="-127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  <a:ea typeface="굴림" pitchFamily="50" charset="-127"/>
                              </a:rPr>
                              <m:t>𝑠𝑦𝑚</m:t>
                            </m:r>
                          </m:sub>
                        </m:sSub>
                      </m:e>
                      <m:sup>
                        <m:r>
                          <a:rPr lang="en-US" altLang="ko-KR" sz="2400" i="1">
                            <a:latin typeface="Cambria Math"/>
                            <a:ea typeface="굴림" pitchFamily="50" charset="-127"/>
                          </a:rPr>
                          <m:t>𝑝𝑜𝑡</m:t>
                        </m:r>
                      </m:sup>
                    </m:sSup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400" i="1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altLang="ko-KR" sz="2400" i="1" dirty="0" smtClean="0">
                    <a:latin typeface="Cambria Math"/>
                    <a:ea typeface="굴림" pitchFamily="50" charset="-127"/>
                  </a:rPr>
                  <a:t> </a:t>
                </a:r>
                <a:r>
                  <a:rPr lang="en-US" altLang="ko-KR" sz="2400" dirty="0" smtClean="0">
                    <a:ea typeface="굴림" pitchFamily="50" charset="-127"/>
                  </a:rPr>
                  <a:t>is often </a:t>
                </a:r>
                <a:r>
                  <a:rPr lang="en-US" altLang="ko-KR" sz="2400" dirty="0" err="1" smtClean="0">
                    <a:ea typeface="굴림" pitchFamily="50" charset="-127"/>
                  </a:rPr>
                  <a:t>parametrized</a:t>
                </a:r>
                <a:r>
                  <a:rPr lang="en-US" altLang="ko-KR" sz="2400" dirty="0" smtClean="0">
                    <a:ea typeface="굴림" pitchFamily="50" charset="-127"/>
                  </a:rPr>
                  <a:t> as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𝐶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dPr>
                          <m:e>
                            <m:r>
                              <a:rPr lang="ko-KR" altLang="en-US" sz="2400" b="0" i="1" smtClean="0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 /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b="0" i="1" smtClean="0">
                                    <a:latin typeface="Cambria Math"/>
                                    <a:ea typeface="굴림" pitchFamily="50" charset="-127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  <a:ea typeface="굴림" pitchFamily="50" charset="-127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ko-KR" altLang="en-US" sz="2400" dirty="0" smtClean="0">
                    <a:ea typeface="굴림" pitchFamily="50" charset="-127"/>
                  </a:rPr>
                  <a:t> </a:t>
                </a:r>
                <a:endParaRPr lang="en-US" altLang="ko-KR" sz="2400" dirty="0" smtClean="0">
                  <a:ea typeface="굴림" pitchFamily="50" charset="-127"/>
                </a:endParaRPr>
              </a:p>
              <a:p>
                <a:pPr marL="342900" indent="-342900">
                  <a:spcBef>
                    <a:spcPct val="10000"/>
                  </a:spcBef>
                  <a:buFont typeface="Wingdings" pitchFamily="2" charset="2"/>
                  <a:buChar char="§"/>
                </a:pPr>
                <a:r>
                  <a:rPr lang="en-US" altLang="ko-KR" sz="2400" dirty="0" smtClean="0">
                    <a:ea typeface="굴림" pitchFamily="50" charset="-127"/>
                  </a:rPr>
                  <a:t>Useful expansion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ko-KR" altLang="en-US" sz="240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sz="2400" dirty="0" smtClean="0">
                  <a:ea typeface="굴림" pitchFamily="50" charset="-127"/>
                </a:endParaRPr>
              </a:p>
              <a:p>
                <a:pPr algn="ctr">
                  <a:spcBef>
                    <a:spcPct val="1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𝑠𝑦𝑚</m:t>
                        </m:r>
                      </m:sub>
                    </m:sSub>
                    <m:d>
                      <m:d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40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</m:d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𝐽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𝐿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fPr>
                          <m:num>
                            <m:r>
                              <a:rPr lang="ko-KR" altLang="en-US" sz="2400" i="1" smtClean="0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b="0" i="1" smtClean="0">
                                    <a:latin typeface="Cambria Math"/>
                                    <a:ea typeface="굴림" pitchFamily="50" charset="-127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  <a:ea typeface="굴림" pitchFamily="50" charset="-127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2400" i="1" smtClean="0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i="1" smtClean="0">
                                    <a:latin typeface="Cambria Math"/>
                                    <a:ea typeface="굴림" pitchFamily="50" charset="-127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  <a:ea typeface="굴림" pitchFamily="50" charset="-127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𝑠𝑦𝑚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18</m:t>
                        </m:r>
                      </m:den>
                    </m:f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fPr>
                              <m:num>
                                <m:r>
                                  <a:rPr lang="ko-KR" altLang="en-US" sz="2400" i="1">
                                    <a:latin typeface="Cambria Math"/>
                                    <a:ea typeface="굴림" pitchFamily="50" charset="-127"/>
                                  </a:rPr>
                                  <m:t>𝜌</m:t>
                                </m:r>
                                <m:r>
                                  <a:rPr lang="en-US" altLang="ko-KR" sz="2400" i="1">
                                    <a:latin typeface="Cambria Math"/>
                                    <a:ea typeface="굴림" pitchFamily="50" charset="-127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400" dirty="0" smtClean="0">
                    <a:ea typeface="굴림" pitchFamily="50" charset="-127"/>
                  </a:rPr>
                  <a:t> 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altLang="ko-KR" sz="2400" dirty="0" smtClean="0">
                    <a:ea typeface="굴림" pitchFamily="50" charset="-127"/>
                  </a:rPr>
                  <a:t>   where </a:t>
                </a:r>
              </a:p>
              <a:p>
                <a:pPr algn="ctr">
                  <a:spcBef>
                    <a:spcPct val="10000"/>
                  </a:spcBef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𝐿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num>
                      <m:den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400" b="0" i="1" smtClean="0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𝑠𝑦𝑚</m:t>
                        </m:r>
                      </m:sub>
                    </m:sSub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=3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400" i="1">
                                    <a:latin typeface="Cambria Math"/>
                                    <a:ea typeface="굴림" pitchFamily="50" charset="-127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𝑠𝑦𝑚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𝜌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ko-KR" sz="2400" i="1">
                                    <a:latin typeface="Cambria Math"/>
                                    <a:ea typeface="굴림" pitchFamily="50" charset="-127"/>
                                  </a:rPr>
                                  <m:t>𝜕</m:t>
                                </m:r>
                                <m:r>
                                  <a:rPr lang="ko-KR" altLang="en-US" sz="2400" i="1">
                                    <a:latin typeface="Cambria Math"/>
                                    <a:ea typeface="굴림" pitchFamily="50" charset="-127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400" b="0" i="1" smtClean="0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ko-KR" sz="2400" dirty="0" smtClean="0">
                    <a:ea typeface="굴림" pitchFamily="50" charset="-127"/>
                  </a:rPr>
                  <a:t> 	(slope)</a:t>
                </a:r>
              </a:p>
              <a:p>
                <a:pPr algn="ctr">
                  <a:spcBef>
                    <a:spcPct val="1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𝐾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𝑠𝑦𝑚</m:t>
                        </m:r>
                      </m:sub>
                    </m:sSub>
                    <m:r>
                      <a:rPr lang="en-US" altLang="ko-KR" sz="2400" i="1">
                        <a:latin typeface="Cambria Math"/>
                        <a:ea typeface="굴림" pitchFamily="50" charset="-127"/>
                      </a:rPr>
                      <m:t>=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9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400" b="0" i="1" smtClean="0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 smtClean="0">
                                            <a:latin typeface="Cambria Math" panose="02040503050406030204" pitchFamily="18" charset="0"/>
                                            <a:ea typeface="굴림" pitchFamily="50" charset="-127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2400" i="1">
                                            <a:latin typeface="Cambria Math"/>
                                            <a:ea typeface="굴림" pitchFamily="50" charset="-127"/>
                                          </a:rPr>
                                          <m:t>𝜕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/>
                                            <a:ea typeface="굴림" pitchFamily="50" charset="-127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altLang="ko-KR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𝑠𝑦𝑚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𝜌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ko-KR" sz="2400" i="1">
                                    <a:latin typeface="Cambria Math"/>
                                    <a:ea typeface="굴림" pitchFamily="50" charset="-127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altLang="ko-KR" sz="2400" i="1" smtClean="0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2400" i="1" smtClean="0">
                                        <a:latin typeface="Cambria Math"/>
                                        <a:ea typeface="굴림" pitchFamily="50" charset="-127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ko-KR" sz="2400" b="0" i="1" smtClean="0">
                                        <a:latin typeface="Cambria Math"/>
                                        <a:ea typeface="굴림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ko-KR" altLang="en-US" sz="2400" i="1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  <m:r>
                          <a:rPr lang="en-US" altLang="ko-KR" sz="2400" i="1">
                            <a:latin typeface="Cambria Math"/>
                            <a:ea typeface="굴림" pitchFamily="50" charset="-127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4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  <a:ea typeface="굴림" pitchFamily="50" charset="-127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ko-KR" sz="2400" dirty="0" smtClean="0">
                    <a:ea typeface="굴림" pitchFamily="50" charset="-127"/>
                  </a:rPr>
                  <a:t>    (curvature)</a:t>
                </a:r>
              </a:p>
              <a:p>
                <a:pPr marL="342900" indent="-342900">
                  <a:spcBef>
                    <a:spcPct val="10000"/>
                  </a:spcBef>
                  <a:buFont typeface="Wingdings" panose="05000000000000000000" pitchFamily="2" charset="2"/>
                  <a:buChar char="§"/>
                </a:pPr>
                <a:r>
                  <a:rPr lang="en-US" altLang="ko-KR" sz="2400" dirty="0" smtClean="0">
                    <a:solidFill>
                      <a:srgbClr val="0000FF"/>
                    </a:solidFill>
                    <a:ea typeface="굴림" pitchFamily="50" charset="-127"/>
                  </a:rPr>
                  <a:t>Important constraint on nuclear</a:t>
                </a:r>
                <a:r>
                  <a:rPr lang="ko-KR" altLang="en-US" sz="2400" dirty="0" smtClean="0">
                    <a:solidFill>
                      <a:srgbClr val="0000FF"/>
                    </a:solidFill>
                    <a:ea typeface="굴림" pitchFamily="50" charset="-127"/>
                  </a:rPr>
                  <a:t> </a:t>
                </a:r>
                <a:r>
                  <a:rPr lang="en-US" altLang="ko-KR" sz="2400" dirty="0" smtClean="0">
                    <a:solidFill>
                      <a:srgbClr val="0000FF"/>
                    </a:solidFill>
                    <a:ea typeface="굴림" pitchFamily="50" charset="-127"/>
                  </a:rPr>
                  <a:t>effective interaction</a:t>
                </a:r>
                <a:endParaRPr lang="en-US" altLang="ko-KR" sz="2400" dirty="0">
                  <a:solidFill>
                    <a:srgbClr val="0000FF"/>
                  </a:solidFill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74" y="1160601"/>
                <a:ext cx="7863371" cy="5023363"/>
              </a:xfrm>
              <a:prstGeom prst="rect">
                <a:avLst/>
              </a:prstGeom>
              <a:blipFill rotWithShape="0">
                <a:blip r:embed="rId2"/>
                <a:stretch>
                  <a:fillRect l="-1008" r="-3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8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Nuclear Symmetry Energy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4997752" y="1052736"/>
            <a:ext cx="3390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B.-A. Li, PRL 88, 192701 (2002)</a:t>
            </a:r>
            <a:endParaRPr lang="ko-KR" altLang="en-US" dirty="0" smtClean="0">
              <a:ea typeface="굴림" pitchFamily="50" charset="-127"/>
            </a:endParaRPr>
          </a:p>
        </p:txBody>
      </p:sp>
      <p:pic>
        <p:nvPicPr>
          <p:cNvPr id="13" name="그림 12" descr="EoS-del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0795" y="1412776"/>
            <a:ext cx="3747629" cy="38932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5004048" y="5293657"/>
            <a:ext cx="3614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000" b="1" dirty="0" smtClean="0">
                <a:solidFill>
                  <a:srgbClr val="FF0000"/>
                </a:solidFill>
                <a:ea typeface="굴림" pitchFamily="50" charset="-127"/>
              </a:rPr>
              <a:t>High </a:t>
            </a:r>
            <a:r>
              <a:rPr lang="en-US" altLang="ko-KR" sz="2000" b="1" dirty="0" smtClean="0">
                <a:solidFill>
                  <a:srgbClr val="0000FF"/>
                </a:solidFill>
                <a:ea typeface="굴림" pitchFamily="50" charset="-127"/>
              </a:rPr>
              <a:t>(Low) </a:t>
            </a:r>
            <a:r>
              <a:rPr lang="en-US" altLang="ko-KR" sz="2000" dirty="0" smtClean="0">
                <a:ea typeface="굴림" pitchFamily="50" charset="-127"/>
              </a:rPr>
              <a:t>density matter  is more neutron rich with </a:t>
            </a:r>
            <a:r>
              <a:rPr lang="en-US" altLang="ko-KR" sz="2000" b="1" dirty="0" smtClean="0">
                <a:solidFill>
                  <a:srgbClr val="FF0000"/>
                </a:solidFill>
                <a:ea typeface="굴림" pitchFamily="50" charset="-127"/>
              </a:rPr>
              <a:t>soft </a:t>
            </a:r>
            <a:r>
              <a:rPr lang="en-US" altLang="ko-KR" sz="2000" b="1" dirty="0" smtClean="0">
                <a:solidFill>
                  <a:srgbClr val="0000FF"/>
                </a:solidFill>
                <a:ea typeface="굴림" pitchFamily="50" charset="-127"/>
              </a:rPr>
              <a:t>(stiff) </a:t>
            </a:r>
            <a:r>
              <a:rPr lang="en-US" altLang="ko-KR" sz="2000" dirty="0" smtClean="0">
                <a:ea typeface="굴림" pitchFamily="50" charset="-127"/>
              </a:rPr>
              <a:t>symmetry energy</a:t>
            </a:r>
            <a:endParaRPr lang="ko-KR" altLang="en-US" sz="2000" dirty="0" smtClean="0">
              <a:ea typeface="굴림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87687" y="1071546"/>
            <a:ext cx="3452265" cy="5209610"/>
            <a:chOff x="687687" y="1071546"/>
            <a:chExt cx="3452265" cy="5209610"/>
          </a:xfrm>
        </p:grpSpPr>
        <p:pic>
          <p:nvPicPr>
            <p:cNvPr id="9" name="그림 8" descr="EoS-L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687" y="1071546"/>
              <a:ext cx="3452265" cy="5209610"/>
            </a:xfrm>
            <a:prstGeom prst="rect">
              <a:avLst/>
            </a:prstGeom>
          </p:spPr>
        </p:pic>
        <p:sp>
          <p:nvSpPr>
            <p:cNvPr id="10" name="자유형 9"/>
            <p:cNvSpPr/>
            <p:nvPr/>
          </p:nvSpPr>
          <p:spPr>
            <a:xfrm>
              <a:off x="1255142" y="4022700"/>
              <a:ext cx="1832930" cy="592118"/>
            </a:xfrm>
            <a:custGeom>
              <a:avLst/>
              <a:gdLst>
                <a:gd name="connsiteX0" fmla="*/ 0 w 1951630"/>
                <a:gd name="connsiteY0" fmla="*/ 259308 h 641445"/>
                <a:gd name="connsiteX1" fmla="*/ 191068 w 1951630"/>
                <a:gd name="connsiteY1" fmla="*/ 163773 h 641445"/>
                <a:gd name="connsiteX2" fmla="*/ 341194 w 1951630"/>
                <a:gd name="connsiteY2" fmla="*/ 95534 h 641445"/>
                <a:gd name="connsiteX3" fmla="*/ 545910 w 1951630"/>
                <a:gd name="connsiteY3" fmla="*/ 27296 h 641445"/>
                <a:gd name="connsiteX4" fmla="*/ 723331 w 1951630"/>
                <a:gd name="connsiteY4" fmla="*/ 0 h 641445"/>
                <a:gd name="connsiteX5" fmla="*/ 955343 w 1951630"/>
                <a:gd name="connsiteY5" fmla="*/ 27296 h 641445"/>
                <a:gd name="connsiteX6" fmla="*/ 1214650 w 1951630"/>
                <a:gd name="connsiteY6" fmla="*/ 95534 h 641445"/>
                <a:gd name="connsiteX7" fmla="*/ 1487606 w 1951630"/>
                <a:gd name="connsiteY7" fmla="*/ 232012 h 641445"/>
                <a:gd name="connsiteX8" fmla="*/ 1692322 w 1951630"/>
                <a:gd name="connsiteY8" fmla="*/ 382137 h 641445"/>
                <a:gd name="connsiteX9" fmla="*/ 1883391 w 1951630"/>
                <a:gd name="connsiteY9" fmla="*/ 559558 h 641445"/>
                <a:gd name="connsiteX10" fmla="*/ 1951630 w 1951630"/>
                <a:gd name="connsiteY10" fmla="*/ 641445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1630" h="641445">
                  <a:moveTo>
                    <a:pt x="0" y="259308"/>
                  </a:moveTo>
                  <a:lnTo>
                    <a:pt x="191068" y="163773"/>
                  </a:lnTo>
                  <a:cubicBezTo>
                    <a:pt x="247934" y="136477"/>
                    <a:pt x="282054" y="118280"/>
                    <a:pt x="341194" y="95534"/>
                  </a:cubicBezTo>
                  <a:cubicBezTo>
                    <a:pt x="400334" y="72788"/>
                    <a:pt x="482221" y="43218"/>
                    <a:pt x="545910" y="27296"/>
                  </a:cubicBezTo>
                  <a:cubicBezTo>
                    <a:pt x="609600" y="11374"/>
                    <a:pt x="655092" y="0"/>
                    <a:pt x="723331" y="0"/>
                  </a:cubicBezTo>
                  <a:cubicBezTo>
                    <a:pt x="791570" y="0"/>
                    <a:pt x="873457" y="11374"/>
                    <a:pt x="955343" y="27296"/>
                  </a:cubicBezTo>
                  <a:cubicBezTo>
                    <a:pt x="1037229" y="43218"/>
                    <a:pt x="1125940" y="61415"/>
                    <a:pt x="1214650" y="95534"/>
                  </a:cubicBezTo>
                  <a:cubicBezTo>
                    <a:pt x="1303360" y="129653"/>
                    <a:pt x="1407994" y="184245"/>
                    <a:pt x="1487606" y="232012"/>
                  </a:cubicBezTo>
                  <a:cubicBezTo>
                    <a:pt x="1567218" y="279779"/>
                    <a:pt x="1626358" y="327546"/>
                    <a:pt x="1692322" y="382137"/>
                  </a:cubicBezTo>
                  <a:cubicBezTo>
                    <a:pt x="1758286" y="436728"/>
                    <a:pt x="1840173" y="516340"/>
                    <a:pt x="1883391" y="559558"/>
                  </a:cubicBezTo>
                  <a:cubicBezTo>
                    <a:pt x="1926609" y="602776"/>
                    <a:pt x="1939119" y="622110"/>
                    <a:pt x="1951630" y="641445"/>
                  </a:cubicBezTo>
                </a:path>
              </a:pathLst>
            </a:cu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254949" y="3577433"/>
              <a:ext cx="2738647" cy="2359444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>
              <a:off x="1255594" y="4905953"/>
              <a:ext cx="2306472" cy="1044471"/>
            </a:xfrm>
            <a:custGeom>
              <a:avLst/>
              <a:gdLst>
                <a:gd name="connsiteX0" fmla="*/ 0 w 2306472"/>
                <a:gd name="connsiteY0" fmla="*/ 553151 h 1044471"/>
                <a:gd name="connsiteX1" fmla="*/ 163773 w 2306472"/>
                <a:gd name="connsiteY1" fmla="*/ 484913 h 1044471"/>
                <a:gd name="connsiteX2" fmla="*/ 395785 w 2306472"/>
                <a:gd name="connsiteY2" fmla="*/ 334787 h 1044471"/>
                <a:gd name="connsiteX3" fmla="*/ 627797 w 2306472"/>
                <a:gd name="connsiteY3" fmla="*/ 184662 h 1044471"/>
                <a:gd name="connsiteX4" fmla="*/ 846161 w 2306472"/>
                <a:gd name="connsiteY4" fmla="*/ 75480 h 1044471"/>
                <a:gd name="connsiteX5" fmla="*/ 1050878 w 2306472"/>
                <a:gd name="connsiteY5" fmla="*/ 20889 h 1044471"/>
                <a:gd name="connsiteX6" fmla="*/ 1269242 w 2306472"/>
                <a:gd name="connsiteY6" fmla="*/ 7241 h 1044471"/>
                <a:gd name="connsiteX7" fmla="*/ 1583140 w 2306472"/>
                <a:gd name="connsiteY7" fmla="*/ 130071 h 1044471"/>
                <a:gd name="connsiteX8" fmla="*/ 1842448 w 2306472"/>
                <a:gd name="connsiteY8" fmla="*/ 334787 h 1044471"/>
                <a:gd name="connsiteX9" fmla="*/ 2033516 w 2306472"/>
                <a:gd name="connsiteY9" fmla="*/ 580447 h 1044471"/>
                <a:gd name="connsiteX10" fmla="*/ 2156346 w 2306472"/>
                <a:gd name="connsiteY10" fmla="*/ 771516 h 1044471"/>
                <a:gd name="connsiteX11" fmla="*/ 2306472 w 2306472"/>
                <a:gd name="connsiteY11" fmla="*/ 1044471 h 104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6472" h="1044471">
                  <a:moveTo>
                    <a:pt x="0" y="553151"/>
                  </a:moveTo>
                  <a:cubicBezTo>
                    <a:pt x="48904" y="537229"/>
                    <a:pt x="97809" y="521307"/>
                    <a:pt x="163773" y="484913"/>
                  </a:cubicBezTo>
                  <a:cubicBezTo>
                    <a:pt x="229737" y="448519"/>
                    <a:pt x="395785" y="334787"/>
                    <a:pt x="395785" y="334787"/>
                  </a:cubicBezTo>
                  <a:cubicBezTo>
                    <a:pt x="473122" y="284745"/>
                    <a:pt x="552734" y="227880"/>
                    <a:pt x="627797" y="184662"/>
                  </a:cubicBezTo>
                  <a:cubicBezTo>
                    <a:pt x="702860" y="141444"/>
                    <a:pt x="775648" y="102775"/>
                    <a:pt x="846161" y="75480"/>
                  </a:cubicBezTo>
                  <a:cubicBezTo>
                    <a:pt x="916674" y="48185"/>
                    <a:pt x="980365" y="32262"/>
                    <a:pt x="1050878" y="20889"/>
                  </a:cubicBezTo>
                  <a:cubicBezTo>
                    <a:pt x="1121391" y="9516"/>
                    <a:pt x="1180532" y="-10956"/>
                    <a:pt x="1269242" y="7241"/>
                  </a:cubicBezTo>
                  <a:cubicBezTo>
                    <a:pt x="1357952" y="25438"/>
                    <a:pt x="1487606" y="75480"/>
                    <a:pt x="1583140" y="130071"/>
                  </a:cubicBezTo>
                  <a:cubicBezTo>
                    <a:pt x="1678674" y="184662"/>
                    <a:pt x="1767385" y="259724"/>
                    <a:pt x="1842448" y="334787"/>
                  </a:cubicBezTo>
                  <a:cubicBezTo>
                    <a:pt x="1917511" y="409850"/>
                    <a:pt x="1981200" y="507659"/>
                    <a:pt x="2033516" y="580447"/>
                  </a:cubicBezTo>
                  <a:cubicBezTo>
                    <a:pt x="2085832" y="653235"/>
                    <a:pt x="2110853" y="694179"/>
                    <a:pt x="2156346" y="771516"/>
                  </a:cubicBezTo>
                  <a:cubicBezTo>
                    <a:pt x="2201839" y="848853"/>
                    <a:pt x="2254155" y="946662"/>
                    <a:pt x="2306472" y="104447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15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8097</TotalTime>
  <Words>2533</Words>
  <Application>Microsoft Office PowerPoint</Application>
  <PresentationFormat>화면 슬라이드 쇼(4:3)</PresentationFormat>
  <Paragraphs>582</Paragraphs>
  <Slides>41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41</vt:i4>
      </vt:variant>
    </vt:vector>
  </HeadingPairs>
  <TitlesOfParts>
    <vt:vector size="54" baseType="lpstr">
      <vt:lpstr>맑은 고딕</vt:lpstr>
      <vt:lpstr>굴림</vt:lpstr>
      <vt:lpstr>Times New Roman</vt:lpstr>
      <vt:lpstr>Cambria Math</vt:lpstr>
      <vt:lpstr>Wingdings</vt:lpstr>
      <vt:lpstr>SimSun</vt:lpstr>
      <vt:lpstr>Calibri</vt:lpstr>
      <vt:lpstr>SimSun</vt:lpstr>
      <vt:lpstr>Symbol</vt:lpstr>
      <vt:lpstr>Arial</vt:lpstr>
      <vt:lpstr>Office 테마</vt:lpstr>
      <vt:lpstr>수식</vt:lpstr>
      <vt:lpstr>Equation</vt:lpstr>
      <vt:lpstr>Overview of LAMPS</vt:lpstr>
      <vt:lpstr>Physics of RIB Reactions</vt:lpstr>
      <vt:lpstr>Nuclear Phase Diagram</vt:lpstr>
      <vt:lpstr>Nuclear Phase Diagram</vt:lpstr>
      <vt:lpstr>Physics Program of LAMPS</vt:lpstr>
      <vt:lpstr>EOS &amp; Symmetry Energy</vt:lpstr>
      <vt:lpstr>EOS &amp; Symmetry Energy</vt:lpstr>
      <vt:lpstr>Nuclear Symmetry Energy</vt:lpstr>
      <vt:lpstr>Nuclear Symmetry Energy</vt:lpstr>
      <vt:lpstr>Symmetry Energy in Fusion</vt:lpstr>
      <vt:lpstr>Dipole Emission in Fusion</vt:lpstr>
      <vt:lpstr>Dipole Emission in Fusion</vt:lpstr>
      <vt:lpstr>Dipole Emission in Fusion</vt:lpstr>
      <vt:lpstr>Dipole Emission in Fusion</vt:lpstr>
      <vt:lpstr>Dipole Response of n-Rich Nuclei</vt:lpstr>
      <vt:lpstr>Dipole Response of n-Rich Nuclei</vt:lpstr>
      <vt:lpstr>Dipole Response of n-Rich Nuclei</vt:lpstr>
      <vt:lpstr>Dipole Response of n-Rich Nuclei</vt:lpstr>
      <vt:lpstr>Dipole Response of n-Rich Nuclei</vt:lpstr>
      <vt:lpstr>Characteristics of PDR </vt:lpstr>
      <vt:lpstr>Charge Equilibration</vt:lpstr>
      <vt:lpstr>Isospin Mixing/Diffusion</vt:lpstr>
      <vt:lpstr>Isospin Mixing/Diffusion</vt:lpstr>
      <vt:lpstr>Isospin Mixing/Diffusion</vt:lpstr>
      <vt:lpstr>Isospin Migration/Neck Fragmentation</vt:lpstr>
      <vt:lpstr>Directed Flow</vt:lpstr>
      <vt:lpstr>Directed Flow</vt:lpstr>
      <vt:lpstr>p-/p+ Ratio</vt:lpstr>
      <vt:lpstr>p-/p+ Ratio</vt:lpstr>
      <vt:lpstr>Effective n/p Mass Splitting</vt:lpstr>
      <vt:lpstr>Effective n/p Mass Splitting</vt:lpstr>
      <vt:lpstr>Physics Program of LAMPS</vt:lpstr>
      <vt:lpstr>Symmetry Energy</vt:lpstr>
      <vt:lpstr>Symmetry Energy &amp; Neutron Stars</vt:lpstr>
      <vt:lpstr>Symmetry Energy &amp; Neutron Stars</vt:lpstr>
      <vt:lpstr>KOBRA</vt:lpstr>
      <vt:lpstr>High-Energy LAMPS</vt:lpstr>
      <vt:lpstr>Participants</vt:lpstr>
      <vt:lpstr>Responsibility</vt:lpstr>
      <vt:lpstr>Plan for Today’s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Physics Program at RISP</dc:title>
  <dc:creator>Byungsik Hong</dc:creator>
  <cp:lastModifiedBy>Byungsik Hong</cp:lastModifiedBy>
  <cp:revision>444</cp:revision>
  <cp:lastPrinted>2013-11-07T15:02:42Z</cp:lastPrinted>
  <dcterms:created xsi:type="dcterms:W3CDTF">2013-03-20T01:44:50Z</dcterms:created>
  <dcterms:modified xsi:type="dcterms:W3CDTF">2014-03-19T06:59:00Z</dcterms:modified>
</cp:coreProperties>
</file>