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sldIdLst>
    <p:sldId id="256" r:id="rId2"/>
    <p:sldId id="342" r:id="rId3"/>
    <p:sldId id="340" r:id="rId4"/>
    <p:sldId id="341" r:id="rId5"/>
    <p:sldId id="378" r:id="rId6"/>
    <p:sldId id="274" r:id="rId7"/>
    <p:sldId id="338" r:id="rId8"/>
    <p:sldId id="365" r:id="rId9"/>
    <p:sldId id="352" r:id="rId10"/>
    <p:sldId id="353" r:id="rId11"/>
    <p:sldId id="401" r:id="rId12"/>
    <p:sldId id="371" r:id="rId13"/>
    <p:sldId id="373" r:id="rId14"/>
    <p:sldId id="392" r:id="rId15"/>
    <p:sldId id="393" r:id="rId16"/>
    <p:sldId id="394" r:id="rId17"/>
    <p:sldId id="370" r:id="rId18"/>
    <p:sldId id="386" r:id="rId19"/>
    <p:sldId id="355" r:id="rId20"/>
    <p:sldId id="366" r:id="rId21"/>
    <p:sldId id="367" r:id="rId22"/>
    <p:sldId id="387" r:id="rId23"/>
    <p:sldId id="380" r:id="rId24"/>
    <p:sldId id="395" r:id="rId25"/>
    <p:sldId id="384" r:id="rId26"/>
    <p:sldId id="383" r:id="rId27"/>
    <p:sldId id="412" r:id="rId28"/>
    <p:sldId id="413" r:id="rId29"/>
    <p:sldId id="379" r:id="rId30"/>
    <p:sldId id="402" r:id="rId31"/>
    <p:sldId id="403" r:id="rId32"/>
    <p:sldId id="418" r:id="rId33"/>
    <p:sldId id="416" r:id="rId34"/>
    <p:sldId id="414" r:id="rId35"/>
    <p:sldId id="292" r:id="rId36"/>
    <p:sldId id="417" r:id="rId37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mbria Math" panose="02040503050406030204" pitchFamily="18" charset="0"/>
      <p:regular r:id="rId43"/>
    </p:embeddedFont>
    <p:embeddedFont>
      <p:font typeface="SimSun" panose="02010600030101010101" pitchFamily="2" charset="-122"/>
      <p:regular r:id="rId44"/>
    </p:embeddedFont>
    <p:embeddedFont>
      <p:font typeface="맑은 고딕" panose="020B0503020000020004" pitchFamily="50" charset="-127"/>
      <p:regular r:id="rId45"/>
      <p:bold r:id="rId4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  <a:srgbClr val="FFFFCC"/>
    <a:srgbClr val="FF33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 varScale="1">
        <p:scale>
          <a:sx n="70" d="100"/>
          <a:sy n="70" d="100"/>
        </p:scale>
        <p:origin x="151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D166474-E4CA-47F9-B344-C1BB0BCA255B}" type="datetimeFigureOut">
              <a:rPr lang="ko-KR" altLang="en-US" smtClean="0"/>
              <a:t>2014-03-29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2DB50D8-6E7B-4BD1-A2A6-75962214CA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012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B50D8-6E7B-4BD1-A2A6-75962214CA1A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3430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B50D8-6E7B-4BD1-A2A6-75962214CA1A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750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115666"/>
          </a:xfrm>
        </p:spPr>
        <p:txBody>
          <a:bodyPr>
            <a:normAutofit/>
          </a:bodyPr>
          <a:lstStyle>
            <a:lvl1pPr>
              <a:defRPr sz="5400" u="none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2016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117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0025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9165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582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301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053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537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274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74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642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31 March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Review of LAMPS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73254-5E58-46DE-8A56-123A268E143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395536" y="6364740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32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1" hangingPunct="1">
        <a:spcBef>
          <a:spcPct val="0"/>
        </a:spcBef>
        <a:buNone/>
        <a:defRPr sz="4400" b="1" u="sng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1" hangingPunct="1">
        <a:spcBef>
          <a:spcPct val="20000"/>
        </a:spcBef>
        <a:buFont typeface="+mj-lt"/>
        <a:buAutoNum type="arabicPeriod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3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7.wmf"/><Relationship Id="rId9" Type="http://schemas.openxmlformats.org/officeDocument/2006/relationships/image" Target="../media/image4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49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0.wmf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00.png"/><Relationship Id="rId5" Type="http://schemas.openxmlformats.org/officeDocument/2006/relationships/image" Target="../media/image600.png"/><Relationship Id="rId10" Type="http://schemas.openxmlformats.org/officeDocument/2006/relationships/image" Target="../media/image400.png"/><Relationship Id="rId4" Type="http://schemas.openxmlformats.org/officeDocument/2006/relationships/image" Target="../media/image46.png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13" Type="http://schemas.openxmlformats.org/officeDocument/2006/relationships/image" Target="../media/image730.png"/><Relationship Id="rId7" Type="http://schemas.openxmlformats.org/officeDocument/2006/relationships/image" Target="../media/image660.png"/><Relationship Id="rId12" Type="http://schemas.openxmlformats.org/officeDocument/2006/relationships/image" Target="../media/image72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0.png"/><Relationship Id="rId15" Type="http://schemas.openxmlformats.org/officeDocument/2006/relationships/image" Target="../media/image52.png"/><Relationship Id="rId5" Type="http://schemas.openxmlformats.org/officeDocument/2006/relationships/image" Target="../media/image640.png"/><Relationship Id="rId10" Type="http://schemas.openxmlformats.org/officeDocument/2006/relationships/image" Target="../media/image700.png"/><Relationship Id="rId9" Type="http://schemas.openxmlformats.org/officeDocument/2006/relationships/image" Target="../media/image49.png"/><Relationship Id="rId14" Type="http://schemas.openxmlformats.org/officeDocument/2006/relationships/image" Target="../media/image51.png"/><Relationship Id="rId4" Type="http://schemas.openxmlformats.org/officeDocument/2006/relationships/image" Target="../media/image6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5.png"/><Relationship Id="rId5" Type="http://schemas.openxmlformats.org/officeDocument/2006/relationships/image" Target="../media/image53.wmf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62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8280920" cy="1872208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LAMPS</a:t>
            </a:r>
            <a:endParaRPr lang="ko-KR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1" y="404664"/>
            <a:ext cx="7200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 smtClean="0">
                <a:solidFill>
                  <a:schemeClr val="tx2"/>
                </a:solidFill>
              </a:rPr>
              <a:t>Review of the LAMPS Project</a:t>
            </a:r>
            <a:r>
              <a:rPr lang="en-US" altLang="ko-KR" sz="2200" dirty="0" smtClean="0">
                <a:solidFill>
                  <a:schemeClr val="tx2"/>
                </a:solidFill>
                <a:latin typeface="+mj-lt"/>
              </a:rPr>
              <a:t>, </a:t>
            </a:r>
          </a:p>
          <a:p>
            <a:pPr algn="ctr"/>
            <a:r>
              <a:rPr lang="en-US" altLang="ko-KR" sz="2200" dirty="0" smtClean="0">
                <a:solidFill>
                  <a:schemeClr val="tx2"/>
                </a:solidFill>
                <a:latin typeface="+mj-lt"/>
              </a:rPr>
              <a:t>IBS, </a:t>
            </a:r>
            <a:r>
              <a:rPr lang="en-US" altLang="ko-KR" sz="2200" dirty="0" err="1" smtClean="0">
                <a:solidFill>
                  <a:schemeClr val="tx2"/>
                </a:solidFill>
                <a:latin typeface="+mj-lt"/>
              </a:rPr>
              <a:t>Daejeon</a:t>
            </a:r>
            <a:r>
              <a:rPr lang="en-US" altLang="ko-KR" sz="2200" dirty="0" smtClean="0">
                <a:solidFill>
                  <a:schemeClr val="tx2"/>
                </a:solidFill>
                <a:latin typeface="+mj-lt"/>
              </a:rPr>
              <a:t>, Korea, 31 March, 2014</a:t>
            </a:r>
            <a:endParaRPr lang="ko-KR" altLang="en-US" sz="2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1385910" y="3068960"/>
            <a:ext cx="6400800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+mj-lt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Byungsik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Hong  (Korea University)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1643554" y="3699375"/>
            <a:ext cx="5913991" cy="260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altLang="ko-KR" sz="3600" b="1" u="sng" dirty="0" smtClean="0">
                <a:latin typeface="Calibri" pitchFamily="34" charset="0"/>
                <a:ea typeface="굴림" pitchFamily="50" charset="-127"/>
              </a:rPr>
              <a:t>Outline</a:t>
            </a:r>
            <a:r>
              <a:rPr lang="en-US" altLang="ko-KR" sz="2400" b="1" dirty="0" smtClean="0">
                <a:latin typeface="Calibri" pitchFamily="34" charset="0"/>
                <a:ea typeface="굴림" pitchFamily="50" charset="-127"/>
              </a:rPr>
              <a:t> </a:t>
            </a:r>
          </a:p>
          <a:p>
            <a:pPr>
              <a:spcBef>
                <a:spcPct val="10000"/>
              </a:spcBef>
              <a:buFontTx/>
              <a:buChar char="-"/>
            </a:pPr>
            <a:r>
              <a:rPr lang="en-US" altLang="ko-KR" sz="2400" b="1" dirty="0" smtClean="0">
                <a:latin typeface="Calibri" pitchFamily="34" charset="0"/>
                <a:ea typeface="굴림" pitchFamily="50" charset="-127"/>
              </a:rPr>
              <a:t> Physics of RIB Reactions</a:t>
            </a:r>
          </a:p>
          <a:p>
            <a:pPr marL="627063" lvl="1" indent="-169863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ko-KR" sz="2200" b="1" dirty="0">
                <a:latin typeface="Calibri" pitchFamily="34" charset="0"/>
                <a:ea typeface="굴림" pitchFamily="50" charset="-127"/>
              </a:rPr>
              <a:t>N</a:t>
            </a:r>
            <a:r>
              <a:rPr lang="en-US" altLang="ko-KR" sz="2200" b="1" dirty="0" smtClean="0">
                <a:latin typeface="Calibri" pitchFamily="34" charset="0"/>
                <a:ea typeface="굴림" pitchFamily="50" charset="-127"/>
              </a:rPr>
              <a:t>uclear symmetry energy</a:t>
            </a:r>
          </a:p>
          <a:p>
            <a:pPr marL="627063" lvl="1" indent="-169863"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altLang="ko-KR" sz="2200" b="1" dirty="0">
                <a:latin typeface="Calibri" pitchFamily="34" charset="0"/>
                <a:ea typeface="굴림" pitchFamily="50" charset="-127"/>
              </a:rPr>
              <a:t>E</a:t>
            </a:r>
            <a:r>
              <a:rPr lang="en-US" altLang="ko-KR" sz="2200" b="1" dirty="0" smtClean="0">
                <a:latin typeface="Calibri" pitchFamily="34" charset="0"/>
                <a:ea typeface="굴림" pitchFamily="50" charset="-127"/>
              </a:rPr>
              <a:t>xamples of the experimental observables</a:t>
            </a:r>
          </a:p>
          <a:p>
            <a:pPr marL="182563" indent="-182563">
              <a:spcBef>
                <a:spcPct val="10000"/>
              </a:spcBef>
              <a:buFontTx/>
              <a:buChar char="-"/>
            </a:pPr>
            <a:r>
              <a:rPr lang="en-US" altLang="ko-KR" sz="2400" b="1" dirty="0">
                <a:latin typeface="Calibri" pitchFamily="34" charset="0"/>
                <a:ea typeface="굴림" pitchFamily="50" charset="-127"/>
              </a:rPr>
              <a:t>Plan </a:t>
            </a:r>
            <a:r>
              <a:rPr lang="en-US" altLang="ko-KR" sz="2400" b="1" dirty="0" smtClean="0">
                <a:latin typeface="Calibri" pitchFamily="34" charset="0"/>
                <a:ea typeface="굴림" pitchFamily="50" charset="-127"/>
              </a:rPr>
              <a:t>for LAMPS</a:t>
            </a:r>
            <a:endParaRPr lang="en-US" altLang="ko-KR" sz="2400" b="1" dirty="0">
              <a:latin typeface="Calibri" pitchFamily="34" charset="0"/>
              <a:ea typeface="굴림" pitchFamily="50" charset="-127"/>
            </a:endParaRPr>
          </a:p>
          <a:p>
            <a:pPr marL="182563" indent="-182563">
              <a:spcBef>
                <a:spcPct val="10000"/>
              </a:spcBef>
              <a:buFontTx/>
              <a:buChar char="-"/>
            </a:pPr>
            <a:r>
              <a:rPr lang="en-US" altLang="ko-KR" sz="2400" b="1" dirty="0" smtClean="0">
                <a:latin typeface="Calibri" pitchFamily="34" charset="0"/>
                <a:ea typeface="굴림" pitchFamily="50" charset="-127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10490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Dipole Emission in Fusion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10</a:t>
            </a:fld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683568" y="1091481"/>
            <a:ext cx="1800200" cy="1689447"/>
            <a:chOff x="2267744" y="1389983"/>
            <a:chExt cx="1656184" cy="1476459"/>
          </a:xfrm>
        </p:grpSpPr>
        <p:pic>
          <p:nvPicPr>
            <p:cNvPr id="11" name="Picture 10" descr="snsnlow"/>
            <p:cNvPicPr>
              <a:picLocks noChangeAspect="1" noChangeArrowheads="1"/>
            </p:cNvPicPr>
            <p:nvPr/>
          </p:nvPicPr>
          <p:blipFill rotWithShape="1">
            <a:blip r:embed="rId3" cstate="print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6" t="18527" r="35875" b="63423"/>
            <a:stretch/>
          </p:blipFill>
          <p:spPr bwMode="auto">
            <a:xfrm>
              <a:off x="2267744" y="1389983"/>
              <a:ext cx="1656184" cy="1476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178310" y="1636060"/>
              <a:ext cx="292593" cy="196861"/>
            </a:xfrm>
            <a:custGeom>
              <a:avLst/>
              <a:gdLst>
                <a:gd name="T0" fmla="*/ 0 w 1041"/>
                <a:gd name="T1" fmla="*/ 2147483647 h 447"/>
                <a:gd name="T2" fmla="*/ 2147483647 w 1041"/>
                <a:gd name="T3" fmla="*/ 2147483647 h 447"/>
                <a:gd name="T4" fmla="*/ 2147483647 w 1041"/>
                <a:gd name="T5" fmla="*/ 2147483647 h 447"/>
                <a:gd name="T6" fmla="*/ 2147483647 w 1041"/>
                <a:gd name="T7" fmla="*/ 2147483647 h 447"/>
                <a:gd name="T8" fmla="*/ 2147483647 w 1041"/>
                <a:gd name="T9" fmla="*/ 2147483647 h 447"/>
                <a:gd name="T10" fmla="*/ 2147483647 w 1041"/>
                <a:gd name="T11" fmla="*/ 2147483647 h 447"/>
                <a:gd name="T12" fmla="*/ 2147483647 w 1041"/>
                <a:gd name="T13" fmla="*/ 2147483647 h 447"/>
                <a:gd name="T14" fmla="*/ 2147483647 w 1041"/>
                <a:gd name="T15" fmla="*/ 2147483647 h 447"/>
                <a:gd name="T16" fmla="*/ 2147483647 w 1041"/>
                <a:gd name="T17" fmla="*/ 2147483647 h 447"/>
                <a:gd name="T18" fmla="*/ 2147483647 w 1041"/>
                <a:gd name="T19" fmla="*/ 2147483647 h 447"/>
                <a:gd name="T20" fmla="*/ 2147483647 w 1041"/>
                <a:gd name="T21" fmla="*/ 2147483647 h 447"/>
                <a:gd name="T22" fmla="*/ 2147483647 w 1041"/>
                <a:gd name="T23" fmla="*/ 2147483647 h 447"/>
                <a:gd name="T24" fmla="*/ 2147483647 w 1041"/>
                <a:gd name="T25" fmla="*/ 2147483647 h 447"/>
                <a:gd name="T26" fmla="*/ 2147483647 w 1041"/>
                <a:gd name="T27" fmla="*/ 0 h 4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1"/>
                <a:gd name="T43" fmla="*/ 0 h 447"/>
                <a:gd name="T44" fmla="*/ 1041 w 1041"/>
                <a:gd name="T45" fmla="*/ 447 h 4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1" h="447">
                  <a:moveTo>
                    <a:pt x="0" y="447"/>
                  </a:moveTo>
                  <a:cubicBezTo>
                    <a:pt x="35" y="414"/>
                    <a:pt x="22" y="387"/>
                    <a:pt x="78" y="370"/>
                  </a:cubicBezTo>
                  <a:cubicBezTo>
                    <a:pt x="101" y="345"/>
                    <a:pt x="122" y="344"/>
                    <a:pt x="155" y="335"/>
                  </a:cubicBezTo>
                  <a:cubicBezTo>
                    <a:pt x="210" y="343"/>
                    <a:pt x="252" y="355"/>
                    <a:pt x="310" y="335"/>
                  </a:cubicBezTo>
                  <a:cubicBezTo>
                    <a:pt x="319" y="332"/>
                    <a:pt x="313" y="317"/>
                    <a:pt x="318" y="309"/>
                  </a:cubicBezTo>
                  <a:cubicBezTo>
                    <a:pt x="322" y="302"/>
                    <a:pt x="330" y="298"/>
                    <a:pt x="336" y="292"/>
                  </a:cubicBezTo>
                  <a:cubicBezTo>
                    <a:pt x="349" y="250"/>
                    <a:pt x="369" y="222"/>
                    <a:pt x="404" y="198"/>
                  </a:cubicBezTo>
                  <a:cubicBezTo>
                    <a:pt x="459" y="206"/>
                    <a:pt x="503" y="217"/>
                    <a:pt x="559" y="223"/>
                  </a:cubicBezTo>
                  <a:cubicBezTo>
                    <a:pt x="592" y="213"/>
                    <a:pt x="608" y="191"/>
                    <a:pt x="637" y="172"/>
                  </a:cubicBezTo>
                  <a:cubicBezTo>
                    <a:pt x="670" y="121"/>
                    <a:pt x="656" y="111"/>
                    <a:pt x="723" y="94"/>
                  </a:cubicBezTo>
                  <a:cubicBezTo>
                    <a:pt x="770" y="100"/>
                    <a:pt x="800" y="107"/>
                    <a:pt x="843" y="120"/>
                  </a:cubicBezTo>
                  <a:cubicBezTo>
                    <a:pt x="902" y="102"/>
                    <a:pt x="910" y="89"/>
                    <a:pt x="946" y="34"/>
                  </a:cubicBezTo>
                  <a:cubicBezTo>
                    <a:pt x="950" y="28"/>
                    <a:pt x="1016" y="18"/>
                    <a:pt x="1023" y="17"/>
                  </a:cubicBezTo>
                  <a:cubicBezTo>
                    <a:pt x="1029" y="11"/>
                    <a:pt x="1041" y="0"/>
                    <a:pt x="1041" y="0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2651644" y="2374290"/>
              <a:ext cx="292593" cy="196861"/>
            </a:xfrm>
            <a:custGeom>
              <a:avLst/>
              <a:gdLst>
                <a:gd name="T0" fmla="*/ 0 w 1041"/>
                <a:gd name="T1" fmla="*/ 2147483647 h 447"/>
                <a:gd name="T2" fmla="*/ 2147483647 w 1041"/>
                <a:gd name="T3" fmla="*/ 2147483647 h 447"/>
                <a:gd name="T4" fmla="*/ 2147483647 w 1041"/>
                <a:gd name="T5" fmla="*/ 2147483647 h 447"/>
                <a:gd name="T6" fmla="*/ 2147483647 w 1041"/>
                <a:gd name="T7" fmla="*/ 2147483647 h 447"/>
                <a:gd name="T8" fmla="*/ 2147483647 w 1041"/>
                <a:gd name="T9" fmla="*/ 2147483647 h 447"/>
                <a:gd name="T10" fmla="*/ 2147483647 w 1041"/>
                <a:gd name="T11" fmla="*/ 2147483647 h 447"/>
                <a:gd name="T12" fmla="*/ 2147483647 w 1041"/>
                <a:gd name="T13" fmla="*/ 2147483647 h 447"/>
                <a:gd name="T14" fmla="*/ 2147483647 w 1041"/>
                <a:gd name="T15" fmla="*/ 2147483647 h 447"/>
                <a:gd name="T16" fmla="*/ 2147483647 w 1041"/>
                <a:gd name="T17" fmla="*/ 2147483647 h 447"/>
                <a:gd name="T18" fmla="*/ 2147483647 w 1041"/>
                <a:gd name="T19" fmla="*/ 2147483647 h 447"/>
                <a:gd name="T20" fmla="*/ 2147483647 w 1041"/>
                <a:gd name="T21" fmla="*/ 2147483647 h 447"/>
                <a:gd name="T22" fmla="*/ 2147483647 w 1041"/>
                <a:gd name="T23" fmla="*/ 2147483647 h 447"/>
                <a:gd name="T24" fmla="*/ 2147483647 w 1041"/>
                <a:gd name="T25" fmla="*/ 2147483647 h 447"/>
                <a:gd name="T26" fmla="*/ 2147483647 w 1041"/>
                <a:gd name="T27" fmla="*/ 0 h 4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1"/>
                <a:gd name="T43" fmla="*/ 0 h 447"/>
                <a:gd name="T44" fmla="*/ 1041 w 1041"/>
                <a:gd name="T45" fmla="*/ 447 h 4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1" h="447">
                  <a:moveTo>
                    <a:pt x="0" y="447"/>
                  </a:moveTo>
                  <a:cubicBezTo>
                    <a:pt x="35" y="414"/>
                    <a:pt x="22" y="387"/>
                    <a:pt x="78" y="370"/>
                  </a:cubicBezTo>
                  <a:cubicBezTo>
                    <a:pt x="101" y="345"/>
                    <a:pt x="122" y="344"/>
                    <a:pt x="155" y="335"/>
                  </a:cubicBezTo>
                  <a:cubicBezTo>
                    <a:pt x="210" y="343"/>
                    <a:pt x="252" y="355"/>
                    <a:pt x="310" y="335"/>
                  </a:cubicBezTo>
                  <a:cubicBezTo>
                    <a:pt x="319" y="332"/>
                    <a:pt x="313" y="317"/>
                    <a:pt x="318" y="309"/>
                  </a:cubicBezTo>
                  <a:cubicBezTo>
                    <a:pt x="322" y="302"/>
                    <a:pt x="330" y="298"/>
                    <a:pt x="336" y="292"/>
                  </a:cubicBezTo>
                  <a:cubicBezTo>
                    <a:pt x="349" y="250"/>
                    <a:pt x="369" y="222"/>
                    <a:pt x="404" y="198"/>
                  </a:cubicBezTo>
                  <a:cubicBezTo>
                    <a:pt x="459" y="206"/>
                    <a:pt x="503" y="217"/>
                    <a:pt x="559" y="223"/>
                  </a:cubicBezTo>
                  <a:cubicBezTo>
                    <a:pt x="592" y="213"/>
                    <a:pt x="608" y="191"/>
                    <a:pt x="637" y="172"/>
                  </a:cubicBezTo>
                  <a:cubicBezTo>
                    <a:pt x="670" y="121"/>
                    <a:pt x="656" y="111"/>
                    <a:pt x="723" y="94"/>
                  </a:cubicBezTo>
                  <a:cubicBezTo>
                    <a:pt x="770" y="100"/>
                    <a:pt x="800" y="107"/>
                    <a:pt x="843" y="120"/>
                  </a:cubicBezTo>
                  <a:cubicBezTo>
                    <a:pt x="902" y="102"/>
                    <a:pt x="910" y="89"/>
                    <a:pt x="946" y="34"/>
                  </a:cubicBezTo>
                  <a:cubicBezTo>
                    <a:pt x="950" y="28"/>
                    <a:pt x="1016" y="18"/>
                    <a:pt x="1023" y="17"/>
                  </a:cubicBezTo>
                  <a:cubicBezTo>
                    <a:pt x="1029" y="11"/>
                    <a:pt x="1041" y="0"/>
                    <a:pt x="1041" y="0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" name="Freeform 24"/>
            <p:cNvSpPr>
              <a:spLocks/>
            </p:cNvSpPr>
            <p:nvPr/>
          </p:nvSpPr>
          <p:spPr bwMode="auto">
            <a:xfrm>
              <a:off x="3353866" y="1783706"/>
              <a:ext cx="292593" cy="196861"/>
            </a:xfrm>
            <a:custGeom>
              <a:avLst/>
              <a:gdLst>
                <a:gd name="T0" fmla="*/ 0 w 1041"/>
                <a:gd name="T1" fmla="*/ 2147483647 h 447"/>
                <a:gd name="T2" fmla="*/ 2147483647 w 1041"/>
                <a:gd name="T3" fmla="*/ 2147483647 h 447"/>
                <a:gd name="T4" fmla="*/ 2147483647 w 1041"/>
                <a:gd name="T5" fmla="*/ 2147483647 h 447"/>
                <a:gd name="T6" fmla="*/ 2147483647 w 1041"/>
                <a:gd name="T7" fmla="*/ 2147483647 h 447"/>
                <a:gd name="T8" fmla="*/ 2147483647 w 1041"/>
                <a:gd name="T9" fmla="*/ 2147483647 h 447"/>
                <a:gd name="T10" fmla="*/ 2147483647 w 1041"/>
                <a:gd name="T11" fmla="*/ 2147483647 h 447"/>
                <a:gd name="T12" fmla="*/ 2147483647 w 1041"/>
                <a:gd name="T13" fmla="*/ 2147483647 h 447"/>
                <a:gd name="T14" fmla="*/ 2147483647 w 1041"/>
                <a:gd name="T15" fmla="*/ 2147483647 h 447"/>
                <a:gd name="T16" fmla="*/ 2147483647 w 1041"/>
                <a:gd name="T17" fmla="*/ 2147483647 h 447"/>
                <a:gd name="T18" fmla="*/ 2147483647 w 1041"/>
                <a:gd name="T19" fmla="*/ 2147483647 h 447"/>
                <a:gd name="T20" fmla="*/ 2147483647 w 1041"/>
                <a:gd name="T21" fmla="*/ 2147483647 h 447"/>
                <a:gd name="T22" fmla="*/ 2147483647 w 1041"/>
                <a:gd name="T23" fmla="*/ 2147483647 h 447"/>
                <a:gd name="T24" fmla="*/ 2147483647 w 1041"/>
                <a:gd name="T25" fmla="*/ 2147483647 h 447"/>
                <a:gd name="T26" fmla="*/ 2147483647 w 1041"/>
                <a:gd name="T27" fmla="*/ 0 h 4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1"/>
                <a:gd name="T43" fmla="*/ 0 h 447"/>
                <a:gd name="T44" fmla="*/ 1041 w 1041"/>
                <a:gd name="T45" fmla="*/ 447 h 4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1" h="447">
                  <a:moveTo>
                    <a:pt x="0" y="447"/>
                  </a:moveTo>
                  <a:cubicBezTo>
                    <a:pt x="35" y="414"/>
                    <a:pt x="22" y="387"/>
                    <a:pt x="78" y="370"/>
                  </a:cubicBezTo>
                  <a:cubicBezTo>
                    <a:pt x="101" y="345"/>
                    <a:pt x="122" y="344"/>
                    <a:pt x="155" y="335"/>
                  </a:cubicBezTo>
                  <a:cubicBezTo>
                    <a:pt x="210" y="343"/>
                    <a:pt x="252" y="355"/>
                    <a:pt x="310" y="335"/>
                  </a:cubicBezTo>
                  <a:cubicBezTo>
                    <a:pt x="319" y="332"/>
                    <a:pt x="313" y="317"/>
                    <a:pt x="318" y="309"/>
                  </a:cubicBezTo>
                  <a:cubicBezTo>
                    <a:pt x="322" y="302"/>
                    <a:pt x="330" y="298"/>
                    <a:pt x="336" y="292"/>
                  </a:cubicBezTo>
                  <a:cubicBezTo>
                    <a:pt x="349" y="250"/>
                    <a:pt x="369" y="222"/>
                    <a:pt x="404" y="198"/>
                  </a:cubicBezTo>
                  <a:cubicBezTo>
                    <a:pt x="459" y="206"/>
                    <a:pt x="503" y="217"/>
                    <a:pt x="559" y="223"/>
                  </a:cubicBezTo>
                  <a:cubicBezTo>
                    <a:pt x="592" y="213"/>
                    <a:pt x="608" y="191"/>
                    <a:pt x="637" y="172"/>
                  </a:cubicBezTo>
                  <a:cubicBezTo>
                    <a:pt x="670" y="121"/>
                    <a:pt x="656" y="111"/>
                    <a:pt x="723" y="94"/>
                  </a:cubicBezTo>
                  <a:cubicBezTo>
                    <a:pt x="770" y="100"/>
                    <a:pt x="800" y="107"/>
                    <a:pt x="843" y="120"/>
                  </a:cubicBezTo>
                  <a:cubicBezTo>
                    <a:pt x="902" y="102"/>
                    <a:pt x="910" y="89"/>
                    <a:pt x="946" y="34"/>
                  </a:cubicBezTo>
                  <a:cubicBezTo>
                    <a:pt x="950" y="28"/>
                    <a:pt x="1016" y="18"/>
                    <a:pt x="1023" y="17"/>
                  </a:cubicBezTo>
                  <a:cubicBezTo>
                    <a:pt x="1029" y="11"/>
                    <a:pt x="1041" y="0"/>
                    <a:pt x="1041" y="0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3487971" y="2595758"/>
              <a:ext cx="141420" cy="23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ko-KR" sz="1800">
                <a:solidFill>
                  <a:schemeClr val="tx2"/>
                </a:solidFill>
                <a:ea typeface="굴림" charset="-127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987824" y="1363415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 smtClean="0"/>
              <a:t>Collective dipole bremsstrahlung radiation</a:t>
            </a:r>
          </a:p>
          <a:p>
            <a:pPr algn="ctr"/>
            <a:r>
              <a:rPr lang="en-US" altLang="ko-KR" sz="2200" dirty="0"/>
              <a:t>(</a:t>
            </a:r>
            <a:r>
              <a:rPr lang="en-US" altLang="ko-KR" sz="2200" dirty="0" smtClean="0"/>
              <a:t>Relative position of CM’s for n and p)</a:t>
            </a:r>
          </a:p>
        </p:txBody>
      </p:sp>
      <p:graphicFrame>
        <p:nvGraphicFramePr>
          <p:cNvPr id="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397387"/>
              </p:ext>
            </p:extLst>
          </p:nvPr>
        </p:nvGraphicFramePr>
        <p:xfrm>
          <a:off x="5076056" y="3839824"/>
          <a:ext cx="3755671" cy="957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8" name="Equation" r:id="rId4" imgW="1943100" imgH="495300" progId="Equation.3">
                  <p:embed/>
                </p:oleObj>
              </mc:Choice>
              <mc:Fallback>
                <p:oleObj name="Equation" r:id="rId4" imgW="19431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839824"/>
                        <a:ext cx="3755671" cy="957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770998" y="980728"/>
            <a:ext cx="411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C. Rizzo et al., </a:t>
            </a:r>
            <a:r>
              <a:rPr lang="en-US" altLang="ko-KR" dirty="0" smtClean="0"/>
              <a:t>PRC </a:t>
            </a:r>
            <a:r>
              <a:rPr lang="en-US" altLang="ko-KR" dirty="0"/>
              <a:t>83, </a:t>
            </a:r>
            <a:r>
              <a:rPr lang="en-US" altLang="ko-KR" dirty="0" smtClean="0"/>
              <a:t>014604 </a:t>
            </a:r>
            <a:r>
              <a:rPr lang="en-US" altLang="ko-KR" dirty="0"/>
              <a:t>(2011)</a:t>
            </a:r>
            <a:endParaRPr lang="ko-KR" altLang="en-US" dirty="0"/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71714"/>
              </p:ext>
            </p:extLst>
          </p:nvPr>
        </p:nvGraphicFramePr>
        <p:xfrm>
          <a:off x="4355976" y="2141679"/>
          <a:ext cx="3178411" cy="780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" name="수식" r:id="rId6" imgW="1396800" imgH="342720" progId="Equation.3">
                  <p:embed/>
                </p:oleObj>
              </mc:Choice>
              <mc:Fallback>
                <p:oleObj name="수식" r:id="rId6" imgW="1396800" imgH="342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55976" y="2141679"/>
                        <a:ext cx="3178411" cy="780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그룹 8"/>
          <p:cNvGrpSpPr/>
          <p:nvPr/>
        </p:nvGrpSpPr>
        <p:grpSpPr>
          <a:xfrm>
            <a:off x="244005" y="3058931"/>
            <a:ext cx="4760043" cy="3280235"/>
            <a:chOff x="251519" y="3058931"/>
            <a:chExt cx="4760043" cy="3280235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19" y="3058931"/>
              <a:ext cx="4760043" cy="328023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779856" y="3789040"/>
              <a:ext cx="6447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 err="1" smtClean="0">
                  <a:solidFill>
                    <a:srgbClr val="0000FF"/>
                  </a:solidFill>
                </a:rPr>
                <a:t>Asy</a:t>
              </a:r>
              <a:r>
                <a:rPr lang="en-US" altLang="ko-KR" dirty="0" smtClean="0">
                  <a:solidFill>
                    <a:srgbClr val="0000FF"/>
                  </a:solidFill>
                </a:rPr>
                <a:t>-</a:t>
              </a:r>
            </a:p>
            <a:p>
              <a:r>
                <a:rPr lang="en-US" altLang="ko-KR" dirty="0" smtClean="0">
                  <a:solidFill>
                    <a:srgbClr val="0000FF"/>
                  </a:solidFill>
                </a:rPr>
                <a:t>stiff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55120" y="3789040"/>
              <a:ext cx="6447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 err="1" smtClean="0">
                  <a:solidFill>
                    <a:srgbClr val="FF0000"/>
                  </a:solidFill>
                </a:rPr>
                <a:t>Asy</a:t>
              </a:r>
              <a:r>
                <a:rPr lang="en-US" altLang="ko-KR" dirty="0" smtClean="0">
                  <a:solidFill>
                    <a:srgbClr val="FF0000"/>
                  </a:solidFill>
                </a:rPr>
                <a:t>-</a:t>
              </a:r>
            </a:p>
            <a:p>
              <a:r>
                <a:rPr lang="en-US" altLang="ko-KR" dirty="0" smtClean="0">
                  <a:solidFill>
                    <a:srgbClr val="FF0000"/>
                  </a:solidFill>
                </a:rPr>
                <a:t>soft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76056" y="2992604"/>
                <a:ext cx="3995377" cy="796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200" dirty="0" smtClean="0"/>
                  <a:t>Photon emission probability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ko-KR" altLang="en-US" sz="220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altLang="ko-KR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ko-KR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ko-KR" alt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992604"/>
                <a:ext cx="3995377" cy="796436"/>
              </a:xfrm>
              <a:prstGeom prst="rect">
                <a:avLst/>
              </a:prstGeom>
              <a:blipFill rotWithShape="0">
                <a:blip r:embed="rId9"/>
                <a:stretch>
                  <a:fillRect l="-1985" t="-5344" b="-99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041120" y="5013176"/>
            <a:ext cx="39953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solidFill>
                  <a:srgbClr val="FF0000"/>
                </a:solidFill>
              </a:rPr>
              <a:t>The dipole strength distributions are similar in fusion and breakup</a:t>
            </a:r>
            <a:endParaRPr lang="ko-KR" altLang="en-US" sz="2200" dirty="0">
              <a:solidFill>
                <a:srgbClr val="FF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469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Dipole Emission in Fusion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11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420325" y="963312"/>
            <a:ext cx="4799747" cy="3681700"/>
            <a:chOff x="179512" y="3131676"/>
            <a:chExt cx="4799747" cy="3681700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3454806"/>
              <a:ext cx="4799747" cy="335857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779856" y="4798893"/>
              <a:ext cx="6447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 err="1" smtClean="0">
                  <a:solidFill>
                    <a:srgbClr val="0000FF"/>
                  </a:solidFill>
                </a:rPr>
                <a:t>Asy</a:t>
              </a:r>
              <a:r>
                <a:rPr lang="en-US" altLang="ko-KR" dirty="0" smtClean="0">
                  <a:solidFill>
                    <a:srgbClr val="0000FF"/>
                  </a:solidFill>
                </a:rPr>
                <a:t>-</a:t>
              </a:r>
            </a:p>
            <a:p>
              <a:r>
                <a:rPr lang="en-US" altLang="ko-KR" dirty="0" smtClean="0">
                  <a:solidFill>
                    <a:srgbClr val="0000FF"/>
                  </a:solidFill>
                </a:rPr>
                <a:t>stiff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55120" y="4798893"/>
              <a:ext cx="64472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 err="1" smtClean="0">
                  <a:solidFill>
                    <a:srgbClr val="FF0000"/>
                  </a:solidFill>
                </a:rPr>
                <a:t>Asy</a:t>
              </a:r>
              <a:r>
                <a:rPr lang="en-US" altLang="ko-KR" dirty="0" smtClean="0">
                  <a:solidFill>
                    <a:srgbClr val="FF0000"/>
                  </a:solidFill>
                </a:rPr>
                <a:t>-</a:t>
              </a:r>
            </a:p>
            <a:p>
              <a:r>
                <a:rPr lang="en-US" altLang="ko-KR" dirty="0" smtClean="0">
                  <a:solidFill>
                    <a:srgbClr val="FF0000"/>
                  </a:solidFill>
                </a:rPr>
                <a:t>soft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50867" y="3131676"/>
              <a:ext cx="2710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aseline="30000" dirty="0" smtClean="0"/>
                <a:t>132</a:t>
              </a:r>
              <a:r>
                <a:rPr lang="en-US" altLang="ko-KR" dirty="0" smtClean="0"/>
                <a:t>Sn+</a:t>
              </a:r>
              <a:r>
                <a:rPr lang="en-US" altLang="ko-KR" baseline="30000" dirty="0" smtClean="0"/>
                <a:t>58</a:t>
              </a:r>
              <a:r>
                <a:rPr lang="en-US" altLang="ko-KR" dirty="0" smtClean="0"/>
                <a:t>Ni @ 10 </a:t>
              </a:r>
              <a:r>
                <a:rPr lang="en-US" altLang="ko-KR" dirty="0" err="1" smtClean="0"/>
                <a:t>AMeV</a:t>
              </a:r>
              <a:endParaRPr lang="ko-KR" altLang="en-US" dirty="0"/>
            </a:p>
          </p:txBody>
        </p:sp>
      </p:grpSp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40768"/>
            <a:ext cx="3072288" cy="39454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51118" y="944140"/>
            <a:ext cx="411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C. Rizzo et al., </a:t>
            </a:r>
            <a:r>
              <a:rPr lang="en-US" altLang="ko-KR" dirty="0" smtClean="0"/>
              <a:t>PRC </a:t>
            </a:r>
            <a:r>
              <a:rPr lang="en-US" altLang="ko-KR" dirty="0"/>
              <a:t>83, </a:t>
            </a:r>
            <a:r>
              <a:rPr lang="en-US" altLang="ko-KR" dirty="0" smtClean="0"/>
              <a:t>014604 </a:t>
            </a:r>
            <a:r>
              <a:rPr lang="en-US" altLang="ko-KR" dirty="0"/>
              <a:t>(2011)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3568" y="4828144"/>
                <a:ext cx="7931224" cy="1409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1" indent="-342900">
                  <a:buFont typeface="맑은 고딕" panose="020B0503020000020004" pitchFamily="50" charset="-127"/>
                  <a:buChar char="◀"/>
                </a:pPr>
                <a:r>
                  <a:rPr lang="en-US" altLang="ko-KR" sz="2200" dirty="0" smtClean="0"/>
                  <a:t>More </a:t>
                </a:r>
                <a:r>
                  <a:rPr lang="en-US" altLang="ko-KR" sz="2200" dirty="0">
                    <a:latin typeface="Symbol" panose="05050102010706020507" pitchFamily="18" charset="2"/>
                  </a:rPr>
                  <a:t>g</a:t>
                </a:r>
                <a:r>
                  <a:rPr lang="en-US" altLang="ko-KR" sz="2200" dirty="0"/>
                  <a:t> </a:t>
                </a:r>
                <a:r>
                  <a:rPr lang="en-US" altLang="ko-KR" sz="2200" dirty="0" smtClean="0"/>
                  <a:t>emission for </a:t>
                </a:r>
                <a:r>
                  <a:rPr lang="en-US" altLang="ko-KR" sz="2200" dirty="0" err="1" smtClean="0"/>
                  <a:t>Asy</a:t>
                </a:r>
                <a:r>
                  <a:rPr lang="en-US" altLang="ko-KR" sz="2200" dirty="0" smtClean="0"/>
                  <a:t>-soft</a:t>
                </a:r>
              </a:p>
              <a:p>
                <a:pPr marL="800100" lvl="2" indent="-342900">
                  <a:buFont typeface="맑은 고딕" panose="020B0503020000020004" pitchFamily="50" charset="-127"/>
                  <a:buChar char="–"/>
                </a:pPr>
                <a:r>
                  <a:rPr lang="en-US" altLang="ko-KR" sz="2000" dirty="0" smtClean="0"/>
                  <a:t>Fusion </a:t>
                </a:r>
                <a14:m>
                  <m:oMath xmlns:m="http://schemas.openxmlformats.org/officeDocument/2006/math">
                    <m:r>
                      <a:rPr lang="en-US" altLang="ko-K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ko-KR" sz="2000" dirty="0" smtClean="0"/>
                  <a:t> Breakup </a:t>
                </a:r>
              </a:p>
              <a:p>
                <a:pPr marL="342900" lvl="1" indent="-342900">
                  <a:buFont typeface="맑은 고딕" panose="020B0503020000020004" pitchFamily="50" charset="-127"/>
                  <a:buChar char="▶"/>
                </a:pPr>
                <a:r>
                  <a:rPr lang="en-US" altLang="ko-KR" sz="2200" dirty="0" smtClean="0"/>
                  <a:t>Stronger angular dependence for </a:t>
                </a:r>
                <a:r>
                  <a:rPr lang="en-US" altLang="ko-KR" sz="2200" dirty="0" err="1" smtClean="0"/>
                  <a:t>Asy</a:t>
                </a:r>
                <a:r>
                  <a:rPr lang="en-US" altLang="ko-KR" sz="2200" dirty="0" smtClean="0"/>
                  <a:t>-soft</a:t>
                </a:r>
              </a:p>
              <a:p>
                <a:pPr marL="342900" lvl="1" indent="-342900">
                  <a:buFont typeface="맑은 고딕" panose="020B0503020000020004" pitchFamily="50" charset="-127"/>
                  <a:buChar char="⇒"/>
                </a:pPr>
                <a:r>
                  <a:rPr lang="en-US" altLang="ko-KR" sz="2000" dirty="0" smtClean="0"/>
                  <a:t>Larger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𝑠𝑦𝑚</m:t>
                        </m:r>
                      </m:sub>
                    </m:sSub>
                  </m:oMath>
                </a14:m>
                <a:r>
                  <a:rPr lang="en-US" altLang="ko-KR" sz="2000" dirty="0" smtClean="0"/>
                  <a:t> </a:t>
                </a:r>
                <a:r>
                  <a:rPr lang="en-US" altLang="ko-KR" sz="2000" dirty="0"/>
                  <a:t>at </a:t>
                </a:r>
                <a14:m>
                  <m:oMath xmlns:m="http://schemas.openxmlformats.org/officeDocument/2006/math">
                    <m:r>
                      <a:rPr lang="ko-KR" altLang="en-US" sz="20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&lt; 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ko-KR" sz="2000" dirty="0"/>
                  <a:t> </a:t>
                </a:r>
                <a:r>
                  <a:rPr lang="en-US" altLang="ko-KR" sz="2000" dirty="0" smtClean="0"/>
                  <a:t>emits </a:t>
                </a:r>
                <a:r>
                  <a:rPr lang="en-US" altLang="ko-KR" sz="2000" dirty="0" smtClean="0">
                    <a:latin typeface="Symbol" panose="05050102010706020507" pitchFamily="18" charset="2"/>
                  </a:rPr>
                  <a:t>g</a:t>
                </a:r>
                <a:r>
                  <a:rPr lang="en-US" altLang="ko-KR" sz="2000" dirty="0" smtClean="0"/>
                  <a:t> early with stronger </a:t>
                </a:r>
                <a:r>
                  <a:rPr lang="en-US" altLang="ko-KR" sz="2000" dirty="0" smtClean="0">
                    <a:latin typeface="Symbol" panose="05050102010706020507" pitchFamily="18" charset="2"/>
                  </a:rPr>
                  <a:t>q</a:t>
                </a:r>
                <a:r>
                  <a:rPr lang="en-US" altLang="ko-KR" sz="2000" dirty="0" smtClean="0"/>
                  <a:t> asymmetry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828144"/>
                <a:ext cx="7931224" cy="1409168"/>
              </a:xfrm>
              <a:prstGeom prst="rect">
                <a:avLst/>
              </a:prstGeom>
              <a:blipFill rotWithShape="0">
                <a:blip r:embed="rId4"/>
                <a:stretch>
                  <a:fillRect l="-1230" t="-5628" b="-64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48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Dipole Emission in Fusion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12</a:t>
            </a:fld>
            <a:endParaRPr lang="ko-KR" altLang="en-US"/>
          </a:p>
        </p:txBody>
      </p:sp>
      <p:grpSp>
        <p:nvGrpSpPr>
          <p:cNvPr id="12" name="그룹 11"/>
          <p:cNvGrpSpPr/>
          <p:nvPr/>
        </p:nvGrpSpPr>
        <p:grpSpPr>
          <a:xfrm>
            <a:off x="365937" y="2069286"/>
            <a:ext cx="8238511" cy="3162486"/>
            <a:chOff x="176980" y="1772816"/>
            <a:chExt cx="8238511" cy="3162486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80" y="1836268"/>
              <a:ext cx="4134316" cy="3099034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1772816"/>
              <a:ext cx="3771483" cy="30631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051720" y="980728"/>
            <a:ext cx="499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D</a:t>
            </a:r>
            <a:r>
              <a:rPr lang="en-US" altLang="ko-KR" dirty="0" smtClean="0"/>
              <a:t>. </a:t>
            </a:r>
            <a:r>
              <a:rPr lang="en-US" altLang="ko-KR" dirty="0" err="1" smtClean="0"/>
              <a:t>Pierroutsakou</a:t>
            </a:r>
            <a:r>
              <a:rPr lang="en-US" altLang="ko-KR" dirty="0" smtClean="0"/>
              <a:t> </a:t>
            </a:r>
            <a:r>
              <a:rPr lang="en-US" altLang="ko-KR" dirty="0"/>
              <a:t>et al., </a:t>
            </a:r>
            <a:r>
              <a:rPr lang="en-US" altLang="ko-KR" dirty="0" smtClean="0"/>
              <a:t>PRC 80, 024612 </a:t>
            </a:r>
            <a:r>
              <a:rPr lang="en-US" altLang="ko-KR" dirty="0"/>
              <a:t>(</a:t>
            </a:r>
            <a:r>
              <a:rPr lang="en-US" altLang="ko-KR" dirty="0" smtClean="0"/>
              <a:t>2009)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05890" y="1340768"/>
            <a:ext cx="6167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Solid symbols: Charge asymmetric </a:t>
            </a:r>
            <a:r>
              <a:rPr lang="en-US" altLang="ko-KR" baseline="30000" dirty="0" smtClean="0"/>
              <a:t>36</a:t>
            </a:r>
            <a:r>
              <a:rPr lang="en-US" altLang="ko-KR" dirty="0" smtClean="0"/>
              <a:t>Ar+</a:t>
            </a:r>
            <a:r>
              <a:rPr lang="en-US" altLang="ko-KR" baseline="30000" dirty="0" smtClean="0"/>
              <a:t>96</a:t>
            </a:r>
            <a:r>
              <a:rPr lang="en-US" altLang="ko-KR" dirty="0"/>
              <a:t>Zr @ </a:t>
            </a:r>
            <a:r>
              <a:rPr lang="en-US" altLang="ko-KR" dirty="0" smtClean="0"/>
              <a:t>16 </a:t>
            </a:r>
            <a:r>
              <a:rPr lang="en-US" altLang="ko-KR" dirty="0" err="1" smtClean="0"/>
              <a:t>AMeV</a:t>
            </a:r>
            <a:endParaRPr lang="en-US" altLang="ko-KR" dirty="0" smtClean="0"/>
          </a:p>
          <a:p>
            <a:r>
              <a:rPr lang="en-US" altLang="ko-KR" dirty="0" smtClean="0"/>
              <a:t>Open symbols: Charge symmetric </a:t>
            </a:r>
            <a:r>
              <a:rPr lang="en-US" altLang="ko-KR" baseline="30000" dirty="0" smtClean="0"/>
              <a:t>40</a:t>
            </a:r>
            <a:r>
              <a:rPr lang="en-US" altLang="ko-KR" dirty="0" smtClean="0"/>
              <a:t>Ar+</a:t>
            </a:r>
            <a:r>
              <a:rPr lang="en-US" altLang="ko-KR" baseline="30000" dirty="0" smtClean="0"/>
              <a:t>92</a:t>
            </a:r>
            <a:r>
              <a:rPr lang="en-US" altLang="ko-KR" dirty="0" smtClean="0"/>
              <a:t>Zr @ 15 </a:t>
            </a:r>
            <a:r>
              <a:rPr lang="en-US" altLang="ko-KR" dirty="0" err="1" smtClean="0"/>
              <a:t>AMeV</a:t>
            </a:r>
            <a:endParaRPr lang="en-US" altLang="ko-KR" dirty="0" smtClean="0"/>
          </a:p>
          <a:p>
            <a:r>
              <a:rPr lang="en-US" altLang="ko-KR" dirty="0" smtClean="0"/>
              <a:t>Solid lines: CASCADE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28564" y="2920763"/>
                <a:ext cx="2239780" cy="391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/>
                  <a:t>10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ko-KR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ko-KR" dirty="0" smtClean="0"/>
                  <a:t> 14 MeV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564" y="2920763"/>
                <a:ext cx="2239780" cy="391517"/>
              </a:xfrm>
              <a:prstGeom prst="rect">
                <a:avLst/>
              </a:prstGeom>
              <a:blipFill rotWithShape="0">
                <a:blip r:embed="rId4"/>
                <a:stretch>
                  <a:fillRect l="-2452" t="-9375" r="-1635" b="-171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55576" y="5108991"/>
            <a:ext cx="82221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ko-KR" dirty="0" smtClean="0"/>
              <a:t>Approaching phase: Two nuclei overcome Coulomb barrier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dirty="0" err="1" smtClean="0"/>
              <a:t>Dinuclear</a:t>
            </a:r>
            <a:r>
              <a:rPr lang="en-US" altLang="ko-KR" dirty="0" smtClean="0"/>
              <a:t> phase: Conversion of relative motion energy in thermal motion</a:t>
            </a:r>
          </a:p>
          <a:p>
            <a:pPr marL="723900" lvl="1" indent="-266700">
              <a:buFont typeface="맑은 고딕" panose="020B0503020000020004" pitchFamily="50" charset="-127"/>
              <a:buChar char="•"/>
            </a:pPr>
            <a:r>
              <a:rPr lang="en-US" altLang="ko-KR" dirty="0" smtClean="0">
                <a:solidFill>
                  <a:srgbClr val="FF0000"/>
                </a:solidFill>
              </a:rPr>
              <a:t>Pre-equilibrium collective dipole radiation emission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ko-KR" dirty="0" smtClean="0"/>
              <a:t>Thermally equilibrated compound nucleus with statistical emission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73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800" dirty="0"/>
              <a:t>Dipole Response of n-Rich Nuclei</a:t>
            </a:r>
            <a:endParaRPr lang="ko-KR" altLang="en-US" sz="38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13</a:t>
            </a:fld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1576"/>
          <a:stretch>
            <a:fillRect/>
          </a:stretch>
        </p:blipFill>
        <p:spPr bwMode="auto">
          <a:xfrm>
            <a:off x="3436193" y="903458"/>
            <a:ext cx="5024239" cy="544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11560" y="5157192"/>
            <a:ext cx="1877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P. </a:t>
            </a:r>
            <a:r>
              <a:rPr lang="en-US" dirty="0" err="1" smtClean="0"/>
              <a:t>Adrich</a:t>
            </a:r>
            <a:r>
              <a:rPr lang="en-US" dirty="0" smtClean="0"/>
              <a:t> et al., </a:t>
            </a:r>
          </a:p>
          <a:p>
            <a:pPr>
              <a:buNone/>
            </a:pPr>
            <a:r>
              <a:rPr lang="en-US" dirty="0" smtClean="0"/>
              <a:t>PRL 95, 132501 </a:t>
            </a:r>
          </a:p>
          <a:p>
            <a:pPr>
              <a:buNone/>
            </a:pPr>
            <a:r>
              <a:rPr lang="en-US" dirty="0" smtClean="0"/>
              <a:t>(2005)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75184" y="2334939"/>
            <a:ext cx="287268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2200" dirty="0" smtClean="0">
                <a:ea typeface="굴림" pitchFamily="50" charset="-127"/>
              </a:rPr>
              <a:t>Coulomb excitation of neutron-rich </a:t>
            </a:r>
            <a:r>
              <a:rPr lang="en-US" altLang="ko-KR" sz="2200" baseline="30000" dirty="0" smtClean="0">
                <a:ea typeface="굴림" pitchFamily="50" charset="-127"/>
              </a:rPr>
              <a:t>130,132</a:t>
            </a:r>
            <a:r>
              <a:rPr lang="en-US" altLang="ko-KR" sz="2200" dirty="0" smtClean="0">
                <a:ea typeface="굴림" pitchFamily="50" charset="-127"/>
              </a:rPr>
              <a:t>Sn isotopes reveals a peak at ~10 MeV, which is absent for stable isotopes.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199" y="1147391"/>
            <a:ext cx="266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aseline="30000" dirty="0" smtClean="0">
                <a:solidFill>
                  <a:srgbClr val="0000FF"/>
                </a:solidFill>
              </a:rPr>
              <a:t>124,130,132</a:t>
            </a:r>
            <a:r>
              <a:rPr lang="en-US" altLang="ko-KR" sz="2200" dirty="0" smtClean="0">
                <a:solidFill>
                  <a:srgbClr val="0000FF"/>
                </a:solidFill>
              </a:rPr>
              <a:t>Sn+</a:t>
            </a:r>
            <a:r>
              <a:rPr lang="en-US" altLang="ko-KR" sz="2200" baseline="30000" dirty="0" smtClean="0">
                <a:solidFill>
                  <a:srgbClr val="0000FF"/>
                </a:solidFill>
              </a:rPr>
              <a:t>208</a:t>
            </a:r>
            <a:r>
              <a:rPr lang="en-US" altLang="ko-KR" sz="2200" dirty="0" smtClean="0">
                <a:solidFill>
                  <a:srgbClr val="0000FF"/>
                </a:solidFill>
              </a:rPr>
              <a:t>Pb @ 500 </a:t>
            </a:r>
            <a:r>
              <a:rPr lang="en-US" altLang="ko-KR" sz="2200" dirty="0" err="1" smtClean="0">
                <a:solidFill>
                  <a:srgbClr val="0000FF"/>
                </a:solidFill>
              </a:rPr>
              <a:t>AMeV</a:t>
            </a:r>
            <a:endParaRPr lang="ko-KR" altLang="en-US" sz="2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7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800" dirty="0"/>
              <a:t>Dipole Response of n-Rich Nuclei</a:t>
            </a:r>
            <a:endParaRPr lang="ko-KR" altLang="en-US" sz="38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14</a:t>
            </a:fld>
            <a:endParaRPr lang="ko-KR" altLang="en-US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58427"/>
            <a:ext cx="3275285" cy="3411755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44781"/>
            <a:ext cx="3352133" cy="342124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95536" y="957788"/>
            <a:ext cx="4618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O. Wieland et al., PRL 102, 092502 (2009)</a:t>
            </a:r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99593" y="5157192"/>
            <a:ext cx="77048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Wingdings" panose="05000000000000000000" pitchFamily="2" charset="2"/>
              <a:buChar char="§"/>
            </a:pPr>
            <a:r>
              <a:rPr lang="en-US" altLang="ko-KR" sz="2200" dirty="0" smtClean="0"/>
              <a:t>Radioactive nuclei: Virtual photon absorption followed by neutron emission or by gamma decay</a:t>
            </a:r>
          </a:p>
          <a:p>
            <a:pPr marL="273050" indent="-273050">
              <a:buFont typeface="Wingdings" panose="05000000000000000000" pitchFamily="2" charset="2"/>
              <a:buChar char="§"/>
            </a:pPr>
            <a:r>
              <a:rPr lang="en-US" altLang="ko-KR" sz="2200" dirty="0" smtClean="0"/>
              <a:t>The strength increases with the </a:t>
            </a:r>
            <a:r>
              <a:rPr lang="en-US" altLang="ko-KR" sz="2200" dirty="0" err="1" smtClean="0"/>
              <a:t>isospin</a:t>
            </a:r>
            <a:r>
              <a:rPr lang="en-US" altLang="ko-KR" sz="2200" dirty="0" smtClean="0"/>
              <a:t> asymmetry </a:t>
            </a:r>
            <a:endParaRPr lang="ko-KR" altLang="en-US" sz="2200" dirty="0"/>
          </a:p>
        </p:txBody>
      </p:sp>
      <p:sp>
        <p:nvSpPr>
          <p:cNvPr id="33" name="TextBox 32"/>
          <p:cNvSpPr txBox="1"/>
          <p:nvPr/>
        </p:nvSpPr>
        <p:spPr>
          <a:xfrm>
            <a:off x="1393942" y="1403484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aseline="30000" dirty="0" smtClean="0"/>
              <a:t>68</a:t>
            </a:r>
            <a:r>
              <a:rPr lang="en-US" altLang="ko-KR" dirty="0" smtClean="0"/>
              <a:t>Ni+Au @ 600 </a:t>
            </a:r>
            <a:r>
              <a:rPr lang="en-US" altLang="ko-KR" dirty="0" err="1" smtClean="0"/>
              <a:t>AMeV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78128" y="982469"/>
            <a:ext cx="3223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A. </a:t>
            </a:r>
            <a:r>
              <a:rPr lang="en-US" altLang="ko-KR" dirty="0" err="1" smtClean="0"/>
              <a:t>Klimkiewicz</a:t>
            </a:r>
            <a:r>
              <a:rPr lang="en-US" altLang="ko-KR" dirty="0" smtClean="0"/>
              <a:t> </a:t>
            </a:r>
            <a:r>
              <a:rPr lang="en-US" altLang="ko-KR" dirty="0"/>
              <a:t>et al</a:t>
            </a:r>
            <a:r>
              <a:rPr lang="en-US" altLang="ko-KR" dirty="0" smtClean="0"/>
              <a:t>. (LAND), 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PRC 76, 051603 (2007)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100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800" dirty="0"/>
              <a:t>Dipole Response of n-Rich Nuclei</a:t>
            </a:r>
            <a:endParaRPr lang="ko-KR" altLang="en-US" sz="38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195736" y="980728"/>
            <a:ext cx="4630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N. </a:t>
            </a:r>
            <a:r>
              <a:rPr lang="en-US" altLang="ko-KR" dirty="0" err="1" smtClean="0"/>
              <a:t>Ryezayeva</a:t>
            </a:r>
            <a:r>
              <a:rPr lang="en-US" altLang="ko-KR" dirty="0" smtClean="0"/>
              <a:t> et al., PRL 89, 272502 (2002)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1314633"/>
            <a:ext cx="54177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 smtClean="0"/>
              <a:t>Microscopic </a:t>
            </a:r>
            <a:r>
              <a:rPr lang="en-US" altLang="ko-KR" sz="2200" dirty="0" err="1" smtClean="0"/>
              <a:t>quasiparticle</a:t>
            </a:r>
            <a:r>
              <a:rPr lang="en-US" altLang="ko-KR" sz="2200" dirty="0" smtClean="0"/>
              <a:t> phonon model</a:t>
            </a:r>
            <a:endParaRPr lang="ko-KR" alt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5652120" y="3748096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en-US" altLang="ko-KR" sz="2200" dirty="0"/>
              <a:t>n</a:t>
            </a:r>
            <a:r>
              <a:rPr lang="en-US" altLang="ko-KR" sz="2200" dirty="0" smtClean="0"/>
              <a:t>-p oscillates out of phase (IV)</a:t>
            </a:r>
            <a:endParaRPr lang="ko-KR" alt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2013514"/>
            <a:ext cx="31011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en-US" altLang="ko-KR" sz="2200" dirty="0" smtClean="0"/>
              <a:t>Interior: n &amp; p move in phase (IS)</a:t>
            </a:r>
          </a:p>
          <a:p>
            <a:pPr marL="273050" indent="-273050"/>
            <a:r>
              <a:rPr lang="en-US" altLang="ko-KR" sz="2200" dirty="0" smtClean="0"/>
              <a:t>Surface: only neutrons contribute</a:t>
            </a:r>
            <a:endParaRPr lang="ko-KR" altLang="en-US" sz="2200" dirty="0"/>
          </a:p>
        </p:txBody>
      </p:sp>
      <p:grpSp>
        <p:nvGrpSpPr>
          <p:cNvPr id="17" name="그룹 16"/>
          <p:cNvGrpSpPr/>
          <p:nvPr/>
        </p:nvGrpSpPr>
        <p:grpSpPr>
          <a:xfrm>
            <a:off x="539552" y="1867383"/>
            <a:ext cx="4579139" cy="3608905"/>
            <a:chOff x="323527" y="2037817"/>
            <a:chExt cx="4579139" cy="3608905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7" y="2037817"/>
              <a:ext cx="4579139" cy="360890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966293" y="3645024"/>
              <a:ext cx="1013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i="1" dirty="0" smtClean="0"/>
                <a:t>Solid: n</a:t>
              </a:r>
              <a:endParaRPr lang="ko-KR" altLang="en-US" b="1" i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81815" y="4715852"/>
              <a:ext cx="1285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i="1" dirty="0" smtClean="0"/>
                <a:t>Dashed: p</a:t>
              </a:r>
              <a:endParaRPr lang="ko-KR" altLang="en-US" b="1" i="1" dirty="0"/>
            </a:p>
          </p:txBody>
        </p:sp>
        <p:sp>
          <p:nvSpPr>
            <p:cNvPr id="3" name="타원 2"/>
            <p:cNvSpPr/>
            <p:nvPr/>
          </p:nvSpPr>
          <p:spPr>
            <a:xfrm>
              <a:off x="1619672" y="2204864"/>
              <a:ext cx="611088" cy="12961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3563888" y="2204864"/>
              <a:ext cx="611088" cy="12961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왼쪽 화살표 12"/>
          <p:cNvSpPr/>
          <p:nvPr/>
        </p:nvSpPr>
        <p:spPr>
          <a:xfrm>
            <a:off x="5076056" y="3964120"/>
            <a:ext cx="427267" cy="432048"/>
          </a:xfrm>
          <a:prstGeom prst="lef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왼쪽 화살표 11"/>
          <p:cNvSpPr/>
          <p:nvPr/>
        </p:nvSpPr>
        <p:spPr>
          <a:xfrm>
            <a:off x="5080837" y="2483016"/>
            <a:ext cx="427267" cy="43204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 bwMode="auto">
          <a:xfrm>
            <a:off x="323528" y="5544528"/>
            <a:ext cx="68407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65113" indent="-265113">
              <a:spcBef>
                <a:spcPct val="10000"/>
              </a:spcBef>
              <a:buFont typeface="Wingdings" panose="05000000000000000000" pitchFamily="2" charset="2"/>
              <a:buChar char="§"/>
            </a:pPr>
            <a:r>
              <a:rPr lang="en-US" altLang="ko-KR" sz="2200" dirty="0" smtClean="0">
                <a:ea typeface="굴림" pitchFamily="50" charset="-127"/>
              </a:rPr>
              <a:t>Pygmy dipole resonance (PDR) can be interpreted as an oscillation of a n-skin relative to the core</a:t>
            </a:r>
          </a:p>
        </p:txBody>
      </p:sp>
      <p:pic>
        <p:nvPicPr>
          <p:cNvPr id="19" name="Picture 8" descr="povnuc_pd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7500" y="5229200"/>
            <a:ext cx="1652972" cy="110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97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800" dirty="0"/>
              <a:t>Dipole Response of n-Rich Nuclei</a:t>
            </a:r>
            <a:endParaRPr lang="ko-KR" altLang="en-US" sz="38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407467" y="971436"/>
            <a:ext cx="434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E.G. </a:t>
            </a:r>
            <a:r>
              <a:rPr lang="en-US" altLang="ko-KR" dirty="0" err="1" smtClean="0"/>
              <a:t>Lanza</a:t>
            </a:r>
            <a:r>
              <a:rPr lang="en-US" altLang="ko-KR" dirty="0" smtClean="0"/>
              <a:t> et al., PRC 84, 064602 (2011)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94" y="1412776"/>
            <a:ext cx="3402318" cy="48173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9672" y="980728"/>
            <a:ext cx="1335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aseline="30000" dirty="0" smtClean="0"/>
              <a:t>17</a:t>
            </a:r>
            <a:r>
              <a:rPr lang="en-US" altLang="ko-KR" sz="2000" dirty="0" smtClean="0"/>
              <a:t>O+</a:t>
            </a:r>
            <a:r>
              <a:rPr lang="en-US" altLang="ko-KR" sz="2000" baseline="30000" dirty="0" smtClean="0"/>
              <a:t>208</a:t>
            </a:r>
            <a:r>
              <a:rPr lang="en-US" altLang="ko-KR" sz="2000" dirty="0" smtClean="0"/>
              <a:t>Pb</a:t>
            </a:r>
            <a:endParaRPr lang="ko-KR" alt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796607" y="1331476"/>
            <a:ext cx="3591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HF+RPA with </a:t>
            </a:r>
            <a:r>
              <a:rPr lang="en-US" altLang="ko-KR" dirty="0" err="1" smtClean="0"/>
              <a:t>Skyrme</a:t>
            </a:r>
            <a:r>
              <a:rPr lang="en-US" altLang="ko-KR" dirty="0" smtClean="0"/>
              <a:t> interaction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67945" y="1669744"/>
                <a:ext cx="4968551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7800" indent="-177800">
                  <a:buFont typeface="Wingdings" panose="05000000000000000000" pitchFamily="2" charset="2"/>
                  <a:buChar char="§"/>
                </a:pPr>
                <a:r>
                  <a:rPr lang="en-US" altLang="ko-KR" sz="2000" dirty="0" smtClean="0"/>
                  <a:t>PDR is expected to be excited already @ 20 </a:t>
                </a:r>
                <a:r>
                  <a:rPr lang="en-US" altLang="ko-KR" sz="2000" dirty="0" err="1" smtClean="0"/>
                  <a:t>AMeV</a:t>
                </a:r>
                <a:r>
                  <a:rPr lang="en-US" altLang="ko-KR" sz="2000" dirty="0" smtClean="0"/>
                  <a:t> of beam energy</a:t>
                </a:r>
              </a:p>
              <a:p>
                <a:pPr marL="177800" indent="-177800">
                  <a:buFont typeface="Wingdings" panose="05000000000000000000" pitchFamily="2" charset="2"/>
                  <a:buChar char="§"/>
                </a:pPr>
                <a:r>
                  <a:rPr lang="en-US" altLang="ko-KR" sz="2000" dirty="0" smtClean="0"/>
                  <a:t>Nuclear part: No dependence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</m:oMath>
                </a14:m>
                <a:endParaRPr lang="en-US" altLang="ko-KR" sz="2000" dirty="0" smtClean="0"/>
              </a:p>
              <a:p>
                <a:pPr marL="177800" indent="-177800">
                  <a:buFont typeface="Wingdings" panose="05000000000000000000" pitchFamily="2" charset="2"/>
                  <a:buChar char="§"/>
                </a:pPr>
                <a:r>
                  <a:rPr lang="en-US" altLang="ko-KR" sz="2000" dirty="0" smtClean="0"/>
                  <a:t>AGATA at LNL is studying the </a:t>
                </a:r>
                <a:r>
                  <a:rPr lang="en-US" altLang="ko-KR" sz="2000" dirty="0"/>
                  <a:t>e</a:t>
                </a:r>
                <a:r>
                  <a:rPr lang="en-US" altLang="ko-KR" sz="2000" dirty="0" smtClean="0"/>
                  <a:t>xcitation of </a:t>
                </a:r>
                <a:r>
                  <a:rPr lang="en-US" altLang="ko-KR" sz="2000" baseline="30000" dirty="0" smtClean="0"/>
                  <a:t>208</a:t>
                </a:r>
                <a:r>
                  <a:rPr lang="en-US" altLang="ko-KR" sz="2000" dirty="0" smtClean="0"/>
                  <a:t>Pb via inelastic (</a:t>
                </a:r>
                <a:r>
                  <a:rPr lang="en-US" altLang="ko-KR" sz="2000" baseline="30000" dirty="0" smtClean="0"/>
                  <a:t>17</a:t>
                </a:r>
                <a:r>
                  <a:rPr lang="en-US" altLang="ko-KR" sz="2000" dirty="0" smtClean="0"/>
                  <a:t>O,</a:t>
                </a:r>
                <a:r>
                  <a:rPr lang="en-US" altLang="ko-KR" sz="2000" baseline="30000" dirty="0" smtClean="0"/>
                  <a:t>17</a:t>
                </a:r>
                <a:r>
                  <a:rPr lang="en-US" altLang="ko-KR" sz="2000" dirty="0" smtClean="0"/>
                  <a:t>O’</a:t>
                </a:r>
                <a:r>
                  <a:rPr lang="en-US" altLang="ko-KR" sz="2000" dirty="0" smtClean="0">
                    <a:latin typeface="Symbol" panose="05050102010706020507" pitchFamily="18" charset="2"/>
                  </a:rPr>
                  <a:t>g</a:t>
                </a:r>
                <a:r>
                  <a:rPr lang="en-US" altLang="ko-KR" sz="2000" dirty="0" smtClean="0"/>
                  <a:t>) </a:t>
                </a:r>
                <a:endParaRPr lang="en-US" altLang="ko-KR" sz="2000" baseline="-250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5" y="1669744"/>
                <a:ext cx="4968551" cy="1631216"/>
              </a:xfrm>
              <a:prstGeom prst="rect">
                <a:avLst/>
              </a:prstGeom>
              <a:blipFill rotWithShape="0">
                <a:blip r:embed="rId3"/>
                <a:stretch>
                  <a:fillRect l="-1104" t="-2247" r="-2699" b="-59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그룹 13"/>
          <p:cNvGrpSpPr/>
          <p:nvPr/>
        </p:nvGrpSpPr>
        <p:grpSpPr>
          <a:xfrm>
            <a:off x="4788024" y="3237579"/>
            <a:ext cx="3312368" cy="3064179"/>
            <a:chOff x="4572000" y="3208938"/>
            <a:chExt cx="3502962" cy="3460422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382"/>
            <a:stretch/>
          </p:blipFill>
          <p:spPr>
            <a:xfrm>
              <a:off x="4572000" y="3208938"/>
              <a:ext cx="3502962" cy="3168622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444"/>
            <a:stretch/>
          </p:blipFill>
          <p:spPr>
            <a:xfrm>
              <a:off x="4572000" y="6309320"/>
              <a:ext cx="3502310" cy="360040"/>
            </a:xfrm>
            <a:prstGeom prst="rect">
              <a:avLst/>
            </a:prstGeom>
          </p:spPr>
        </p:pic>
      </p:grp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15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800" dirty="0" smtClean="0"/>
              <a:t>Dipole Response of n-Rich Nuclei</a:t>
            </a:r>
            <a:endParaRPr lang="ko-KR" altLang="en-US" sz="38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195736" y="953432"/>
            <a:ext cx="47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X. Roca-</a:t>
            </a:r>
            <a:r>
              <a:rPr lang="en-US" altLang="ko-KR" dirty="0" err="1" smtClean="0"/>
              <a:t>Maza</a:t>
            </a:r>
            <a:r>
              <a:rPr lang="en-US" altLang="ko-KR" dirty="0" smtClean="0"/>
              <a:t> </a:t>
            </a:r>
            <a:r>
              <a:rPr lang="en-US" altLang="ko-KR" dirty="0"/>
              <a:t>et al., </a:t>
            </a:r>
            <a:r>
              <a:rPr lang="en-US" altLang="ko-KR" dirty="0" smtClean="0"/>
              <a:t>PRC 85, 024601 </a:t>
            </a:r>
            <a:r>
              <a:rPr lang="en-US" altLang="ko-KR" dirty="0"/>
              <a:t>(</a:t>
            </a:r>
            <a:r>
              <a:rPr lang="en-US" altLang="ko-KR" dirty="0" smtClean="0"/>
              <a:t>2012)</a:t>
            </a:r>
            <a:endParaRPr lang="ko-KR" altLang="en-US" dirty="0"/>
          </a:p>
        </p:txBody>
      </p:sp>
      <p:grpSp>
        <p:nvGrpSpPr>
          <p:cNvPr id="21" name="그룹 20"/>
          <p:cNvGrpSpPr/>
          <p:nvPr/>
        </p:nvGrpSpPr>
        <p:grpSpPr>
          <a:xfrm>
            <a:off x="179512" y="2348880"/>
            <a:ext cx="8584740" cy="3323701"/>
            <a:chOff x="179512" y="1556792"/>
            <a:chExt cx="8584740" cy="3323701"/>
          </a:xfrm>
        </p:grpSpPr>
        <p:grpSp>
          <p:nvGrpSpPr>
            <p:cNvPr id="17" name="그룹 16"/>
            <p:cNvGrpSpPr/>
            <p:nvPr/>
          </p:nvGrpSpPr>
          <p:grpSpPr>
            <a:xfrm>
              <a:off x="179512" y="1556792"/>
              <a:ext cx="4320480" cy="3323701"/>
              <a:chOff x="35496" y="1556792"/>
              <a:chExt cx="4320480" cy="3323701"/>
            </a:xfrm>
          </p:grpSpPr>
          <p:pic>
            <p:nvPicPr>
              <p:cNvPr id="12" name="그림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96" y="1887336"/>
                <a:ext cx="4320480" cy="2993157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889830" y="1556792"/>
                <a:ext cx="31781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Isovector</a:t>
                </a:r>
                <a:r>
                  <a:rPr lang="en-US" altLang="ko-KR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dipole response</a:t>
                </a:r>
                <a:endParaRPr lang="ko-KR" alt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6" name="그룹 15"/>
            <p:cNvGrpSpPr/>
            <p:nvPr/>
          </p:nvGrpSpPr>
          <p:grpSpPr>
            <a:xfrm>
              <a:off x="4531734" y="1556792"/>
              <a:ext cx="4232518" cy="3323701"/>
              <a:chOff x="4531734" y="1556792"/>
              <a:chExt cx="4232518" cy="3323701"/>
            </a:xfrm>
          </p:grpSpPr>
          <p:pic>
            <p:nvPicPr>
              <p:cNvPr id="11" name="그림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1734" y="1954418"/>
                <a:ext cx="4232518" cy="2926075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5292080" y="1556792"/>
                <a:ext cx="31161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Isoscalar</a:t>
                </a:r>
                <a:r>
                  <a:rPr lang="en-US" altLang="ko-KR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dipole response</a:t>
                </a:r>
                <a:endParaRPr lang="ko-KR" alt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4016" y="1772816"/>
                <a:ext cx="7746416" cy="46166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ko-KR" sz="2400" dirty="0" smtClean="0"/>
                  <a:t> = SGII (38 MeV) &lt; </a:t>
                </a:r>
                <a:r>
                  <a:rPr lang="en-US" altLang="ko-KR" sz="2400" dirty="0" smtClean="0">
                    <a:solidFill>
                      <a:srgbClr val="0000FF"/>
                    </a:solidFill>
                  </a:rPr>
                  <a:t>SLy5 (48 MeV) </a:t>
                </a:r>
                <a:r>
                  <a:rPr lang="en-US" altLang="ko-KR" sz="2400" dirty="0" smtClean="0"/>
                  <a:t>&lt; </a:t>
                </a:r>
                <a:r>
                  <a:rPr lang="en-US" altLang="ko-KR" sz="2400" dirty="0" smtClean="0">
                    <a:solidFill>
                      <a:srgbClr val="FF0000"/>
                    </a:solidFill>
                  </a:rPr>
                  <a:t>SkI3 (100 MeV)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16" y="1772816"/>
                <a:ext cx="7746416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79" t="-8974" r="-236" b="-2692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123728" y="1300698"/>
            <a:ext cx="4874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HF+RPA</a:t>
            </a:r>
            <a:r>
              <a:rPr lang="en-US" altLang="ko-KR" sz="2000" dirty="0"/>
              <a:t> </a:t>
            </a:r>
            <a:r>
              <a:rPr lang="en-US" altLang="ko-KR" sz="2000" dirty="0" smtClean="0"/>
              <a:t>with various </a:t>
            </a:r>
            <a:r>
              <a:rPr lang="en-US" altLang="ko-KR" sz="2000" dirty="0" err="1" smtClean="0"/>
              <a:t>Skyrme</a:t>
            </a:r>
            <a:r>
              <a:rPr lang="en-US" altLang="ko-KR" sz="2000" dirty="0" smtClean="0"/>
              <a:t> potentials </a:t>
            </a:r>
            <a:endParaRPr lang="ko-KR" altLang="en-US" sz="2000" dirty="0"/>
          </a:p>
        </p:txBody>
      </p:sp>
      <p:sp>
        <p:nvSpPr>
          <p:cNvPr id="25" name="TextBox 24"/>
          <p:cNvSpPr txBox="1"/>
          <p:nvPr/>
        </p:nvSpPr>
        <p:spPr bwMode="auto">
          <a:xfrm>
            <a:off x="395536" y="5806425"/>
            <a:ext cx="84969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65113" indent="-265113">
              <a:spcBef>
                <a:spcPct val="10000"/>
              </a:spcBef>
              <a:buFont typeface="Wingdings" panose="05000000000000000000" pitchFamily="2" charset="2"/>
              <a:buChar char="§"/>
            </a:pPr>
            <a:r>
              <a:rPr lang="en-US" altLang="ko-KR" sz="2200" dirty="0" smtClean="0">
                <a:ea typeface="굴림" pitchFamily="50" charset="-127"/>
              </a:rPr>
              <a:t>PDR is sensitive to </a:t>
            </a:r>
            <a:r>
              <a:rPr lang="en-US" altLang="ko-KR" sz="2200" dirty="0" err="1" smtClean="0">
                <a:ea typeface="굴림" pitchFamily="50" charset="-127"/>
              </a:rPr>
              <a:t>Asy</a:t>
            </a:r>
            <a:r>
              <a:rPr lang="en-US" altLang="ko-KR" sz="2200" dirty="0" smtClean="0">
                <a:ea typeface="굴림" pitchFamily="50" charset="-127"/>
              </a:rPr>
              <a:t>-EOS: A larger </a:t>
            </a:r>
            <a:r>
              <a:rPr lang="en-US" altLang="ko-KR" sz="22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altLang="ko-KR" sz="2200" dirty="0" smtClean="0">
                <a:ea typeface="굴림" pitchFamily="50" charset="-127"/>
              </a:rPr>
              <a:t> gives a larger strength </a:t>
            </a:r>
          </a:p>
        </p:txBody>
      </p:sp>
    </p:spTree>
    <p:extLst>
      <p:ext uri="{BB962C8B-B14F-4D97-AF65-F5344CB8AC3E}">
        <p14:creationId xmlns:p14="http://schemas.microsoft.com/office/powerpoint/2010/main" val="42653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Characteristics of PDR 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18</a:t>
            </a:fld>
            <a:endParaRPr lang="ko-KR" altLang="en-US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72" y="3600126"/>
            <a:ext cx="3863784" cy="2709194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08720"/>
            <a:ext cx="3721112" cy="2656827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467544" y="1412776"/>
            <a:ext cx="4032448" cy="2775487"/>
            <a:chOff x="395536" y="2258159"/>
            <a:chExt cx="4032448" cy="2775487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2258159"/>
              <a:ext cx="4032448" cy="2775487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 bwMode="auto">
            <a:xfrm>
              <a:off x="2657111" y="3899722"/>
              <a:ext cx="1554849" cy="609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altLang="ko-KR" sz="1600" dirty="0">
                  <a:solidFill>
                    <a:srgbClr val="FF0000"/>
                  </a:solidFill>
                  <a:ea typeface="굴림" pitchFamily="50" charset="-127"/>
                </a:rPr>
                <a:t>Red = RMF</a:t>
              </a:r>
              <a:endParaRPr lang="ko-KR" altLang="en-US" sz="1600" dirty="0">
                <a:solidFill>
                  <a:srgbClr val="FF0000"/>
                </a:solidFill>
                <a:ea typeface="굴림" pitchFamily="50" charset="-127"/>
              </a:endParaRPr>
            </a:p>
            <a:p>
              <a:pPr>
                <a:spcBef>
                  <a:spcPct val="10000"/>
                </a:spcBef>
              </a:pPr>
              <a:r>
                <a:rPr lang="en-US" altLang="ko-KR" sz="1600" dirty="0" smtClean="0">
                  <a:solidFill>
                    <a:srgbClr val="0000FF"/>
                  </a:solidFill>
                  <a:ea typeface="굴림" pitchFamily="50" charset="-127"/>
                </a:rPr>
                <a:t>Blue = </a:t>
              </a:r>
              <a:r>
                <a:rPr lang="en-US" altLang="ko-KR" sz="1600" dirty="0" err="1" smtClean="0">
                  <a:solidFill>
                    <a:srgbClr val="0000FF"/>
                  </a:solidFill>
                  <a:ea typeface="굴림" pitchFamily="50" charset="-127"/>
                </a:rPr>
                <a:t>Skyrme</a:t>
              </a:r>
              <a:endParaRPr lang="en-US" altLang="ko-KR" sz="1600" dirty="0" smtClean="0">
                <a:solidFill>
                  <a:srgbClr val="0000FF"/>
                </a:solidFill>
                <a:ea typeface="굴림" pitchFamily="50" charset="-127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 bwMode="auto">
              <a:xfrm>
                <a:off x="1018960" y="4623519"/>
                <a:ext cx="3265008" cy="461665"/>
              </a:xfrm>
              <a:prstGeom prst="rect">
                <a:avLst/>
              </a:prstGeom>
              <a:solidFill>
                <a:srgbClr val="FF0000">
                  <a:alpha val="32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10000"/>
                  </a:spcBef>
                </a:pP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𝐿</m:t>
                    </m:r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=64.8±15.7</m:t>
                    </m:r>
                  </m:oMath>
                </a14:m>
                <a:r>
                  <a:rPr lang="ko-KR" altLang="en-US" sz="2400" dirty="0" smtClean="0">
                    <a:ea typeface="굴림" pitchFamily="50" charset="-127"/>
                  </a:rPr>
                  <a:t> </a:t>
                </a:r>
                <a:r>
                  <a:rPr lang="en-US" altLang="ko-KR" sz="2400" dirty="0" smtClean="0">
                    <a:ea typeface="굴림" pitchFamily="50" charset="-127"/>
                  </a:rPr>
                  <a:t>MeV</a:t>
                </a:r>
                <a:endParaRPr lang="ko-KR" altLang="en-US" sz="2400" dirty="0" smtClean="0"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8960" y="4623519"/>
                <a:ext cx="326500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373" t="-10526" b="-2894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611560" y="980728"/>
            <a:ext cx="4083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AutoNum type="alphaUcPeriod"/>
            </a:pPr>
            <a:r>
              <a:rPr lang="en-US" altLang="ko-KR" sz="1600" dirty="0" smtClean="0"/>
              <a:t>Carbone </a:t>
            </a:r>
            <a:r>
              <a:rPr lang="en-US" altLang="ko-KR" sz="1600" dirty="0"/>
              <a:t>et al</a:t>
            </a:r>
            <a:r>
              <a:rPr lang="en-US" altLang="ko-KR" sz="1600" dirty="0" smtClean="0"/>
              <a:t>., PRC 81, </a:t>
            </a:r>
            <a:r>
              <a:rPr lang="en-US" altLang="ko-KR" sz="1600" dirty="0" smtClean="0"/>
              <a:t>041301 </a:t>
            </a:r>
            <a:r>
              <a:rPr lang="en-US" altLang="ko-KR" sz="1600" dirty="0" smtClean="0"/>
              <a:t>(2010)</a:t>
            </a:r>
            <a:endParaRPr lang="ko-KR" altLang="en-US" sz="160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29975" y="5354052"/>
                <a:ext cx="14178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ko-K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ko-K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ko-KR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975" y="5354052"/>
                <a:ext cx="1417889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91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Charge Equilibration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1064930"/>
            <a:ext cx="8496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200" dirty="0" smtClean="0"/>
              <a:t>Charge equilibration</a:t>
            </a:r>
          </a:p>
          <a:p>
            <a:pPr marL="800100" lvl="1" indent="-342900">
              <a:buFont typeface="맑은 고딕" panose="020B0503020000020004" pitchFamily="50" charset="-127"/>
              <a:buChar char="–"/>
            </a:pPr>
            <a:r>
              <a:rPr lang="en-US" altLang="ko-KR" sz="2200" dirty="0" smtClean="0"/>
              <a:t>In fusion, dipole oscillation is important</a:t>
            </a:r>
            <a:endParaRPr lang="en-US" altLang="ko-KR" sz="2200" dirty="0"/>
          </a:p>
          <a:p>
            <a:pPr marL="800100" lvl="1" indent="-342900">
              <a:buFont typeface="맑은 고딕" panose="020B0503020000020004" pitchFamily="50" charset="-127"/>
              <a:buChar char="–"/>
            </a:pPr>
            <a:r>
              <a:rPr lang="en-US" altLang="ko-KR" sz="2200" dirty="0" smtClean="0"/>
              <a:t>In </a:t>
            </a:r>
            <a:r>
              <a:rPr lang="en-US" altLang="ko-KR" sz="2200" dirty="0"/>
              <a:t>deep </a:t>
            </a:r>
            <a:r>
              <a:rPr lang="en-US" altLang="ko-KR" sz="2200" dirty="0" smtClean="0"/>
              <a:t>inelastic coll., </a:t>
            </a:r>
            <a:r>
              <a:rPr lang="en-US" altLang="ko-KR" sz="2200" dirty="0"/>
              <a:t>d</a:t>
            </a:r>
            <a:r>
              <a:rPr lang="en-US" altLang="ko-KR" sz="2200" dirty="0" smtClean="0"/>
              <a:t>ipole </a:t>
            </a:r>
            <a:r>
              <a:rPr lang="en-US" altLang="ko-KR" sz="2200" dirty="0"/>
              <a:t>oscillation </a:t>
            </a:r>
            <a:r>
              <a:rPr lang="en-US" altLang="ko-KR" sz="2200" dirty="0" smtClean="0"/>
              <a:t>is </a:t>
            </a:r>
            <a:r>
              <a:rPr lang="en-US" altLang="ko-KR" sz="2200" dirty="0" err="1" smtClean="0"/>
              <a:t>overdamped</a:t>
            </a:r>
            <a:r>
              <a:rPr lang="en-US" altLang="ko-KR" sz="2200" dirty="0" smtClean="0"/>
              <a:t>: Diffusion of charges</a:t>
            </a:r>
          </a:p>
        </p:txBody>
      </p:sp>
      <p:grpSp>
        <p:nvGrpSpPr>
          <p:cNvPr id="50" name="그룹 49"/>
          <p:cNvGrpSpPr/>
          <p:nvPr/>
        </p:nvGrpSpPr>
        <p:grpSpPr>
          <a:xfrm>
            <a:off x="2110928" y="2498274"/>
            <a:ext cx="4981352" cy="498678"/>
            <a:chOff x="2195736" y="1916831"/>
            <a:chExt cx="4981352" cy="498678"/>
          </a:xfrm>
        </p:grpSpPr>
        <p:graphicFrame>
          <p:nvGraphicFramePr>
            <p:cNvPr id="46" name="개체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9541484"/>
                </p:ext>
              </p:extLst>
            </p:nvPr>
          </p:nvGraphicFramePr>
          <p:xfrm>
            <a:off x="2195736" y="1916831"/>
            <a:ext cx="3053620" cy="458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29" name="수식" r:id="rId3" imgW="1269720" imgH="190440" progId="Equation.3">
                    <p:embed/>
                  </p:oleObj>
                </mc:Choice>
                <mc:Fallback>
                  <p:oleObj name="수식" r:id="rId3" imgW="1269720" imgH="1904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195736" y="1916831"/>
                          <a:ext cx="3053620" cy="45804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개체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3856780"/>
                </p:ext>
              </p:extLst>
            </p:nvPr>
          </p:nvGraphicFramePr>
          <p:xfrm>
            <a:off x="5738813" y="1945609"/>
            <a:ext cx="1438275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0" name="수식" r:id="rId5" imgW="660240" imgH="215640" progId="Equation.3">
                    <p:embed/>
                  </p:oleObj>
                </mc:Choice>
                <mc:Fallback>
                  <p:oleObj name="수식" r:id="rId5" imgW="66024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738813" y="1945609"/>
                          <a:ext cx="1438275" cy="469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57199" y="3148513"/>
                <a:ext cx="4330825" cy="2923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2200" dirty="0" smtClean="0"/>
                  <a:t>Degree of equilibration governed by contact time and symmetry energy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800" dirty="0" smtClean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2200" dirty="0" smtClean="0"/>
                  <a:t>Observable: </a:t>
                </a:r>
                <a14:m>
                  <m:oMath xmlns:m="http://schemas.openxmlformats.org/officeDocument/2006/math">
                    <m:r>
                      <a:rPr lang="en-US" altLang="ko-KR" sz="2200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sz="22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ko-KR" sz="2200" b="0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altLang="ko-KR" sz="2200" dirty="0" smtClean="0"/>
                  <a:t> of light charged particles emitted by PLF as</a:t>
                </a:r>
                <a:r>
                  <a:rPr lang="ko-KR" altLang="en-US" sz="2200" dirty="0" smtClean="0"/>
                  <a:t> </a:t>
                </a:r>
                <a:r>
                  <a:rPr lang="en-US" altLang="ko-KR" sz="2200" dirty="0" smtClean="0"/>
                  <a:t>a function of dissipated energy: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ko-K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ko-K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altLang="ko-K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altLang="ko-K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</m:sSub>
                  </m:oMath>
                </a14:m>
                <a:r>
                  <a:rPr lang="en-US" altLang="ko-KR" sz="22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ko-KR" sz="2200" dirty="0" smtClean="0">
                    <a:solidFill>
                      <a:srgbClr val="FF0000"/>
                    </a:solidFill>
                  </a:rPr>
                  <a:t>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𝑑𝑖𝑠𝑠</m:t>
                        </m:r>
                      </m:sub>
                    </m:sSub>
                    <m:r>
                      <a:rPr lang="en-US" altLang="ko-KR" sz="2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altLang="ko-KR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sub>
                    </m:sSub>
                    <m:r>
                      <a:rPr lang="en-US" altLang="ko-KR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𝑘𝑖𝑛</m:t>
                        </m:r>
                      </m:sub>
                    </m:sSub>
                    <m:r>
                      <a:rPr lang="en-US" altLang="ko-KR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ko-KR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𝑃𝐿𝐹</m:t>
                    </m:r>
                    <m:r>
                      <a:rPr lang="en-US" altLang="ko-KR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ko-KR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𝑇𝐿𝐹</m:t>
                    </m:r>
                    <m:r>
                      <a:rPr lang="en-US" altLang="ko-KR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ko-KR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3148513"/>
                <a:ext cx="4330825" cy="2923877"/>
              </a:xfrm>
              <a:prstGeom prst="rect">
                <a:avLst/>
              </a:prstGeom>
              <a:blipFill rotWithShape="0">
                <a:blip r:embed="rId7"/>
                <a:stretch>
                  <a:fillRect l="-1549" t="-1250" r="-3380" b="-18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그룹 9"/>
          <p:cNvGrpSpPr/>
          <p:nvPr/>
        </p:nvGrpSpPr>
        <p:grpSpPr>
          <a:xfrm>
            <a:off x="4788025" y="2944076"/>
            <a:ext cx="4032446" cy="3365244"/>
            <a:chOff x="4355976" y="2881360"/>
            <a:chExt cx="4032446" cy="3365244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976" y="2881360"/>
              <a:ext cx="3456384" cy="299591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5400000">
              <a:off x="6786830" y="3952214"/>
              <a:ext cx="255685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E. </a:t>
              </a:r>
              <a:r>
                <a:rPr lang="en-US" altLang="ko-KR" dirty="0" err="1" smtClean="0"/>
                <a:t>Galichet</a:t>
              </a:r>
              <a:r>
                <a:rPr lang="en-US" altLang="ko-KR" dirty="0" smtClean="0"/>
                <a:t> et al., </a:t>
              </a:r>
            </a:p>
            <a:p>
              <a:r>
                <a:rPr lang="en-US" altLang="ko-KR" dirty="0" smtClean="0"/>
                <a:t>PRC 79, 064615 (2009)</a:t>
              </a:r>
              <a:endParaRPr lang="ko-KR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881694" y="5877272"/>
                  <a:ext cx="12825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𝒅𝒊𝒔𝒔</m:t>
                            </m:r>
                          </m:sub>
                        </m:sSub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𝒄𝒎</m:t>
                            </m:r>
                          </m:sub>
                        </m:sSub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1694" y="5877272"/>
                  <a:ext cx="1282594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639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181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Physics of RIB Reactions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2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내용 개체 틀 2"/>
              <p:cNvSpPr txBox="1">
                <a:spLocks/>
              </p:cNvSpPr>
              <p:nvPr/>
            </p:nvSpPr>
            <p:spPr>
              <a:xfrm>
                <a:off x="529208" y="1269453"/>
                <a:ext cx="8075240" cy="49678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514350" indent="-514350" algn="l" defTabSz="914400" rtl="0" eaLnBrk="1" latinLnBrk="1" hangingPunct="1">
                  <a:spcBef>
                    <a:spcPct val="20000"/>
                  </a:spcBef>
                  <a:buFont typeface="+mj-lt"/>
                  <a:buAutoNum type="arabicPeriod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altLang="ko-KR" dirty="0" smtClean="0"/>
                  <a:t>Nuclear</a:t>
                </a:r>
                <a:r>
                  <a:rPr lang="en-US" altLang="ko-KR" dirty="0" smtClean="0">
                    <a:solidFill>
                      <a:schemeClr val="tx1"/>
                    </a:solidFill>
                  </a:rPr>
                  <a:t> collisions with rare-isotope beams</a:t>
                </a:r>
              </a:p>
              <a:p>
                <a:pPr lvl="1"/>
                <a:r>
                  <a:rPr lang="en-US" altLang="ko-KR" dirty="0">
                    <a:solidFill>
                      <a:schemeClr val="tx1"/>
                    </a:solidFill>
                  </a:rPr>
                  <a:t>C</a:t>
                </a:r>
                <a:r>
                  <a:rPr lang="en-US" altLang="ko-KR" dirty="0" smtClean="0">
                    <a:solidFill>
                      <a:schemeClr val="tx1"/>
                    </a:solidFill>
                  </a:rPr>
                  <a:t>reate nuclear matter with several (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tx1"/>
                        </a:solidFill>
                        <a:latin typeface="Cambria Math"/>
                      </a:rPr>
                      <m:t>𝜌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/>
                      </a:rPr>
                      <m:t>𝑍</m:t>
                    </m:r>
                  </m:oMath>
                </a14:m>
                <a:r>
                  <a:rPr lang="en-US" altLang="ko-KR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lvl="1"/>
                <a:r>
                  <a:rPr lang="en-US" altLang="ko-KR" dirty="0" smtClean="0">
                    <a:solidFill>
                      <a:schemeClr val="tx1"/>
                    </a:solidFill>
                  </a:rPr>
                  <a:t>Exploring the phase diagram &amp; phase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dirty="0" smtClean="0">
                    <a:solidFill>
                      <a:schemeClr val="tx1"/>
                    </a:solidFill>
                  </a:rPr>
                  <a:t>transition of strongly interacting matter</a:t>
                </a:r>
              </a:p>
              <a:p>
                <a:pPr lvl="1"/>
                <a:r>
                  <a:rPr lang="en-US" altLang="ko-KR" dirty="0" smtClean="0">
                    <a:solidFill>
                      <a:schemeClr val="bg1"/>
                    </a:solidFill>
                  </a:rPr>
                  <a:t>Nuclear equation of state (EOS) and its symmetry energy term below and above the saturation density</a:t>
                </a:r>
              </a:p>
              <a:p>
                <a:pPr lvl="1"/>
                <a:r>
                  <a:rPr lang="en-US" altLang="ko-KR" dirty="0">
                    <a:solidFill>
                      <a:schemeClr val="bg1"/>
                    </a:solidFill>
                  </a:rPr>
                  <a:t>Nuclear effective </a:t>
                </a:r>
                <a:r>
                  <a:rPr lang="en-US" altLang="ko-KR" dirty="0" smtClean="0">
                    <a:solidFill>
                      <a:schemeClr val="bg1"/>
                    </a:solidFill>
                  </a:rPr>
                  <a:t>interaction</a:t>
                </a:r>
              </a:p>
              <a:p>
                <a:pPr lvl="1"/>
                <a:r>
                  <a:rPr lang="en-US" altLang="ko-KR" dirty="0" smtClean="0">
                    <a:solidFill>
                      <a:schemeClr val="bg1"/>
                    </a:solidFill>
                  </a:rPr>
                  <a:t>Important to </a:t>
                </a:r>
                <a:r>
                  <a:rPr lang="en-US" altLang="ko-KR" dirty="0">
                    <a:solidFill>
                      <a:schemeClr val="bg1"/>
                    </a:solidFill>
                  </a:rPr>
                  <a:t>the astrophysical context</a:t>
                </a:r>
              </a:p>
              <a:p>
                <a:pPr lvl="2"/>
                <a:r>
                  <a:rPr lang="en-US" altLang="ko-KR" dirty="0">
                    <a:solidFill>
                      <a:schemeClr val="bg1"/>
                    </a:solidFill>
                  </a:rPr>
                  <a:t>Neutron stars &amp; supernova </a:t>
                </a:r>
                <a:r>
                  <a:rPr lang="en-US" altLang="ko-KR" dirty="0" smtClean="0">
                    <a:solidFill>
                      <a:schemeClr val="bg1"/>
                    </a:solidFill>
                  </a:rPr>
                  <a:t>explosion</a:t>
                </a:r>
                <a:endParaRPr lang="en-US" altLang="ko-K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" y="1269453"/>
                <a:ext cx="8075240" cy="4967859"/>
              </a:xfrm>
              <a:prstGeom prst="rect">
                <a:avLst/>
              </a:prstGeom>
              <a:blipFill rotWithShape="0">
                <a:blip r:embed="rId2"/>
                <a:stretch>
                  <a:fillRect l="-1737" t="-2699" r="-2870" b="-8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1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Isospin</a:t>
            </a:r>
            <a:r>
              <a:rPr lang="en-US" altLang="ko-KR" dirty="0" smtClean="0"/>
              <a:t> Mixing/Diffusion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20</a:t>
            </a:fld>
            <a:endParaRPr lang="ko-KR" altLang="en-US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718180"/>
              </p:ext>
            </p:extLst>
          </p:nvPr>
        </p:nvGraphicFramePr>
        <p:xfrm>
          <a:off x="647452" y="2120900"/>
          <a:ext cx="34925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2" name="수식" r:id="rId3" imgW="1650960" imgH="380880" progId="Equation.3">
                  <p:embed/>
                </p:oleObj>
              </mc:Choice>
              <mc:Fallback>
                <p:oleObj name="수식" r:id="rId3" imgW="16509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452" y="2120900"/>
                        <a:ext cx="3492500" cy="8032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그룹 7"/>
          <p:cNvGrpSpPr/>
          <p:nvPr/>
        </p:nvGrpSpPr>
        <p:grpSpPr>
          <a:xfrm>
            <a:off x="297060" y="4581128"/>
            <a:ext cx="2088232" cy="1440160"/>
            <a:chOff x="81036" y="4955236"/>
            <a:chExt cx="2088232" cy="1440160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656595" y="5166348"/>
              <a:ext cx="596507" cy="57700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dirty="0" smtClean="0">
                  <a:solidFill>
                    <a:srgbClr val="CCFFFF"/>
                  </a:solidFill>
                  <a:ea typeface="굴림" pitchFamily="50" charset="-127"/>
                </a:rPr>
                <a:t>A</a:t>
              </a:r>
              <a:endParaRPr lang="en-US" altLang="ko-KR" dirty="0">
                <a:solidFill>
                  <a:srgbClr val="CCFFFF"/>
                </a:solidFill>
                <a:ea typeface="굴림" pitchFamily="50" charset="-127"/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1305312" y="5464997"/>
              <a:ext cx="596507" cy="57700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dirty="0" smtClean="0">
                  <a:solidFill>
                    <a:srgbClr val="CCFFFF"/>
                  </a:solidFill>
                  <a:ea typeface="굴림" pitchFamily="50" charset="-127"/>
                </a:rPr>
                <a:t>A</a:t>
              </a:r>
              <a:endParaRPr lang="en-US" altLang="ko-KR" dirty="0">
                <a:solidFill>
                  <a:srgbClr val="CCFFFF"/>
                </a:solidFill>
                <a:ea typeface="굴림" pitchFamily="50" charset="-127"/>
              </a:endParaRPr>
            </a:p>
          </p:txBody>
        </p:sp>
        <p:sp>
          <p:nvSpPr>
            <p:cNvPr id="11" name="Text Box 25"/>
            <p:cNvSpPr txBox="1">
              <a:spLocks noChangeArrowheads="1"/>
            </p:cNvSpPr>
            <p:nvPr/>
          </p:nvSpPr>
          <p:spPr bwMode="auto">
            <a:xfrm>
              <a:off x="393463" y="5809516"/>
              <a:ext cx="98371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i="1" dirty="0" smtClean="0">
                  <a:solidFill>
                    <a:srgbClr val="FF0000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R</a:t>
              </a:r>
              <a:r>
                <a:rPr lang="en-US" altLang="ko-KR" i="1" baseline="-25000" dirty="0" smtClean="0">
                  <a:solidFill>
                    <a:srgbClr val="FF0000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X</a:t>
              </a:r>
              <a:r>
                <a:rPr lang="en-US" altLang="ko-KR" dirty="0" smtClean="0">
                  <a:solidFill>
                    <a:srgbClr val="FF0000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 </a:t>
              </a:r>
              <a:r>
                <a:rPr lang="en-US" altLang="ko-KR" dirty="0">
                  <a:solidFill>
                    <a:srgbClr val="FF0000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= </a:t>
              </a:r>
              <a:r>
                <a:rPr lang="en-US" altLang="ko-KR" dirty="0" smtClean="0">
                  <a:solidFill>
                    <a:srgbClr val="FF0000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+1</a:t>
              </a:r>
              <a:endParaRPr lang="en-US" altLang="ko-KR" dirty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sp>
          <p:nvSpPr>
            <p:cNvPr id="12" name="타원 11"/>
            <p:cNvSpPr/>
            <p:nvPr/>
          </p:nvSpPr>
          <p:spPr>
            <a:xfrm>
              <a:off x="81036" y="4955236"/>
              <a:ext cx="2088232" cy="1440160"/>
            </a:xfrm>
            <a:prstGeom prst="ellipse">
              <a:avLst/>
            </a:prstGeom>
            <a:noFill/>
            <a:ln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AutoShape 17"/>
            <p:cNvSpPr>
              <a:spLocks noChangeArrowheads="1"/>
            </p:cNvSpPr>
            <p:nvPr/>
          </p:nvSpPr>
          <p:spPr bwMode="auto">
            <a:xfrm rot="1745666">
              <a:off x="1090889" y="5519441"/>
              <a:ext cx="347962" cy="190998"/>
            </a:xfrm>
            <a:prstGeom prst="leftRightArrow">
              <a:avLst>
                <a:gd name="adj1" fmla="val 50000"/>
                <a:gd name="adj2" fmla="val 3524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611560" y="3317140"/>
            <a:ext cx="3689664" cy="1373346"/>
            <a:chOff x="288806" y="3706984"/>
            <a:chExt cx="3689664" cy="1373346"/>
          </a:xfrm>
        </p:grpSpPr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1584493" y="4204680"/>
              <a:ext cx="596507" cy="57700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dirty="0" smtClean="0">
                  <a:solidFill>
                    <a:srgbClr val="CCFFFF"/>
                  </a:solidFill>
                  <a:ea typeface="굴림" pitchFamily="50" charset="-127"/>
                </a:rPr>
                <a:t>A</a:t>
              </a:r>
              <a:endParaRPr lang="en-US" altLang="ko-KR" dirty="0">
                <a:solidFill>
                  <a:srgbClr val="CCFFFF"/>
                </a:solidFill>
                <a:ea typeface="굴림" pitchFamily="50" charset="-127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2219142" y="4503329"/>
              <a:ext cx="596507" cy="577001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dirty="0" smtClean="0">
                  <a:solidFill>
                    <a:srgbClr val="CCFFFF"/>
                  </a:solidFill>
                  <a:ea typeface="굴림" pitchFamily="50" charset="-127"/>
                </a:rPr>
                <a:t>B</a:t>
              </a:r>
              <a:endParaRPr lang="en-US" altLang="ko-KR" dirty="0">
                <a:solidFill>
                  <a:srgbClr val="CCFFFF"/>
                </a:solidFill>
                <a:ea typeface="굴림" pitchFamily="50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 bwMode="auto">
            <a:xfrm>
              <a:off x="288806" y="3706984"/>
              <a:ext cx="368966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en-US" altLang="ko-KR" sz="2200" i="1" dirty="0" smtClean="0">
                  <a:solidFill>
                    <a:srgbClr val="C00000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R</a:t>
              </a:r>
              <a:r>
                <a:rPr lang="en-US" altLang="ko-KR" sz="2200" i="1" baseline="-25000" dirty="0" smtClean="0">
                  <a:solidFill>
                    <a:srgbClr val="C00000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X</a:t>
              </a:r>
              <a:r>
                <a:rPr lang="en-US" altLang="ko-KR" sz="2200" dirty="0" smtClean="0">
                  <a:solidFill>
                    <a:srgbClr val="C00000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 = 0</a:t>
              </a:r>
              <a:r>
                <a:rPr lang="en-US" altLang="ko-KR" sz="2200" dirty="0" smtClean="0">
                  <a:solidFill>
                    <a:srgbClr val="C00000"/>
                  </a:solidFill>
                  <a:ea typeface="굴림" pitchFamily="50" charset="-127"/>
                </a:rPr>
                <a:t> for complete mixing</a:t>
              </a:r>
              <a:endParaRPr lang="ko-KR" altLang="en-US" sz="2200" dirty="0" smtClean="0">
                <a:solidFill>
                  <a:srgbClr val="C00000"/>
                </a:solidFill>
                <a:ea typeface="굴림" pitchFamily="50" charset="-127"/>
              </a:endParaRPr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 rot="1745666">
              <a:off x="2039314" y="4523729"/>
              <a:ext cx="347962" cy="190998"/>
            </a:xfrm>
            <a:prstGeom prst="leftRightArrow">
              <a:avLst>
                <a:gd name="adj1" fmla="val 50000"/>
                <a:gd name="adj2" fmla="val 3524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2627784" y="4565392"/>
            <a:ext cx="2088232" cy="1440160"/>
            <a:chOff x="2612048" y="4725144"/>
            <a:chExt cx="2088232" cy="1440160"/>
          </a:xfrm>
        </p:grpSpPr>
        <p:sp>
          <p:nvSpPr>
            <p:cNvPr id="20" name="Oval 11"/>
            <p:cNvSpPr>
              <a:spLocks noChangeArrowheads="1"/>
            </p:cNvSpPr>
            <p:nvPr/>
          </p:nvSpPr>
          <p:spPr bwMode="auto">
            <a:xfrm>
              <a:off x="2843787" y="5166348"/>
              <a:ext cx="596507" cy="577001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dirty="0" smtClean="0">
                  <a:solidFill>
                    <a:srgbClr val="CCFFFF"/>
                  </a:solidFill>
                  <a:ea typeface="굴림" pitchFamily="50" charset="-127"/>
                </a:rPr>
                <a:t>B</a:t>
              </a:r>
              <a:endParaRPr lang="en-US" altLang="ko-KR" dirty="0">
                <a:solidFill>
                  <a:srgbClr val="CCFFFF"/>
                </a:solidFill>
                <a:ea typeface="굴림" pitchFamily="50" charset="-127"/>
              </a:endParaRPr>
            </a:p>
          </p:txBody>
        </p:sp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3492505" y="5450929"/>
              <a:ext cx="596507" cy="577001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dirty="0" smtClean="0">
                  <a:solidFill>
                    <a:srgbClr val="CCFFFF"/>
                  </a:solidFill>
                  <a:ea typeface="굴림" pitchFamily="50" charset="-127"/>
                </a:rPr>
                <a:t>B</a:t>
              </a:r>
              <a:endParaRPr lang="en-US" altLang="ko-KR" dirty="0">
                <a:solidFill>
                  <a:srgbClr val="CCFFFF"/>
                </a:solidFill>
                <a:ea typeface="굴림" pitchFamily="50" charset="-127"/>
              </a:endParaRPr>
            </a:p>
          </p:txBody>
        </p:sp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3465151" y="4940630"/>
              <a:ext cx="9470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i="1" dirty="0" smtClean="0">
                  <a:solidFill>
                    <a:srgbClr val="0000FF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R</a:t>
              </a:r>
              <a:r>
                <a:rPr lang="en-US" altLang="ko-KR" i="1" baseline="-25000" dirty="0" smtClean="0">
                  <a:solidFill>
                    <a:srgbClr val="0000FF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X</a:t>
              </a:r>
              <a:r>
                <a:rPr lang="en-US" altLang="ko-KR" dirty="0" smtClean="0">
                  <a:solidFill>
                    <a:srgbClr val="0000FF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 </a:t>
              </a:r>
              <a:r>
                <a:rPr lang="en-US" altLang="ko-KR" dirty="0">
                  <a:solidFill>
                    <a:srgbClr val="0000FF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= </a:t>
              </a:r>
              <a:r>
                <a:rPr lang="en-US" altLang="ko-KR" dirty="0" smtClean="0">
                  <a:solidFill>
                    <a:srgbClr val="0000FF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-1</a:t>
              </a:r>
              <a:endParaRPr lang="en-US" altLang="ko-KR" dirty="0">
                <a:solidFill>
                  <a:srgbClr val="0000FF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sp>
          <p:nvSpPr>
            <p:cNvPr id="23" name="AutoShape 17"/>
            <p:cNvSpPr>
              <a:spLocks noChangeArrowheads="1"/>
            </p:cNvSpPr>
            <p:nvPr/>
          </p:nvSpPr>
          <p:spPr bwMode="auto">
            <a:xfrm rot="1745666">
              <a:off x="3293254" y="5487969"/>
              <a:ext cx="347962" cy="190998"/>
            </a:xfrm>
            <a:prstGeom prst="leftRightArrow">
              <a:avLst>
                <a:gd name="adj1" fmla="val 50000"/>
                <a:gd name="adj2" fmla="val 3524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2612048" y="4725144"/>
              <a:ext cx="2088232" cy="1440160"/>
            </a:xfrm>
            <a:prstGeom prst="ellipse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973114" y="3933056"/>
            <a:ext cx="3847358" cy="97852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 tIns="108000" anchor="ctr" anchorCtr="0">
            <a:spAutoFit/>
          </a:bodyPr>
          <a:lstStyle/>
          <a:p>
            <a:pPr>
              <a:lnSpc>
                <a:spcPts val="1500"/>
              </a:lnSpc>
              <a:spcBef>
                <a:spcPct val="50000"/>
              </a:spcBef>
            </a:pPr>
            <a:r>
              <a:rPr lang="en-US" altLang="ko-KR" sz="2400" dirty="0" smtClean="0">
                <a:ea typeface="굴림" pitchFamily="50" charset="-127"/>
                <a:cs typeface="Times New Roman" pitchFamily="18" charset="0"/>
              </a:rPr>
              <a:t>High-energy applications: </a:t>
            </a:r>
          </a:p>
          <a:p>
            <a:pPr>
              <a:lnSpc>
                <a:spcPts val="1500"/>
              </a:lnSpc>
              <a:spcBef>
                <a:spcPct val="50000"/>
              </a:spcBef>
            </a:pPr>
            <a:r>
              <a:rPr lang="en-US" altLang="ko-KR" sz="1600" dirty="0" smtClean="0">
                <a:ea typeface="굴림" pitchFamily="50" charset="-127"/>
                <a:cs typeface="Times New Roman" pitchFamily="18" charset="0"/>
              </a:rPr>
              <a:t>F. Rami et al., PRL 84, 1120 (2000)</a:t>
            </a:r>
          </a:p>
          <a:p>
            <a:pPr>
              <a:lnSpc>
                <a:spcPts val="1500"/>
              </a:lnSpc>
              <a:spcBef>
                <a:spcPct val="50000"/>
              </a:spcBef>
            </a:pPr>
            <a:r>
              <a:rPr lang="en-US" altLang="ko-KR" sz="1600" dirty="0" smtClean="0">
                <a:ea typeface="굴림" pitchFamily="50" charset="-127"/>
                <a:cs typeface="Times New Roman" pitchFamily="18" charset="0"/>
              </a:rPr>
              <a:t>B. Hong et al., PRC 66, 034901 (2002)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7544" y="1052736"/>
            <a:ext cx="4028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/>
              <a:t>No </a:t>
            </a:r>
            <a:r>
              <a:rPr lang="en-US" altLang="ko-KR" sz="2400" dirty="0" err="1" smtClean="0"/>
              <a:t>isospin</a:t>
            </a:r>
            <a:r>
              <a:rPr lang="en-US" altLang="ko-KR" sz="2400" dirty="0" smtClean="0"/>
              <a:t> mixing between symmetric systems</a:t>
            </a:r>
            <a:endParaRPr lang="ko-KR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860032" y="5129316"/>
                <a:ext cx="413995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200" dirty="0" smtClean="0"/>
                  <a:t>Try any observable </a:t>
                </a: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/>
                      </a:rPr>
                      <m:t>𝑋</m:t>
                    </m:r>
                  </m:oMath>
                </a14:m>
                <a:r>
                  <a:rPr lang="en-US" altLang="ko-KR" sz="2200" dirty="0"/>
                  <a:t> </a:t>
                </a:r>
                <a:r>
                  <a:rPr lang="en-US" altLang="ko-KR" sz="2200" dirty="0" smtClean="0"/>
                  <a:t>related to </a:t>
                </a: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</a:rPr>
                      <m:t>𝑁</m:t>
                    </m:r>
                    <m:r>
                      <a:rPr lang="en-US" altLang="ko-KR" sz="2200" b="0" i="1" smtClean="0">
                        <a:latin typeface="Cambria Math"/>
                      </a:rPr>
                      <m:t>/</m:t>
                    </m:r>
                    <m:r>
                      <a:rPr lang="en-US" altLang="ko-KR" sz="2200" b="0" i="1" smtClean="0">
                        <a:latin typeface="Cambria Math"/>
                      </a:rPr>
                      <m:t>𝑍</m:t>
                    </m:r>
                  </m:oMath>
                </a14:m>
                <a:r>
                  <a:rPr lang="ko-KR" altLang="en-US" sz="2200" dirty="0" smtClean="0"/>
                  <a:t> </a:t>
                </a:r>
                <a:r>
                  <a:rPr lang="en-US" altLang="ko-KR" sz="2200" dirty="0" smtClean="0"/>
                  <a:t>of PLF (or TLF) for  </a:t>
                </a:r>
                <a:r>
                  <a:rPr lang="en-US" altLang="ko-KR" sz="2200" dirty="0" err="1" smtClean="0"/>
                  <a:t>isospin</a:t>
                </a:r>
                <a:r>
                  <a:rPr lang="en-US" altLang="ko-KR" sz="2200" dirty="0" smtClean="0"/>
                  <a:t> migration to neck at</a:t>
                </a:r>
                <a:r>
                  <a:rPr lang="ko-KR" altLang="en-US" sz="2200" dirty="0" smtClean="0"/>
                  <a:t> </a:t>
                </a:r>
                <a:r>
                  <a:rPr lang="en-US" altLang="ko-KR" sz="2200" dirty="0" smtClean="0"/>
                  <a:t>LE</a:t>
                </a:r>
                <a:endParaRPr lang="ko-KR" altLang="en-US" sz="2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5129316"/>
                <a:ext cx="4139952" cy="1107996"/>
              </a:xfrm>
              <a:prstGeom prst="rect">
                <a:avLst/>
              </a:prstGeom>
              <a:blipFill rotWithShape="0">
                <a:blip r:embed="rId7"/>
                <a:stretch>
                  <a:fillRect l="-1915" t="-3297" r="-1915" b="-1044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652120" y="1381712"/>
            <a:ext cx="95410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400" baseline="30000" dirty="0" smtClean="0"/>
              <a:t>96</a:t>
            </a:r>
            <a:r>
              <a:rPr lang="en-US" altLang="ko-KR" sz="1400" dirty="0" smtClean="0"/>
              <a:t>Ru+</a:t>
            </a:r>
            <a:r>
              <a:rPr lang="en-US" altLang="ko-KR" sz="1400" baseline="30000" dirty="0" smtClean="0"/>
              <a:t>96</a:t>
            </a:r>
            <a:r>
              <a:rPr lang="en-US" altLang="ko-KR" sz="1400" dirty="0" smtClean="0"/>
              <a:t>Zr</a:t>
            </a:r>
            <a:endParaRPr lang="ko-KR" altLang="en-US" sz="1400" dirty="0"/>
          </a:p>
        </p:txBody>
      </p:sp>
      <p:grpSp>
        <p:nvGrpSpPr>
          <p:cNvPr id="27" name="그룹 26"/>
          <p:cNvGrpSpPr/>
          <p:nvPr/>
        </p:nvGrpSpPr>
        <p:grpSpPr>
          <a:xfrm>
            <a:off x="4346683" y="1052736"/>
            <a:ext cx="4614350" cy="2846898"/>
            <a:chOff x="4346683" y="1052736"/>
            <a:chExt cx="4614350" cy="2846898"/>
          </a:xfrm>
        </p:grpSpPr>
        <p:grpSp>
          <p:nvGrpSpPr>
            <p:cNvPr id="39" name="그룹 38"/>
            <p:cNvGrpSpPr/>
            <p:nvPr/>
          </p:nvGrpSpPr>
          <p:grpSpPr>
            <a:xfrm>
              <a:off x="4346683" y="1052736"/>
              <a:ext cx="4614350" cy="2846898"/>
              <a:chOff x="4322002" y="3356992"/>
              <a:chExt cx="4614350" cy="2904838"/>
            </a:xfrm>
          </p:grpSpPr>
          <p:pic>
            <p:nvPicPr>
              <p:cNvPr id="40" name="그림 39" descr="RZ_b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687132" y="3414932"/>
                <a:ext cx="2249220" cy="2808312"/>
              </a:xfrm>
              <a:prstGeom prst="rect">
                <a:avLst/>
              </a:prstGeom>
            </p:spPr>
          </p:pic>
          <p:pic>
            <p:nvPicPr>
              <p:cNvPr id="41" name="그림 40" descr="RZ_y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572000" y="3573016"/>
                <a:ext cx="2123728" cy="2688814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 bwMode="auto">
              <a:xfrm rot="16200000">
                <a:off x="3983922" y="4486417"/>
                <a:ext cx="1045492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10000"/>
                  </a:spcBef>
                </a:pPr>
                <a:r>
                  <a:rPr lang="en-US" altLang="ko-KR" i="1" dirty="0" smtClean="0">
                    <a:latin typeface="Times New Roman" pitchFamily="18" charset="0"/>
                    <a:ea typeface="굴림" pitchFamily="50" charset="-127"/>
                    <a:cs typeface="Times New Roman" pitchFamily="18" charset="0"/>
                  </a:rPr>
                  <a:t>R</a:t>
                </a:r>
                <a:r>
                  <a:rPr lang="en-US" altLang="ko-KR" i="1" baseline="-25000" dirty="0" smtClean="0">
                    <a:latin typeface="Times New Roman" pitchFamily="18" charset="0"/>
                    <a:ea typeface="굴림" pitchFamily="50" charset="-127"/>
                    <a:cs typeface="Times New Roman" pitchFamily="18" charset="0"/>
                  </a:rPr>
                  <a:t>X </a:t>
                </a:r>
                <a:r>
                  <a:rPr lang="en-US" altLang="ko-KR" dirty="0" smtClean="0">
                    <a:latin typeface="Times New Roman" pitchFamily="18" charset="0"/>
                    <a:ea typeface="굴림" pitchFamily="50" charset="-127"/>
                    <a:cs typeface="Times New Roman" pitchFamily="18" charset="0"/>
                  </a:rPr>
                  <a:t>(X=</a:t>
                </a:r>
                <a:r>
                  <a:rPr lang="en-US" altLang="ko-KR" i="1" dirty="0" smtClean="0">
                    <a:latin typeface="Times New Roman" pitchFamily="18" charset="0"/>
                    <a:ea typeface="굴림" pitchFamily="50" charset="-127"/>
                    <a:cs typeface="Times New Roman" pitchFamily="18" charset="0"/>
                  </a:rPr>
                  <a:t>p</a:t>
                </a:r>
                <a:r>
                  <a:rPr lang="en-US" altLang="ko-KR" dirty="0" smtClean="0">
                    <a:latin typeface="Times New Roman" pitchFamily="18" charset="0"/>
                    <a:ea typeface="굴림" pitchFamily="50" charset="-127"/>
                    <a:cs typeface="Times New Roman" pitchFamily="18" charset="0"/>
                  </a:rPr>
                  <a:t>)</a:t>
                </a:r>
                <a:endParaRPr lang="ko-KR" altLang="en-US" dirty="0" smtClean="0">
                  <a:latin typeface="Times New Roman" pitchFamily="18" charset="0"/>
                  <a:ea typeface="굴림" pitchFamily="50" charset="-127"/>
                  <a:cs typeface="Times New Roman" pitchFamily="18" charset="0"/>
                </a:endParaRPr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6695728" y="3888000"/>
                <a:ext cx="252536" cy="18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TextBox 43"/>
              <p:cNvSpPr txBox="1"/>
              <p:nvPr/>
            </p:nvSpPr>
            <p:spPr bwMode="auto">
              <a:xfrm>
                <a:off x="5227144" y="3356992"/>
                <a:ext cx="110145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10000"/>
                  </a:spcBef>
                </a:pPr>
                <a:r>
                  <a:rPr lang="en-US" altLang="ko-KR" sz="1600" dirty="0" smtClean="0">
                    <a:latin typeface="Times New Roman" pitchFamily="18" charset="0"/>
                    <a:ea typeface="굴림" pitchFamily="50" charset="-127"/>
                    <a:cs typeface="Times New Roman" pitchFamily="18" charset="0"/>
                  </a:rPr>
                  <a:t>400A MeV</a:t>
                </a:r>
                <a:endParaRPr lang="ko-KR" altLang="en-US" sz="1600" dirty="0" smtClean="0">
                  <a:latin typeface="Times New Roman" pitchFamily="18" charset="0"/>
                  <a:ea typeface="굴림" pitchFamily="50" charset="-127"/>
                  <a:cs typeface="Times New Roman" pitchFamily="18" charset="0"/>
                </a:endParaRPr>
              </a:p>
            </p:txBody>
          </p:sp>
        </p:grpSp>
        <p:sp>
          <p:nvSpPr>
            <p:cNvPr id="26" name="직사각형 25"/>
            <p:cNvSpPr/>
            <p:nvPr/>
          </p:nvSpPr>
          <p:spPr>
            <a:xfrm>
              <a:off x="4427984" y="1600448"/>
              <a:ext cx="432048" cy="1764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975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Isospin</a:t>
            </a:r>
            <a:r>
              <a:rPr lang="en-US" altLang="ko-KR" dirty="0" smtClean="0"/>
              <a:t> Mixing/Diffusion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02314" y="1124744"/>
            <a:ext cx="4357718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dirty="0">
                <a:ea typeface="굴림" pitchFamily="50" charset="-127"/>
              </a:rPr>
              <a:t>M.B. Tsang </a:t>
            </a:r>
            <a:r>
              <a:rPr lang="en-US" altLang="ko-KR" dirty="0" smtClean="0">
                <a:ea typeface="굴림" pitchFamily="50" charset="-127"/>
              </a:rPr>
              <a:t>et </a:t>
            </a:r>
            <a:r>
              <a:rPr lang="en-US" altLang="ko-KR" dirty="0">
                <a:ea typeface="굴림" pitchFamily="50" charset="-127"/>
              </a:rPr>
              <a:t>al., PRL 92, 062701 (</a:t>
            </a:r>
            <a:r>
              <a:rPr lang="en-US" altLang="ko-KR" dirty="0" smtClean="0">
                <a:ea typeface="굴림" pitchFamily="50" charset="-127"/>
              </a:rPr>
              <a:t>2004)</a:t>
            </a:r>
            <a:endParaRPr lang="en-US" altLang="ko-KR" dirty="0">
              <a:ea typeface="굴림" pitchFamily="50" charset="-127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179513" y="3320962"/>
            <a:ext cx="4680519" cy="2916350"/>
            <a:chOff x="4283969" y="2816906"/>
            <a:chExt cx="4680519" cy="2916350"/>
          </a:xfrm>
        </p:grpSpPr>
        <p:grpSp>
          <p:nvGrpSpPr>
            <p:cNvPr id="14" name="Group 19"/>
            <p:cNvGrpSpPr>
              <a:grpSpLocks/>
            </p:cNvGrpSpPr>
            <p:nvPr/>
          </p:nvGrpSpPr>
          <p:grpSpPr bwMode="auto">
            <a:xfrm>
              <a:off x="4424475" y="2816906"/>
              <a:ext cx="4540013" cy="2916350"/>
              <a:chOff x="3150" y="2065"/>
              <a:chExt cx="2295" cy="1715"/>
            </a:xfrm>
          </p:grpSpPr>
          <p:pic>
            <p:nvPicPr>
              <p:cNvPr id="15" name="Picture 10" descr="W:\Tsang\ppt\WMF\iso-diff-y4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50" y="2065"/>
                <a:ext cx="2295" cy="1715"/>
              </a:xfrm>
              <a:prstGeom prst="rect">
                <a:avLst/>
              </a:prstGeom>
              <a:noFill/>
            </p:spPr>
          </p:pic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4326" y="2849"/>
                <a:ext cx="480" cy="21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600" b="1" dirty="0">
                    <a:solidFill>
                      <a:srgbClr val="FF3300"/>
                    </a:solidFill>
                    <a:ea typeface="굴림" pitchFamily="50" charset="-127"/>
                  </a:rPr>
                  <a:t>soft</a:t>
                </a:r>
              </a:p>
            </p:txBody>
          </p:sp>
          <p:sp>
            <p:nvSpPr>
              <p:cNvPr id="17" name="Text Box 13"/>
              <p:cNvSpPr txBox="1">
                <a:spLocks noChangeArrowheads="1"/>
              </p:cNvSpPr>
              <p:nvPr/>
            </p:nvSpPr>
            <p:spPr bwMode="auto">
              <a:xfrm>
                <a:off x="4325" y="2585"/>
                <a:ext cx="429" cy="21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600" b="1" dirty="0">
                    <a:solidFill>
                      <a:srgbClr val="FF3300"/>
                    </a:solidFill>
                    <a:ea typeface="굴림" pitchFamily="50" charset="-127"/>
                  </a:rPr>
                  <a:t>stiff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 rot="16200000">
                  <a:off x="3640427" y="3942610"/>
                  <a:ext cx="165641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𝑋</m:t>
                          </m:r>
                        </m:sub>
                      </m:sSub>
                    </m:oMath>
                  </a14:m>
                  <a:r>
                    <a:rPr lang="en-US" altLang="ko-KR" b="0" dirty="0" smtClean="0"/>
                    <a:t> with </a:t>
                  </a:r>
                  <a14:m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𝑋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640427" y="3942610"/>
                  <a:ext cx="1656415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8197" r="-2459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3568" y="1682400"/>
                <a:ext cx="39901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o-KR" altLang="en-US" sz="200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ko-KR" sz="2000" dirty="0" smtClean="0"/>
                  <a:t>=Neutron-</a:t>
                </a:r>
                <a:r>
                  <a:rPr lang="en-US" altLang="ko-KR" sz="2000" dirty="0" err="1" smtClean="0"/>
                  <a:t>isoscaling</a:t>
                </a:r>
                <a:r>
                  <a:rPr lang="en-US" altLang="ko-KR" sz="2000" dirty="0" smtClean="0"/>
                  <a:t> parameter</a:t>
                </a:r>
                <a:endParaRPr lang="ko-KR" alt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682400"/>
                <a:ext cx="3990131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9091" r="-611" b="-257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2" name="개체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151780"/>
              </p:ext>
            </p:extLst>
          </p:nvPr>
        </p:nvGraphicFramePr>
        <p:xfrm>
          <a:off x="899592" y="2226526"/>
          <a:ext cx="3514777" cy="836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8" name="수식" r:id="rId7" imgW="1600200" imgH="380880" progId="Equation.3">
                  <p:embed/>
                </p:oleObj>
              </mc:Choice>
              <mc:Fallback>
                <p:oleObj name="수식" r:id="rId7" imgW="16002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226526"/>
                        <a:ext cx="3514777" cy="83694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그룹 43"/>
          <p:cNvGrpSpPr/>
          <p:nvPr/>
        </p:nvGrpSpPr>
        <p:grpSpPr>
          <a:xfrm>
            <a:off x="4932040" y="925768"/>
            <a:ext cx="4211960" cy="5383552"/>
            <a:chOff x="4705672" y="767524"/>
            <a:chExt cx="4211960" cy="5383552"/>
          </a:xfrm>
        </p:grpSpPr>
        <p:sp>
          <p:nvSpPr>
            <p:cNvPr id="45" name="Rectangle 26"/>
            <p:cNvSpPr>
              <a:spLocks noChangeArrowheads="1"/>
            </p:cNvSpPr>
            <p:nvPr/>
          </p:nvSpPr>
          <p:spPr bwMode="auto">
            <a:xfrm>
              <a:off x="4705672" y="4981525"/>
              <a:ext cx="4211960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66700" indent="-2667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altLang="ko-KR" sz="2000" dirty="0" smtClean="0">
                  <a:ea typeface="굴림" pitchFamily="50" charset="-127"/>
                </a:rPr>
                <a:t>Softer symmetry </a:t>
              </a:r>
              <a:r>
                <a:rPr lang="en-US" altLang="ko-KR" sz="2000" dirty="0">
                  <a:ea typeface="굴림" pitchFamily="50" charset="-127"/>
                </a:rPr>
                <a:t>energy </a:t>
              </a:r>
              <a:r>
                <a:rPr lang="en-US" altLang="ko-KR" sz="2000" dirty="0" smtClean="0">
                  <a:ea typeface="굴림" pitchFamily="50" charset="-127"/>
                </a:rPr>
                <a:t>towards equilibrium </a:t>
              </a:r>
              <a:r>
                <a:rPr lang="en-US" altLang="ko-KR" sz="2000" dirty="0" smtClean="0">
                  <a:ea typeface="굴림" pitchFamily="50" charset="-127"/>
                  <a:sym typeface="Wingdings" pitchFamily="2" charset="2"/>
                </a:rPr>
                <a:t>(</a:t>
              </a:r>
              <a:r>
                <a:rPr lang="en-US" altLang="ko-KR" sz="2000" i="1" dirty="0" smtClean="0">
                  <a:latin typeface="Times New Roman" pitchFamily="18" charset="0"/>
                  <a:ea typeface="굴림" pitchFamily="50" charset="-127"/>
                  <a:cs typeface="Times New Roman" pitchFamily="18" charset="0"/>
                  <a:sym typeface="Wingdings" pitchFamily="2" charset="2"/>
                </a:rPr>
                <a:t>R</a:t>
              </a:r>
              <a:r>
                <a:rPr lang="en-US" altLang="ko-KR" sz="2000" i="1" baseline="-25000" dirty="0" smtClean="0">
                  <a:latin typeface="Times New Roman" pitchFamily="18" charset="0"/>
                  <a:ea typeface="굴림" pitchFamily="50" charset="-127"/>
                  <a:cs typeface="Times New Roman" pitchFamily="18" charset="0"/>
                  <a:sym typeface="Wingdings" pitchFamily="2" charset="2"/>
                </a:rPr>
                <a:t>X</a:t>
              </a:r>
              <a:r>
                <a:rPr lang="en-US" altLang="ko-KR" sz="2000" baseline="-25000" dirty="0" smtClean="0">
                  <a:ea typeface="굴림" pitchFamily="50" charset="-127"/>
                  <a:sym typeface="Wingdings" pitchFamily="2" charset="2"/>
                </a:rPr>
                <a:t> </a:t>
              </a:r>
              <a:r>
                <a:rPr lang="en-US" altLang="ko-KR" sz="2000" dirty="0" smtClean="0">
                  <a:ea typeface="굴림" pitchFamily="50" charset="-127"/>
                  <a:sym typeface="Wingdings" pitchFamily="2" charset="2"/>
                </a:rPr>
                <a:t>0)</a:t>
              </a:r>
            </a:p>
            <a:p>
              <a:pPr marL="266700" indent="-266700">
                <a:spcBef>
                  <a:spcPct val="50000"/>
                </a:spcBef>
                <a:buFont typeface="Wingdings" pitchFamily="2" charset="2"/>
                <a:buChar char="§"/>
              </a:pPr>
              <a:r>
                <a:rPr lang="en-US" altLang="ko-KR" sz="2000" dirty="0" smtClean="0">
                  <a:ea typeface="굴림" pitchFamily="50" charset="-127"/>
                  <a:sym typeface="Wingdings" pitchFamily="2" charset="2"/>
                </a:rPr>
                <a:t>Good sensitivity to </a:t>
              </a:r>
              <a:r>
                <a:rPr lang="en-US" altLang="ko-KR" sz="2000" dirty="0" err="1" smtClean="0">
                  <a:ea typeface="굴림" pitchFamily="50" charset="-127"/>
                  <a:sym typeface="Wingdings" pitchFamily="2" charset="2"/>
                </a:rPr>
                <a:t>Asy</a:t>
              </a:r>
              <a:r>
                <a:rPr lang="en-US" altLang="ko-KR" sz="2000" dirty="0" smtClean="0">
                  <a:ea typeface="굴림" pitchFamily="50" charset="-127"/>
                  <a:sym typeface="Wingdings" pitchFamily="2" charset="2"/>
                </a:rPr>
                <a:t>-EOS</a:t>
              </a:r>
              <a:endParaRPr lang="en-US" altLang="ko-KR" sz="2000" dirty="0">
                <a:ea typeface="굴림" pitchFamily="50" charset="-127"/>
                <a:sym typeface="Wingdings" pitchFamily="2" charset="2"/>
              </a:endParaRP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4791958" y="896565"/>
              <a:ext cx="3092410" cy="4188619"/>
              <a:chOff x="4863966" y="896565"/>
              <a:chExt cx="3092410" cy="4188619"/>
            </a:xfrm>
          </p:grpSpPr>
          <p:grpSp>
            <p:nvGrpSpPr>
              <p:cNvPr id="49" name="그룹 48"/>
              <p:cNvGrpSpPr/>
              <p:nvPr/>
            </p:nvGrpSpPr>
            <p:grpSpPr>
              <a:xfrm>
                <a:off x="4863966" y="896565"/>
                <a:ext cx="3092410" cy="4188619"/>
                <a:chOff x="5045063" y="866208"/>
                <a:chExt cx="3092410" cy="4188619"/>
              </a:xfrm>
            </p:grpSpPr>
            <p:grpSp>
              <p:nvGrpSpPr>
                <p:cNvPr id="51" name="Gruppo 49"/>
                <p:cNvGrpSpPr>
                  <a:grpSpLocks/>
                </p:cNvGrpSpPr>
                <p:nvPr/>
              </p:nvGrpSpPr>
              <p:grpSpPr bwMode="auto">
                <a:xfrm>
                  <a:off x="5045063" y="866208"/>
                  <a:ext cx="3092410" cy="4188619"/>
                  <a:chOff x="5715000" y="3829117"/>
                  <a:chExt cx="2093415" cy="2992931"/>
                </a:xfrm>
              </p:grpSpPr>
              <p:pic>
                <p:nvPicPr>
                  <p:cNvPr id="53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51785"/>
                  <a:stretch>
                    <a:fillRect/>
                  </a:stretch>
                </p:blipFill>
                <p:spPr bwMode="auto">
                  <a:xfrm>
                    <a:off x="5715000" y="3962400"/>
                    <a:ext cx="2057400" cy="28596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4" name="CasellaDiTesto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7164" y="3829117"/>
                    <a:ext cx="356149" cy="2419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ko-KR" sz="1600" dirty="0">
                        <a:latin typeface="+mn-lt"/>
                        <a:ea typeface="굴림" charset="-127"/>
                      </a:rPr>
                      <a:t>stiff</a:t>
                    </a:r>
                  </a:p>
                </p:txBody>
              </p:sp>
              <p:sp>
                <p:nvSpPr>
                  <p:cNvPr id="55" name="CasellaDiTesto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47926" y="4579829"/>
                    <a:ext cx="360489" cy="2419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ko-KR" sz="1600" dirty="0">
                        <a:solidFill>
                          <a:srgbClr val="FF0000"/>
                        </a:solidFill>
                        <a:latin typeface="+mn-lt"/>
                        <a:ea typeface="굴림" charset="-127"/>
                      </a:rPr>
                      <a:t>soft</a:t>
                    </a:r>
                  </a:p>
                </p:txBody>
              </p:sp>
            </p:grpSp>
            <p:cxnSp>
              <p:nvCxnSpPr>
                <p:cNvPr id="52" name="직선 연결선 51"/>
                <p:cNvCxnSpPr/>
                <p:nvPr/>
              </p:nvCxnSpPr>
              <p:spPr>
                <a:xfrm>
                  <a:off x="8108737" y="1179399"/>
                  <a:ext cx="0" cy="79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 rot="16200000">
                    <a:off x="3854218" y="2855234"/>
                    <a:ext cx="2506392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𝑋</m:t>
                            </m:r>
                          </m:sub>
                        </m:sSub>
                      </m:oMath>
                    </a14:m>
                    <a:r>
                      <a:rPr lang="en-US" altLang="ko-KR" b="0" dirty="0" smtClean="0"/>
                      <a:t> with </a:t>
                    </a:r>
                    <a14:m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ko-KR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altLang="ko-KR" b="0" i="1" smtClean="0">
                                <a:latin typeface="Cambria Math"/>
                              </a:rPr>
                              <m:t>/</m:t>
                            </m:r>
                            <m:r>
                              <a:rPr lang="en-US" altLang="ko-KR" b="0" i="1" smtClean="0">
                                <a:latin typeface="Cambria Math"/>
                              </a:rPr>
                              <m:t>𝑍</m:t>
                            </m:r>
                            <m:r>
                              <a:rPr lang="en-US" altLang="ko-KR" b="0" i="1" smtClean="0">
                                <a:latin typeface="Cambria Math"/>
                              </a:rPr>
                              <m:t>)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𝑃𝐿𝐹</m:t>
                            </m:r>
                          </m:sub>
                        </m:sSub>
                      </m:oMath>
                    </a14:m>
                    <a:endParaRPr lang="ko-KR" altLang="en-US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3854218" y="2855234"/>
                    <a:ext cx="2506392" cy="36933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l="-8333" r="-26667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7" name="CasellaDiTesto 28"/>
            <p:cNvSpPr txBox="1">
              <a:spLocks noChangeArrowheads="1"/>
            </p:cNvSpPr>
            <p:nvPr/>
          </p:nvSpPr>
          <p:spPr bwMode="auto">
            <a:xfrm>
              <a:off x="5635245" y="767524"/>
              <a:ext cx="14466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ko-KR" sz="1600" baseline="30000" dirty="0" smtClean="0">
                  <a:latin typeface="+mn-lt"/>
                  <a:ea typeface="굴림" charset="-127"/>
                </a:rPr>
                <a:t>124</a:t>
              </a:r>
              <a:r>
                <a:rPr lang="it-IT" altLang="ko-KR" sz="1600" dirty="0" smtClean="0">
                  <a:latin typeface="+mn-lt"/>
                  <a:ea typeface="굴림" charset="-127"/>
                </a:rPr>
                <a:t>Sn+</a:t>
              </a:r>
              <a:r>
                <a:rPr lang="it-IT" altLang="ko-KR" sz="1600" baseline="30000" dirty="0" smtClean="0">
                  <a:latin typeface="+mn-lt"/>
                  <a:ea typeface="굴림" charset="-127"/>
                </a:rPr>
                <a:t>112</a:t>
              </a:r>
              <a:r>
                <a:rPr lang="it-IT" altLang="ko-KR" sz="1600" dirty="0" smtClean="0">
                  <a:latin typeface="+mn-lt"/>
                  <a:ea typeface="굴림" charset="-127"/>
                </a:rPr>
                <a:t>Sn </a:t>
              </a:r>
              <a:r>
                <a:rPr lang="it-IT" altLang="ko-KR" sz="1600" dirty="0">
                  <a:latin typeface="+mn-lt"/>
                  <a:ea typeface="굴림" charset="-127"/>
                </a:rPr>
                <a:t>@</a:t>
              </a:r>
              <a:r>
                <a:rPr lang="it-IT" altLang="ko-KR" sz="1600" dirty="0" smtClean="0">
                  <a:latin typeface="+mn-lt"/>
                  <a:ea typeface="굴림" charset="-127"/>
                </a:rPr>
                <a:t> </a:t>
              </a:r>
              <a:r>
                <a:rPr lang="it-IT" altLang="ko-KR" sz="1600" dirty="0">
                  <a:latin typeface="+mn-lt"/>
                  <a:ea typeface="굴림" charset="-127"/>
                </a:rPr>
                <a:t>50 </a:t>
              </a:r>
              <a:r>
                <a:rPr lang="it-IT" altLang="ko-KR" sz="1600" dirty="0" smtClean="0">
                  <a:latin typeface="+mn-lt"/>
                  <a:ea typeface="굴림" charset="-127"/>
                </a:rPr>
                <a:t>MeV/u</a:t>
              </a:r>
              <a:endParaRPr lang="it-IT" altLang="ko-KR" sz="1600" dirty="0">
                <a:latin typeface="+mn-lt"/>
                <a:ea typeface="굴림" charset="-127"/>
              </a:endParaRPr>
            </a:p>
          </p:txBody>
        </p:sp>
        <p:sp>
          <p:nvSpPr>
            <p:cNvPr id="48" name="CasellaDiTesto 40"/>
            <p:cNvSpPr txBox="1">
              <a:spLocks noChangeArrowheads="1"/>
            </p:cNvSpPr>
            <p:nvPr/>
          </p:nvSpPr>
          <p:spPr bwMode="auto">
            <a:xfrm rot="5400000">
              <a:off x="6323152" y="2710429"/>
              <a:ext cx="389209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ko-KR" sz="1800" b="0" dirty="0" smtClean="0">
                  <a:latin typeface="+mn-lt"/>
                  <a:ea typeface="굴림" charset="-127"/>
                </a:rPr>
                <a:t>Stochastic Mean Field (SMF) Model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ko-KR" sz="1800" b="0" dirty="0" smtClean="0">
                  <a:latin typeface="+mn-lt"/>
                  <a:ea typeface="굴림" charset="-127"/>
                </a:rPr>
                <a:t>J</a:t>
              </a:r>
              <a:r>
                <a:rPr lang="it-IT" altLang="ko-KR" sz="1800" b="0" dirty="0">
                  <a:latin typeface="+mn-lt"/>
                  <a:ea typeface="굴림" charset="-127"/>
                </a:rPr>
                <a:t>. Rizzo et al., </a:t>
              </a:r>
              <a:r>
                <a:rPr lang="it-IT" altLang="ko-KR" sz="1800" b="0" dirty="0" smtClean="0">
                  <a:latin typeface="+mn-lt"/>
                  <a:ea typeface="굴림" charset="-127"/>
                </a:rPr>
                <a:t>NPA 806, 79 (2008</a:t>
              </a:r>
              <a:r>
                <a:rPr lang="it-IT" altLang="ko-KR" sz="1800" b="0" dirty="0">
                  <a:latin typeface="+mn-lt"/>
                  <a:ea typeface="굴림" charset="-127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402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400" dirty="0" err="1" smtClean="0"/>
              <a:t>Isospin</a:t>
            </a:r>
            <a:r>
              <a:rPr lang="en-US" altLang="ko-KR" sz="3400" dirty="0" smtClean="0"/>
              <a:t> Migration/Neck Fragmentation</a:t>
            </a:r>
            <a:endParaRPr lang="ko-KR" altLang="en-US" sz="340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144575" y="899428"/>
            <a:ext cx="460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E. De </a:t>
            </a:r>
            <a:r>
              <a:rPr lang="en-US" altLang="ko-KR" dirty="0" err="1" smtClean="0"/>
              <a:t>Filippo</a:t>
            </a:r>
            <a:r>
              <a:rPr lang="en-US" altLang="ko-KR" dirty="0" smtClean="0"/>
              <a:t> et al., PRC 86, 014610 (2012)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836712"/>
            <a:ext cx="2339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Dynamically emitted IMFs (Z=3~18) from neck in early stage</a:t>
            </a:r>
            <a:endParaRPr lang="ko-KR" altLang="en-US" sz="1600" dirty="0"/>
          </a:p>
        </p:txBody>
      </p:sp>
      <p:grpSp>
        <p:nvGrpSpPr>
          <p:cNvPr id="24" name="그룹 23"/>
          <p:cNvGrpSpPr/>
          <p:nvPr/>
        </p:nvGrpSpPr>
        <p:grpSpPr>
          <a:xfrm>
            <a:off x="145823" y="1662680"/>
            <a:ext cx="2193929" cy="2126360"/>
            <a:chOff x="-66" y="1700808"/>
            <a:chExt cx="2193929" cy="2126360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181" y="1700808"/>
              <a:ext cx="2069682" cy="201756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02390" y="3109904"/>
              <a:ext cx="12474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err="1" smtClean="0"/>
                <a:t>Midrapidity</a:t>
              </a:r>
              <a:endParaRPr lang="ko-KR" alt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95536" y="3528304"/>
                  <a:ext cx="1597937" cy="29886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ko-KR" sz="12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</m:sub>
                          <m:sup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𝑃𝐿𝐹</m:t>
                            </m:r>
                          </m:sup>
                        </m:sSubSup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</m:sub>
                          <m:sup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𝐼𝑀𝐹</m:t>
                            </m:r>
                          </m:sup>
                        </m:sSubSup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)/</m:t>
                        </m:r>
                        <m:sSubSup>
                          <m:sSubSup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𝑅𝑒𝑙</m:t>
                            </m:r>
                          </m:sub>
                          <m:sup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𝐶𝑜𝑢𝑙</m:t>
                            </m:r>
                          </m:sup>
                        </m:sSubSup>
                      </m:oMath>
                    </m:oMathPara>
                  </a14:m>
                  <a:endParaRPr lang="ko-KR" altLang="en-US" sz="1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3528304"/>
                  <a:ext cx="1597937" cy="29886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 rot="16200000">
                  <a:off x="-648000" y="2420750"/>
                  <a:ext cx="1594732" cy="29886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ko-KR" sz="12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</m:sub>
                          <m:sup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𝑇𝐿𝐹</m:t>
                            </m:r>
                          </m:sup>
                        </m:sSubSup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</m:sub>
                          <m:sup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𝐼𝑀𝐹</m:t>
                            </m:r>
                          </m:sup>
                        </m:sSubSup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)/</m:t>
                        </m:r>
                        <m:sSubSup>
                          <m:sSubSup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𝑅𝑒𝑙</m:t>
                            </m:r>
                          </m:sub>
                          <m:sup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𝐶𝑜𝑢𝑙</m:t>
                            </m:r>
                          </m:sup>
                        </m:sSubSup>
                      </m:oMath>
                    </m:oMathPara>
                  </a14:m>
                  <a:endParaRPr lang="ko-KR" altLang="en-US" sz="12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648000" y="2420750"/>
                  <a:ext cx="1594732" cy="29886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612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그룹 52"/>
          <p:cNvGrpSpPr/>
          <p:nvPr/>
        </p:nvGrpSpPr>
        <p:grpSpPr>
          <a:xfrm>
            <a:off x="6084168" y="3140968"/>
            <a:ext cx="2956413" cy="2232248"/>
            <a:chOff x="6224099" y="2636912"/>
            <a:chExt cx="2956413" cy="2232248"/>
          </a:xfrm>
        </p:grpSpPr>
        <p:grpSp>
          <p:nvGrpSpPr>
            <p:cNvPr id="51" name="그룹 50"/>
            <p:cNvGrpSpPr/>
            <p:nvPr/>
          </p:nvGrpSpPr>
          <p:grpSpPr>
            <a:xfrm>
              <a:off x="6224099" y="2636912"/>
              <a:ext cx="2956413" cy="1872208"/>
              <a:chOff x="6224099" y="2636912"/>
              <a:chExt cx="2956413" cy="1872208"/>
            </a:xfrm>
          </p:grpSpPr>
          <p:pic>
            <p:nvPicPr>
              <p:cNvPr id="10" name="그림 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4099" y="2636912"/>
                <a:ext cx="2956413" cy="1872208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7846933" y="2780928"/>
                <a:ext cx="1189563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baseline="30000" dirty="0" smtClean="0"/>
                  <a:t>112</a:t>
                </a:r>
                <a:r>
                  <a:rPr lang="en-US" altLang="ko-KR" sz="1600" b="1" dirty="0" smtClean="0"/>
                  <a:t>Sn+</a:t>
                </a:r>
                <a:r>
                  <a:rPr lang="en-US" altLang="ko-KR" sz="1600" b="1" baseline="30000" dirty="0" smtClean="0"/>
                  <a:t>58</a:t>
                </a:r>
                <a:r>
                  <a:rPr lang="en-US" altLang="ko-KR" sz="1600" b="1" dirty="0" smtClean="0"/>
                  <a:t>Ni</a:t>
                </a:r>
              </a:p>
              <a:p>
                <a:pPr algn="ctr"/>
                <a:r>
                  <a:rPr lang="en-US" altLang="ko-KR" sz="1600" b="1" dirty="0" smtClean="0"/>
                  <a:t>n-poor</a:t>
                </a:r>
                <a:endParaRPr lang="ko-KR" altLang="en-US" sz="1600" b="1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7442135" y="4499828"/>
                  <a:ext cx="73026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𝐼𝑀𝐹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2135" y="4499828"/>
                  <a:ext cx="730265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4" name="TextBox 53"/>
          <p:cNvSpPr txBox="1"/>
          <p:nvPr/>
        </p:nvSpPr>
        <p:spPr>
          <a:xfrm>
            <a:off x="6300192" y="1844824"/>
            <a:ext cx="2763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/>
              <a:t>T</a:t>
            </a:r>
            <a:r>
              <a:rPr lang="en-US" altLang="ko-KR" i="1" dirty="0" smtClean="0"/>
              <a:t>he even-odd effect weaker in n-rich system. </a:t>
            </a:r>
            <a:endParaRPr lang="ko-KR" altLang="en-US" i="1" dirty="0"/>
          </a:p>
        </p:txBody>
      </p:sp>
      <p:sp>
        <p:nvSpPr>
          <p:cNvPr id="57" name="TextBox 56"/>
          <p:cNvSpPr txBox="1"/>
          <p:nvPr/>
        </p:nvSpPr>
        <p:spPr>
          <a:xfrm>
            <a:off x="3347865" y="5365665"/>
            <a:ext cx="5184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>
              <a:buFont typeface="Wingdings" panose="05000000000000000000" pitchFamily="2" charset="2"/>
              <a:buChar char="§"/>
            </a:pPr>
            <a:r>
              <a:rPr lang="en-US" altLang="ko-KR" sz="2000" dirty="0" err="1" smtClean="0"/>
              <a:t>Isospin</a:t>
            </a:r>
            <a:r>
              <a:rPr lang="en-US" altLang="ko-KR" sz="2000" dirty="0" smtClean="0"/>
              <a:t> diffusion and </a:t>
            </a:r>
            <a:r>
              <a:rPr lang="en-US" altLang="ko-KR" sz="2000" dirty="0" err="1" smtClean="0"/>
              <a:t>isospin</a:t>
            </a:r>
            <a:r>
              <a:rPr lang="en-US" altLang="ko-KR" sz="2000" dirty="0" smtClean="0"/>
              <a:t> drift can compete to characterize the </a:t>
            </a:r>
            <a:r>
              <a:rPr lang="en-US" altLang="ko-KR" sz="2000" dirty="0" err="1" smtClean="0"/>
              <a:t>midrapidity</a:t>
            </a:r>
            <a:r>
              <a:rPr lang="en-US" altLang="ko-KR" sz="2000" dirty="0" smtClean="0"/>
              <a:t> and projectile residue emission.</a:t>
            </a:r>
            <a:endParaRPr lang="ko-KR" altLang="en-US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6989063" y="1331476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CHIMERA</a:t>
            </a:r>
            <a:endParaRPr lang="ko-KR" altLang="en-US" dirty="0"/>
          </a:p>
        </p:txBody>
      </p:sp>
      <p:grpSp>
        <p:nvGrpSpPr>
          <p:cNvPr id="63" name="그룹 62"/>
          <p:cNvGrpSpPr/>
          <p:nvPr/>
        </p:nvGrpSpPr>
        <p:grpSpPr>
          <a:xfrm>
            <a:off x="2339753" y="1336910"/>
            <a:ext cx="4113117" cy="4018302"/>
            <a:chOff x="2339753" y="1336910"/>
            <a:chExt cx="4113117" cy="4018302"/>
          </a:xfrm>
        </p:grpSpPr>
        <p:grpSp>
          <p:nvGrpSpPr>
            <p:cNvPr id="49" name="그룹 48"/>
            <p:cNvGrpSpPr/>
            <p:nvPr/>
          </p:nvGrpSpPr>
          <p:grpSpPr>
            <a:xfrm>
              <a:off x="2339753" y="1336910"/>
              <a:ext cx="4113117" cy="4018302"/>
              <a:chOff x="2339753" y="1336910"/>
              <a:chExt cx="4113117" cy="4018302"/>
            </a:xfrm>
          </p:grpSpPr>
          <p:grpSp>
            <p:nvGrpSpPr>
              <p:cNvPr id="42" name="그룹 41"/>
              <p:cNvGrpSpPr/>
              <p:nvPr/>
            </p:nvGrpSpPr>
            <p:grpSpPr>
              <a:xfrm>
                <a:off x="2339753" y="1336910"/>
                <a:ext cx="4113117" cy="4018302"/>
                <a:chOff x="2339753" y="1336910"/>
                <a:chExt cx="4113117" cy="4018302"/>
              </a:xfrm>
            </p:grpSpPr>
            <p:grpSp>
              <p:nvGrpSpPr>
                <p:cNvPr id="28" name="그룹 27"/>
                <p:cNvGrpSpPr/>
                <p:nvPr/>
              </p:nvGrpSpPr>
              <p:grpSpPr>
                <a:xfrm>
                  <a:off x="2506511" y="1336910"/>
                  <a:ext cx="3946359" cy="3892290"/>
                  <a:chOff x="2506511" y="1340768"/>
                  <a:chExt cx="3946359" cy="3892290"/>
                </a:xfrm>
              </p:grpSpPr>
              <p:pic>
                <p:nvPicPr>
                  <p:cNvPr id="7" name="그림 6"/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06511" y="1628800"/>
                    <a:ext cx="3577657" cy="3604258"/>
                  </a:xfrm>
                  <a:prstGeom prst="rect">
                    <a:avLst/>
                  </a:prstGeom>
                </p:spPr>
              </p:pic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2627784" y="1340768"/>
                    <a:ext cx="38250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dirty="0" err="1" smtClean="0"/>
                      <a:t>Sn+Ni</a:t>
                    </a:r>
                    <a:r>
                      <a:rPr lang="en-US" altLang="ko-KR" dirty="0" smtClean="0"/>
                      <a:t> @ 35A MeV (SMF+GEMINI)</a:t>
                    </a:r>
                    <a:endParaRPr lang="ko-KR" altLang="en-US" dirty="0"/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4644008" y="1809773"/>
                    <a:ext cx="144016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altLang="ko-KR" sz="1600" dirty="0" smtClean="0"/>
                      <a:t>Primaries before GEMINI</a:t>
                    </a:r>
                    <a:endParaRPr lang="ko-KR" altLang="en-US" sz="1600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/>
                    <p:cNvSpPr txBox="1"/>
                    <p:nvPr/>
                  </p:nvSpPr>
                  <p:spPr>
                    <a:xfrm rot="16200000">
                      <a:off x="1926242" y="3266447"/>
                      <a:ext cx="1196353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𝐼𝑀𝐹</m:t>
                                </m:r>
                              </m:sub>
                            </m:sSub>
                          </m:oMath>
                        </m:oMathPara>
                      </a14:m>
                      <a:endParaRPr lang="ko-KR" altLang="en-US" dirty="0"/>
                    </a:p>
                  </p:txBody>
                </p:sp>
              </mc:Choice>
              <mc:Fallback xmlns="">
                <p:sp>
                  <p:nvSpPr>
                    <p:cNvPr id="40" name="TextBox 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1926242" y="3266447"/>
                      <a:ext cx="1196353" cy="369332"/>
                    </a:xfrm>
                    <a:prstGeom prst="rect">
                      <a:avLst/>
                    </a:prstGeom>
                    <a:blipFill rotWithShape="0">
                      <a:blip r:embed="rId12"/>
                      <a:stretch>
                        <a:fillRect r="-1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/>
                    <p:cNvSpPr txBox="1"/>
                    <p:nvPr/>
                  </p:nvSpPr>
                  <p:spPr>
                    <a:xfrm>
                      <a:off x="4057759" y="4985880"/>
                      <a:ext cx="730265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𝐼𝑀𝐹</m:t>
                                </m:r>
                              </m:sub>
                            </m:sSub>
                          </m:oMath>
                        </m:oMathPara>
                      </a14:m>
                      <a:endParaRPr lang="ko-KR" altLang="en-US" dirty="0"/>
                    </a:p>
                  </p:txBody>
                </p:sp>
              </mc:Choice>
              <mc:Fallback xmlns="">
                <p:sp>
                  <p:nvSpPr>
                    <p:cNvPr id="41" name="TextBox 4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57759" y="4985880"/>
                      <a:ext cx="730265" cy="369332"/>
                    </a:xfrm>
                    <a:prstGeom prst="rect">
                      <a:avLst/>
                    </a:prstGeom>
                    <a:blipFill rotWithShape="0">
                      <a:blip r:embed="rId13"/>
                      <a:stretch>
                        <a:fillRect b="-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7" name="TextBox 46"/>
              <p:cNvSpPr txBox="1"/>
              <p:nvPr/>
            </p:nvSpPr>
            <p:spPr>
              <a:xfrm>
                <a:off x="2915816" y="4221088"/>
                <a:ext cx="1189563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baseline="30000" dirty="0" smtClean="0"/>
                  <a:t>124</a:t>
                </a:r>
                <a:r>
                  <a:rPr lang="en-US" altLang="ko-KR" sz="1600" b="1" dirty="0" smtClean="0"/>
                  <a:t>Sn+</a:t>
                </a:r>
                <a:r>
                  <a:rPr lang="en-US" altLang="ko-KR" sz="1600" b="1" baseline="30000" dirty="0" smtClean="0"/>
                  <a:t>64</a:t>
                </a:r>
                <a:r>
                  <a:rPr lang="en-US" altLang="ko-KR" sz="1600" b="1" dirty="0" smtClean="0"/>
                  <a:t>Ni</a:t>
                </a:r>
              </a:p>
              <a:p>
                <a:pPr algn="ctr"/>
                <a:r>
                  <a:rPr lang="en-US" altLang="ko-KR" sz="1600" b="1" dirty="0" smtClean="0"/>
                  <a:t>n-rich</a:t>
                </a:r>
                <a:endParaRPr lang="ko-KR" altLang="en-US" sz="1600" b="1" dirty="0"/>
              </a:p>
            </p:txBody>
          </p:sp>
        </p:grpSp>
        <p:sp>
          <p:nvSpPr>
            <p:cNvPr id="61" name="모서리가 둥근 직사각형 60"/>
            <p:cNvSpPr/>
            <p:nvPr/>
          </p:nvSpPr>
          <p:spPr>
            <a:xfrm>
              <a:off x="4716016" y="2021651"/>
              <a:ext cx="468560" cy="2552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690379" y="2143889"/>
              <a:ext cx="7457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rgbClr val="0000FF"/>
                  </a:solidFill>
                </a:rPr>
                <a:t>Asy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-stiff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62" name="모서리가 둥근 직사각형 61"/>
            <p:cNvSpPr/>
            <p:nvPr/>
          </p:nvSpPr>
          <p:spPr>
            <a:xfrm>
              <a:off x="4467956" y="2780928"/>
              <a:ext cx="392076" cy="242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51919" y="2650560"/>
              <a:ext cx="7521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err="1" smtClean="0">
                  <a:solidFill>
                    <a:srgbClr val="FF33CC"/>
                  </a:solidFill>
                </a:rPr>
                <a:t>Asy</a:t>
              </a:r>
              <a:r>
                <a:rPr lang="en-US" altLang="ko-KR" sz="1200" dirty="0" smtClean="0">
                  <a:solidFill>
                    <a:srgbClr val="FF33CC"/>
                  </a:solidFill>
                </a:rPr>
                <a:t>-soft</a:t>
              </a:r>
              <a:endParaRPr lang="ko-KR" altLang="en-US" sz="1200" dirty="0">
                <a:solidFill>
                  <a:srgbClr val="FF33CC"/>
                </a:solidFill>
              </a:endParaRPr>
            </a:p>
          </p:txBody>
        </p:sp>
      </p:grpSp>
      <p:cxnSp>
        <p:nvCxnSpPr>
          <p:cNvPr id="30" name="꺾인 연결선 29"/>
          <p:cNvCxnSpPr>
            <a:stCxn id="8" idx="3"/>
          </p:cNvCxnSpPr>
          <p:nvPr/>
        </p:nvCxnSpPr>
        <p:spPr>
          <a:xfrm flipV="1">
            <a:off x="2339752" y="1988840"/>
            <a:ext cx="746488" cy="682624"/>
          </a:xfrm>
          <a:prstGeom prst="bentConnector3">
            <a:avLst>
              <a:gd name="adj1" fmla="val 28061"/>
            </a:avLst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꺾인 연결선 43"/>
          <p:cNvCxnSpPr/>
          <p:nvPr/>
        </p:nvCxnSpPr>
        <p:spPr>
          <a:xfrm flipV="1">
            <a:off x="2339752" y="3236601"/>
            <a:ext cx="784448" cy="2280631"/>
          </a:xfrm>
          <a:prstGeom prst="bentConnector2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꺾인 연결선 55"/>
          <p:cNvCxnSpPr/>
          <p:nvPr/>
        </p:nvCxnSpPr>
        <p:spPr>
          <a:xfrm>
            <a:off x="6156176" y="2671464"/>
            <a:ext cx="1542575" cy="469504"/>
          </a:xfrm>
          <a:prstGeom prst="bentConnector2">
            <a:avLst/>
          </a:prstGeom>
          <a:ln w="3175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4801" y="3822139"/>
            <a:ext cx="2254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Statistically emitted IMFs (Z=3~18) from PLF in later stage</a:t>
            </a:r>
            <a:endParaRPr lang="ko-KR" altLang="en-US" sz="1600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5496" y="6289493"/>
            <a:ext cx="2699319" cy="459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그룹 24"/>
          <p:cNvGrpSpPr/>
          <p:nvPr/>
        </p:nvGrpSpPr>
        <p:grpSpPr>
          <a:xfrm>
            <a:off x="145823" y="4581128"/>
            <a:ext cx="2193929" cy="2167985"/>
            <a:chOff x="-66" y="4755527"/>
            <a:chExt cx="2193929" cy="2167985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63" y="4755527"/>
              <a:ext cx="2065500" cy="2057849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864278" y="6150975"/>
                  <a:ext cx="1115434" cy="3509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600" dirty="0" smtClean="0"/>
                    <a:t>Large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  <m:sup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sup>
                      </m:sSubSup>
                    </m:oMath>
                  </a14:m>
                  <a:endParaRPr lang="ko-KR" altLang="en-US" sz="1600" dirty="0"/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278" y="6150975"/>
                  <a:ext cx="1115434" cy="35093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3279" t="-6897" b="-1551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95536" y="6624648"/>
                  <a:ext cx="1597937" cy="29886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ko-KR" sz="12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</m:sub>
                          <m:sup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𝑃𝐿𝐹</m:t>
                            </m:r>
                          </m:sup>
                        </m:sSubSup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</m:sub>
                          <m:sup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𝐼𝑀𝐹</m:t>
                            </m:r>
                          </m:sup>
                        </m:sSubSup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)/</m:t>
                        </m:r>
                        <m:sSubSup>
                          <m:sSubSup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𝑅𝑒𝑙</m:t>
                            </m:r>
                          </m:sub>
                          <m:sup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𝐶𝑜𝑢𝑙</m:t>
                            </m:r>
                          </m:sup>
                        </m:sSubSup>
                      </m:oMath>
                    </m:oMathPara>
                  </a14:m>
                  <a:endParaRPr lang="ko-KR" altLang="en-US" sz="12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6624648"/>
                  <a:ext cx="1597937" cy="29886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 rot="16200000">
                  <a:off x="-648000" y="5517094"/>
                  <a:ext cx="1594732" cy="29886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ko-KR" sz="12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1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</m:sub>
                          <m:sup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𝑇𝐿𝐹</m:t>
                            </m:r>
                          </m:sup>
                        </m:sSubSup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</m:sub>
                          <m:sup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𝐼𝑀𝐹</m:t>
                            </m:r>
                          </m:sup>
                        </m:sSubSup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)/</m:t>
                        </m:r>
                        <m:sSubSup>
                          <m:sSubSupPr>
                            <m:ctrlP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𝑅𝑒𝑙</m:t>
                            </m:r>
                          </m:sub>
                          <m:sup>
                            <m:r>
                              <a:rPr lang="en-US" altLang="ko-KR" sz="1200" b="0" i="1" smtClean="0">
                                <a:latin typeface="Cambria Math" panose="02040503050406030204" pitchFamily="18" charset="0"/>
                              </a:rPr>
                              <m:t>𝐶𝑜𝑢𝑙</m:t>
                            </m:r>
                          </m:sup>
                        </m:sSubSup>
                      </m:oMath>
                    </m:oMathPara>
                  </a14:m>
                  <a:endParaRPr lang="ko-KR" altLang="en-US" sz="12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648000" y="5517094"/>
                  <a:ext cx="1594732" cy="29886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612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4067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4357718" cy="78581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Directed Flow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 bwMode="auto">
          <a:xfrm>
            <a:off x="8135989" y="285728"/>
            <a:ext cx="948144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altLang="ko-KR" sz="2400" dirty="0" smtClean="0">
                <a:solidFill>
                  <a:srgbClr val="FF0000"/>
                </a:solidFill>
                <a:ea typeface="굴림" pitchFamily="50" charset="-127"/>
              </a:rPr>
              <a:t>Large</a:t>
            </a:r>
          </a:p>
          <a:p>
            <a:pPr algn="ctr">
              <a:spcBef>
                <a:spcPct val="10000"/>
              </a:spcBef>
            </a:pPr>
            <a:r>
              <a:rPr lang="en-US" altLang="ko-KR" sz="2400" i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N/Z</a:t>
            </a:r>
            <a:endParaRPr lang="ko-KR" altLang="en-US" sz="2400" i="1" dirty="0" smtClean="0">
              <a:solidFill>
                <a:srgbClr val="FF0000"/>
              </a:solidFill>
              <a:latin typeface="Cambria Math" panose="02040503050406030204" pitchFamily="18" charset="0"/>
              <a:ea typeface="굴림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8143428" y="5214950"/>
            <a:ext cx="933268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altLang="ko-KR" sz="2400" dirty="0" smtClean="0">
                <a:solidFill>
                  <a:srgbClr val="492AA0"/>
                </a:solidFill>
                <a:ea typeface="굴림" pitchFamily="50" charset="-127"/>
              </a:rPr>
              <a:t>Small</a:t>
            </a:r>
          </a:p>
          <a:p>
            <a:pPr algn="ctr">
              <a:spcBef>
                <a:spcPct val="10000"/>
              </a:spcBef>
            </a:pPr>
            <a:r>
              <a:rPr lang="en-US" altLang="ko-KR" sz="2400" i="1" dirty="0" smtClean="0">
                <a:solidFill>
                  <a:srgbClr val="492A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N/Z</a:t>
            </a:r>
            <a:endParaRPr lang="ko-KR" altLang="en-US" sz="2400" i="1" dirty="0" smtClean="0">
              <a:solidFill>
                <a:srgbClr val="492AA0"/>
              </a:solidFill>
              <a:latin typeface="Cambria Math" panose="02040503050406030204" pitchFamily="18" charset="0"/>
              <a:ea typeface="굴림" pitchFamily="50" charset="-127"/>
            </a:endParaRPr>
          </a:p>
        </p:txBody>
      </p:sp>
      <p:sp>
        <p:nvSpPr>
          <p:cNvPr id="24" name="위쪽/아래쪽 화살표 23"/>
          <p:cNvSpPr/>
          <p:nvPr/>
        </p:nvSpPr>
        <p:spPr>
          <a:xfrm>
            <a:off x="8429652" y="1357298"/>
            <a:ext cx="357190" cy="3714776"/>
          </a:xfrm>
          <a:prstGeom prst="upDownArrow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위쪽/아래쪽 화살표 24"/>
          <p:cNvSpPr/>
          <p:nvPr/>
        </p:nvSpPr>
        <p:spPr>
          <a:xfrm>
            <a:off x="7786710" y="571480"/>
            <a:ext cx="142876" cy="642942"/>
          </a:xfrm>
          <a:prstGeom prst="up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위쪽/아래쪽 화살표 25"/>
          <p:cNvSpPr/>
          <p:nvPr/>
        </p:nvSpPr>
        <p:spPr>
          <a:xfrm>
            <a:off x="7858148" y="5072074"/>
            <a:ext cx="142876" cy="285752"/>
          </a:xfrm>
          <a:prstGeom prst="upDown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 bwMode="auto">
          <a:xfrm>
            <a:off x="161755" y="1164387"/>
            <a:ext cx="1468672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1600" dirty="0" smtClean="0">
                <a:ea typeface="굴림" pitchFamily="50" charset="-127"/>
              </a:rPr>
              <a:t>B.-A. Li, </a:t>
            </a:r>
          </a:p>
          <a:p>
            <a:pPr>
              <a:spcBef>
                <a:spcPct val="10000"/>
              </a:spcBef>
            </a:pPr>
            <a:r>
              <a:rPr lang="en-US" altLang="ko-KR" sz="1600" dirty="0" smtClean="0">
                <a:ea typeface="굴림" pitchFamily="50" charset="-127"/>
              </a:rPr>
              <a:t>PRL 85, 4221 </a:t>
            </a:r>
          </a:p>
          <a:p>
            <a:pPr>
              <a:spcBef>
                <a:spcPct val="10000"/>
              </a:spcBef>
            </a:pPr>
            <a:r>
              <a:rPr lang="en-US" altLang="ko-KR" sz="1600" dirty="0" smtClean="0">
                <a:ea typeface="굴림" pitchFamily="50" charset="-127"/>
              </a:rPr>
              <a:t>(2000)</a:t>
            </a:r>
            <a:endParaRPr lang="ko-KR" altLang="en-US" sz="1600" dirty="0" smtClean="0">
              <a:ea typeface="굴림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 rot="16200000">
            <a:off x="-15261" y="3874951"/>
            <a:ext cx="20553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b="1" dirty="0" smtClean="0">
                <a:solidFill>
                  <a:srgbClr val="FF0000"/>
                </a:solidFill>
                <a:ea typeface="굴림" pitchFamily="50" charset="-127"/>
              </a:rPr>
              <a:t>Also known as </a:t>
            </a:r>
            <a:r>
              <a:rPr lang="en-US" altLang="ko-KR" b="1" i="1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v</a:t>
            </a:r>
            <a:r>
              <a:rPr lang="en-US" altLang="ko-KR" b="1" baseline="-25000" dirty="0" smtClean="0">
                <a:solidFill>
                  <a:srgbClr val="FF0000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1</a:t>
            </a:r>
            <a:endParaRPr lang="ko-KR" altLang="en-US" b="1" baseline="-25000" dirty="0" smtClean="0">
              <a:solidFill>
                <a:srgbClr val="FF0000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 rot="5400000" flipH="1">
            <a:off x="-418528" y="4061810"/>
            <a:ext cx="1980000" cy="0"/>
          </a:xfrm>
          <a:prstGeom prst="line">
            <a:avLst/>
          </a:prstGeom>
          <a:noFill/>
          <a:ln w="127000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1"/>
              <a:tileRect/>
            </a:gra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 bwMode="auto">
          <a:xfrm>
            <a:off x="23269" y="2463279"/>
            <a:ext cx="13083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2400" dirty="0" err="1" smtClean="0">
                <a:solidFill>
                  <a:srgbClr val="0000FF"/>
                </a:solidFill>
                <a:ea typeface="굴림" pitchFamily="50" charset="-127"/>
              </a:rPr>
              <a:t>Asy</a:t>
            </a:r>
            <a:r>
              <a:rPr lang="en-US" altLang="ko-KR" sz="2400" dirty="0" smtClean="0">
                <a:solidFill>
                  <a:srgbClr val="0000FF"/>
                </a:solidFill>
                <a:ea typeface="굴림" pitchFamily="50" charset="-127"/>
              </a:rPr>
              <a:t>-stiff</a:t>
            </a:r>
            <a:endParaRPr lang="ko-KR" altLang="en-US" sz="2400" dirty="0" smtClean="0">
              <a:solidFill>
                <a:srgbClr val="0000FF"/>
              </a:solidFill>
              <a:ea typeface="굴림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-36512" y="5146448"/>
            <a:ext cx="13195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2400" dirty="0" err="1" smtClean="0">
                <a:solidFill>
                  <a:srgbClr val="FF0000"/>
                </a:solidFill>
                <a:ea typeface="굴림" pitchFamily="50" charset="-127"/>
              </a:rPr>
              <a:t>Asy</a:t>
            </a:r>
            <a:r>
              <a:rPr lang="en-US" altLang="ko-KR" sz="2400" dirty="0" smtClean="0">
                <a:solidFill>
                  <a:srgbClr val="FF0000"/>
                </a:solidFill>
                <a:ea typeface="굴림" pitchFamily="50" charset="-127"/>
              </a:rPr>
              <a:t>-soft</a:t>
            </a:r>
            <a:endParaRPr lang="ko-KR" altLang="en-US" sz="2400" dirty="0" smtClean="0">
              <a:solidFill>
                <a:srgbClr val="FF0000"/>
              </a:solidFill>
              <a:ea typeface="굴림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35496" y="6289493"/>
            <a:ext cx="5832648" cy="459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그룹 19"/>
          <p:cNvGrpSpPr/>
          <p:nvPr/>
        </p:nvGrpSpPr>
        <p:grpSpPr>
          <a:xfrm>
            <a:off x="1214414" y="71414"/>
            <a:ext cx="7032065" cy="6670441"/>
            <a:chOff x="1611901" y="71414"/>
            <a:chExt cx="7032065" cy="6670441"/>
          </a:xfrm>
        </p:grpSpPr>
        <p:pic>
          <p:nvPicPr>
            <p:cNvPr id="8" name="그림 7" descr="v1-diff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4942" y="71414"/>
              <a:ext cx="3429024" cy="6670441"/>
            </a:xfrm>
            <a:prstGeom prst="rect">
              <a:avLst/>
            </a:prstGeom>
          </p:spPr>
        </p:pic>
        <p:graphicFrame>
          <p:nvGraphicFramePr>
            <p:cNvPr id="9" name="개체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5865198"/>
                </p:ext>
              </p:extLst>
            </p:nvPr>
          </p:nvGraphicFramePr>
          <p:xfrm>
            <a:off x="2033243" y="1142984"/>
            <a:ext cx="2824509" cy="9874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9" name="수식" r:id="rId4" imgW="1562040" imgH="545760" progId="Equation.3">
                    <p:embed/>
                  </p:oleObj>
                </mc:Choice>
                <mc:Fallback>
                  <p:oleObj name="수식" r:id="rId4" imgW="1562040" imgH="5457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3243" y="1142984"/>
                          <a:ext cx="2824509" cy="98743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" name="그룹 13"/>
            <p:cNvGrpSpPr/>
            <p:nvPr/>
          </p:nvGrpSpPr>
          <p:grpSpPr>
            <a:xfrm>
              <a:off x="1611901" y="2214555"/>
              <a:ext cx="3388727" cy="4442804"/>
              <a:chOff x="2139263" y="2214555"/>
              <a:chExt cx="3388727" cy="4442804"/>
            </a:xfrm>
          </p:grpSpPr>
          <p:pic>
            <p:nvPicPr>
              <p:cNvPr id="7" name="그림 6" descr="v1-sym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139263" y="2214555"/>
                <a:ext cx="3388727" cy="4442804"/>
              </a:xfrm>
              <a:prstGeom prst="rect">
                <a:avLst/>
              </a:prstGeom>
            </p:spPr>
          </p:pic>
          <p:sp>
            <p:nvSpPr>
              <p:cNvPr id="10" name="타원 9"/>
              <p:cNvSpPr/>
              <p:nvPr/>
            </p:nvSpPr>
            <p:spPr>
              <a:xfrm>
                <a:off x="2901630" y="4412286"/>
                <a:ext cx="1428760" cy="35719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타원 10"/>
              <p:cNvSpPr/>
              <p:nvPr/>
            </p:nvSpPr>
            <p:spPr>
              <a:xfrm>
                <a:off x="2928926" y="2602238"/>
                <a:ext cx="1428760" cy="357190"/>
              </a:xfrm>
              <a:prstGeom prst="ellipse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16" name="직선 화살표 연결선 15"/>
            <p:cNvCxnSpPr/>
            <p:nvPr/>
          </p:nvCxnSpPr>
          <p:spPr>
            <a:xfrm flipV="1">
              <a:off x="4786314" y="3786190"/>
              <a:ext cx="1000132" cy="85725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/>
            <p:nvPr/>
          </p:nvCxnSpPr>
          <p:spPr>
            <a:xfrm>
              <a:off x="4827258" y="2786058"/>
              <a:ext cx="959188" cy="28575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75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Directed</a:t>
            </a:r>
            <a:r>
              <a:rPr lang="ko-KR" altLang="en-US" dirty="0" smtClean="0"/>
              <a:t> </a:t>
            </a:r>
            <a:r>
              <a:rPr lang="en-US" altLang="ko-KR" dirty="0" smtClean="0"/>
              <a:t>Flow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24</a:t>
            </a:fld>
            <a:endParaRPr lang="ko-KR" altLang="en-US"/>
          </a:p>
        </p:txBody>
      </p:sp>
      <p:grpSp>
        <p:nvGrpSpPr>
          <p:cNvPr id="12" name="그룹 11"/>
          <p:cNvGrpSpPr/>
          <p:nvPr/>
        </p:nvGrpSpPr>
        <p:grpSpPr>
          <a:xfrm>
            <a:off x="807629" y="1034141"/>
            <a:ext cx="7292763" cy="1530763"/>
            <a:chOff x="591605" y="962133"/>
            <a:chExt cx="7292763" cy="1530763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701" y="962133"/>
              <a:ext cx="4466667" cy="666667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1664325"/>
              <a:ext cx="4228571" cy="82857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91605" y="1037390"/>
              <a:ext cx="2879634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/>
                <a:t>Relative flow:</a:t>
              </a:r>
            </a:p>
            <a:p>
              <a:endParaRPr lang="en-US" altLang="ko-KR" dirty="0" smtClean="0"/>
            </a:p>
            <a:p>
              <a:r>
                <a:rPr lang="en-US" altLang="ko-KR" dirty="0" smtClean="0"/>
                <a:t> </a:t>
              </a:r>
            </a:p>
            <a:p>
              <a:r>
                <a:rPr lang="en-US" altLang="ko-KR" sz="2000" dirty="0" smtClean="0"/>
                <a:t>t-</a:t>
              </a:r>
              <a:r>
                <a:rPr lang="en-US" altLang="ko-KR" sz="2000" baseline="30000" dirty="0" smtClean="0"/>
                <a:t>3</a:t>
              </a:r>
              <a:r>
                <a:rPr lang="en-US" altLang="ko-KR" sz="2000" dirty="0" smtClean="0"/>
                <a:t>He differential flow: </a:t>
              </a:r>
              <a:endParaRPr lang="ko-KR" altLang="en-US" sz="20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711553" y="3857560"/>
            <a:ext cx="240892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Larger A ⇒ larger sensitivity to </a:t>
            </a:r>
            <a:r>
              <a:rPr lang="en-US" altLang="ko-KR" sz="2400" dirty="0" err="1" smtClean="0"/>
              <a:t>Asy</a:t>
            </a:r>
            <a:r>
              <a:rPr lang="en-US" altLang="ko-KR" sz="2400" dirty="0" smtClean="0"/>
              <a:t>-EOS</a:t>
            </a:r>
          </a:p>
          <a:p>
            <a:endParaRPr lang="en-US" altLang="ko-KR" sz="800" dirty="0" smtClean="0"/>
          </a:p>
          <a:p>
            <a:r>
              <a:rPr lang="en-US" altLang="ko-KR" dirty="0" smtClean="0"/>
              <a:t>G.-C. Yong et al.,</a:t>
            </a:r>
          </a:p>
          <a:p>
            <a:r>
              <a:rPr lang="en-US" altLang="ko-KR" dirty="0" smtClean="0"/>
              <a:t>PRC 80, 044608 </a:t>
            </a:r>
          </a:p>
          <a:p>
            <a:r>
              <a:rPr lang="en-US" altLang="ko-KR" dirty="0" smtClean="0"/>
              <a:t>(2009)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84168" y="2636912"/>
                <a:ext cx="3012363" cy="10156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baseline="30000" dirty="0" smtClean="0">
                    <a:latin typeface="Cambria Math" panose="02040503050406030204" pitchFamily="18" charset="0"/>
                  </a:rPr>
                  <a:t>132</a:t>
                </a:r>
                <a:r>
                  <a:rPr lang="en-US" altLang="ko-KR" sz="2000" dirty="0" smtClean="0">
                    <a:latin typeface="Cambria Math" panose="02040503050406030204" pitchFamily="18" charset="0"/>
                  </a:rPr>
                  <a:t>Sn+</a:t>
                </a:r>
                <a:r>
                  <a:rPr lang="en-US" altLang="ko-KR" sz="2000" baseline="30000" dirty="0" smtClean="0">
                    <a:latin typeface="Cambria Math" panose="02040503050406030204" pitchFamily="18" charset="0"/>
                  </a:rPr>
                  <a:t>124</a:t>
                </a:r>
                <a:r>
                  <a:rPr lang="en-US" altLang="ko-KR" sz="2000" dirty="0" smtClean="0">
                    <a:latin typeface="Cambria Math" panose="02040503050406030204" pitchFamily="18" charset="0"/>
                  </a:rPr>
                  <a:t>Sn @ 400A MeV</a:t>
                </a:r>
                <a:r>
                  <a:rPr lang="en-US" altLang="ko-KR" sz="2000" b="0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altLang="ko-KR" sz="2000" b="0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ko-KR" sz="2000" b="0" dirty="0" smtClean="0"/>
                  <a:t>: </a:t>
                </a:r>
                <a:r>
                  <a:rPr lang="en-US" altLang="ko-KR" sz="2000" b="0" dirty="0" err="1" smtClean="0"/>
                  <a:t>Asy-Supersoft</a:t>
                </a:r>
                <a:endParaRPr lang="en-US" altLang="ko-KR" sz="2000" b="0" dirty="0" smtClean="0"/>
              </a:p>
              <a:p>
                <a:r>
                  <a:rPr lang="en-US" altLang="ko-KR" sz="2000" b="0" smtClean="0"/>
                  <a:t> 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altLang="ko-KR" sz="2000" b="0" dirty="0" smtClean="0"/>
                  <a:t>: </a:t>
                </a:r>
                <a:r>
                  <a:rPr lang="en-US" altLang="ko-KR" sz="2000" b="0" dirty="0" err="1" smtClean="0"/>
                  <a:t>Asy</a:t>
                </a:r>
                <a:r>
                  <a:rPr lang="en-US" altLang="ko-KR" sz="2000" b="0" dirty="0" smtClean="0"/>
                  <a:t>-Stiff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636912"/>
                <a:ext cx="3012363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405" t="-3614" b="-102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직사각형 14"/>
          <p:cNvSpPr/>
          <p:nvPr/>
        </p:nvSpPr>
        <p:spPr>
          <a:xfrm>
            <a:off x="35496" y="6289493"/>
            <a:ext cx="5832648" cy="459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6" y="2673912"/>
            <a:ext cx="2829335" cy="398458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677857"/>
            <a:ext cx="2833039" cy="391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5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Symbol" panose="05050102010706020507" pitchFamily="18" charset="2"/>
                <a:cs typeface="Times New Roman"/>
              </a:rPr>
              <a:t>p</a:t>
            </a:r>
            <a:r>
              <a:rPr lang="en-US" altLang="ko-KR" baseline="30000" dirty="0">
                <a:latin typeface="Times New Roman"/>
                <a:cs typeface="Times New Roman"/>
              </a:rPr>
              <a:t>-</a:t>
            </a:r>
            <a:r>
              <a:rPr lang="en-US" altLang="ko-KR" dirty="0">
                <a:latin typeface="Times New Roman"/>
                <a:cs typeface="Times New Roman"/>
              </a:rPr>
              <a:t>/</a:t>
            </a:r>
            <a:r>
              <a:rPr lang="en-US" altLang="ko-KR" dirty="0">
                <a:latin typeface="Symbol" panose="05050102010706020507" pitchFamily="18" charset="2"/>
                <a:cs typeface="Times New Roman"/>
              </a:rPr>
              <a:t>p</a:t>
            </a:r>
            <a:r>
              <a:rPr lang="en-US" altLang="ko-KR" baseline="30000" dirty="0">
                <a:latin typeface="Times New Roman"/>
                <a:cs typeface="Times New Roman"/>
              </a:rPr>
              <a:t>+</a:t>
            </a:r>
            <a:r>
              <a:rPr lang="en-US" altLang="ko-KR" dirty="0">
                <a:cs typeface="Times New Roman"/>
              </a:rPr>
              <a:t> Ratio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25</a:t>
            </a:fld>
            <a:endParaRPr lang="ko-KR" alt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2050505"/>
            <a:ext cx="2458616" cy="245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 t="1933"/>
          <a:stretch>
            <a:fillRect/>
          </a:stretch>
        </p:blipFill>
        <p:spPr bwMode="auto">
          <a:xfrm>
            <a:off x="486924" y="4509120"/>
            <a:ext cx="2428892" cy="182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173" y="2448000"/>
            <a:ext cx="2880320" cy="275703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076" y="2437200"/>
            <a:ext cx="2723764" cy="2785668"/>
          </a:xfrm>
          <a:prstGeom prst="rect">
            <a:avLst/>
          </a:prstGeom>
        </p:spPr>
      </p:pic>
      <p:sp>
        <p:nvSpPr>
          <p:cNvPr id="15" name="U자형 화살표 14"/>
          <p:cNvSpPr/>
          <p:nvPr/>
        </p:nvSpPr>
        <p:spPr>
          <a:xfrm rot="5400000">
            <a:off x="7249406" y="4286256"/>
            <a:ext cx="2857520" cy="428628"/>
          </a:xfrm>
          <a:prstGeom prst="uturnArrow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왼쪽 화살표 18"/>
          <p:cNvSpPr/>
          <p:nvPr/>
        </p:nvSpPr>
        <p:spPr>
          <a:xfrm>
            <a:off x="2877076" y="4071942"/>
            <a:ext cx="714380" cy="285752"/>
          </a:xfrm>
          <a:prstGeom prst="leftArrow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612821"/>
              </p:ext>
            </p:extLst>
          </p:nvPr>
        </p:nvGraphicFramePr>
        <p:xfrm>
          <a:off x="3747376" y="1436532"/>
          <a:ext cx="4785064" cy="984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" name="수식" r:id="rId7" imgW="2222280" imgH="457200" progId="Equation.3">
                  <p:embed/>
                </p:oleObj>
              </mc:Choice>
              <mc:Fallback>
                <p:oleObj name="수식" r:id="rId7" imgW="222228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47376" y="1436532"/>
                        <a:ext cx="4785064" cy="984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61116" y="5301208"/>
            <a:ext cx="4971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rgbClr val="0000FF"/>
                </a:solidFill>
              </a:rPr>
              <a:t>Symmetry energy softer than the present IQMD makes the pion production region more neutron-rich!</a:t>
            </a:r>
            <a:endParaRPr lang="ko-KR" altLang="en-US" sz="2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992922"/>
            <a:ext cx="3938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Data: FOPI, NPA 781, 459 (2007)</a:t>
            </a:r>
          </a:p>
          <a:p>
            <a:r>
              <a:rPr lang="en-US" altLang="ko-KR" sz="2000" dirty="0" smtClean="0"/>
              <a:t>IQMD: EPJA 1, 151 (1998)</a:t>
            </a:r>
            <a:endParaRPr lang="ko-KR" altLang="en-US" sz="2000" dirty="0"/>
          </a:p>
        </p:txBody>
      </p:sp>
      <p:sp>
        <p:nvSpPr>
          <p:cNvPr id="17" name="위로 굽은 화살표 16"/>
          <p:cNvSpPr/>
          <p:nvPr/>
        </p:nvSpPr>
        <p:spPr>
          <a:xfrm rot="5400000">
            <a:off x="3100112" y="1522212"/>
            <a:ext cx="357188" cy="714380"/>
          </a:xfrm>
          <a:prstGeom prst="bent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83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Symbol" panose="05050102010706020507" pitchFamily="18" charset="2"/>
                <a:cs typeface="Times New Roman"/>
              </a:rPr>
              <a:t>p</a:t>
            </a:r>
            <a:r>
              <a:rPr lang="en-US" altLang="ko-KR" baseline="30000" dirty="0">
                <a:latin typeface="Times New Roman"/>
                <a:cs typeface="Times New Roman"/>
              </a:rPr>
              <a:t>-</a:t>
            </a:r>
            <a:r>
              <a:rPr lang="en-US" altLang="ko-KR" dirty="0">
                <a:latin typeface="Times New Roman"/>
                <a:cs typeface="Times New Roman"/>
              </a:rPr>
              <a:t>/</a:t>
            </a:r>
            <a:r>
              <a:rPr lang="en-US" altLang="ko-KR" dirty="0">
                <a:latin typeface="Symbol" panose="05050102010706020507" pitchFamily="18" charset="2"/>
                <a:cs typeface="Times New Roman"/>
              </a:rPr>
              <a:t>p</a:t>
            </a:r>
            <a:r>
              <a:rPr lang="en-US" altLang="ko-KR" baseline="30000" dirty="0">
                <a:latin typeface="Times New Roman"/>
                <a:cs typeface="Times New Roman"/>
              </a:rPr>
              <a:t>+</a:t>
            </a:r>
            <a:r>
              <a:rPr lang="en-US" altLang="ko-KR" dirty="0">
                <a:cs typeface="Times New Roman"/>
              </a:rPr>
              <a:t> Ratio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26</a:t>
            </a:fld>
            <a:endParaRPr lang="ko-KR" altLang="en-US"/>
          </a:p>
        </p:txBody>
      </p:sp>
      <p:grpSp>
        <p:nvGrpSpPr>
          <p:cNvPr id="13" name="그룹 12"/>
          <p:cNvGrpSpPr/>
          <p:nvPr/>
        </p:nvGrpSpPr>
        <p:grpSpPr>
          <a:xfrm>
            <a:off x="642910" y="1232772"/>
            <a:ext cx="6817366" cy="4845093"/>
            <a:chOff x="642910" y="1232772"/>
            <a:chExt cx="6817366" cy="4845093"/>
          </a:xfrm>
        </p:grpSpPr>
        <p:grpSp>
          <p:nvGrpSpPr>
            <p:cNvPr id="21" name="그룹 20"/>
            <p:cNvGrpSpPr/>
            <p:nvPr/>
          </p:nvGrpSpPr>
          <p:grpSpPr>
            <a:xfrm>
              <a:off x="642910" y="1232772"/>
              <a:ext cx="6817366" cy="4608929"/>
              <a:chOff x="527614" y="1177525"/>
              <a:chExt cx="6817366" cy="4608929"/>
            </a:xfrm>
          </p:grpSpPr>
          <p:cxnSp>
            <p:nvCxnSpPr>
              <p:cNvPr id="11" name="Straight Arrow Connector 9"/>
              <p:cNvCxnSpPr/>
              <p:nvPr/>
            </p:nvCxnSpPr>
            <p:spPr bwMode="auto">
              <a:xfrm rot="5400000" flipH="1" flipV="1">
                <a:off x="2840008" y="3627633"/>
                <a:ext cx="533400" cy="3175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headEnd type="none" w="med" len="med"/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4"/>
              <p:cNvCxnSpPr/>
              <p:nvPr/>
            </p:nvCxnSpPr>
            <p:spPr bwMode="auto">
              <a:xfrm rot="10800000" flipV="1">
                <a:off x="6076920" y="2981521"/>
                <a:ext cx="381000" cy="2286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>
              <a:xfrm>
                <a:off x="642910" y="1177525"/>
                <a:ext cx="6702070" cy="4608929"/>
              </a:xfrm>
              <a:prstGeom prst="rect">
                <a:avLst/>
              </a:prstGeom>
            </p:spPr>
          </p:pic>
          <p:cxnSp>
            <p:nvCxnSpPr>
              <p:cNvPr id="20" name="직선 화살표 연결선 19"/>
              <p:cNvCxnSpPr/>
              <p:nvPr/>
            </p:nvCxnSpPr>
            <p:spPr>
              <a:xfrm rot="5400000" flipH="1" flipV="1">
                <a:off x="4335907" y="3025803"/>
                <a:ext cx="2472453" cy="2"/>
              </a:xfrm>
              <a:prstGeom prst="straightConnector1">
                <a:avLst/>
              </a:prstGeom>
              <a:ln w="6350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0" scaled="0"/>
                  <a:tileRect/>
                </a:gradFill>
                <a:headEnd type="arrow" w="lg" len="med"/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 bwMode="auto">
              <a:xfrm rot="16200000">
                <a:off x="294056" y="3220986"/>
                <a:ext cx="1051891" cy="58477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10000"/>
                  </a:spcBef>
                </a:pPr>
                <a:r>
                  <a:rPr lang="en-US" altLang="ko-KR" sz="3200" dirty="0" smtClean="0">
                    <a:latin typeface="Symbol" pitchFamily="18" charset="2"/>
                    <a:ea typeface="굴림" pitchFamily="50" charset="-127"/>
                  </a:rPr>
                  <a:t>p</a:t>
                </a:r>
                <a:r>
                  <a:rPr lang="en-US" altLang="ko-KR" sz="3200" baseline="30000" dirty="0" smtClean="0">
                    <a:latin typeface="Symbol" pitchFamily="18" charset="2"/>
                    <a:ea typeface="굴림" pitchFamily="50" charset="-127"/>
                  </a:rPr>
                  <a:t>-</a:t>
                </a:r>
                <a:r>
                  <a:rPr lang="en-US" altLang="ko-KR" sz="3200" dirty="0" smtClean="0">
                    <a:latin typeface="Symbol" pitchFamily="18" charset="2"/>
                    <a:ea typeface="굴림" pitchFamily="50" charset="-127"/>
                  </a:rPr>
                  <a:t>/p</a:t>
                </a:r>
                <a:r>
                  <a:rPr lang="en-US" altLang="ko-KR" sz="3200" baseline="30000" dirty="0" smtClean="0">
                    <a:latin typeface="Symbol" pitchFamily="18" charset="2"/>
                    <a:ea typeface="굴림" pitchFamily="50" charset="-127"/>
                  </a:rPr>
                  <a:t>+</a:t>
                </a:r>
                <a:endParaRPr lang="ko-KR" altLang="en-US" sz="3200" baseline="30000" dirty="0" smtClean="0">
                  <a:latin typeface="Symbol" pitchFamily="18" charset="2"/>
                  <a:ea typeface="굴림" pitchFamily="50" charset="-127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131840" y="5620304"/>
                  <a:ext cx="2703561" cy="45756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altLang="ko-KR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2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altLang="ko-KR" sz="22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ko-KR" sz="2200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d>
                          </m:e>
                          <m:sub>
                            <m:r>
                              <a:rPr lang="en-US" altLang="ko-KR" sz="2200" b="0" i="1" smtClean="0">
                                <a:latin typeface="Cambria Math" panose="02040503050406030204" pitchFamily="18" charset="0"/>
                              </a:rPr>
                              <m:t>𝑟𝑒𝑎𝑐𝑡𝑖𝑜𝑛</m:t>
                            </m:r>
                            <m:r>
                              <a:rPr lang="en-US" altLang="ko-KR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sz="2200" b="0" i="1" smtClean="0">
                                <a:latin typeface="Cambria Math" panose="02040503050406030204" pitchFamily="18" charset="0"/>
                              </a:rPr>
                              <m:t>𝑠𝑦𝑠𝑡𝑒𝑚</m:t>
                            </m:r>
                          </m:sub>
                        </m:sSub>
                      </m:oMath>
                    </m:oMathPara>
                  </a14:m>
                  <a:endParaRPr lang="ko-KR" altLang="en-US" sz="22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40" y="5620304"/>
                  <a:ext cx="2703561" cy="45756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/>
          <p:cNvSpPr txBox="1"/>
          <p:nvPr/>
        </p:nvSpPr>
        <p:spPr bwMode="auto">
          <a:xfrm>
            <a:off x="7236296" y="3050201"/>
            <a:ext cx="1872208" cy="215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altLang="ko-KR" sz="2200" dirty="0" smtClean="0">
                <a:solidFill>
                  <a:srgbClr val="C00000"/>
                </a:solidFill>
                <a:ea typeface="굴림" pitchFamily="50" charset="-127"/>
              </a:rPr>
              <a:t>Future </a:t>
            </a:r>
          </a:p>
          <a:p>
            <a:pPr algn="ctr">
              <a:spcBef>
                <a:spcPct val="10000"/>
              </a:spcBef>
            </a:pPr>
            <a:r>
              <a:rPr lang="en-US" altLang="ko-KR" sz="2200" dirty="0" smtClean="0">
                <a:solidFill>
                  <a:srgbClr val="C00000"/>
                </a:solidFill>
                <a:ea typeface="굴림" pitchFamily="50" charset="-127"/>
              </a:rPr>
              <a:t>RI beam experiments, e.g., RAON, RIBF, FRIB, etc.</a:t>
            </a:r>
          </a:p>
        </p:txBody>
      </p:sp>
      <p:sp>
        <p:nvSpPr>
          <p:cNvPr id="15" name="오른쪽 화살표 14"/>
          <p:cNvSpPr/>
          <p:nvPr/>
        </p:nvSpPr>
        <p:spPr>
          <a:xfrm>
            <a:off x="7164288" y="2132856"/>
            <a:ext cx="1440160" cy="72008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004048" y="1381712"/>
            <a:ext cx="132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err="1" smtClean="0">
                <a:solidFill>
                  <a:srgbClr val="FF0000"/>
                </a:solidFill>
              </a:rPr>
              <a:t>Asy_soft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4048" y="4221088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err="1" smtClean="0">
                <a:solidFill>
                  <a:srgbClr val="0000FF"/>
                </a:solidFill>
              </a:rPr>
              <a:t>Asy_stiff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2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Effective n/p Mass Splitting</a:t>
            </a:r>
            <a:endParaRPr lang="ko-KR" altLang="en-US" dirty="0">
              <a:latin typeface="Symbol" panose="05050102010706020507" pitchFamily="18" charset="2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27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339752" y="908720"/>
            <a:ext cx="450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V. Giordano et al., PRC 81, 044611 (2010)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3437" y="1227816"/>
            <a:ext cx="795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ko-KR" sz="2000" dirty="0" err="1" smtClean="0"/>
              <a:t>Isospin</a:t>
            </a:r>
            <a:r>
              <a:rPr lang="en-US" altLang="ko-KR" sz="2000" dirty="0" smtClean="0"/>
              <a:t> effect on the momentum dependence of the symmetry potential: Different n/p effective masses in asymmetric matter</a:t>
            </a:r>
            <a:endParaRPr lang="ko-KR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12316" y="2708920"/>
                <a:ext cx="346229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 smtClean="0"/>
                  <a:t>Dashed line,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 smtClean="0"/>
                  <a:t>: density dependent contribution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 smtClean="0"/>
                  <a:t>Dash-dotted line,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ko-KR" alt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 smtClean="0"/>
                  <a:t>: momentum-dependent contribution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dirty="0" smtClean="0"/>
                  <a:t>Solid line: sum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316" y="2708920"/>
                <a:ext cx="3462290" cy="1754326"/>
              </a:xfrm>
              <a:prstGeom prst="rect">
                <a:avLst/>
              </a:prstGeom>
              <a:blipFill rotWithShape="0">
                <a:blip r:embed="rId2"/>
                <a:stretch>
                  <a:fillRect l="-1056" t="-1736" b="-45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29222"/>
            <a:ext cx="5198046" cy="36800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53555" y="1916832"/>
                <a:ext cx="7018845" cy="484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/>
                  <a:t>Asy-EOS: stiff (</a:t>
                </a:r>
                <a:r>
                  <a:rPr lang="en-US" altLang="ko-KR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en-US" altLang="ko-KR" dirty="0" smtClean="0"/>
                  <a:t> = 95 MeV), Asymmetry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r>
                  <a:rPr lang="en-US" altLang="ko-KR" dirty="0" smtClean="0"/>
                  <a:t> for </a:t>
                </a:r>
                <a:r>
                  <a:rPr lang="en-US" altLang="ko-KR" baseline="30000" dirty="0" smtClean="0"/>
                  <a:t>197</a:t>
                </a:r>
                <a:r>
                  <a:rPr lang="en-US" altLang="ko-KR" dirty="0" smtClean="0"/>
                  <a:t>Au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555" y="1916832"/>
                <a:ext cx="7018845" cy="484172"/>
              </a:xfrm>
              <a:prstGeom prst="rect">
                <a:avLst/>
              </a:prstGeom>
              <a:blipFill rotWithShape="0">
                <a:blip r:embed="rId4"/>
                <a:stretch>
                  <a:fillRect l="-694" b="-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718222" y="4869160"/>
            <a:ext cx="346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 smtClean="0"/>
              <a:t>Solid line: neutron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dirty="0" smtClean="0"/>
              <a:t>Dashed line: proton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33226" y="2348880"/>
                <a:ext cx="1194558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&gt;</m:t>
                      </m:r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226" y="2348880"/>
                <a:ext cx="1194558" cy="390748"/>
              </a:xfrm>
              <a:prstGeom prst="rect">
                <a:avLst/>
              </a:prstGeom>
              <a:blipFill rotWithShape="0">
                <a:blip r:embed="rId5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09490" y="2348880"/>
                <a:ext cx="1194558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&gt;</m:t>
                      </m:r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490" y="2348880"/>
                <a:ext cx="1194558" cy="390748"/>
              </a:xfrm>
              <a:prstGeom prst="rect">
                <a:avLst/>
              </a:prstGeom>
              <a:blipFill rotWithShape="0">
                <a:blip r:embed="rId6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078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Effective n/p Mass </a:t>
            </a:r>
            <a:r>
              <a:rPr lang="en-US" altLang="ko-KR" dirty="0" smtClean="0"/>
              <a:t>Splitting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28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339752" y="908720"/>
            <a:ext cx="450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V. Giordano et al., PRC 81, 044611 (2010)</a:t>
            </a:r>
            <a:endParaRPr lang="ko-KR" altLang="en-US" dirty="0"/>
          </a:p>
        </p:txBody>
      </p:sp>
      <p:grpSp>
        <p:nvGrpSpPr>
          <p:cNvPr id="18" name="그룹 17"/>
          <p:cNvGrpSpPr/>
          <p:nvPr/>
        </p:nvGrpSpPr>
        <p:grpSpPr>
          <a:xfrm>
            <a:off x="395536" y="1457790"/>
            <a:ext cx="3125562" cy="4258050"/>
            <a:chOff x="539553" y="1484784"/>
            <a:chExt cx="3125562" cy="4258050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28"/>
            <a:stretch/>
          </p:blipFill>
          <p:spPr>
            <a:xfrm>
              <a:off x="1043608" y="1844824"/>
              <a:ext cx="2621507" cy="37540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259632" y="1484784"/>
              <a:ext cx="23471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err="1" smtClean="0"/>
                <a:t>Asy</a:t>
              </a:r>
              <a:r>
                <a:rPr lang="en-US" altLang="ko-KR" dirty="0" smtClean="0"/>
                <a:t>-soft (</a:t>
              </a:r>
              <a:r>
                <a:rPr lang="en-US" altLang="ko-KR" i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L</a:t>
              </a:r>
              <a:r>
                <a:rPr lang="en-US" altLang="ko-KR" dirty="0" smtClean="0"/>
                <a:t>=19 MeV)</a:t>
              </a:r>
              <a:endParaRPr lang="ko-KR" alt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431190" y="1994876"/>
              <a:ext cx="6783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n/p</a:t>
              </a:r>
              <a:endParaRPr lang="ko-KR" altLang="en-US" sz="2400" dirty="0">
                <a:latin typeface="Cambria Math" panose="020405030504060302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99218" y="3468188"/>
              <a:ext cx="83349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6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p</a:t>
              </a:r>
              <a:r>
                <a:rPr lang="en-US" altLang="ko-KR" sz="1600" baseline="-250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T</a:t>
              </a:r>
              <a:r>
                <a:rPr lang="en-US" altLang="ko-KR" sz="16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/</a:t>
              </a:r>
              <a:r>
                <a:rPr lang="en-US" altLang="ko-KR" sz="16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p</a:t>
              </a:r>
              <a:r>
                <a:rPr lang="en-US" altLang="ko-KR" sz="1600" baseline="-250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proj</a:t>
              </a:r>
              <a:endParaRPr lang="ko-KR" altLang="en-US" sz="1600" baseline="-25000" dirty="0">
                <a:latin typeface="Cambria Math" panose="020405030504060302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35696" y="5404280"/>
              <a:ext cx="113685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E/A (MeV)</a:t>
              </a:r>
              <a:endParaRPr lang="ko-KR" altLang="en-US" sz="1600" baseline="-25000" dirty="0">
                <a:latin typeface="Cambria Math" panose="02040503050406030204" pitchFamily="18" charset="0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3779912" y="1457790"/>
            <a:ext cx="3057196" cy="4275466"/>
            <a:chOff x="4542383" y="1484784"/>
            <a:chExt cx="3057196" cy="4275466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001"/>
            <a:stretch/>
          </p:blipFill>
          <p:spPr>
            <a:xfrm>
              <a:off x="5004050" y="1865409"/>
              <a:ext cx="2595529" cy="373345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172402" y="1484784"/>
              <a:ext cx="2351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err="1" smtClean="0"/>
                <a:t>Asy</a:t>
              </a:r>
              <a:r>
                <a:rPr lang="en-US" altLang="ko-KR" dirty="0" smtClean="0"/>
                <a:t>-stiff (</a:t>
              </a:r>
              <a:r>
                <a:rPr lang="en-US" altLang="ko-KR" i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L</a:t>
              </a:r>
              <a:r>
                <a:rPr lang="en-US" altLang="ko-KR" dirty="0" smtClean="0"/>
                <a:t>=95 MeV)</a:t>
              </a:r>
              <a:endParaRPr lang="ko-KR" alt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70750" y="3473712"/>
              <a:ext cx="83349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6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p</a:t>
              </a:r>
              <a:r>
                <a:rPr lang="en-US" altLang="ko-KR" sz="1600" baseline="-250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T</a:t>
              </a:r>
              <a:r>
                <a:rPr lang="en-US" altLang="ko-KR" sz="16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/</a:t>
              </a:r>
              <a:r>
                <a:rPr lang="en-US" altLang="ko-KR" sz="16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p</a:t>
              </a:r>
              <a:r>
                <a:rPr lang="en-US" altLang="ko-KR" sz="1600" baseline="-250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proj</a:t>
              </a:r>
              <a:endParaRPr lang="ko-KR" altLang="en-US" sz="1600" baseline="-25000" dirty="0">
                <a:latin typeface="Cambria Math" panose="020405030504060302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96136" y="5421696"/>
              <a:ext cx="113685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E/A (MeV)</a:t>
              </a:r>
              <a:endParaRPr lang="ko-KR" altLang="en-US" sz="1600" baseline="-25000" dirty="0">
                <a:latin typeface="Cambria Math" panose="020405030504060302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4434020" y="1997899"/>
              <a:ext cx="6783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n/p</a:t>
              </a:r>
              <a:endParaRPr lang="ko-KR" altLang="en-US" sz="2400" dirty="0">
                <a:latin typeface="Cambria Math" panose="02040503050406030204" pitchFamily="18" charset="0"/>
              </a:endParaRPr>
            </a:p>
          </p:txBody>
        </p: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095380"/>
            <a:ext cx="1476064" cy="9137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7083132" y="2064918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400A MeV</a:t>
            </a:r>
          </a:p>
          <a:p>
            <a:r>
              <a:rPr lang="en-US" altLang="ko-KR" dirty="0" err="1" smtClean="0"/>
              <a:t>Midrapidity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164288" y="1387229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err="1" smtClean="0"/>
              <a:t>Au+Au</a:t>
            </a:r>
            <a:endParaRPr lang="en-US" altLang="ko-KR" sz="24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7092281" y="429716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Integrated over rapidity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83568" y="5805264"/>
            <a:ext cx="7957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/>
              <a:t>T</a:t>
            </a:r>
            <a:r>
              <a:rPr lang="en-US" altLang="ko-KR" sz="2000" dirty="0" smtClean="0"/>
              <a:t>he effective-mass effect can be larger than the </a:t>
            </a:r>
            <a:r>
              <a:rPr lang="en-US" altLang="ko-KR" sz="2000" dirty="0" err="1" smtClean="0"/>
              <a:t>Asy</a:t>
            </a:r>
            <a:r>
              <a:rPr lang="en-US" altLang="ko-KR" sz="2000" dirty="0" smtClean="0"/>
              <a:t>-EOS effect.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9208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Physics Program of LAMPS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29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내용 개체 틀 2"/>
              <p:cNvSpPr txBox="1">
                <a:spLocks/>
              </p:cNvSpPr>
              <p:nvPr/>
            </p:nvSpPr>
            <p:spPr>
              <a:xfrm>
                <a:off x="529208" y="1269453"/>
                <a:ext cx="8075240" cy="49678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514350" indent="-514350" algn="l" defTabSz="914400" rtl="0" eaLnBrk="1" latinLnBrk="1" hangingPunct="1">
                  <a:spcBef>
                    <a:spcPct val="20000"/>
                  </a:spcBef>
                  <a:buFont typeface="+mj-lt"/>
                  <a:buAutoNum type="arabicPeriod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altLang="ko-KR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Nuclear collisions with rare-isotope beams</a:t>
                </a:r>
              </a:p>
              <a:p>
                <a:pPr lvl="1"/>
                <a:r>
                  <a:rPr lang="en-US" altLang="ko-KR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</a:t>
                </a:r>
                <a:r>
                  <a:rPr lang="en-US" altLang="ko-KR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reate nuclear matter with several (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𝜌</m:t>
                    </m:r>
                    <m:r>
                      <a:rPr lang="en-US" altLang="ko-KR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, </m:t>
                    </m:r>
                    <m:r>
                      <a:rPr lang="en-US" altLang="ko-KR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𝑇</m:t>
                    </m:r>
                    <m:r>
                      <a:rPr lang="en-US" altLang="ko-KR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, </m:t>
                    </m:r>
                    <m:r>
                      <a:rPr lang="en-US" altLang="ko-KR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/</m:t>
                    </m:r>
                    <m:r>
                      <a:rPr lang="en-US" altLang="ko-KR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𝑍</m:t>
                    </m:r>
                  </m:oMath>
                </a14:m>
                <a:r>
                  <a:rPr lang="en-US" altLang="ko-KR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</a:t>
                </a:r>
              </a:p>
              <a:p>
                <a:pPr lvl="1"/>
                <a:r>
                  <a:rPr lang="en-US" altLang="ko-KR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Exploring the phase diagram &amp; phase</a:t>
                </a:r>
                <a:r>
                  <a:rPr lang="ko-KR" alt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altLang="ko-KR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transition of strongly interacting matter</a:t>
                </a:r>
              </a:p>
              <a:p>
                <a:pPr lvl="1"/>
                <a:r>
                  <a:rPr lang="en-US" altLang="ko-KR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Nuclear equation of state (EOS) and its symmetry energy term below and above the saturation density</a:t>
                </a:r>
              </a:p>
              <a:p>
                <a:pPr lvl="1"/>
                <a:r>
                  <a:rPr lang="en-US" altLang="ko-KR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Nuclear effective </a:t>
                </a:r>
                <a:r>
                  <a:rPr lang="en-US" altLang="ko-KR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interaction</a:t>
                </a:r>
              </a:p>
              <a:p>
                <a:pPr lvl="1"/>
                <a:r>
                  <a:rPr lang="en-US" altLang="ko-KR" dirty="0" smtClean="0"/>
                  <a:t>Important to </a:t>
                </a:r>
                <a:r>
                  <a:rPr lang="en-US" altLang="ko-KR" dirty="0"/>
                  <a:t>the astrophysical context</a:t>
                </a:r>
              </a:p>
              <a:p>
                <a:pPr lvl="2"/>
                <a:r>
                  <a:rPr lang="en-US" altLang="ko-KR" dirty="0"/>
                  <a:t>Neutron stars &amp; supernova </a:t>
                </a:r>
                <a:r>
                  <a:rPr lang="en-US" altLang="ko-KR" dirty="0" smtClean="0"/>
                  <a:t>explosion</a:t>
                </a:r>
                <a:endParaRPr lang="en-US" altLang="ko-KR" dirty="0"/>
              </a:p>
            </p:txBody>
          </p:sp>
        </mc:Choice>
        <mc:Fallback xmlns="">
          <p:sp>
            <p:nvSpPr>
              <p:cNvPr id="7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" y="1269453"/>
                <a:ext cx="8075240" cy="4967859"/>
              </a:xfrm>
              <a:prstGeom prst="rect">
                <a:avLst/>
              </a:prstGeom>
              <a:blipFill rotWithShape="0">
                <a:blip r:embed="rId2"/>
                <a:stretch>
                  <a:fillRect l="-1737" t="-2699" r="-2870" b="-8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962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Nuclear Phase Diagram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grpSp>
        <p:nvGrpSpPr>
          <p:cNvPr id="27" name="그룹 26"/>
          <p:cNvGrpSpPr/>
          <p:nvPr/>
        </p:nvGrpSpPr>
        <p:grpSpPr>
          <a:xfrm>
            <a:off x="1331640" y="1522668"/>
            <a:ext cx="6464519" cy="4354604"/>
            <a:chOff x="1331640" y="1522668"/>
            <a:chExt cx="6464519" cy="4354604"/>
          </a:xfrm>
        </p:grpSpPr>
        <p:pic>
          <p:nvPicPr>
            <p:cNvPr id="7" name="Picture 4" descr="phasendiagramm_qg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31640" y="1522668"/>
              <a:ext cx="6464519" cy="4354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현 15"/>
            <p:cNvSpPr/>
            <p:nvPr/>
          </p:nvSpPr>
          <p:spPr>
            <a:xfrm rot="5400000">
              <a:off x="2195736" y="4872928"/>
              <a:ext cx="648072" cy="648072"/>
            </a:xfrm>
            <a:prstGeom prst="chord">
              <a:avLst>
                <a:gd name="adj1" fmla="val 5264624"/>
                <a:gd name="adj2" fmla="val 16385120"/>
              </a:avLst>
            </a:prstGeom>
            <a:solidFill>
              <a:srgbClr val="FF66CC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323528" y="4699185"/>
            <a:ext cx="1872208" cy="674031"/>
            <a:chOff x="323528" y="4581128"/>
            <a:chExt cx="1872208" cy="674031"/>
          </a:xfrm>
        </p:grpSpPr>
        <p:sp>
          <p:nvSpPr>
            <p:cNvPr id="18" name="TextBox 17"/>
            <p:cNvSpPr txBox="1"/>
            <p:nvPr/>
          </p:nvSpPr>
          <p:spPr bwMode="auto">
            <a:xfrm>
              <a:off x="323528" y="4581128"/>
              <a:ext cx="1456424" cy="674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en-US" altLang="ko-KR" b="1" dirty="0" smtClean="0">
                  <a:solidFill>
                    <a:srgbClr val="CC00CC"/>
                  </a:solidFill>
                  <a:ea typeface="굴림" pitchFamily="50" charset="-127"/>
                </a:rPr>
                <a:t>Liquid-gas</a:t>
              </a:r>
            </a:p>
            <a:p>
              <a:pPr algn="ctr">
                <a:spcBef>
                  <a:spcPct val="10000"/>
                </a:spcBef>
              </a:pPr>
              <a:r>
                <a:rPr lang="en-US" altLang="ko-KR" b="1" dirty="0" smtClean="0">
                  <a:solidFill>
                    <a:srgbClr val="CC00CC"/>
                  </a:solidFill>
                  <a:ea typeface="굴림" pitchFamily="50" charset="-127"/>
                </a:rPr>
                <a:t>coexistence</a:t>
              </a:r>
              <a:endParaRPr lang="ko-KR" altLang="en-US" b="1" dirty="0" smtClean="0">
                <a:solidFill>
                  <a:srgbClr val="CC00CC"/>
                </a:solidFill>
                <a:ea typeface="굴림" pitchFamily="50" charset="-127"/>
              </a:endParaRPr>
            </a:p>
          </p:txBody>
        </p:sp>
        <p:cxnSp>
          <p:nvCxnSpPr>
            <p:cNvPr id="20" name="직선 화살표 연결선 19"/>
            <p:cNvCxnSpPr/>
            <p:nvPr/>
          </p:nvCxnSpPr>
          <p:spPr>
            <a:xfrm>
              <a:off x="1702236" y="4941168"/>
              <a:ext cx="493500" cy="0"/>
            </a:xfrm>
            <a:prstGeom prst="straightConnector1">
              <a:avLst/>
            </a:prstGeom>
            <a:ln w="31750">
              <a:solidFill>
                <a:srgbClr val="FF66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그룹 2"/>
          <p:cNvGrpSpPr/>
          <p:nvPr/>
        </p:nvGrpSpPr>
        <p:grpSpPr>
          <a:xfrm>
            <a:off x="5076056" y="3068960"/>
            <a:ext cx="2376264" cy="841072"/>
            <a:chOff x="5076056" y="3068960"/>
            <a:chExt cx="2376264" cy="841072"/>
          </a:xfrm>
        </p:grpSpPr>
        <p:sp>
          <p:nvSpPr>
            <p:cNvPr id="22" name="TextBox 21"/>
            <p:cNvSpPr txBox="1"/>
            <p:nvPr/>
          </p:nvSpPr>
          <p:spPr bwMode="auto">
            <a:xfrm>
              <a:off x="5737683" y="3068960"/>
              <a:ext cx="1714637" cy="674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en-US" altLang="ko-KR" b="1" dirty="0" smtClean="0">
                  <a:ea typeface="굴림" pitchFamily="50" charset="-127"/>
                </a:rPr>
                <a:t>Quark-hadron</a:t>
              </a:r>
            </a:p>
            <a:p>
              <a:pPr algn="ctr">
                <a:spcBef>
                  <a:spcPct val="10000"/>
                </a:spcBef>
              </a:pPr>
              <a:r>
                <a:rPr lang="en-US" altLang="ko-KR" b="1" dirty="0" smtClean="0">
                  <a:ea typeface="굴림" pitchFamily="50" charset="-127"/>
                </a:rPr>
                <a:t>Mixed phase</a:t>
              </a:r>
              <a:endParaRPr lang="ko-KR" altLang="en-US" b="1" dirty="0" smtClean="0">
                <a:ea typeface="굴림" pitchFamily="50" charset="-127"/>
              </a:endParaRPr>
            </a:p>
          </p:txBody>
        </p:sp>
        <p:cxnSp>
          <p:nvCxnSpPr>
            <p:cNvPr id="19" name="직선 연결선 18"/>
            <p:cNvCxnSpPr/>
            <p:nvPr/>
          </p:nvCxnSpPr>
          <p:spPr>
            <a:xfrm flipH="1">
              <a:off x="5076056" y="3429000"/>
              <a:ext cx="720080" cy="481032"/>
            </a:xfrm>
            <a:prstGeom prst="line">
              <a:avLst/>
            </a:prstGeom>
            <a:ln>
              <a:headEnd type="none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24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KOBRA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30</a:t>
            </a:fld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539552" y="1243704"/>
            <a:ext cx="7579339" cy="4844368"/>
            <a:chOff x="827584" y="851338"/>
            <a:chExt cx="7579339" cy="4844368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16"/>
            <a:stretch/>
          </p:blipFill>
          <p:spPr bwMode="auto">
            <a:xfrm>
              <a:off x="827584" y="1102379"/>
              <a:ext cx="7579339" cy="4593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411760" y="1483747"/>
              <a:ext cx="648072" cy="41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F1</a:t>
              </a:r>
              <a:endParaRPr lang="en-US" altLang="ko-KR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31187" y="1980825"/>
              <a:ext cx="648072" cy="41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F2</a:t>
              </a:r>
              <a:endParaRPr lang="en-US" altLang="ko-KR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16016" y="3213425"/>
              <a:ext cx="648072" cy="41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F3</a:t>
              </a:r>
              <a:endParaRPr lang="en-US" altLang="ko-KR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72200" y="4886693"/>
              <a:ext cx="648072" cy="41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F4</a:t>
              </a:r>
              <a:endParaRPr lang="en-US" altLang="ko-KR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40352" y="4760385"/>
              <a:ext cx="648072" cy="41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F5</a:t>
              </a:r>
              <a:endParaRPr lang="en-US" altLang="ko-KR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19672" y="867192"/>
              <a:ext cx="648072" cy="41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dirty="0" err="1" smtClean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D1</a:t>
              </a:r>
              <a:endParaRPr lang="en-US" altLang="ko-KR" sz="1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03848" y="851338"/>
              <a:ext cx="648072" cy="41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dirty="0" err="1" smtClean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D2</a:t>
              </a:r>
              <a:endParaRPr lang="en-US" altLang="ko-KR" sz="1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08304" y="4797152"/>
              <a:ext cx="648072" cy="41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dirty="0" err="1" smtClean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D3</a:t>
              </a:r>
              <a:endParaRPr lang="en-US" altLang="ko-KR" sz="1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95936" y="2564904"/>
              <a:ext cx="648072" cy="41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W1</a:t>
              </a:r>
              <a:endParaRPr lang="en-US" altLang="ko-KR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80112" y="4163269"/>
              <a:ext cx="648072" cy="41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dirty="0" err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W2</a:t>
              </a:r>
              <a:endParaRPr lang="en-US" altLang="ko-KR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59632" y="1909093"/>
              <a:ext cx="648072" cy="41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F0</a:t>
              </a:r>
              <a:endParaRPr lang="en-US" altLang="ko-KR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64088" y="1340768"/>
            <a:ext cx="3600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 smtClean="0">
                <a:solidFill>
                  <a:srgbClr val="FF0000"/>
                </a:solidFill>
              </a:rPr>
              <a:t>Korea Broad Acceptance Recoil Spectrometer and Apparatus</a:t>
            </a:r>
            <a:r>
              <a:rPr lang="en-US" altLang="ko-KR" sz="2200" dirty="0" smtClean="0">
                <a:solidFill>
                  <a:srgbClr val="0000FF"/>
                </a:solidFill>
              </a:rPr>
              <a:t> </a:t>
            </a:r>
            <a:r>
              <a:rPr lang="en-US" altLang="ko-KR" sz="2200" dirty="0" smtClean="0"/>
              <a:t>at low-energy experimental </a:t>
            </a:r>
            <a:r>
              <a:rPr lang="en-US" altLang="ko-KR" sz="2200" dirty="0"/>
              <a:t>area with beams up to 18.5 MeV/u</a:t>
            </a:r>
            <a:endParaRPr lang="en-US" altLang="ko-KR" sz="2200" dirty="0" smtClean="0"/>
          </a:p>
        </p:txBody>
      </p:sp>
      <p:sp>
        <p:nvSpPr>
          <p:cNvPr id="24" name="직사각형 23"/>
          <p:cNvSpPr/>
          <p:nvPr/>
        </p:nvSpPr>
        <p:spPr>
          <a:xfrm>
            <a:off x="1043608" y="1152803"/>
            <a:ext cx="3960440" cy="2486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707904" y="1119520"/>
            <a:ext cx="1236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</a:rPr>
              <a:t>Stage 1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004048" y="3670280"/>
            <a:ext cx="3312368" cy="248627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7079603" y="3682191"/>
            <a:ext cx="1236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0000FF"/>
                </a:solidFill>
              </a:rPr>
              <a:t>Stage 2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51520" y="3730680"/>
            <a:ext cx="4735023" cy="2661681"/>
            <a:chOff x="251520" y="3874696"/>
            <a:chExt cx="4735023" cy="2661681"/>
          </a:xfrm>
        </p:grpSpPr>
        <p:pic>
          <p:nvPicPr>
            <p:cNvPr id="29" name="그림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19"/>
            <a:stretch/>
          </p:blipFill>
          <p:spPr>
            <a:xfrm>
              <a:off x="385573" y="4701998"/>
              <a:ext cx="4186427" cy="1534153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51520" y="3874696"/>
              <a:ext cx="4735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Low-energy LAMPS </a:t>
              </a:r>
              <a:r>
                <a:rPr lang="en-US" altLang="ko-K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(LAMPS-L) </a:t>
              </a:r>
              <a:endParaRPr lang="ko-KR" altLang="en-US" sz="2000" dirty="0"/>
            </a:p>
            <a:p>
              <a:r>
                <a:rPr lang="en-US" altLang="ko-KR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 either F3 or independent </a:t>
              </a:r>
              <a:r>
                <a:rPr lang="en-US" altLang="ko-KR" sz="2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beamline</a:t>
              </a:r>
              <a:r>
                <a:rPr lang="en-US" altLang="ko-KR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altLang="ko-K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23828" y="6167045"/>
              <a:ext cx="1764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Neutron array</a:t>
              </a:r>
              <a:endParaRPr lang="ko-KR" alt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67537" y="6156012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Si-</a:t>
              </a:r>
              <a:r>
                <a:rPr lang="en-US" altLang="ko-KR" dirty="0" err="1" smtClean="0"/>
                <a:t>CsI</a:t>
              </a:r>
              <a:endParaRPr lang="ko-KR" altLang="en-US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221576" y="4470211"/>
            <a:ext cx="18869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0000FF"/>
                </a:solidFill>
              </a:rPr>
              <a:t>Focal plane </a:t>
            </a:r>
          </a:p>
          <a:p>
            <a:pPr algn="ctr"/>
            <a:r>
              <a:rPr lang="en-US" altLang="ko-KR" sz="1600" dirty="0" smtClean="0">
                <a:solidFill>
                  <a:srgbClr val="0000FF"/>
                </a:solidFill>
              </a:rPr>
              <a:t>detection system </a:t>
            </a:r>
          </a:p>
          <a:p>
            <a:pPr algn="ctr"/>
            <a:r>
              <a:rPr lang="en-US" altLang="ko-KR" sz="1600" dirty="0" smtClean="0">
                <a:solidFill>
                  <a:srgbClr val="0000FF"/>
                </a:solidFill>
              </a:rPr>
              <a:t>at F5</a:t>
            </a:r>
            <a:endParaRPr lang="ko-KR" altLang="en-US" sz="1600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6794" y="2844225"/>
            <a:ext cx="156689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FF0000"/>
                </a:solidFill>
              </a:rPr>
              <a:t>RI production target at F0</a:t>
            </a:r>
            <a:endParaRPr lang="en-US" altLang="ko-K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2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High-Energy LAMPS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39552" y="1052736"/>
            <a:ext cx="8003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400" dirty="0" smtClean="0"/>
              <a:t>Dipole spectrometer </a:t>
            </a:r>
            <a:r>
              <a:rPr lang="en-US" altLang="ko-KR" sz="2400" dirty="0" smtClean="0"/>
              <a:t>is deferred </a:t>
            </a:r>
            <a:r>
              <a:rPr lang="en-US" altLang="ko-KR" sz="2400" dirty="0" smtClean="0"/>
              <a:t>to </a:t>
            </a:r>
            <a:r>
              <a:rPr lang="en-US" altLang="ko-KR" sz="2400" dirty="0" smtClean="0"/>
              <a:t>phase II because of </a:t>
            </a:r>
            <a:r>
              <a:rPr lang="en-US" altLang="ko-KR" sz="2400" dirty="0" smtClean="0"/>
              <a:t>the </a:t>
            </a:r>
            <a:r>
              <a:rPr lang="en-US" altLang="ko-KR" sz="2400" dirty="0" smtClean="0"/>
              <a:t>budget problem.</a:t>
            </a:r>
            <a:endParaRPr lang="ko-KR" altLang="en-US" sz="24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17450"/>
            <a:ext cx="7931224" cy="37342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2" y="1887215"/>
            <a:ext cx="8219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400" dirty="0">
                <a:solidFill>
                  <a:srgbClr val="0070C0"/>
                </a:solidFill>
              </a:rPr>
              <a:t>F</a:t>
            </a:r>
            <a:r>
              <a:rPr lang="en-US" altLang="ko-KR" sz="2400" dirty="0" smtClean="0">
                <a:solidFill>
                  <a:srgbClr val="0070C0"/>
                </a:solidFill>
              </a:rPr>
              <a:t>or </a:t>
            </a:r>
            <a:r>
              <a:rPr lang="en-US" altLang="ko-KR" sz="2400" dirty="0" smtClean="0">
                <a:solidFill>
                  <a:srgbClr val="0070C0"/>
                </a:solidFill>
              </a:rPr>
              <a:t>the various Coulomb breakup experiments</a:t>
            </a:r>
            <a:endParaRPr lang="ko-KR" altLang="en-US" sz="2400" dirty="0">
              <a:solidFill>
                <a:srgbClr val="0070C0"/>
              </a:solidFill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323528" y="2417450"/>
            <a:ext cx="3024336" cy="3819862"/>
            <a:chOff x="323528" y="2417450"/>
            <a:chExt cx="3024336" cy="3819862"/>
          </a:xfrm>
        </p:grpSpPr>
        <p:grpSp>
          <p:nvGrpSpPr>
            <p:cNvPr id="23" name="그룹 22"/>
            <p:cNvGrpSpPr/>
            <p:nvPr/>
          </p:nvGrpSpPr>
          <p:grpSpPr>
            <a:xfrm>
              <a:off x="457200" y="2417450"/>
              <a:ext cx="2890664" cy="3819862"/>
              <a:chOff x="457200" y="2417450"/>
              <a:chExt cx="2890664" cy="3819862"/>
            </a:xfrm>
          </p:grpSpPr>
          <p:grpSp>
            <p:nvGrpSpPr>
              <p:cNvPr id="20" name="그룹 19"/>
              <p:cNvGrpSpPr/>
              <p:nvPr/>
            </p:nvGrpSpPr>
            <p:grpSpPr>
              <a:xfrm>
                <a:off x="457200" y="2417450"/>
                <a:ext cx="2890664" cy="3819862"/>
                <a:chOff x="457200" y="2417450"/>
                <a:chExt cx="2890664" cy="3819862"/>
              </a:xfrm>
            </p:grpSpPr>
            <p:sp>
              <p:nvSpPr>
                <p:cNvPr id="16" name="직사각형 15"/>
                <p:cNvSpPr/>
                <p:nvPr/>
              </p:nvSpPr>
              <p:spPr>
                <a:xfrm>
                  <a:off x="457200" y="2417450"/>
                  <a:ext cx="2026568" cy="3734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" name="직사각형 16"/>
                <p:cNvSpPr/>
                <p:nvPr/>
              </p:nvSpPr>
              <p:spPr>
                <a:xfrm>
                  <a:off x="2195736" y="2417450"/>
                  <a:ext cx="792088" cy="8675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직사각형 18"/>
                <p:cNvSpPr/>
                <p:nvPr/>
              </p:nvSpPr>
              <p:spPr>
                <a:xfrm>
                  <a:off x="2348136" y="5661248"/>
                  <a:ext cx="999728" cy="5760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" name="타원 11"/>
              <p:cNvSpPr/>
              <p:nvPr/>
            </p:nvSpPr>
            <p:spPr>
              <a:xfrm>
                <a:off x="755576" y="3501008"/>
                <a:ext cx="1296144" cy="129614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99083">
                    <a:schemeClr val="accent6">
                      <a:lumMod val="50000"/>
                    </a:schemeClr>
                  </a:gs>
                  <a:gs pos="51000">
                    <a:schemeClr val="accent6">
                      <a:lumMod val="40000"/>
                      <a:lumOff val="60000"/>
                    </a:schemeClr>
                  </a:gs>
                  <a:gs pos="70000">
                    <a:schemeClr val="accent6">
                      <a:lumMod val="40000"/>
                      <a:lumOff val="60000"/>
                    </a:schemeClr>
                  </a:gs>
                  <a:gs pos="89000">
                    <a:schemeClr val="accent6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95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69970" y="5322980"/>
                <a:ext cx="16257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/>
                  <a:t>Gamma Array</a:t>
                </a:r>
                <a:endParaRPr lang="ko-KR" altLang="en-US" dirty="0"/>
              </a:p>
            </p:txBody>
          </p:sp>
          <p:cxnSp>
            <p:nvCxnSpPr>
              <p:cNvPr id="22" name="직선 연결선 21"/>
              <p:cNvCxnSpPr/>
              <p:nvPr/>
            </p:nvCxnSpPr>
            <p:spPr>
              <a:xfrm>
                <a:off x="1403648" y="4077072"/>
                <a:ext cx="0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직선 연결선 24"/>
            <p:cNvCxnSpPr/>
            <p:nvPr/>
          </p:nvCxnSpPr>
          <p:spPr>
            <a:xfrm flipH="1">
              <a:off x="323528" y="4148073"/>
              <a:ext cx="2160240" cy="510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827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Physics Topics to be Covered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90872" y="1052736"/>
            <a:ext cx="8229600" cy="52565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en-US" altLang="ko-KR" i="1" dirty="0" smtClean="0">
                <a:solidFill>
                  <a:srgbClr val="0000FF"/>
                </a:solidFill>
              </a:rPr>
              <a:t>For the nuclear symmetry energy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sz="1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dirty="0" smtClean="0"/>
              <a:t>Low-energy LAMPS</a:t>
            </a:r>
          </a:p>
          <a:p>
            <a:pPr lvl="1">
              <a:buFont typeface="맑은 고딕" panose="020B0503020000020004" pitchFamily="50" charset="-127"/>
              <a:buChar char="–"/>
            </a:pPr>
            <a:r>
              <a:rPr lang="en-US" altLang="ko-KR" dirty="0" smtClean="0"/>
              <a:t>Fusion reaction cross section </a:t>
            </a:r>
          </a:p>
          <a:p>
            <a:pPr lvl="1">
              <a:buFont typeface="맑은 고딕" panose="020B0503020000020004" pitchFamily="50" charset="-127"/>
              <a:buChar char="–"/>
            </a:pPr>
            <a:r>
              <a:rPr lang="en-US" altLang="ko-K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N/Z</a:t>
            </a:r>
            <a:r>
              <a:rPr lang="en-US" altLang="ko-KR" dirty="0" smtClean="0"/>
              <a:t> of IMF &amp; PLF (charge equilibration) </a:t>
            </a:r>
          </a:p>
          <a:p>
            <a:pPr lvl="2"/>
            <a:r>
              <a:rPr lang="en-US" altLang="ko-KR" dirty="0" err="1" smtClean="0"/>
              <a:t>Isospin</a:t>
            </a:r>
            <a:r>
              <a:rPr lang="en-US" altLang="ko-KR" dirty="0" smtClean="0"/>
              <a:t> mixing/neck fragmentation</a:t>
            </a:r>
          </a:p>
          <a:p>
            <a:pPr lvl="1">
              <a:buFont typeface="맑은 고딕" panose="020B0503020000020004" pitchFamily="50" charset="-127"/>
              <a:buChar char="–"/>
            </a:pPr>
            <a:r>
              <a:rPr lang="en-US" altLang="ko-KR" dirty="0" smtClean="0"/>
              <a:t>Dipole emission </a:t>
            </a:r>
          </a:p>
          <a:p>
            <a:pPr lvl="2"/>
            <a:r>
              <a:rPr lang="en-US" altLang="ko-KR" dirty="0" smtClean="0"/>
              <a:t>Yield &amp; the polar angle dependence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ko-KR" sz="1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dirty="0" smtClean="0"/>
              <a:t>High-energy LAMPS</a:t>
            </a:r>
          </a:p>
          <a:p>
            <a:pPr lvl="1">
              <a:buFont typeface="맑은 고딕" panose="020B0503020000020004" pitchFamily="50" charset="-127"/>
              <a:buChar char="–"/>
            </a:pPr>
            <a:r>
              <a:rPr lang="en-US" altLang="ko-KR" dirty="0" smtClean="0"/>
              <a:t>Ratio of mirror nuclei</a:t>
            </a:r>
          </a:p>
          <a:p>
            <a:pPr lvl="1">
              <a:buFont typeface="맑은 고딕" panose="020B0503020000020004" pitchFamily="50" charset="-127"/>
              <a:buChar char="–"/>
            </a:pPr>
            <a:r>
              <a:rPr lang="en-US" altLang="ko-KR" dirty="0" err="1" smtClean="0"/>
              <a:t>Isospin</a:t>
            </a:r>
            <a:r>
              <a:rPr lang="en-US" altLang="ko-KR" dirty="0" smtClean="0"/>
              <a:t> diffusion</a:t>
            </a:r>
          </a:p>
          <a:p>
            <a:pPr lvl="1">
              <a:buFont typeface="맑은 고딕" panose="020B0503020000020004" pitchFamily="50" charset="-127"/>
              <a:buChar char="–"/>
            </a:pPr>
            <a:r>
              <a:rPr lang="en-US" altLang="ko-KR" dirty="0" smtClean="0"/>
              <a:t>Collective flow</a:t>
            </a:r>
          </a:p>
          <a:p>
            <a:pPr lvl="1">
              <a:buFont typeface="맑은 고딕" panose="020B0503020000020004" pitchFamily="50" charset="-127"/>
              <a:buChar char="–"/>
            </a:pPr>
            <a:r>
              <a:rPr lang="en-US" altLang="ko-KR" dirty="0" smtClean="0"/>
              <a:t>Pion production</a:t>
            </a:r>
          </a:p>
          <a:p>
            <a:pPr lvl="1">
              <a:buFont typeface="맑은 고딕" panose="020B0503020000020004" pitchFamily="50" charset="-127"/>
              <a:buChar char="–"/>
            </a:pPr>
            <a:r>
              <a:rPr lang="en-US" altLang="ko-KR" dirty="0" smtClean="0"/>
              <a:t>Dipole emission with </a:t>
            </a:r>
            <a:r>
              <a:rPr lang="en-US" altLang="ko-KR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en-US" altLang="ko-KR" i="1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*</a:t>
            </a:r>
            <a:r>
              <a:rPr lang="en-US" altLang="ko-KR" dirty="0" smtClean="0"/>
              <a:t> </a:t>
            </a:r>
          </a:p>
          <a:p>
            <a:pPr lvl="1">
              <a:buFont typeface="맑은 고딕" panose="020B0503020000020004" pitchFamily="50" charset="-127"/>
              <a:buChar char="–"/>
            </a:pPr>
            <a:r>
              <a:rPr lang="en-US" altLang="ko-KR" dirty="0" smtClean="0"/>
              <a:t>Dipole emission with </a:t>
            </a:r>
            <a:r>
              <a:rPr lang="en-US" altLang="ko-KR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en-US" altLang="ko-KR" baseline="-25000" dirty="0" err="1" smtClean="0">
                <a:latin typeface="Symbol" panose="05050102010706020507" pitchFamily="18" charset="2"/>
              </a:rPr>
              <a:t>g</a:t>
            </a:r>
            <a:r>
              <a:rPr lang="en-US" altLang="ko-KR" dirty="0" smtClean="0"/>
              <a:t> (Require the gamma array)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329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Responsibility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33</a:t>
            </a:fld>
            <a:endParaRPr lang="ko-KR" altLang="en-US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40520"/>
              </p:ext>
            </p:extLst>
          </p:nvPr>
        </p:nvGraphicFramePr>
        <p:xfrm>
          <a:off x="636240" y="1031792"/>
          <a:ext cx="7824192" cy="5205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95400"/>
                <a:gridCol w="1440160"/>
                <a:gridCol w="2880320"/>
                <a:gridCol w="2808312"/>
              </a:tblGrid>
              <a:tr h="69363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Element</a:t>
                      </a:r>
                      <a:endParaRPr lang="ko-KR" alt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Participating</a:t>
                      </a:r>
                      <a:r>
                        <a:rPr lang="en-US" altLang="ko-KR" sz="2400" baseline="0" dirty="0" smtClean="0"/>
                        <a:t> Institutes</a:t>
                      </a:r>
                      <a:endParaRPr lang="ko-KR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Status &amp; Comments</a:t>
                      </a:r>
                      <a:endParaRPr lang="ko-KR" altLang="en-US" sz="2400" dirty="0"/>
                    </a:p>
                  </a:txBody>
                  <a:tcPr anchor="ctr"/>
                </a:tc>
              </a:tr>
              <a:tr h="69363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Magnet</a:t>
                      </a:r>
                      <a:endParaRPr lang="ko-KR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IBS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Prototyping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69363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TPC</a:t>
                      </a:r>
                      <a:endParaRPr lang="ko-KR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Hardware+Electronics</a:t>
                      </a:r>
                      <a:endParaRPr lang="ko-KR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Korea U., IBS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Prototyping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69363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Software</a:t>
                      </a:r>
                      <a:endParaRPr lang="ko-KR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Korea U., </a:t>
                      </a:r>
                      <a:r>
                        <a:rPr lang="en-US" altLang="ko-KR" dirty="0" err="1" smtClean="0"/>
                        <a:t>Inha</a:t>
                      </a:r>
                      <a:r>
                        <a:rPr lang="en-US" altLang="ko-KR" dirty="0" smtClean="0"/>
                        <a:t> U.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aseline="0" dirty="0" smtClean="0"/>
                        <a:t>Under the development </a:t>
                      </a:r>
                    </a:p>
                    <a:p>
                      <a:pPr algn="ctr" latinLnBrk="1"/>
                      <a:r>
                        <a:rPr lang="en-US" altLang="ko-KR" baseline="0" dirty="0" smtClean="0"/>
                        <a:t>(SAMURAI TPC)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69363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Neutron Array &amp;</a:t>
                      </a:r>
                      <a:r>
                        <a:rPr lang="en-US" altLang="ko-K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Barrel Plastic Detector</a:t>
                      </a:r>
                      <a:endParaRPr lang="ko-KR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Korea U., </a:t>
                      </a:r>
                      <a:r>
                        <a:rPr lang="en-US" altLang="ko-KR" dirty="0" err="1" smtClean="0"/>
                        <a:t>Chonbuk</a:t>
                      </a:r>
                      <a:r>
                        <a:rPr lang="en-US" altLang="ko-KR" dirty="0" smtClean="0"/>
                        <a:t> Nat. U.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Prototyping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69363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Si-</a:t>
                      </a:r>
                      <a:r>
                        <a:rPr lang="en-US" altLang="ko-K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CsI</a:t>
                      </a:r>
                      <a:endParaRPr lang="ko-KR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Kyungpook</a:t>
                      </a:r>
                      <a:r>
                        <a:rPr lang="en-US" altLang="ko-KR" dirty="0" smtClean="0"/>
                        <a:t> </a:t>
                      </a:r>
                      <a:r>
                        <a:rPr lang="en-US" altLang="ko-KR" dirty="0" smtClean="0"/>
                        <a:t>Nat. U</a:t>
                      </a:r>
                      <a:r>
                        <a:rPr lang="en-US" altLang="ko-KR" dirty="0" smtClean="0"/>
                        <a:t>., IBS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Designing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69363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Dipole Spectrometer</a:t>
                      </a:r>
                      <a:endParaRPr lang="ko-KR" alt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IBS, Korea U.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Designing</a:t>
                      </a:r>
                      <a:endParaRPr lang="en-US" altLang="ko-KR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71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Plan for </a:t>
            </a:r>
            <a:r>
              <a:rPr lang="en-US" altLang="ko-KR" smtClean="0"/>
              <a:t>Today’s </a:t>
            </a:r>
            <a:r>
              <a:rPr lang="en-US" altLang="ko-KR" smtClean="0"/>
              <a:t>Presentations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34</a:t>
            </a:fld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381382"/>
              </p:ext>
            </p:extLst>
          </p:nvPr>
        </p:nvGraphicFramePr>
        <p:xfrm>
          <a:off x="636240" y="1124744"/>
          <a:ext cx="7896201" cy="50508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32067"/>
                <a:gridCol w="2887869"/>
                <a:gridCol w="2376265"/>
              </a:tblGrid>
              <a:tr h="5550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Subject</a:t>
                      </a:r>
                      <a:endParaRPr lang="ko-KR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Speaker</a:t>
                      </a:r>
                      <a:endParaRPr lang="ko-KR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Comments</a:t>
                      </a:r>
                      <a:endParaRPr lang="ko-KR" altLang="en-US" sz="2400" dirty="0"/>
                    </a:p>
                  </a:txBody>
                  <a:tcPr anchor="ctr"/>
                </a:tc>
              </a:tr>
              <a:tr h="5250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Overview</a:t>
                      </a:r>
                      <a:endParaRPr lang="ko-KR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Byungsik Hong (Korea U.)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Schedule &amp; Budget</a:t>
                      </a:r>
                      <a:endParaRPr lang="ko-KR" alt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Taeksu</a:t>
                      </a:r>
                      <a:r>
                        <a:rPr lang="en-US" altLang="ko-KR" baseline="0" dirty="0" smtClean="0"/>
                        <a:t> Shin (IBS)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Si-</a:t>
                      </a:r>
                      <a:r>
                        <a:rPr lang="en-US" altLang="ko-K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CsI</a:t>
                      </a:r>
                      <a:endParaRPr lang="ko-KR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Young-Jin </a:t>
                      </a:r>
                      <a:r>
                        <a:rPr lang="en-US" altLang="ko-KR" dirty="0" smtClean="0"/>
                        <a:t>Kim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en-US" altLang="ko-KR" dirty="0" smtClean="0"/>
                        <a:t>(IBS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Low-energy setup included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5305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Dipole</a:t>
                      </a:r>
                      <a:r>
                        <a:rPr lang="en-US" altLang="ko-K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Spectrometer</a:t>
                      </a:r>
                      <a:endParaRPr lang="en-US" altLang="ko-KR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err="1" smtClean="0"/>
                        <a:t>Songkyo</a:t>
                      </a:r>
                      <a:r>
                        <a:rPr lang="en-US" altLang="ko-KR" dirty="0" smtClean="0"/>
                        <a:t> Lee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en-US" altLang="ko-KR" dirty="0" smtClean="0"/>
                        <a:t>(Korea U.)</a:t>
                      </a:r>
                      <a:endParaRPr lang="ko-KR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Optics calculations</a:t>
                      </a:r>
                    </a:p>
                  </a:txBody>
                  <a:tcPr anchor="ctr"/>
                </a:tc>
              </a:tr>
              <a:tr h="5495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Solenoid Magnet</a:t>
                      </a:r>
                      <a:endParaRPr lang="ko-KR" alt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Young-Jin</a:t>
                      </a:r>
                      <a:r>
                        <a:rPr lang="en-US" altLang="ko-KR" baseline="0" dirty="0" smtClean="0"/>
                        <a:t> Kim (IBS)</a:t>
                      </a:r>
                      <a:endParaRPr lang="ko-KR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Neutron </a:t>
                      </a:r>
                      <a:r>
                        <a:rPr lang="en-US" altLang="ko-K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Array &amp; Barrel Scintillation detector</a:t>
                      </a:r>
                      <a:endParaRPr lang="ko-KR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Kyong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en-US" altLang="ko-KR" dirty="0" err="1" smtClean="0"/>
                        <a:t>Sei</a:t>
                      </a:r>
                      <a:r>
                        <a:rPr lang="en-US" altLang="ko-KR" dirty="0" smtClean="0"/>
                        <a:t> </a:t>
                      </a:r>
                      <a:r>
                        <a:rPr lang="en-US" altLang="ko-KR" dirty="0" smtClean="0"/>
                        <a:t>Lee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en-US" altLang="ko-KR" dirty="0" smtClean="0"/>
                        <a:t>(Korea U.)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TPC I</a:t>
                      </a:r>
                      <a:endParaRPr lang="ko-KR" alt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err="1" smtClean="0"/>
                        <a:t>Hyo</a:t>
                      </a:r>
                      <a:r>
                        <a:rPr lang="en-US" altLang="ko-KR" dirty="0" smtClean="0"/>
                        <a:t> Sang Lee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en-US" altLang="ko-KR" dirty="0" smtClean="0"/>
                        <a:t>(IBS)</a:t>
                      </a:r>
                      <a:endParaRPr lang="ko-KR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Prototyping</a:t>
                      </a:r>
                      <a:endParaRPr lang="ko-KR" altLang="en-US" dirty="0" smtClean="0"/>
                    </a:p>
                  </a:txBody>
                  <a:tcPr anchor="ctr"/>
                </a:tc>
              </a:tr>
              <a:tr h="4502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TPC II</a:t>
                      </a:r>
                      <a:endParaRPr lang="ko-KR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/>
                        <a:t>Minjung</a:t>
                      </a:r>
                      <a:r>
                        <a:rPr lang="en-US" altLang="ko-KR" dirty="0" smtClean="0"/>
                        <a:t> </a:t>
                      </a:r>
                      <a:r>
                        <a:rPr lang="en-US" altLang="ko-KR" dirty="0" err="1" smtClean="0"/>
                        <a:t>Kweon</a:t>
                      </a:r>
                      <a:r>
                        <a:rPr lang="en-US" altLang="ko-KR" dirty="0" smtClean="0"/>
                        <a:t> (</a:t>
                      </a:r>
                      <a:r>
                        <a:rPr lang="en-US" altLang="ko-KR" dirty="0" err="1" smtClean="0"/>
                        <a:t>Inha</a:t>
                      </a:r>
                      <a:r>
                        <a:rPr lang="en-US" altLang="ko-KR" dirty="0" smtClean="0"/>
                        <a:t> U.)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aseline="0" dirty="0" smtClean="0"/>
                        <a:t>Software</a:t>
                      </a:r>
                      <a:endParaRPr lang="ko-KR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4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435280" cy="5112568"/>
              </a:xfrm>
            </p:spPr>
            <p:txBody>
              <a:bodyPr>
                <a:normAutofit fontScale="85000" lnSpcReduction="10000"/>
              </a:bodyPr>
              <a:lstStyle/>
              <a:p>
                <a:pPr marL="900113" lvl="1" indent="-450850"/>
                <a:endParaRPr lang="en-US" altLang="ko-KR" sz="1300" dirty="0" smtClean="0"/>
              </a:p>
              <a:p>
                <a:r>
                  <a:rPr lang="en-US" altLang="ko-KR" sz="3300" dirty="0" smtClean="0"/>
                  <a:t>Heavy-ion reactions</a:t>
                </a:r>
                <a:endParaRPr lang="en-US" altLang="ko-KR" sz="3300" dirty="0"/>
              </a:p>
              <a:p>
                <a:pPr lvl="1"/>
                <a:r>
                  <a:rPr lang="en-US" altLang="ko-KR" dirty="0"/>
                  <a:t>Create nuclear matter with several (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/>
                      </a:rPr>
                      <m:t>𝜌</m:t>
                    </m:r>
                    <m:r>
                      <a:rPr lang="en-US" altLang="ko-KR" i="1">
                        <a:latin typeface="Cambria Math"/>
                      </a:rPr>
                      <m:t>, </m:t>
                    </m:r>
                    <m:r>
                      <a:rPr lang="en-US" altLang="ko-KR" i="1">
                        <a:latin typeface="Cambria Math"/>
                      </a:rPr>
                      <m:t>𝑇</m:t>
                    </m:r>
                    <m:r>
                      <a:rPr lang="en-US" altLang="ko-KR" i="1">
                        <a:latin typeface="Cambria Math"/>
                      </a:rPr>
                      <m:t>, </m:t>
                    </m:r>
                    <m:r>
                      <a:rPr lang="en-US" altLang="ko-KR" i="1">
                        <a:latin typeface="Cambria Math"/>
                      </a:rPr>
                      <m:t>𝑁</m:t>
                    </m:r>
                    <m:r>
                      <a:rPr lang="en-US" altLang="ko-KR" i="1">
                        <a:latin typeface="Cambria Math"/>
                      </a:rPr>
                      <m:t>/</m:t>
                    </m:r>
                    <m:r>
                      <a:rPr lang="en-US" altLang="ko-KR" i="1">
                        <a:latin typeface="Cambria Math"/>
                      </a:rPr>
                      <m:t>𝑍</m:t>
                    </m:r>
                  </m:oMath>
                </a14:m>
                <a:r>
                  <a:rPr lang="en-US" altLang="ko-KR" dirty="0"/>
                  <a:t>)</a:t>
                </a:r>
              </a:p>
              <a:p>
                <a:pPr lvl="1"/>
                <a:r>
                  <a:rPr lang="en-US" altLang="ko-KR" dirty="0"/>
                  <a:t>Exploring the phase </a:t>
                </a:r>
                <a:r>
                  <a:rPr lang="en-US" altLang="ko-KR" dirty="0" smtClean="0"/>
                  <a:t>diagram of </a:t>
                </a:r>
                <a:r>
                  <a:rPr lang="en-US" altLang="ko-KR" dirty="0"/>
                  <a:t>strongly interacting matter</a:t>
                </a:r>
              </a:p>
              <a:p>
                <a:pPr lvl="1"/>
                <a:r>
                  <a:rPr lang="en-US" altLang="ko-KR" dirty="0"/>
                  <a:t>Nuclear equation of state (EOS) and its symmetry energy term below and above the saturation density</a:t>
                </a:r>
              </a:p>
              <a:p>
                <a:pPr lvl="1"/>
                <a:r>
                  <a:rPr lang="en-US" altLang="ko-KR" dirty="0"/>
                  <a:t>Nuclear effective interaction</a:t>
                </a:r>
              </a:p>
              <a:p>
                <a:r>
                  <a:rPr lang="en-US" altLang="ko-KR" dirty="0" smtClean="0"/>
                  <a:t>Experimental </a:t>
                </a:r>
                <a:r>
                  <a:rPr lang="en-US" altLang="ko-KR" dirty="0" smtClean="0"/>
                  <a:t>plan</a:t>
                </a:r>
              </a:p>
              <a:p>
                <a:pPr lvl="1"/>
                <a:r>
                  <a:rPr lang="en-US" altLang="ko-KR" dirty="0" smtClean="0"/>
                  <a:t>Low-energy and high-energy LAMPS </a:t>
                </a:r>
                <a:r>
                  <a:rPr lang="en-US" altLang="ko-KR" dirty="0" smtClean="0"/>
                  <a:t>setups to be constructed. </a:t>
                </a:r>
              </a:p>
              <a:p>
                <a:pPr lvl="1"/>
                <a:r>
                  <a:rPr lang="en-US" altLang="ko-KR" dirty="0" smtClean="0"/>
                  <a:t>Lots of simulations, optimizations, and prototyping activities are going on. </a:t>
                </a:r>
                <a:endParaRPr lang="en-US" altLang="ko-KR" dirty="0" smtClean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435280" cy="5112568"/>
              </a:xfrm>
              <a:blipFill rotWithShape="0">
                <a:blip r:embed="rId2"/>
                <a:stretch>
                  <a:fillRect l="-173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877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Participants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36</a:t>
            </a:fld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/>
          </p:nvPr>
        </p:nvGraphicFramePr>
        <p:xfrm>
          <a:off x="636240" y="1152040"/>
          <a:ext cx="7896200" cy="43018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1584"/>
                <a:gridCol w="5544616"/>
              </a:tblGrid>
              <a:tr h="43085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Institute</a:t>
                      </a:r>
                      <a:endParaRPr lang="ko-KR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/>
                        <a:t>Members</a:t>
                      </a:r>
                      <a:endParaRPr lang="ko-KR" altLang="en-US" sz="2400" dirty="0"/>
                    </a:p>
                  </a:txBody>
                  <a:tcPr anchor="ctr"/>
                </a:tc>
              </a:tr>
              <a:tr h="7436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RISP/IBS</a:t>
                      </a:r>
                      <a:endParaRPr lang="ko-KR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0" dirty="0" smtClean="0"/>
                        <a:t>D. G. Kim, Y. H. Kim, </a:t>
                      </a:r>
                      <a:r>
                        <a:rPr lang="en-US" altLang="ko-KR" i="1" u="sng" baseline="0" dirty="0" smtClean="0">
                          <a:solidFill>
                            <a:srgbClr val="0000FF"/>
                          </a:solidFill>
                        </a:rPr>
                        <a:t>Young-Jin Kim</a:t>
                      </a:r>
                      <a:r>
                        <a:rPr lang="en-US" altLang="ko-KR" baseline="0" dirty="0" smtClean="0"/>
                        <a:t>, Y. J. Kim, Y. K. Kim, H. S. Lee, </a:t>
                      </a:r>
                      <a:r>
                        <a:rPr lang="en-US" altLang="ko-KR" i="1" u="sng" baseline="0" dirty="0" err="1" smtClean="0">
                          <a:solidFill>
                            <a:srgbClr val="0000FF"/>
                          </a:solidFill>
                        </a:rPr>
                        <a:t>Taeksu</a:t>
                      </a:r>
                      <a:r>
                        <a:rPr lang="en-US" altLang="ko-KR" i="1" u="sng" baseline="0" dirty="0" smtClean="0">
                          <a:solidFill>
                            <a:srgbClr val="0000FF"/>
                          </a:solidFill>
                        </a:rPr>
                        <a:t> Shin</a:t>
                      </a:r>
                      <a:r>
                        <a:rPr lang="en-US" altLang="ko-KR" baseline="0" dirty="0" smtClean="0"/>
                        <a:t>, C. C. Yun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10623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Korea University</a:t>
                      </a:r>
                      <a:endParaRPr lang="ko-KR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J. K. </a:t>
                      </a:r>
                      <a:r>
                        <a:rPr lang="en-US" altLang="ko-KR" dirty="0" err="1" smtClean="0"/>
                        <a:t>Ahn</a:t>
                      </a:r>
                      <a:r>
                        <a:rPr lang="en-US" altLang="ko-KR" dirty="0" smtClean="0"/>
                        <a:t>, Y.</a:t>
                      </a:r>
                      <a:r>
                        <a:rPr lang="en-US" altLang="ko-KR" baseline="0" dirty="0" smtClean="0"/>
                        <a:t> Go, </a:t>
                      </a:r>
                      <a:r>
                        <a:rPr lang="en-US" altLang="ko-KR" i="1" u="sng" baseline="0" dirty="0" smtClean="0">
                          <a:solidFill>
                            <a:srgbClr val="0000FF"/>
                          </a:solidFill>
                        </a:rPr>
                        <a:t>Byungsik Hong</a:t>
                      </a:r>
                      <a:r>
                        <a:rPr lang="en-US" altLang="ko-KR" baseline="0" dirty="0" smtClean="0"/>
                        <a:t>, G. </a:t>
                      </a:r>
                      <a:r>
                        <a:rPr lang="en-US" altLang="ko-KR" baseline="0" dirty="0" err="1" smtClean="0"/>
                        <a:t>Jhang</a:t>
                      </a:r>
                      <a:r>
                        <a:rPr lang="en-US" altLang="ko-KR" baseline="0" dirty="0" smtClean="0"/>
                        <a:t>, E. </a:t>
                      </a:r>
                      <a:r>
                        <a:rPr lang="en-US" altLang="ko-KR" baseline="0" dirty="0" err="1" smtClean="0"/>
                        <a:t>Joo</a:t>
                      </a:r>
                      <a:r>
                        <a:rPr lang="en-US" altLang="ko-KR" baseline="0" dirty="0" smtClean="0"/>
                        <a:t>, B. Kim, M. Kim, S. H. Kim, J. W. Lee, K. Lee, K. S. Lee, S. H. Lee, S. K. Lee, I. </a:t>
                      </a:r>
                      <a:r>
                        <a:rPr lang="en-US" altLang="ko-KR" baseline="0" dirty="0" err="1" smtClean="0"/>
                        <a:t>Lugendo</a:t>
                      </a:r>
                      <a:r>
                        <a:rPr lang="en-US" altLang="ko-KR" baseline="0" dirty="0" smtClean="0"/>
                        <a:t>, B. </a:t>
                      </a:r>
                      <a:r>
                        <a:rPr lang="en-US" altLang="ko-KR" baseline="0" dirty="0" err="1" smtClean="0"/>
                        <a:t>Mulilo</a:t>
                      </a:r>
                      <a:r>
                        <a:rPr lang="en-US" altLang="ko-KR" baseline="0" dirty="0" smtClean="0"/>
                        <a:t>, J. Park, H. Shim, J. </a:t>
                      </a:r>
                      <a:r>
                        <a:rPr lang="en-US" altLang="ko-KR" baseline="0" dirty="0" err="1" smtClean="0"/>
                        <a:t>Yoo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7436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Chonbuk</a:t>
                      </a:r>
                      <a:r>
                        <a:rPr lang="en-US" altLang="ko-K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National University</a:t>
                      </a:r>
                      <a:endParaRPr lang="ko-KR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i="1" u="sng" dirty="0" err="1" smtClean="0">
                          <a:solidFill>
                            <a:srgbClr val="0000FF"/>
                          </a:solidFill>
                        </a:rPr>
                        <a:t>Eunjoo</a:t>
                      </a:r>
                      <a:r>
                        <a:rPr lang="en-US" altLang="ko-KR" i="1" u="sng" dirty="0" smtClean="0">
                          <a:solidFill>
                            <a:srgbClr val="0000FF"/>
                          </a:solidFill>
                        </a:rPr>
                        <a:t> Kim</a:t>
                      </a:r>
                      <a:r>
                        <a:rPr lang="en-US" altLang="ko-KR" dirty="0" smtClean="0"/>
                        <a:t>, H. H. Kim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4249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Inha</a:t>
                      </a:r>
                      <a:r>
                        <a:rPr lang="en-US" altLang="ko-K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University</a:t>
                      </a:r>
                      <a:endParaRPr lang="ko-KR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i="1" u="sng" dirty="0" err="1" smtClean="0">
                          <a:solidFill>
                            <a:srgbClr val="0000FF"/>
                          </a:solidFill>
                        </a:rPr>
                        <a:t>Minjung</a:t>
                      </a:r>
                      <a:r>
                        <a:rPr lang="en-US" altLang="ko-KR" i="1" u="sng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altLang="ko-KR" i="1" u="sng" dirty="0" err="1" smtClean="0">
                          <a:solidFill>
                            <a:srgbClr val="0000FF"/>
                          </a:solidFill>
                        </a:rPr>
                        <a:t>Kweon</a:t>
                      </a:r>
                      <a:r>
                        <a:rPr lang="en-US" altLang="ko-KR" dirty="0" smtClean="0"/>
                        <a:t>, J.</a:t>
                      </a:r>
                      <a:r>
                        <a:rPr lang="en-US" altLang="ko-KR" baseline="0" dirty="0" smtClean="0"/>
                        <a:t> H. Park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7436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Kyungpook</a:t>
                      </a:r>
                      <a:r>
                        <a:rPr lang="en-US" altLang="ko-KR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National University</a:t>
                      </a:r>
                      <a:endParaRPr lang="ko-KR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i="1" u="sng" dirty="0" smtClean="0">
                          <a:solidFill>
                            <a:srgbClr val="0000FF"/>
                          </a:solidFill>
                        </a:rPr>
                        <a:t>H. Park</a:t>
                      </a:r>
                      <a:r>
                        <a:rPr lang="en-US" altLang="ko-KR" i="0" u="none" baseline="0" dirty="0" smtClean="0">
                          <a:solidFill>
                            <a:schemeClr val="tx1"/>
                          </a:solidFill>
                        </a:rPr>
                        <a:t>, Post doc, Grad. Students  </a:t>
                      </a:r>
                      <a:endParaRPr lang="ko-KR" altLang="en-US" i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3568" y="5517232"/>
            <a:ext cx="77560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/>
              <a:t>Current Working Group: 5 Korean Institutes, ~30 collaborators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/>
              <a:t>Plan to form an international collaboration in the future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7572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Nuclear Phase Diagram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pic>
        <p:nvPicPr>
          <p:cNvPr id="7" name="Picture 4" descr="phasendiagramm_qg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1340768"/>
            <a:ext cx="6192688" cy="408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4" name="그룹 63"/>
          <p:cNvGrpSpPr/>
          <p:nvPr/>
        </p:nvGrpSpPr>
        <p:grpSpPr>
          <a:xfrm>
            <a:off x="206330" y="4407495"/>
            <a:ext cx="6453902" cy="1829817"/>
            <a:chOff x="206330" y="4407495"/>
            <a:chExt cx="6453902" cy="1829817"/>
          </a:xfrm>
        </p:grpSpPr>
        <p:cxnSp>
          <p:nvCxnSpPr>
            <p:cNvPr id="51" name="직선 연결선 50"/>
            <p:cNvCxnSpPr/>
            <p:nvPr/>
          </p:nvCxnSpPr>
          <p:spPr>
            <a:xfrm>
              <a:off x="1368924" y="5545368"/>
              <a:ext cx="0" cy="3037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그룹 62"/>
            <p:cNvGrpSpPr/>
            <p:nvPr/>
          </p:nvGrpSpPr>
          <p:grpSpPr>
            <a:xfrm>
              <a:off x="206330" y="4407495"/>
              <a:ext cx="6453902" cy="1829817"/>
              <a:chOff x="206330" y="4407495"/>
              <a:chExt cx="6453902" cy="1829817"/>
            </a:xfrm>
          </p:grpSpPr>
          <p:grpSp>
            <p:nvGrpSpPr>
              <p:cNvPr id="46" name="그룹 45"/>
              <p:cNvGrpSpPr/>
              <p:nvPr/>
            </p:nvGrpSpPr>
            <p:grpSpPr>
              <a:xfrm>
                <a:off x="206330" y="4407495"/>
                <a:ext cx="2712046" cy="1829817"/>
                <a:chOff x="206330" y="4407495"/>
                <a:chExt cx="2712046" cy="1829817"/>
              </a:xfrm>
            </p:grpSpPr>
            <p:cxnSp>
              <p:nvCxnSpPr>
                <p:cNvPr id="30" name="직선 화살표 연결선 29"/>
                <p:cNvCxnSpPr/>
                <p:nvPr/>
              </p:nvCxnSpPr>
              <p:spPr>
                <a:xfrm flipH="1">
                  <a:off x="1051740" y="4797152"/>
                  <a:ext cx="1864076" cy="1080120"/>
                </a:xfrm>
                <a:prstGeom prst="straightConnector1">
                  <a:avLst/>
                </a:prstGeom>
                <a:ln w="38100">
                  <a:solidFill>
                    <a:schemeClr val="accent2">
                      <a:lumMod val="50000"/>
                    </a:schemeClr>
                  </a:solidFill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/>
                    <p:cNvSpPr txBox="1"/>
                    <p:nvPr/>
                  </p:nvSpPr>
                  <p:spPr bwMode="auto">
                    <a:xfrm>
                      <a:off x="206330" y="5714092"/>
                      <a:ext cx="981294" cy="52322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rtlCol="0">
                      <a:spAutoFit/>
                    </a:bodyPr>
                    <a:lstStyle/>
                    <a:p>
                      <a:pPr>
                        <a:spcBef>
                          <a:spcPct val="1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ko-KR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굴림" pitchFamily="50" charset="-127"/>
                              </a:rPr>
                              <m:t>𝑍</m:t>
                            </m:r>
                            <m:r>
                              <a:rPr lang="en-US" altLang="ko-KR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굴림" pitchFamily="50" charset="-127"/>
                              </a:rPr>
                              <m:t>/</m:t>
                            </m:r>
                            <m:r>
                              <a:rPr lang="en-US" altLang="ko-KR" sz="28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  <a:ea typeface="굴림" pitchFamily="50" charset="-127"/>
                              </a:rPr>
                              <m:t>𝑁</m:t>
                            </m:r>
                          </m:oMath>
                        </m:oMathPara>
                      </a14:m>
                      <a:endParaRPr lang="ko-KR" altLang="en-US" sz="28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a typeface="굴림" pitchFamily="50" charset="-127"/>
                      </a:endParaRPr>
                    </a:p>
                  </p:txBody>
                </p:sp>
              </mc:Choice>
              <mc:Fallback xmlns="">
                <p:sp>
                  <p:nvSpPr>
                    <p:cNvPr id="33" name="TextBox 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206330" y="5714092"/>
                      <a:ext cx="981294" cy="523220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5" name="TextBox 44"/>
                <p:cNvSpPr txBox="1"/>
                <p:nvPr/>
              </p:nvSpPr>
              <p:spPr bwMode="auto">
                <a:xfrm>
                  <a:off x="1187624" y="5111839"/>
                  <a:ext cx="36260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ct val="10000"/>
                    </a:spcBef>
                  </a:pPr>
                  <a:r>
                    <a:rPr lang="en-US" altLang="ko-KR" sz="2400" dirty="0">
                      <a:ea typeface="굴림" pitchFamily="50" charset="-127"/>
                    </a:rPr>
                    <a:t>0</a:t>
                  </a:r>
                  <a:endParaRPr lang="ko-KR" altLang="en-US" sz="2400" dirty="0" smtClean="0">
                    <a:ea typeface="굴림" pitchFamily="50" charset="-127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 bwMode="auto">
                <a:xfrm>
                  <a:off x="2555776" y="4407495"/>
                  <a:ext cx="36260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rtlCol="0">
                  <a:spAutoFit/>
                </a:bodyPr>
                <a:lstStyle/>
                <a:p>
                  <a:pPr>
                    <a:spcBef>
                      <a:spcPct val="10000"/>
                    </a:spcBef>
                  </a:pPr>
                  <a:r>
                    <a:rPr lang="en-US" altLang="ko-KR" sz="2400" dirty="0" smtClean="0">
                      <a:ea typeface="굴림" pitchFamily="50" charset="-127"/>
                    </a:rPr>
                    <a:t>1</a:t>
                  </a:r>
                  <a:endParaRPr lang="ko-KR" altLang="en-US" sz="2400" dirty="0" smtClean="0">
                    <a:ea typeface="굴림" pitchFamily="50" charset="-127"/>
                  </a:endParaRPr>
                </a:p>
              </p:txBody>
            </p:sp>
          </p:grpSp>
          <p:sp>
            <p:nvSpPr>
              <p:cNvPr id="61" name="타원 60"/>
              <p:cNvSpPr/>
              <p:nvPr/>
            </p:nvSpPr>
            <p:spPr>
              <a:xfrm>
                <a:off x="2496548" y="5085184"/>
                <a:ext cx="1931436" cy="63303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30000">
                    <a:schemeClr val="accent6">
                      <a:lumMod val="60000"/>
                      <a:lumOff val="40000"/>
                    </a:schemeClr>
                  </a:gs>
                  <a:gs pos="63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</a:rPr>
                  <a:t>Supernova </a:t>
                </a:r>
                <a:r>
                  <a:rPr lang="en-US" altLang="ko-KR" dirty="0" err="1" smtClean="0">
                    <a:solidFill>
                      <a:schemeClr val="tx1"/>
                    </a:solidFill>
                  </a:rPr>
                  <a:t>IIa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타원 61"/>
              <p:cNvSpPr/>
              <p:nvPr/>
            </p:nvSpPr>
            <p:spPr>
              <a:xfrm>
                <a:off x="4444248" y="5460265"/>
                <a:ext cx="2215984" cy="633031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/>
                  </a:gs>
                  <a:gs pos="30000">
                    <a:srgbClr val="FFFF66">
                      <a:alpha val="87000"/>
                    </a:srgbClr>
                  </a:gs>
                  <a:gs pos="63000">
                    <a:srgbClr val="FFFFCC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chemeClr val="tx1"/>
                    </a:solidFill>
                  </a:rPr>
                  <a:t>Neutron stars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9" name="그룹 28"/>
          <p:cNvGrpSpPr/>
          <p:nvPr/>
        </p:nvGrpSpPr>
        <p:grpSpPr>
          <a:xfrm>
            <a:off x="5724128" y="2708920"/>
            <a:ext cx="2376264" cy="864096"/>
            <a:chOff x="5076056" y="3068960"/>
            <a:chExt cx="2376264" cy="864096"/>
          </a:xfrm>
        </p:grpSpPr>
        <p:sp>
          <p:nvSpPr>
            <p:cNvPr id="31" name="TextBox 30"/>
            <p:cNvSpPr txBox="1"/>
            <p:nvPr/>
          </p:nvSpPr>
          <p:spPr bwMode="auto">
            <a:xfrm>
              <a:off x="5737683" y="3068960"/>
              <a:ext cx="1714637" cy="674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en-US" altLang="ko-KR" b="1" dirty="0" smtClean="0">
                  <a:ea typeface="굴림" pitchFamily="50" charset="-127"/>
                </a:rPr>
                <a:t>Quark-hadron</a:t>
              </a:r>
            </a:p>
            <a:p>
              <a:pPr algn="ctr">
                <a:spcBef>
                  <a:spcPct val="10000"/>
                </a:spcBef>
              </a:pPr>
              <a:r>
                <a:rPr lang="en-US" altLang="ko-KR" b="1" dirty="0" smtClean="0">
                  <a:ea typeface="굴림" pitchFamily="50" charset="-127"/>
                </a:rPr>
                <a:t>Mixed phase</a:t>
              </a:r>
              <a:endParaRPr lang="ko-KR" altLang="en-US" b="1" dirty="0" smtClean="0">
                <a:ea typeface="굴림" pitchFamily="50" charset="-127"/>
              </a:endParaRPr>
            </a:p>
          </p:txBody>
        </p:sp>
        <p:cxnSp>
          <p:nvCxnSpPr>
            <p:cNvPr id="32" name="직선 연결선 31"/>
            <p:cNvCxnSpPr/>
            <p:nvPr/>
          </p:nvCxnSpPr>
          <p:spPr>
            <a:xfrm flipH="1">
              <a:off x="5076056" y="3452024"/>
              <a:ext cx="720080" cy="481032"/>
            </a:xfrm>
            <a:prstGeom prst="line">
              <a:avLst/>
            </a:prstGeom>
            <a:ln>
              <a:headEnd type="none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539552" y="4725144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RIB</a:t>
            </a:r>
            <a:endParaRPr lang="ko-KR" alt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 bwMode="auto">
          <a:xfrm>
            <a:off x="1099352" y="3933056"/>
            <a:ext cx="1456424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altLang="ko-KR" b="1" dirty="0" smtClean="0">
                <a:solidFill>
                  <a:srgbClr val="CC00CC"/>
                </a:solidFill>
                <a:ea typeface="굴림" pitchFamily="50" charset="-127"/>
              </a:rPr>
              <a:t>Liquid-gas</a:t>
            </a:r>
          </a:p>
          <a:p>
            <a:pPr algn="ctr">
              <a:spcBef>
                <a:spcPct val="10000"/>
              </a:spcBef>
            </a:pPr>
            <a:r>
              <a:rPr lang="en-US" altLang="ko-KR" b="1" dirty="0" smtClean="0">
                <a:solidFill>
                  <a:srgbClr val="CC00CC"/>
                </a:solidFill>
                <a:ea typeface="굴림" pitchFamily="50" charset="-127"/>
              </a:rPr>
              <a:t>coexistence</a:t>
            </a:r>
            <a:endParaRPr lang="ko-KR" altLang="en-US" b="1" dirty="0" smtClean="0">
              <a:solidFill>
                <a:srgbClr val="CC00CC"/>
              </a:solidFill>
              <a:ea typeface="굴림" pitchFamily="50" charset="-127"/>
            </a:endParaRPr>
          </a:p>
        </p:txBody>
      </p:sp>
      <p:cxnSp>
        <p:nvCxnSpPr>
          <p:cNvPr id="39" name="직선 화살표 연결선 38"/>
          <p:cNvCxnSpPr/>
          <p:nvPr/>
        </p:nvCxnSpPr>
        <p:spPr>
          <a:xfrm>
            <a:off x="2483768" y="4293096"/>
            <a:ext cx="640432" cy="157664"/>
          </a:xfrm>
          <a:prstGeom prst="straightConnector1">
            <a:avLst/>
          </a:prstGeom>
          <a:ln w="31750">
            <a:solidFill>
              <a:srgbClr val="FF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현 39"/>
          <p:cNvSpPr/>
          <p:nvPr/>
        </p:nvSpPr>
        <p:spPr>
          <a:xfrm rot="5400000">
            <a:off x="2915816" y="4450760"/>
            <a:ext cx="648072" cy="648072"/>
          </a:xfrm>
          <a:prstGeom prst="chord">
            <a:avLst>
              <a:gd name="adj1" fmla="val 5264624"/>
              <a:gd name="adj2" fmla="val 16385120"/>
            </a:avLst>
          </a:prstGeom>
          <a:solidFill>
            <a:srgbClr val="FF66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939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Physics Program of LAMPS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5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내용 개체 틀 2"/>
              <p:cNvSpPr txBox="1">
                <a:spLocks/>
              </p:cNvSpPr>
              <p:nvPr/>
            </p:nvSpPr>
            <p:spPr>
              <a:xfrm>
                <a:off x="529208" y="1269453"/>
                <a:ext cx="8075240" cy="49678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514350" indent="-514350" algn="l" defTabSz="914400" rtl="0" eaLnBrk="1" latinLnBrk="1" hangingPunct="1">
                  <a:spcBef>
                    <a:spcPct val="20000"/>
                  </a:spcBef>
                  <a:buFont typeface="+mj-lt"/>
                  <a:buAutoNum type="arabicPeriod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altLang="ko-KR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Nuclear collisions with rare-isotope beams</a:t>
                </a:r>
              </a:p>
              <a:p>
                <a:pPr lvl="1"/>
                <a:r>
                  <a:rPr lang="en-US" altLang="ko-KR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</a:t>
                </a:r>
                <a:r>
                  <a:rPr lang="en-US" altLang="ko-KR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reate nuclear matter with several (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𝜌</m:t>
                    </m:r>
                    <m:r>
                      <a:rPr lang="en-US" altLang="ko-KR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, </m:t>
                    </m:r>
                    <m:r>
                      <a:rPr lang="en-US" altLang="ko-KR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𝑇</m:t>
                    </m:r>
                    <m:r>
                      <a:rPr lang="en-US" altLang="ko-KR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, </m:t>
                    </m:r>
                    <m:r>
                      <a:rPr lang="en-US" altLang="ko-KR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𝑁</m:t>
                    </m:r>
                    <m:r>
                      <a:rPr lang="en-US" altLang="ko-KR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/</m:t>
                    </m:r>
                    <m:r>
                      <a:rPr lang="en-US" altLang="ko-KR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𝑍</m:t>
                    </m:r>
                  </m:oMath>
                </a14:m>
                <a:r>
                  <a:rPr lang="en-US" altLang="ko-KR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)</a:t>
                </a:r>
              </a:p>
              <a:p>
                <a:pPr lvl="1"/>
                <a:r>
                  <a:rPr lang="en-US" altLang="ko-KR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Exploring the phase diagram &amp; phase</a:t>
                </a:r>
                <a:r>
                  <a:rPr lang="ko-KR" alt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altLang="ko-KR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transition of strongly interacting matter</a:t>
                </a:r>
              </a:p>
              <a:p>
                <a:pPr lvl="1"/>
                <a:r>
                  <a:rPr lang="en-US" altLang="ko-KR" dirty="0" smtClean="0">
                    <a:solidFill>
                      <a:schemeClr val="tx1"/>
                    </a:solidFill>
                  </a:rPr>
                  <a:t>Nuclear equation of state (EOS) and its symmetry energy term below and above the saturation density</a:t>
                </a:r>
              </a:p>
              <a:p>
                <a:pPr lvl="1"/>
                <a:r>
                  <a:rPr lang="en-US" altLang="ko-KR" dirty="0"/>
                  <a:t>Nuclear effective </a:t>
                </a:r>
                <a:r>
                  <a:rPr lang="en-US" altLang="ko-KR" dirty="0" smtClean="0"/>
                  <a:t>interaction</a:t>
                </a:r>
              </a:p>
              <a:p>
                <a:pPr lvl="1"/>
                <a:r>
                  <a:rPr lang="en-US" altLang="ko-KR" dirty="0" smtClean="0">
                    <a:solidFill>
                      <a:schemeClr val="bg1"/>
                    </a:solidFill>
                  </a:rPr>
                  <a:t>Important to </a:t>
                </a:r>
                <a:r>
                  <a:rPr lang="en-US" altLang="ko-KR" dirty="0">
                    <a:solidFill>
                      <a:schemeClr val="bg1"/>
                    </a:solidFill>
                  </a:rPr>
                  <a:t>the astrophysical context</a:t>
                </a:r>
              </a:p>
              <a:p>
                <a:pPr lvl="2"/>
                <a:r>
                  <a:rPr lang="en-US" altLang="ko-KR" dirty="0">
                    <a:solidFill>
                      <a:schemeClr val="bg1"/>
                    </a:solidFill>
                  </a:rPr>
                  <a:t>Neutron stars &amp; supernova </a:t>
                </a:r>
                <a:r>
                  <a:rPr lang="en-US" altLang="ko-KR" dirty="0" smtClean="0">
                    <a:solidFill>
                      <a:schemeClr val="bg1"/>
                    </a:solidFill>
                  </a:rPr>
                  <a:t>explosion</a:t>
                </a:r>
                <a:endParaRPr lang="en-US" altLang="ko-K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" y="1269453"/>
                <a:ext cx="8075240" cy="4967859"/>
              </a:xfrm>
              <a:prstGeom prst="rect">
                <a:avLst/>
              </a:prstGeom>
              <a:blipFill rotWithShape="0">
                <a:blip r:embed="rId2"/>
                <a:stretch>
                  <a:fillRect l="-1737" t="-2699" r="-2870" b="-8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94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949710" y="2134597"/>
            <a:ext cx="36547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zh-CN" dirty="0" smtClean="0">
                <a:ea typeface="宋体" pitchFamily="2" charset="-122"/>
              </a:rPr>
              <a:t>L.W. Chen</a:t>
            </a:r>
            <a:r>
              <a:rPr lang="en-US" altLang="zh-CN" dirty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et al., </a:t>
            </a:r>
          </a:p>
          <a:p>
            <a:pPr algn="r"/>
            <a:r>
              <a:rPr lang="en-US" altLang="zh-CN" dirty="0" smtClean="0">
                <a:ea typeface="宋体" pitchFamily="2" charset="-122"/>
              </a:rPr>
              <a:t>PRL 94, 032701 (2005</a:t>
            </a:r>
            <a:r>
              <a:rPr lang="en-US" altLang="zh-CN" sz="1600" dirty="0" smtClean="0">
                <a:solidFill>
                  <a:schemeClr val="tx2">
                    <a:lumMod val="75000"/>
                  </a:schemeClr>
                </a:solidFill>
                <a:ea typeface="宋体" pitchFamily="2" charset="-122"/>
              </a:rPr>
              <a:t>)</a:t>
            </a:r>
          </a:p>
        </p:txBody>
      </p:sp>
      <p:grpSp>
        <p:nvGrpSpPr>
          <p:cNvPr id="22" name="그룹 21"/>
          <p:cNvGrpSpPr/>
          <p:nvPr/>
        </p:nvGrpSpPr>
        <p:grpSpPr>
          <a:xfrm>
            <a:off x="4211960" y="2732803"/>
            <a:ext cx="4504783" cy="3504509"/>
            <a:chOff x="4387697" y="1772816"/>
            <a:chExt cx="4504783" cy="3504509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697" y="1772816"/>
              <a:ext cx="4504783" cy="350450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 bwMode="auto">
            <a:xfrm rot="18733199">
              <a:off x="6611659" y="2478377"/>
              <a:ext cx="112082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altLang="ko-KR" sz="2000" dirty="0" err="1" smtClean="0">
                  <a:solidFill>
                    <a:srgbClr val="FF0000"/>
                  </a:solidFill>
                  <a:ea typeface="굴림" pitchFamily="50" charset="-127"/>
                </a:rPr>
                <a:t>Asy</a:t>
              </a:r>
              <a:r>
                <a:rPr lang="en-US" altLang="ko-KR" sz="2000" dirty="0" smtClean="0">
                  <a:solidFill>
                    <a:srgbClr val="FF0000"/>
                  </a:solidFill>
                  <a:ea typeface="굴림" pitchFamily="50" charset="-127"/>
                </a:rPr>
                <a:t>-stiff</a:t>
              </a:r>
              <a:endParaRPr lang="ko-KR" altLang="en-US" sz="2000" dirty="0" smtClean="0">
                <a:solidFill>
                  <a:srgbClr val="FF0000"/>
                </a:solidFill>
                <a:ea typeface="굴림" pitchFamily="50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 bwMode="auto">
            <a:xfrm rot="394495">
              <a:off x="7270517" y="3828421"/>
              <a:ext cx="113043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altLang="ko-KR" sz="2000" dirty="0" err="1" smtClean="0">
                  <a:solidFill>
                    <a:srgbClr val="FF0000"/>
                  </a:solidFill>
                  <a:ea typeface="굴림" pitchFamily="50" charset="-127"/>
                </a:rPr>
                <a:t>Asy</a:t>
              </a:r>
              <a:r>
                <a:rPr lang="en-US" altLang="ko-KR" sz="2000" dirty="0" smtClean="0">
                  <a:solidFill>
                    <a:srgbClr val="FF0000"/>
                  </a:solidFill>
                  <a:ea typeface="굴림" pitchFamily="50" charset="-127"/>
                </a:rPr>
                <a:t>-soft</a:t>
              </a:r>
              <a:endParaRPr lang="ko-KR" altLang="en-US" sz="2000" dirty="0" smtClean="0">
                <a:solidFill>
                  <a:srgbClr val="FF0000"/>
                </a:solidFill>
                <a:ea typeface="굴림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459062" y="2649928"/>
            <a:ext cx="3608882" cy="3659393"/>
            <a:chOff x="603078" y="2505912"/>
            <a:chExt cx="3608882" cy="3659393"/>
          </a:xfrm>
        </p:grpSpPr>
        <p:grpSp>
          <p:nvGrpSpPr>
            <p:cNvPr id="9" name="그룹 8"/>
            <p:cNvGrpSpPr/>
            <p:nvPr/>
          </p:nvGrpSpPr>
          <p:grpSpPr>
            <a:xfrm>
              <a:off x="603078" y="2505912"/>
              <a:ext cx="3608882" cy="3659393"/>
              <a:chOff x="539701" y="2857496"/>
              <a:chExt cx="3685329" cy="3481019"/>
            </a:xfrm>
          </p:grpSpPr>
          <p:grpSp>
            <p:nvGrpSpPr>
              <p:cNvPr id="11" name="그룹 10"/>
              <p:cNvGrpSpPr/>
              <p:nvPr/>
            </p:nvGrpSpPr>
            <p:grpSpPr>
              <a:xfrm>
                <a:off x="642910" y="2857496"/>
                <a:ext cx="3571900" cy="3470328"/>
                <a:chOff x="656558" y="2758402"/>
                <a:chExt cx="3571900" cy="3470328"/>
              </a:xfrm>
            </p:grpSpPr>
            <p:pic>
              <p:nvPicPr>
                <p:cNvPr id="14" name="그림 13" descr="EOS-HFB.pn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656558" y="2758402"/>
                  <a:ext cx="3571900" cy="3470328"/>
                </a:xfrm>
                <a:prstGeom prst="rect">
                  <a:avLst/>
                </a:prstGeom>
              </p:spPr>
            </p:pic>
            <p:cxnSp>
              <p:nvCxnSpPr>
                <p:cNvPr id="15" name="직선 화살표 연결선 14"/>
                <p:cNvCxnSpPr/>
                <p:nvPr/>
              </p:nvCxnSpPr>
              <p:spPr>
                <a:xfrm rot="5400000" flipH="1" flipV="1">
                  <a:off x="1786712" y="4714884"/>
                  <a:ext cx="1427966" cy="794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headEnd type="stealth" w="lg" len="med"/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16" name="개체 15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912147114"/>
                        </p:ext>
                      </p:extLst>
                    </p:nvPr>
                  </p:nvGraphicFramePr>
                  <p:xfrm>
                    <a:off x="2853105" y="3830171"/>
                    <a:ext cx="896871" cy="424885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2326" name="수식" r:id="rId5" imgW="507960" imgH="241200" progId="Equation.3">
                            <p:embed/>
                          </p:oleObj>
                        </mc:Choice>
                        <mc:Fallback>
                          <p:oleObj name="수식" r:id="rId5" imgW="507960" imgH="241200" progId="Equation.3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6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2853105" y="3830171"/>
                                  <a:ext cx="896871" cy="424885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16" name="개체 15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912147114"/>
                        </p:ext>
                      </p:extLst>
                    </p:nvPr>
                  </p:nvGraphicFramePr>
                  <p:xfrm>
                    <a:off x="2853105" y="3830171"/>
                    <a:ext cx="896871" cy="424885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2092" name="수식" r:id="rId7" imgW="507960" imgH="241200" progId="Equation.3">
                            <p:embed/>
                          </p:oleObj>
                        </mc:Choice>
                        <mc:Fallback>
                          <p:oleObj name="수식" r:id="rId7" imgW="507960" imgH="241200" progId="Equation.3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8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2853105" y="3830171"/>
                                  <a:ext cx="896871" cy="424885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 bwMode="auto">
                  <a:xfrm rot="16200000">
                    <a:off x="-122100" y="3578092"/>
                    <a:ext cx="1732187" cy="40858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rtlCol="0">
                    <a:spAutoFit/>
                  </a:bodyPr>
                  <a:lstStyle/>
                  <a:p>
                    <a:pPr>
                      <a:spcBef>
                        <a:spcPct val="10000"/>
                      </a:spcBef>
                    </a:pPr>
                    <a14:m>
                      <m:oMath xmlns:m="http://schemas.openxmlformats.org/officeDocument/2006/math">
                        <m:r>
                          <a:rPr lang="en-US" altLang="ko-KR" sz="2000" b="0" i="1" smtClean="0">
                            <a:latin typeface="Cambria Math"/>
                            <a:ea typeface="굴림" pitchFamily="50" charset="-127"/>
                            <a:cs typeface="Times New Roman" pitchFamily="18" charset="0"/>
                          </a:rPr>
                          <m:t>𝐸</m:t>
                        </m:r>
                        <m:r>
                          <a:rPr lang="en-US" altLang="ko-KR" sz="2000" b="0" i="1" smtClean="0">
                            <a:latin typeface="Cambria Math"/>
                            <a:ea typeface="굴림" pitchFamily="50" charset="-127"/>
                            <a:cs typeface="Times New Roman" pitchFamily="18" charset="0"/>
                          </a:rPr>
                          <m:t> (</m:t>
                        </m:r>
                        <m:r>
                          <a:rPr lang="ko-KR" altLang="en-US" sz="2000" b="0" i="1" smtClean="0">
                            <a:latin typeface="Cambria Math"/>
                            <a:ea typeface="굴림" pitchFamily="50" charset="-127"/>
                            <a:cs typeface="Times New Roman" pitchFamily="18" charset="0"/>
                          </a:rPr>
                          <m:t>𝜌</m:t>
                        </m:r>
                        <m:r>
                          <a:rPr lang="en-US" altLang="ko-KR" sz="2000" b="0" i="1" smtClean="0">
                            <a:latin typeface="Cambria Math"/>
                            <a:ea typeface="굴림" pitchFamily="50" charset="-127"/>
                            <a:cs typeface="Times New Roman" pitchFamily="18" charset="0"/>
                          </a:rPr>
                          <m:t>)/</m:t>
                        </m:r>
                        <m:r>
                          <a:rPr lang="en-US" altLang="ko-KR" sz="2000" b="0" i="1" smtClean="0">
                            <a:latin typeface="Cambria Math"/>
                            <a:ea typeface="굴림" pitchFamily="50" charset="-127"/>
                            <a:cs typeface="Times New Roman" pitchFamily="18" charset="0"/>
                          </a:rPr>
                          <m:t>𝐴</m:t>
                        </m:r>
                      </m:oMath>
                    </a14:m>
                    <a:r>
                      <a:rPr lang="en-US" altLang="ko-KR" sz="2000" dirty="0" smtClean="0"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rPr>
                      <a:t> (MeV)</a:t>
                    </a:r>
                    <a:endParaRPr lang="ko-KR" altLang="en-US" sz="2000" dirty="0" smtClean="0">
                      <a:latin typeface="Times New Roman" pitchFamily="18" charset="0"/>
                      <a:ea typeface="굴림" pitchFamily="50" charset="-127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16200000">
                    <a:off x="-122100" y="3578092"/>
                    <a:ext cx="1732187" cy="408586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7576" t="-2341" r="-25758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TextBox 12"/>
              <p:cNvSpPr txBox="1"/>
              <p:nvPr/>
            </p:nvSpPr>
            <p:spPr bwMode="auto">
              <a:xfrm>
                <a:off x="3286387" y="5983922"/>
                <a:ext cx="938643" cy="35459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10000"/>
                  </a:spcBef>
                </a:pPr>
                <a:r>
                  <a:rPr lang="en-US" altLang="ko-KR" sz="2000" i="1" dirty="0" smtClean="0">
                    <a:latin typeface="Symbol" pitchFamily="18" charset="2"/>
                    <a:ea typeface="굴림" pitchFamily="50" charset="-127"/>
                  </a:rPr>
                  <a:t>r</a:t>
                </a:r>
                <a:r>
                  <a:rPr lang="en-US" altLang="ko-KR" sz="2000" dirty="0" smtClean="0">
                    <a:ea typeface="굴림" pitchFamily="50" charset="-127"/>
                  </a:rPr>
                  <a:t> </a:t>
                </a:r>
                <a:r>
                  <a:rPr lang="en-US" altLang="ko-KR" sz="2000" dirty="0" smtClean="0">
                    <a:latin typeface="Times New Roman" pitchFamily="18" charset="0"/>
                    <a:ea typeface="굴림" pitchFamily="50" charset="-127"/>
                    <a:cs typeface="Times New Roman" pitchFamily="18" charset="0"/>
                  </a:rPr>
                  <a:t>(fm</a:t>
                </a:r>
                <a:r>
                  <a:rPr lang="en-US" altLang="ko-KR" sz="2000" baseline="30000" dirty="0" smtClean="0">
                    <a:latin typeface="Times New Roman" pitchFamily="18" charset="0"/>
                    <a:ea typeface="굴림" pitchFamily="50" charset="-127"/>
                    <a:cs typeface="Times New Roman" pitchFamily="18" charset="0"/>
                  </a:rPr>
                  <a:t>-3</a:t>
                </a:r>
                <a:r>
                  <a:rPr lang="en-US" altLang="ko-KR" sz="2000" dirty="0" smtClean="0">
                    <a:latin typeface="Times New Roman" pitchFamily="18" charset="0"/>
                    <a:ea typeface="굴림" pitchFamily="50" charset="-127"/>
                    <a:cs typeface="Times New Roman" pitchFamily="18" charset="0"/>
                  </a:rPr>
                  <a:t>)</a:t>
                </a:r>
                <a:endParaRPr lang="ko-KR" altLang="en-US" sz="2000" dirty="0" smtClean="0">
                  <a:latin typeface="Times New Roman" pitchFamily="18" charset="0"/>
                  <a:ea typeface="굴림" pitchFamily="50" charset="-127"/>
                  <a:cs typeface="Times New Roman" pitchFamily="18" charset="0"/>
                </a:endParaRPr>
              </a:p>
            </p:txBody>
          </p:sp>
        </p:grpSp>
        <p:cxnSp>
          <p:nvCxnSpPr>
            <p:cNvPr id="20" name="직선 화살표 연결선 19"/>
            <p:cNvCxnSpPr/>
            <p:nvPr/>
          </p:nvCxnSpPr>
          <p:spPr>
            <a:xfrm flipH="1">
              <a:off x="2555776" y="3933056"/>
              <a:ext cx="410136" cy="19995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 bwMode="auto">
              <a:xfrm>
                <a:off x="463734" y="1281344"/>
                <a:ext cx="6566028" cy="1067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10000"/>
                  </a:spcBef>
                </a:pP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/>
                        <a:ea typeface="굴림" pitchFamily="50" charset="-127"/>
                      </a:rPr>
                      <m:t>𝐸</m:t>
                    </m:r>
                    <m:d>
                      <m:d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dPr>
                      <m:e>
                        <m:r>
                          <a:rPr lang="ko-KR" altLang="en-US" sz="2200" b="0" i="1" smtClean="0">
                            <a:latin typeface="Cambria Math"/>
                            <a:ea typeface="굴림" pitchFamily="50" charset="-127"/>
                          </a:rPr>
                          <m:t>𝜌</m:t>
                        </m:r>
                        <m:r>
                          <a:rPr lang="en-US" altLang="ko-KR" sz="2200" b="0" i="1" smtClean="0">
                            <a:latin typeface="Cambria Math"/>
                            <a:ea typeface="굴림" pitchFamily="50" charset="-127"/>
                          </a:rPr>
                          <m:t>, </m:t>
                        </m:r>
                        <m:r>
                          <a:rPr lang="ko-KR" altLang="en-US" sz="2200" b="0" i="1" smtClean="0">
                            <a:latin typeface="Cambria Math"/>
                            <a:ea typeface="굴림" pitchFamily="50" charset="-127"/>
                          </a:rPr>
                          <m:t>𝛿</m:t>
                        </m:r>
                      </m:e>
                    </m:d>
                    <m:r>
                      <a:rPr lang="en-US" altLang="ko-KR" sz="2200" b="0" i="1" smtClean="0">
                        <a:latin typeface="Cambria Math"/>
                        <a:ea typeface="굴림" pitchFamily="50" charset="-127"/>
                      </a:rPr>
                      <m:t>/</m:t>
                    </m:r>
                    <m:r>
                      <a:rPr lang="en-US" altLang="ko-KR" sz="2200" b="0" i="1" smtClean="0">
                        <a:latin typeface="Cambria Math"/>
                        <a:ea typeface="굴림" pitchFamily="50" charset="-127"/>
                      </a:rPr>
                      <m:t>𝐴</m:t>
                    </m:r>
                    <m:r>
                      <a:rPr lang="en-US" altLang="ko-KR" sz="2200" b="0" i="1" smtClean="0">
                        <a:latin typeface="Cambria Math"/>
                        <a:ea typeface="굴림" pitchFamily="50" charset="-127"/>
                      </a:rPr>
                      <m:t>=</m:t>
                    </m:r>
                    <m:r>
                      <a:rPr lang="en-US" altLang="ko-KR" sz="2200" b="0" i="1" smtClean="0">
                        <a:latin typeface="Cambria Math"/>
                        <a:ea typeface="굴림" pitchFamily="50" charset="-127"/>
                      </a:rPr>
                      <m:t>𝐸</m:t>
                    </m:r>
                    <m:d>
                      <m:d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dPr>
                      <m:e>
                        <m:r>
                          <a:rPr lang="ko-KR" altLang="en-US" sz="2200" b="0" i="1" smtClean="0">
                            <a:latin typeface="Cambria Math"/>
                            <a:ea typeface="굴림" pitchFamily="50" charset="-127"/>
                          </a:rPr>
                          <m:t>𝜌</m:t>
                        </m:r>
                        <m:r>
                          <a:rPr lang="en-US" altLang="ko-KR" sz="2200" b="0" i="1" smtClean="0">
                            <a:latin typeface="Cambria Math"/>
                            <a:ea typeface="굴림" pitchFamily="50" charset="-127"/>
                          </a:rPr>
                          <m:t>,</m:t>
                        </m:r>
                        <m:r>
                          <a:rPr lang="ko-KR" altLang="en-US" sz="2200" b="0" i="1" smtClean="0">
                            <a:latin typeface="Cambria Math"/>
                            <a:ea typeface="굴림" pitchFamily="50" charset="-127"/>
                          </a:rPr>
                          <m:t>𝛿</m:t>
                        </m:r>
                        <m:r>
                          <a:rPr lang="en-US" altLang="ko-KR" sz="2200" b="0" i="1" smtClean="0">
                            <a:latin typeface="Cambria Math"/>
                            <a:ea typeface="굴림" pitchFamily="50" charset="-127"/>
                          </a:rPr>
                          <m:t>=0</m:t>
                        </m:r>
                      </m:e>
                    </m:d>
                    <m:r>
                      <a:rPr lang="en-US" altLang="ko-KR" sz="2200" b="0" i="1" smtClean="0">
                        <a:latin typeface="Cambria Math"/>
                        <a:ea typeface="굴림" pitchFamily="50" charset="-127"/>
                      </a:rPr>
                      <m:t>+</m:t>
                    </m:r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en-US" altLang="ko-KR" sz="2200" b="0" i="1" smtClean="0">
                            <a:latin typeface="Cambria Math"/>
                            <a:ea typeface="굴림" pitchFamily="50" charset="-127"/>
                          </a:rPr>
                          <m:t>𝐸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/>
                            <a:ea typeface="굴림" pitchFamily="50" charset="-127"/>
                          </a:rPr>
                          <m:t>𝑠𝑦𝑚</m:t>
                        </m:r>
                      </m:sub>
                    </m:sSub>
                    <m:d>
                      <m:d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dPr>
                      <m:e>
                        <m:r>
                          <a:rPr lang="ko-KR" altLang="en-US" sz="2200" b="0" i="1" smtClean="0">
                            <a:latin typeface="Cambria Math"/>
                            <a:ea typeface="굴림" pitchFamily="50" charset="-127"/>
                          </a:rPr>
                          <m:t>𝜌</m:t>
                        </m:r>
                      </m:e>
                    </m:d>
                    <m:sSup>
                      <m:sSup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pPr>
                      <m:e>
                        <m:r>
                          <a:rPr lang="ko-KR" altLang="en-US" sz="2200" b="0" i="1" smtClean="0">
                            <a:latin typeface="Cambria Math"/>
                            <a:ea typeface="굴림" pitchFamily="50" charset="-127"/>
                          </a:rPr>
                          <m:t>𝛿</m:t>
                        </m:r>
                      </m:e>
                      <m:sup>
                        <m:r>
                          <a:rPr lang="en-US" altLang="ko-KR" sz="2200" b="0" i="1" smtClean="0">
                            <a:latin typeface="Cambria Math"/>
                            <a:ea typeface="굴림" pitchFamily="50" charset="-127"/>
                          </a:rPr>
                          <m:t>2</m:t>
                        </m:r>
                      </m:sup>
                    </m:sSup>
                    <m:r>
                      <a:rPr lang="en-US" altLang="ko-KR" sz="2200" b="0" i="1" smtClean="0">
                        <a:latin typeface="Cambria Math"/>
                        <a:ea typeface="굴림" pitchFamily="50" charset="-127"/>
                      </a:rPr>
                      <m:t>+</m:t>
                    </m:r>
                    <m:r>
                      <a:rPr lang="ko-KR" altLang="en-US" sz="2200" b="0" i="1" smtClean="0">
                        <a:latin typeface="Cambria Math"/>
                        <a:ea typeface="굴림" pitchFamily="50" charset="-127"/>
                      </a:rPr>
                      <m:t>𝒪</m:t>
                    </m:r>
                    <m:d>
                      <m:d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2200" b="0" i="1" smtClean="0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sSupPr>
                          <m:e>
                            <m:r>
                              <a:rPr lang="ko-KR" altLang="en-US" sz="2200" b="0" i="1" smtClean="0">
                                <a:latin typeface="Cambria Math"/>
                                <a:ea typeface="굴림" pitchFamily="50" charset="-127"/>
                              </a:rPr>
                              <m:t>𝛿</m:t>
                            </m:r>
                          </m:e>
                          <m:sup>
                            <m:r>
                              <a:rPr lang="en-US" altLang="ko-KR" sz="2200" b="0" i="1" smtClean="0">
                                <a:latin typeface="Cambria Math"/>
                                <a:ea typeface="굴림" pitchFamily="50" charset="-127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altLang="ko-KR" sz="2200" b="0" i="1" smtClean="0">
                        <a:latin typeface="Cambria Math"/>
                        <a:ea typeface="굴림" pitchFamily="50" charset="-127"/>
                      </a:rPr>
                      <m:t>+</m:t>
                    </m:r>
                    <m:r>
                      <a:rPr lang="en-US" altLang="ko-KR" sz="2200" b="0" i="1" smtClean="0">
                        <a:latin typeface="Cambria Math"/>
                        <a:ea typeface="Cambria Math"/>
                      </a:rPr>
                      <m:t>⋯</m:t>
                    </m:r>
                  </m:oMath>
                </a14:m>
                <a:r>
                  <a:rPr lang="en-US" altLang="ko-KR" sz="2200" dirty="0" smtClean="0">
                    <a:ea typeface="굴림" pitchFamily="50" charset="-127"/>
                  </a:rPr>
                  <a:t>  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altLang="ko-KR" sz="2200" dirty="0" smtClean="0">
                    <a:ea typeface="굴림" pitchFamily="50" charset="-127"/>
                  </a:rPr>
                  <a:t>where </a:t>
                </a:r>
                <a14:m>
                  <m:oMath xmlns:m="http://schemas.openxmlformats.org/officeDocument/2006/math">
                    <m:r>
                      <a:rPr lang="ko-KR" altLang="en-US" sz="2200" i="1" smtClean="0">
                        <a:latin typeface="Cambria Math"/>
                        <a:ea typeface="굴림" pitchFamily="50" charset="-127"/>
                      </a:rPr>
                      <m:t>𝜌</m:t>
                    </m:r>
                    <m:r>
                      <a:rPr lang="en-US" altLang="ko-KR" sz="2200" b="0" i="1" smtClean="0">
                        <a:latin typeface="Cambria Math"/>
                        <a:ea typeface="굴림" pitchFamily="50" charset="-127"/>
                      </a:rPr>
                      <m:t>=</m:t>
                    </m:r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ko-KR" altLang="en-US" sz="2200" b="0" i="1" smtClean="0">
                            <a:latin typeface="Cambria Math"/>
                            <a:ea typeface="굴림" pitchFamily="50" charset="-127"/>
                          </a:rPr>
                          <m:t>𝜌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/>
                            <a:ea typeface="굴림" pitchFamily="50" charset="-127"/>
                          </a:rPr>
                          <m:t>𝑛</m:t>
                        </m:r>
                      </m:sub>
                    </m:sSub>
                    <m:r>
                      <a:rPr lang="en-US" altLang="ko-KR" sz="2200" b="0" i="1" smtClean="0">
                        <a:latin typeface="Cambria Math"/>
                        <a:ea typeface="굴림" pitchFamily="50" charset="-127"/>
                      </a:rPr>
                      <m:t>+</m:t>
                    </m:r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ko-KR" altLang="en-US" sz="2200" b="0" i="1" smtClean="0">
                            <a:latin typeface="Cambria Math"/>
                            <a:ea typeface="굴림" pitchFamily="50" charset="-127"/>
                          </a:rPr>
                          <m:t>𝜌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/>
                            <a:ea typeface="굴림" pitchFamily="50" charset="-127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ko-KR" sz="2200" dirty="0" smtClean="0">
                    <a:latin typeface="Cambria Math"/>
                    <a:ea typeface="굴림" pitchFamily="50" charset="-127"/>
                  </a:rPr>
                  <a:t> and</a:t>
                </a:r>
                <a14:m>
                  <m:oMath xmlns:m="http://schemas.openxmlformats.org/officeDocument/2006/math">
                    <m:r>
                      <a:rPr lang="en-US" altLang="ko-KR" sz="2200" b="0" i="0" smtClean="0">
                        <a:latin typeface="Cambria Math"/>
                        <a:ea typeface="굴림" pitchFamily="50" charset="-127"/>
                      </a:rPr>
                      <m:t> </m:t>
                    </m:r>
                    <m:r>
                      <a:rPr lang="en-US" altLang="ko-KR" sz="2200" b="0" i="1" smtClean="0">
                        <a:latin typeface="Cambria Math"/>
                        <a:ea typeface="굴림" pitchFamily="50" charset="-127"/>
                      </a:rPr>
                      <m:t> </m:t>
                    </m:r>
                    <m:r>
                      <a:rPr lang="ko-KR" altLang="en-US" sz="2200" i="1">
                        <a:latin typeface="Cambria Math"/>
                        <a:ea typeface="굴림" pitchFamily="50" charset="-127"/>
                      </a:rPr>
                      <m:t>𝛿</m:t>
                    </m:r>
                    <m:r>
                      <a:rPr lang="en-US" altLang="ko-KR" sz="2200" i="1">
                        <a:latin typeface="Cambria Math"/>
                        <a:ea typeface="굴림" pitchFamily="50" charset="-127"/>
                      </a:rPr>
                      <m:t>=</m:t>
                    </m:r>
                    <m:f>
                      <m:fPr>
                        <m:ctrlPr>
                          <a:rPr lang="en-US" altLang="ko-KR" sz="2200" i="1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200" i="1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sSubPr>
                          <m:e>
                            <m:r>
                              <a:rPr lang="ko-KR" altLang="en-US" sz="2200" i="1">
                                <a:latin typeface="Cambria Math"/>
                                <a:ea typeface="굴림" pitchFamily="50" charset="-127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2200" i="1">
                                <a:latin typeface="Cambria Math"/>
                                <a:ea typeface="굴림" pitchFamily="50" charset="-127"/>
                              </a:rPr>
                              <m:t>𝑛</m:t>
                            </m:r>
                          </m:sub>
                        </m:sSub>
                        <m:r>
                          <a:rPr lang="en-US" altLang="ko-KR" sz="2200" i="1">
                            <a:latin typeface="Cambria Math"/>
                            <a:ea typeface="굴림" pitchFamily="50" charset="-127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2200" i="1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sSubPr>
                          <m:e>
                            <m:r>
                              <a:rPr lang="ko-KR" altLang="en-US" sz="2200" i="1">
                                <a:latin typeface="Cambria Math"/>
                                <a:ea typeface="굴림" pitchFamily="50" charset="-127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2200" i="1">
                                <a:latin typeface="Cambria Math"/>
                                <a:ea typeface="굴림" pitchFamily="50" charset="-127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sz="2200" i="1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sSubPr>
                          <m:e>
                            <m:r>
                              <a:rPr lang="ko-KR" altLang="en-US" sz="2200" i="1">
                                <a:latin typeface="Cambria Math"/>
                                <a:ea typeface="굴림" pitchFamily="50" charset="-127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2200" i="1">
                                <a:latin typeface="Cambria Math"/>
                                <a:ea typeface="굴림" pitchFamily="50" charset="-127"/>
                              </a:rPr>
                              <m:t>𝑛</m:t>
                            </m:r>
                          </m:sub>
                        </m:sSub>
                        <m:r>
                          <a:rPr lang="en-US" altLang="ko-KR" sz="2200" i="1">
                            <a:latin typeface="Cambria Math"/>
                            <a:ea typeface="굴림" pitchFamily="50" charset="-127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sz="2200" i="1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sSubPr>
                          <m:e>
                            <m:r>
                              <a:rPr lang="ko-KR" altLang="en-US" sz="2200" i="1">
                                <a:latin typeface="Cambria Math"/>
                                <a:ea typeface="굴림" pitchFamily="50" charset="-127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2200" i="1">
                                <a:latin typeface="Cambria Math"/>
                                <a:ea typeface="굴림" pitchFamily="50" charset="-127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endParaRPr lang="ko-KR" altLang="en-US" sz="2200" dirty="0" smtClean="0"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734" y="1281344"/>
                <a:ext cx="6566028" cy="1067536"/>
              </a:xfrm>
              <a:prstGeom prst="rect">
                <a:avLst/>
              </a:prstGeom>
              <a:blipFill rotWithShape="1">
                <a:blip r:embed="rId10"/>
                <a:stretch>
                  <a:fillRect l="-111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EOS &amp; Symmetry Energy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603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914650" y="2914650"/>
            <a:ext cx="298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800">
                <a:solidFill>
                  <a:schemeClr val="bg1"/>
                </a:solidFill>
                <a:ea typeface="宋体" pitchFamily="2" charset="-122"/>
              </a:rPr>
              <a:t>18</a:t>
            </a:r>
          </a:p>
        </p:txBody>
      </p:sp>
      <p:sp>
        <p:nvSpPr>
          <p:cNvPr id="30" name="제목 2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/>
              <a:t>Nuclear Symmetry Energy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 bwMode="auto">
              <a:xfrm>
                <a:off x="701074" y="1160601"/>
                <a:ext cx="7863371" cy="5023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ct val="1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𝐸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𝑠𝑦𝑚</m:t>
                        </m:r>
                      </m:sub>
                    </m:sSub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dPr>
                      <m:e>
                        <m:r>
                          <a:rPr lang="ko-KR" altLang="en-US" sz="2400" b="0" i="1" smtClean="0">
                            <a:latin typeface="Cambria Math"/>
                            <a:ea typeface="굴림" pitchFamily="50" charset="-127"/>
                          </a:rPr>
                          <m:t>𝜌</m:t>
                        </m:r>
                      </m:e>
                    </m:d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=</m:t>
                    </m:r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1</m:t>
                        </m:r>
                      </m:num>
                      <m:den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  <m:t>𝐸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𝐹</m:t>
                        </m:r>
                      </m:sub>
                    </m:sSub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 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dPr>
                          <m:e>
                            <m:r>
                              <a:rPr lang="ko-KR" altLang="en-US" sz="2400" i="1">
                                <a:latin typeface="Cambria Math"/>
                                <a:ea typeface="굴림" pitchFamily="50" charset="-127"/>
                              </a:rPr>
                              <m:t>𝜌</m:t>
                            </m:r>
                            <m:r>
                              <a:rPr lang="en-US" altLang="ko-KR" sz="2400" i="1">
                                <a:latin typeface="Cambria Math"/>
                                <a:ea typeface="굴림" pitchFamily="50" charset="-127"/>
                              </a:rPr>
                              <m:t> /</m:t>
                            </m:r>
                            <m:sSub>
                              <m:sSub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2400" i="1">
                                    <a:latin typeface="Cambria Math"/>
                                    <a:ea typeface="굴림" pitchFamily="50" charset="-127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ko-KR" sz="2400" i="1">
                                    <a:latin typeface="Cambria Math"/>
                                    <a:ea typeface="굴림" pitchFamily="50" charset="-127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2/3</m:t>
                        </m:r>
                      </m:sup>
                    </m:sSup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+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/>
                                <a:ea typeface="굴림" pitchFamily="50" charset="-127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/>
                                <a:ea typeface="굴림" pitchFamily="50" charset="-127"/>
                              </a:rPr>
                              <m:t>𝑠𝑦𝑚</m:t>
                            </m:r>
                          </m:sub>
                        </m:sSub>
                      </m:e>
                      <m:sup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𝑝𝑜𝑡</m:t>
                        </m:r>
                      </m:sup>
                    </m:sSup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dPr>
                      <m:e>
                        <m:r>
                          <a:rPr lang="ko-KR" altLang="en-US" sz="2400" b="0" i="1" smtClean="0">
                            <a:latin typeface="Cambria Math"/>
                            <a:ea typeface="굴림" pitchFamily="50" charset="-127"/>
                          </a:rPr>
                          <m:t>𝜌</m:t>
                        </m:r>
                      </m:e>
                    </m:d>
                  </m:oMath>
                </a14:m>
                <a:r>
                  <a:rPr lang="en-US" altLang="ko-KR" sz="2400" dirty="0" smtClean="0">
                    <a:ea typeface="굴림" pitchFamily="50" charset="-127"/>
                  </a:rPr>
                  <a:t> </a:t>
                </a:r>
              </a:p>
              <a:p>
                <a:pPr algn="ctr">
                  <a:spcBef>
                    <a:spcPct val="10000"/>
                  </a:spcBef>
                </a:pPr>
                <a:endParaRPr lang="en-US" altLang="ko-KR" sz="1100" dirty="0" smtClean="0">
                  <a:ea typeface="굴림" pitchFamily="50" charset="-127"/>
                </a:endParaRPr>
              </a:p>
              <a:p>
                <a:pPr marL="342900" indent="-342900">
                  <a:spcBef>
                    <a:spcPct val="10000"/>
                  </a:spcBef>
                  <a:buFont typeface="Wingdings" pitchFamily="2" charset="2"/>
                  <a:buChar char="§"/>
                </a:pPr>
                <a:r>
                  <a:rPr lang="en-US" altLang="ko-KR" sz="2400" dirty="0" smtClean="0">
                    <a:ea typeface="굴림" pitchFamily="50" charset="-127"/>
                  </a:rPr>
                  <a:t>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sz="2400" i="1">
                                <a:latin typeface="Cambria Math"/>
                                <a:ea typeface="굴림" pitchFamily="50" charset="-127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/>
                                <a:ea typeface="굴림" pitchFamily="50" charset="-127"/>
                              </a:rPr>
                              <m:t>𝑠𝑦𝑚</m:t>
                            </m:r>
                          </m:sub>
                        </m:sSub>
                      </m:e>
                      <m:sup>
                        <m:r>
                          <a:rPr lang="en-US" altLang="ko-KR" sz="2400" i="1">
                            <a:latin typeface="Cambria Math"/>
                            <a:ea typeface="굴림" pitchFamily="50" charset="-127"/>
                          </a:rPr>
                          <m:t>𝑝𝑜𝑡</m:t>
                        </m:r>
                      </m:sup>
                    </m:sSup>
                    <m:d>
                      <m:d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dPr>
                      <m:e>
                        <m:r>
                          <a:rPr lang="ko-KR" altLang="en-US" sz="2400" i="1">
                            <a:latin typeface="Cambria Math"/>
                            <a:ea typeface="굴림" pitchFamily="50" charset="-127"/>
                          </a:rPr>
                          <m:t>𝜌</m:t>
                        </m:r>
                      </m:e>
                    </m:d>
                  </m:oMath>
                </a14:m>
                <a:r>
                  <a:rPr lang="en-US" altLang="ko-KR" sz="2400" i="1" dirty="0" smtClean="0">
                    <a:latin typeface="Cambria Math"/>
                    <a:ea typeface="굴림" pitchFamily="50" charset="-127"/>
                  </a:rPr>
                  <a:t> </a:t>
                </a:r>
                <a:r>
                  <a:rPr lang="en-US" altLang="ko-KR" sz="2400" dirty="0" smtClean="0">
                    <a:ea typeface="굴림" pitchFamily="50" charset="-127"/>
                  </a:rPr>
                  <a:t>is often </a:t>
                </a:r>
                <a:r>
                  <a:rPr lang="en-US" altLang="ko-KR" sz="2400" dirty="0" err="1" smtClean="0">
                    <a:ea typeface="굴림" pitchFamily="50" charset="-127"/>
                  </a:rPr>
                  <a:t>parametrized</a:t>
                </a:r>
                <a:r>
                  <a:rPr lang="en-US" altLang="ko-KR" sz="2400" dirty="0" smtClean="0">
                    <a:ea typeface="굴림" pitchFamily="50" charset="-127"/>
                  </a:rPr>
                  <a:t> as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𝐶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dPr>
                          <m:e>
                            <m:r>
                              <a:rPr lang="ko-KR" altLang="en-US" sz="2400" b="0" i="1" smtClean="0">
                                <a:latin typeface="Cambria Math"/>
                                <a:ea typeface="굴림" pitchFamily="50" charset="-127"/>
                              </a:rPr>
                              <m:t>𝜌</m:t>
                            </m:r>
                            <m:r>
                              <a:rPr lang="en-US" altLang="ko-KR" sz="2400" b="0" i="1" smtClean="0">
                                <a:latin typeface="Cambria Math"/>
                                <a:ea typeface="굴림" pitchFamily="50" charset="-127"/>
                              </a:rPr>
                              <m:t> /</m:t>
                            </m:r>
                            <m:sSub>
                              <m:sSub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2400" b="0" i="1" smtClean="0">
                                    <a:latin typeface="Cambria Math"/>
                                    <a:ea typeface="굴림" pitchFamily="50" charset="-127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/>
                                    <a:ea typeface="굴림" pitchFamily="50" charset="-127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ko-KR" altLang="en-US" sz="2400" b="0" i="1" smtClean="0">
                            <a:latin typeface="Cambria Math"/>
                            <a:ea typeface="굴림" pitchFamily="50" charset="-127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ko-KR" altLang="en-US" sz="2400" dirty="0" smtClean="0">
                    <a:ea typeface="굴림" pitchFamily="50" charset="-127"/>
                  </a:rPr>
                  <a:t> </a:t>
                </a:r>
                <a:endParaRPr lang="en-US" altLang="ko-KR" sz="2400" dirty="0" smtClean="0">
                  <a:ea typeface="굴림" pitchFamily="50" charset="-127"/>
                </a:endParaRPr>
              </a:p>
              <a:p>
                <a:pPr marL="342900" indent="-342900">
                  <a:spcBef>
                    <a:spcPct val="10000"/>
                  </a:spcBef>
                  <a:buFont typeface="Wingdings" pitchFamily="2" charset="2"/>
                  <a:buChar char="§"/>
                </a:pPr>
                <a:r>
                  <a:rPr lang="en-US" altLang="ko-KR" sz="2400" dirty="0" smtClean="0">
                    <a:ea typeface="굴림" pitchFamily="50" charset="-127"/>
                  </a:rPr>
                  <a:t>Useful expansion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ko-KR" altLang="en-US" sz="2400" i="1" smtClean="0">
                            <a:latin typeface="Cambria Math"/>
                            <a:ea typeface="굴림" pitchFamily="50" charset="-127"/>
                          </a:rPr>
                          <m:t>𝜌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0</m:t>
                        </m:r>
                      </m:sub>
                    </m:sSub>
                  </m:oMath>
                </a14:m>
                <a:endParaRPr lang="en-US" altLang="ko-KR" sz="2400" dirty="0" smtClean="0">
                  <a:ea typeface="굴림" pitchFamily="50" charset="-127"/>
                </a:endParaRPr>
              </a:p>
              <a:p>
                <a:pPr algn="ctr">
                  <a:spcBef>
                    <a:spcPct val="1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𝐸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𝑠𝑦𝑚</m:t>
                        </m:r>
                      </m:sub>
                    </m:sSub>
                    <m:d>
                      <m:d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dPr>
                      <m:e>
                        <m:r>
                          <a:rPr lang="ko-KR" altLang="en-US" sz="2400" i="1" smtClean="0">
                            <a:latin typeface="Cambria Math"/>
                            <a:ea typeface="굴림" pitchFamily="50" charset="-127"/>
                          </a:rPr>
                          <m:t>𝜌</m:t>
                        </m:r>
                      </m:e>
                    </m:d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=</m:t>
                    </m:r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𝐽</m:t>
                    </m:r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+</m:t>
                    </m:r>
                    <m:f>
                      <m:f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𝐿</m:t>
                        </m:r>
                      </m:num>
                      <m:den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sz="2400" i="1" smtClean="0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fPr>
                          <m:num>
                            <m:r>
                              <a:rPr lang="ko-KR" altLang="en-US" sz="2400" i="1" smtClean="0">
                                <a:latin typeface="Cambria Math"/>
                                <a:ea typeface="굴림" pitchFamily="50" charset="-127"/>
                              </a:rPr>
                              <m:t>𝜌</m:t>
                            </m:r>
                            <m:r>
                              <a:rPr lang="en-US" altLang="ko-KR" sz="2400" b="0" i="1" smtClean="0">
                                <a:latin typeface="Cambria Math"/>
                                <a:ea typeface="굴림" pitchFamily="50" charset="-127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2400" b="0" i="1" smtClean="0">
                                    <a:latin typeface="Cambria Math"/>
                                    <a:ea typeface="굴림" pitchFamily="50" charset="-127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/>
                                    <a:ea typeface="굴림" pitchFamily="50" charset="-127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ko-KR" sz="2400" i="1" smtClean="0"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2400" i="1" smtClean="0">
                                    <a:latin typeface="Cambria Math"/>
                                    <a:ea typeface="굴림" pitchFamily="50" charset="-127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/>
                                    <a:ea typeface="굴림" pitchFamily="50" charset="-127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+</m:t>
                    </m:r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/>
                                <a:ea typeface="굴림" pitchFamily="50" charset="-127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/>
                                <a:ea typeface="굴림" pitchFamily="50" charset="-127"/>
                              </a:rPr>
                              <m:t>𝑠𝑦𝑚</m:t>
                            </m:r>
                          </m:sub>
                        </m:sSub>
                      </m:num>
                      <m:den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18</m:t>
                        </m:r>
                      </m:den>
                    </m:f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</m:ctrlPr>
                              </m:fPr>
                              <m:num>
                                <m:r>
                                  <a:rPr lang="ko-KR" altLang="en-US" sz="2400" i="1">
                                    <a:latin typeface="Cambria Math"/>
                                    <a:ea typeface="굴림" pitchFamily="50" charset="-127"/>
                                  </a:rPr>
                                  <m:t>𝜌</m:t>
                                </m:r>
                                <m:r>
                                  <a:rPr lang="en-US" altLang="ko-KR" sz="2400" i="1">
                                    <a:latin typeface="Cambria Math"/>
                                    <a:ea typeface="굴림" pitchFamily="50" charset="-127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ko-KR" sz="2400" i="1"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2400" i="1">
                                        <a:latin typeface="Cambria Math"/>
                                        <a:ea typeface="굴림" pitchFamily="50" charset="-127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altLang="ko-KR" sz="2400" i="1">
                                        <a:latin typeface="Cambria Math"/>
                                        <a:ea typeface="굴림" pitchFamily="50" charset="-127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ko-KR" sz="2400" i="1"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2400" i="1">
                                        <a:latin typeface="Cambria Math"/>
                                        <a:ea typeface="굴림" pitchFamily="50" charset="-127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altLang="ko-KR" sz="2400" i="1">
                                        <a:latin typeface="Cambria Math"/>
                                        <a:ea typeface="굴림" pitchFamily="50" charset="-127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2400" dirty="0" smtClean="0">
                    <a:ea typeface="굴림" pitchFamily="50" charset="-127"/>
                  </a:rPr>
                  <a:t> </a:t>
                </a:r>
              </a:p>
              <a:p>
                <a:pPr>
                  <a:spcBef>
                    <a:spcPct val="10000"/>
                  </a:spcBef>
                </a:pPr>
                <a:r>
                  <a:rPr lang="en-US" altLang="ko-KR" sz="2400" dirty="0" smtClean="0">
                    <a:ea typeface="굴림" pitchFamily="50" charset="-127"/>
                  </a:rPr>
                  <a:t>   where </a:t>
                </a:r>
              </a:p>
              <a:p>
                <a:pPr algn="ctr">
                  <a:spcBef>
                    <a:spcPct val="10000"/>
                  </a:spcBef>
                </a:pP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𝐿</m:t>
                    </m:r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=</m:t>
                    </m:r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3</m:t>
                        </m:r>
                      </m:num>
                      <m:den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sSubPr>
                          <m:e>
                            <m:r>
                              <a:rPr lang="ko-KR" altLang="en-US" sz="2400" b="0" i="1" smtClean="0">
                                <a:latin typeface="Cambria Math"/>
                                <a:ea typeface="굴림" pitchFamily="50" charset="-127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/>
                                <a:ea typeface="굴림" pitchFamily="50" charset="-127"/>
                              </a:rPr>
                              <m:t>0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𝑃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𝑠𝑦𝑚</m:t>
                        </m:r>
                      </m:sub>
                    </m:sSub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=3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ko-KR" altLang="en-US" sz="2400" b="0" i="1" smtClean="0">
                            <a:latin typeface="Cambria Math"/>
                            <a:ea typeface="굴림" pitchFamily="50" charset="-127"/>
                          </a:rPr>
                          <m:t>𝜌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2400" i="1">
                                    <a:latin typeface="Cambria Math"/>
                                    <a:ea typeface="굴림" pitchFamily="50" charset="-127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altLang="ko-KR" sz="2400" i="1"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2400" i="1">
                                        <a:latin typeface="Cambria Math"/>
                                        <a:ea typeface="굴림" pitchFamily="50" charset="-127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ko-KR" sz="2400" i="1">
                                        <a:latin typeface="Cambria Math"/>
                                        <a:ea typeface="굴림" pitchFamily="50" charset="-127"/>
                                      </a:rPr>
                                      <m:t>𝑠𝑦𝑚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sz="2400" i="1"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dPr>
                                  <m:e>
                                    <m:r>
                                      <a:rPr lang="ko-KR" altLang="en-US" sz="2400" i="1">
                                        <a:latin typeface="Cambria Math"/>
                                        <a:ea typeface="굴림" pitchFamily="50" charset="-127"/>
                                      </a:rPr>
                                      <m:t>𝜌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altLang="ko-KR" sz="2400" i="1">
                                    <a:latin typeface="Cambria Math"/>
                                    <a:ea typeface="굴림" pitchFamily="50" charset="-127"/>
                                  </a:rPr>
                                  <m:t>𝜕</m:t>
                                </m:r>
                                <m:r>
                                  <a:rPr lang="ko-KR" altLang="en-US" sz="2400" i="1">
                                    <a:latin typeface="Cambria Math"/>
                                    <a:ea typeface="굴림" pitchFamily="50" charset="-127"/>
                                  </a:rPr>
                                  <m:t>𝜌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ko-KR" altLang="en-US" sz="2400" b="0" i="1" smtClean="0">
                            <a:latin typeface="Cambria Math"/>
                            <a:ea typeface="굴림" pitchFamily="50" charset="-127"/>
                          </a:rPr>
                          <m:t>𝜌</m:t>
                        </m:r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=</m:t>
                        </m:r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sSubPr>
                          <m:e>
                            <m:r>
                              <a:rPr lang="ko-KR" altLang="en-US" sz="2400" b="0" i="1" smtClean="0">
                                <a:latin typeface="Cambria Math"/>
                                <a:ea typeface="굴림" pitchFamily="50" charset="-127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/>
                                <a:ea typeface="굴림" pitchFamily="50" charset="-127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ko-KR" sz="2400" dirty="0" smtClean="0">
                    <a:ea typeface="굴림" pitchFamily="50" charset="-127"/>
                  </a:rPr>
                  <a:t> 	(slope)</a:t>
                </a:r>
              </a:p>
              <a:p>
                <a:pPr algn="ctr">
                  <a:spcBef>
                    <a:spcPct val="1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𝐾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𝑠𝑦𝑚</m:t>
                        </m:r>
                      </m:sub>
                    </m:sSub>
                    <m:r>
                      <a:rPr lang="en-US" altLang="ko-KR" sz="2400" i="1">
                        <a:latin typeface="Cambria Math"/>
                        <a:ea typeface="굴림" pitchFamily="50" charset="-127"/>
                      </a:rPr>
                      <m:t>=</m:t>
                    </m:r>
                    <m:r>
                      <a:rPr lang="en-US" altLang="ko-KR" sz="2400" b="0" i="1" smtClean="0">
                        <a:latin typeface="Cambria Math"/>
                        <a:ea typeface="굴림" pitchFamily="50" charset="-127"/>
                      </a:rPr>
                      <m:t>9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sSubPr>
                          <m:e>
                            <m:r>
                              <a:rPr lang="ko-KR" altLang="en-US" sz="2400" b="0" i="1" smtClean="0">
                                <a:latin typeface="Cambria Math"/>
                                <a:ea typeface="굴림" pitchFamily="50" charset="-127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/>
                                <a:ea typeface="굴림" pitchFamily="50" charset="-127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altLang="ko-KR" sz="2400" b="0" i="1" smtClean="0">
                            <a:latin typeface="Cambria Math"/>
                            <a:ea typeface="굴림" pitchFamily="50" charset="-127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굴림" pitchFamily="50" charset="-127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ko-KR" sz="2400" i="1"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bPr>
                                  <m:e>
                                    <m:sSubSup>
                                      <m:sSubSupPr>
                                        <m:ctrlPr>
                                          <a:rPr lang="en-US" altLang="ko-KR" sz="2400" i="1" smtClean="0">
                                            <a:latin typeface="Cambria Math" panose="02040503050406030204" pitchFamily="18" charset="0"/>
                                            <a:ea typeface="굴림" pitchFamily="50" charset="-127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ko-KR" sz="2400" i="1">
                                            <a:latin typeface="Cambria Math"/>
                                            <a:ea typeface="굴림" pitchFamily="50" charset="-127"/>
                                          </a:rPr>
                                          <m:t>𝜕</m:t>
                                        </m:r>
                                      </m:e>
                                      <m:sub/>
                                      <m:sup>
                                        <m:r>
                                          <a:rPr lang="en-US" altLang="ko-KR" sz="2400" b="0" i="1" smtClean="0">
                                            <a:latin typeface="Cambria Math"/>
                                            <a:ea typeface="굴림" pitchFamily="50" charset="-127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altLang="ko-KR" sz="2400" i="1">
                                        <a:latin typeface="Cambria Math"/>
                                        <a:ea typeface="굴림" pitchFamily="50" charset="-127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ko-KR" sz="2400" i="1">
                                        <a:latin typeface="Cambria Math"/>
                                        <a:ea typeface="굴림" pitchFamily="50" charset="-127"/>
                                      </a:rPr>
                                      <m:t>𝑠𝑦𝑚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sz="2400" i="1"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dPr>
                                  <m:e>
                                    <m:r>
                                      <a:rPr lang="ko-KR" altLang="en-US" sz="2400" i="1">
                                        <a:latin typeface="Cambria Math"/>
                                        <a:ea typeface="굴림" pitchFamily="50" charset="-127"/>
                                      </a:rPr>
                                      <m:t>𝜌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altLang="ko-KR" sz="2400" i="1">
                                    <a:latin typeface="Cambria Math"/>
                                    <a:ea typeface="굴림" pitchFamily="50" charset="-127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altLang="ko-KR" sz="2400" i="1" smtClean="0"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pPr>
                                  <m:e>
                                    <m:r>
                                      <a:rPr lang="ko-KR" altLang="en-US" sz="2400" i="1" smtClean="0">
                                        <a:latin typeface="Cambria Math"/>
                                        <a:ea typeface="굴림" pitchFamily="50" charset="-127"/>
                                      </a:rPr>
                                      <m:t>𝜌</m:t>
                                    </m:r>
                                  </m:e>
                                  <m:sup>
                                    <m:r>
                                      <a:rPr lang="en-US" altLang="ko-KR" sz="2400" b="0" i="1" smtClean="0">
                                        <a:latin typeface="Cambria Math"/>
                                        <a:ea typeface="굴림" pitchFamily="50" charset="-127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r>
                          <a:rPr lang="ko-KR" altLang="en-US" sz="2400" i="1">
                            <a:latin typeface="Cambria Math"/>
                            <a:ea typeface="굴림" pitchFamily="50" charset="-127"/>
                          </a:rPr>
                          <m:t>𝜌</m:t>
                        </m:r>
                        <m:r>
                          <a:rPr lang="en-US" altLang="ko-KR" sz="2400" i="1">
                            <a:latin typeface="Cambria Math"/>
                            <a:ea typeface="굴림" pitchFamily="50" charset="-127"/>
                          </a:rPr>
                          <m:t>=</m:t>
                        </m:r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굴림" pitchFamily="50" charset="-127"/>
                              </a:rPr>
                            </m:ctrlPr>
                          </m:sSubPr>
                          <m:e>
                            <m:r>
                              <a:rPr lang="ko-KR" altLang="en-US" sz="2400" i="1">
                                <a:latin typeface="Cambria Math"/>
                                <a:ea typeface="굴림" pitchFamily="50" charset="-127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/>
                                <a:ea typeface="굴림" pitchFamily="50" charset="-127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ko-KR" sz="2400" dirty="0" smtClean="0">
                    <a:ea typeface="굴림" pitchFamily="50" charset="-127"/>
                  </a:rPr>
                  <a:t>    (curvature)</a:t>
                </a:r>
              </a:p>
              <a:p>
                <a:pPr marL="342900" indent="-342900">
                  <a:spcBef>
                    <a:spcPct val="10000"/>
                  </a:spcBef>
                  <a:buFont typeface="Wingdings" panose="05000000000000000000" pitchFamily="2" charset="2"/>
                  <a:buChar char="§"/>
                </a:pPr>
                <a:r>
                  <a:rPr lang="en-US" altLang="ko-KR" sz="2400" dirty="0" smtClean="0">
                    <a:solidFill>
                      <a:srgbClr val="0000FF"/>
                    </a:solidFill>
                    <a:ea typeface="굴림" pitchFamily="50" charset="-127"/>
                  </a:rPr>
                  <a:t>Important constraint on nuclear</a:t>
                </a:r>
                <a:r>
                  <a:rPr lang="ko-KR" altLang="en-US" sz="2400" dirty="0" smtClean="0">
                    <a:solidFill>
                      <a:srgbClr val="0000FF"/>
                    </a:solidFill>
                    <a:ea typeface="굴림" pitchFamily="50" charset="-127"/>
                  </a:rPr>
                  <a:t> </a:t>
                </a:r>
                <a:r>
                  <a:rPr lang="en-US" altLang="ko-KR" sz="2400" dirty="0" smtClean="0">
                    <a:solidFill>
                      <a:srgbClr val="0000FF"/>
                    </a:solidFill>
                    <a:ea typeface="굴림" pitchFamily="50" charset="-127"/>
                  </a:rPr>
                  <a:t>effective interaction</a:t>
                </a:r>
                <a:endParaRPr lang="en-US" altLang="ko-KR" sz="2400" dirty="0">
                  <a:solidFill>
                    <a:srgbClr val="0000FF"/>
                  </a:solidFill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074" y="1160601"/>
                <a:ext cx="7863371" cy="5023363"/>
              </a:xfrm>
              <a:prstGeom prst="rect">
                <a:avLst/>
              </a:prstGeom>
              <a:blipFill rotWithShape="0">
                <a:blip r:embed="rId2"/>
                <a:stretch>
                  <a:fillRect l="-1008" r="-31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58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Nuclear Symmetry Energy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 bwMode="auto">
          <a:xfrm>
            <a:off x="4997752" y="1052736"/>
            <a:ext cx="33906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dirty="0" smtClean="0">
                <a:ea typeface="굴림" pitchFamily="50" charset="-127"/>
              </a:rPr>
              <a:t>B.-A. Li, PRL 88, 192701 (2002)</a:t>
            </a:r>
            <a:endParaRPr lang="ko-KR" altLang="en-US" dirty="0" smtClean="0">
              <a:ea typeface="굴림" pitchFamily="50" charset="-127"/>
            </a:endParaRPr>
          </a:p>
        </p:txBody>
      </p:sp>
      <p:pic>
        <p:nvPicPr>
          <p:cNvPr id="13" name="그림 12" descr="EoS-del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0795" y="1412776"/>
            <a:ext cx="3747629" cy="38932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 bwMode="auto">
          <a:xfrm>
            <a:off x="5004048" y="5293657"/>
            <a:ext cx="361473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ko-KR" sz="2000" b="1" dirty="0" smtClean="0">
                <a:solidFill>
                  <a:srgbClr val="FF0000"/>
                </a:solidFill>
                <a:ea typeface="굴림" pitchFamily="50" charset="-127"/>
              </a:rPr>
              <a:t>High </a:t>
            </a:r>
            <a:r>
              <a:rPr lang="en-US" altLang="ko-KR" sz="2000" b="1" dirty="0" smtClean="0">
                <a:solidFill>
                  <a:srgbClr val="0000FF"/>
                </a:solidFill>
                <a:ea typeface="굴림" pitchFamily="50" charset="-127"/>
              </a:rPr>
              <a:t>(Low) </a:t>
            </a:r>
            <a:r>
              <a:rPr lang="en-US" altLang="ko-KR" sz="2000" dirty="0" smtClean="0">
                <a:ea typeface="굴림" pitchFamily="50" charset="-127"/>
              </a:rPr>
              <a:t>density matter  is more neutron rich with </a:t>
            </a:r>
            <a:r>
              <a:rPr lang="en-US" altLang="ko-KR" sz="2000" b="1" dirty="0" smtClean="0">
                <a:solidFill>
                  <a:srgbClr val="FF0000"/>
                </a:solidFill>
                <a:ea typeface="굴림" pitchFamily="50" charset="-127"/>
              </a:rPr>
              <a:t>soft </a:t>
            </a:r>
            <a:r>
              <a:rPr lang="en-US" altLang="ko-KR" sz="2000" b="1" dirty="0" smtClean="0">
                <a:solidFill>
                  <a:srgbClr val="0000FF"/>
                </a:solidFill>
                <a:ea typeface="굴림" pitchFamily="50" charset="-127"/>
              </a:rPr>
              <a:t>(stiff) </a:t>
            </a:r>
            <a:r>
              <a:rPr lang="en-US" altLang="ko-KR" sz="2000" dirty="0" smtClean="0">
                <a:ea typeface="굴림" pitchFamily="50" charset="-127"/>
              </a:rPr>
              <a:t>symmetry energy</a:t>
            </a:r>
            <a:endParaRPr lang="ko-KR" altLang="en-US" sz="2000" dirty="0" smtClean="0">
              <a:ea typeface="굴림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687687" y="1071546"/>
            <a:ext cx="3452265" cy="5209610"/>
            <a:chOff x="687687" y="1071546"/>
            <a:chExt cx="3452265" cy="5209610"/>
          </a:xfrm>
        </p:grpSpPr>
        <p:pic>
          <p:nvPicPr>
            <p:cNvPr id="9" name="그림 8" descr="EoS-Li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7687" y="1071546"/>
              <a:ext cx="3452265" cy="5209610"/>
            </a:xfrm>
            <a:prstGeom prst="rect">
              <a:avLst/>
            </a:prstGeom>
          </p:spPr>
        </p:pic>
        <p:sp>
          <p:nvSpPr>
            <p:cNvPr id="10" name="자유형 9"/>
            <p:cNvSpPr/>
            <p:nvPr/>
          </p:nvSpPr>
          <p:spPr>
            <a:xfrm>
              <a:off x="1255142" y="4022700"/>
              <a:ext cx="1832930" cy="592118"/>
            </a:xfrm>
            <a:custGeom>
              <a:avLst/>
              <a:gdLst>
                <a:gd name="connsiteX0" fmla="*/ 0 w 1951630"/>
                <a:gd name="connsiteY0" fmla="*/ 259308 h 641445"/>
                <a:gd name="connsiteX1" fmla="*/ 191068 w 1951630"/>
                <a:gd name="connsiteY1" fmla="*/ 163773 h 641445"/>
                <a:gd name="connsiteX2" fmla="*/ 341194 w 1951630"/>
                <a:gd name="connsiteY2" fmla="*/ 95534 h 641445"/>
                <a:gd name="connsiteX3" fmla="*/ 545910 w 1951630"/>
                <a:gd name="connsiteY3" fmla="*/ 27296 h 641445"/>
                <a:gd name="connsiteX4" fmla="*/ 723331 w 1951630"/>
                <a:gd name="connsiteY4" fmla="*/ 0 h 641445"/>
                <a:gd name="connsiteX5" fmla="*/ 955343 w 1951630"/>
                <a:gd name="connsiteY5" fmla="*/ 27296 h 641445"/>
                <a:gd name="connsiteX6" fmla="*/ 1214650 w 1951630"/>
                <a:gd name="connsiteY6" fmla="*/ 95534 h 641445"/>
                <a:gd name="connsiteX7" fmla="*/ 1487606 w 1951630"/>
                <a:gd name="connsiteY7" fmla="*/ 232012 h 641445"/>
                <a:gd name="connsiteX8" fmla="*/ 1692322 w 1951630"/>
                <a:gd name="connsiteY8" fmla="*/ 382137 h 641445"/>
                <a:gd name="connsiteX9" fmla="*/ 1883391 w 1951630"/>
                <a:gd name="connsiteY9" fmla="*/ 559558 h 641445"/>
                <a:gd name="connsiteX10" fmla="*/ 1951630 w 1951630"/>
                <a:gd name="connsiteY10" fmla="*/ 641445 h 64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1630" h="641445">
                  <a:moveTo>
                    <a:pt x="0" y="259308"/>
                  </a:moveTo>
                  <a:lnTo>
                    <a:pt x="191068" y="163773"/>
                  </a:lnTo>
                  <a:cubicBezTo>
                    <a:pt x="247934" y="136477"/>
                    <a:pt x="282054" y="118280"/>
                    <a:pt x="341194" y="95534"/>
                  </a:cubicBezTo>
                  <a:cubicBezTo>
                    <a:pt x="400334" y="72788"/>
                    <a:pt x="482221" y="43218"/>
                    <a:pt x="545910" y="27296"/>
                  </a:cubicBezTo>
                  <a:cubicBezTo>
                    <a:pt x="609600" y="11374"/>
                    <a:pt x="655092" y="0"/>
                    <a:pt x="723331" y="0"/>
                  </a:cubicBezTo>
                  <a:cubicBezTo>
                    <a:pt x="791570" y="0"/>
                    <a:pt x="873457" y="11374"/>
                    <a:pt x="955343" y="27296"/>
                  </a:cubicBezTo>
                  <a:cubicBezTo>
                    <a:pt x="1037229" y="43218"/>
                    <a:pt x="1125940" y="61415"/>
                    <a:pt x="1214650" y="95534"/>
                  </a:cubicBezTo>
                  <a:cubicBezTo>
                    <a:pt x="1303360" y="129653"/>
                    <a:pt x="1407994" y="184245"/>
                    <a:pt x="1487606" y="232012"/>
                  </a:cubicBezTo>
                  <a:cubicBezTo>
                    <a:pt x="1567218" y="279779"/>
                    <a:pt x="1626358" y="327546"/>
                    <a:pt x="1692322" y="382137"/>
                  </a:cubicBezTo>
                  <a:cubicBezTo>
                    <a:pt x="1758286" y="436728"/>
                    <a:pt x="1840173" y="516340"/>
                    <a:pt x="1883391" y="559558"/>
                  </a:cubicBezTo>
                  <a:cubicBezTo>
                    <a:pt x="1926609" y="602776"/>
                    <a:pt x="1939119" y="622110"/>
                    <a:pt x="1951630" y="641445"/>
                  </a:cubicBezTo>
                </a:path>
              </a:pathLst>
            </a:cu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254949" y="3577433"/>
              <a:ext cx="2738647" cy="2359444"/>
            </a:xfrm>
            <a:prstGeom prst="rect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자유형 15"/>
            <p:cNvSpPr/>
            <p:nvPr/>
          </p:nvSpPr>
          <p:spPr>
            <a:xfrm>
              <a:off x="1255594" y="4905953"/>
              <a:ext cx="2306472" cy="1044471"/>
            </a:xfrm>
            <a:custGeom>
              <a:avLst/>
              <a:gdLst>
                <a:gd name="connsiteX0" fmla="*/ 0 w 2306472"/>
                <a:gd name="connsiteY0" fmla="*/ 553151 h 1044471"/>
                <a:gd name="connsiteX1" fmla="*/ 163773 w 2306472"/>
                <a:gd name="connsiteY1" fmla="*/ 484913 h 1044471"/>
                <a:gd name="connsiteX2" fmla="*/ 395785 w 2306472"/>
                <a:gd name="connsiteY2" fmla="*/ 334787 h 1044471"/>
                <a:gd name="connsiteX3" fmla="*/ 627797 w 2306472"/>
                <a:gd name="connsiteY3" fmla="*/ 184662 h 1044471"/>
                <a:gd name="connsiteX4" fmla="*/ 846161 w 2306472"/>
                <a:gd name="connsiteY4" fmla="*/ 75480 h 1044471"/>
                <a:gd name="connsiteX5" fmla="*/ 1050878 w 2306472"/>
                <a:gd name="connsiteY5" fmla="*/ 20889 h 1044471"/>
                <a:gd name="connsiteX6" fmla="*/ 1269242 w 2306472"/>
                <a:gd name="connsiteY6" fmla="*/ 7241 h 1044471"/>
                <a:gd name="connsiteX7" fmla="*/ 1583140 w 2306472"/>
                <a:gd name="connsiteY7" fmla="*/ 130071 h 1044471"/>
                <a:gd name="connsiteX8" fmla="*/ 1842448 w 2306472"/>
                <a:gd name="connsiteY8" fmla="*/ 334787 h 1044471"/>
                <a:gd name="connsiteX9" fmla="*/ 2033516 w 2306472"/>
                <a:gd name="connsiteY9" fmla="*/ 580447 h 1044471"/>
                <a:gd name="connsiteX10" fmla="*/ 2156346 w 2306472"/>
                <a:gd name="connsiteY10" fmla="*/ 771516 h 1044471"/>
                <a:gd name="connsiteX11" fmla="*/ 2306472 w 2306472"/>
                <a:gd name="connsiteY11" fmla="*/ 1044471 h 104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06472" h="1044471">
                  <a:moveTo>
                    <a:pt x="0" y="553151"/>
                  </a:moveTo>
                  <a:cubicBezTo>
                    <a:pt x="48904" y="537229"/>
                    <a:pt x="97809" y="521307"/>
                    <a:pt x="163773" y="484913"/>
                  </a:cubicBezTo>
                  <a:cubicBezTo>
                    <a:pt x="229737" y="448519"/>
                    <a:pt x="395785" y="334787"/>
                    <a:pt x="395785" y="334787"/>
                  </a:cubicBezTo>
                  <a:cubicBezTo>
                    <a:pt x="473122" y="284745"/>
                    <a:pt x="552734" y="227880"/>
                    <a:pt x="627797" y="184662"/>
                  </a:cubicBezTo>
                  <a:cubicBezTo>
                    <a:pt x="702860" y="141444"/>
                    <a:pt x="775648" y="102775"/>
                    <a:pt x="846161" y="75480"/>
                  </a:cubicBezTo>
                  <a:cubicBezTo>
                    <a:pt x="916674" y="48185"/>
                    <a:pt x="980365" y="32262"/>
                    <a:pt x="1050878" y="20889"/>
                  </a:cubicBezTo>
                  <a:cubicBezTo>
                    <a:pt x="1121391" y="9516"/>
                    <a:pt x="1180532" y="-10956"/>
                    <a:pt x="1269242" y="7241"/>
                  </a:cubicBezTo>
                  <a:cubicBezTo>
                    <a:pt x="1357952" y="25438"/>
                    <a:pt x="1487606" y="75480"/>
                    <a:pt x="1583140" y="130071"/>
                  </a:cubicBezTo>
                  <a:cubicBezTo>
                    <a:pt x="1678674" y="184662"/>
                    <a:pt x="1767385" y="259724"/>
                    <a:pt x="1842448" y="334787"/>
                  </a:cubicBezTo>
                  <a:cubicBezTo>
                    <a:pt x="1917511" y="409850"/>
                    <a:pt x="1981200" y="507659"/>
                    <a:pt x="2033516" y="580447"/>
                  </a:cubicBezTo>
                  <a:cubicBezTo>
                    <a:pt x="2085832" y="653235"/>
                    <a:pt x="2110853" y="694179"/>
                    <a:pt x="2156346" y="771516"/>
                  </a:cubicBezTo>
                  <a:cubicBezTo>
                    <a:pt x="2201839" y="848853"/>
                    <a:pt x="2254155" y="946662"/>
                    <a:pt x="2306472" y="104447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15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Symmetry Energy in Fusion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31 March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Review of LAMPS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3254-5E58-46DE-8A56-123A268E143C}" type="slidenum">
              <a:rPr lang="ko-KR" altLang="en-US" smtClean="0"/>
              <a:t>9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5536" y="1268760"/>
                <a:ext cx="860444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7800" indent="-177800">
                  <a:buFont typeface="Wingdings" panose="05000000000000000000" pitchFamily="2" charset="2"/>
                  <a:buChar char="§"/>
                </a:pPr>
                <a:r>
                  <a:rPr lang="en-US" altLang="ko-KR" sz="2200" dirty="0" smtClean="0"/>
                  <a:t>Interplay </a:t>
                </a:r>
                <a:r>
                  <a:rPr lang="en-US" altLang="ko-KR" sz="2200" dirty="0"/>
                  <a:t>between fusion </a:t>
                </a:r>
                <a:r>
                  <a:rPr lang="en-US" altLang="ko-KR" sz="2200" dirty="0" smtClean="0"/>
                  <a:t>and </a:t>
                </a:r>
                <a:r>
                  <a:rPr lang="en-US" altLang="ko-KR" sz="2200" dirty="0"/>
                  <a:t>breakup </a:t>
                </a:r>
                <a:r>
                  <a:rPr lang="en-US" altLang="ko-KR" sz="2200" dirty="0" smtClean="0"/>
                  <a:t>reactions by SMF model</a:t>
                </a:r>
                <a:endParaRPr lang="en-US" altLang="ko-KR" sz="2200" dirty="0"/>
              </a:p>
              <a:p>
                <a:pPr marL="177800" indent="-177800">
                  <a:buFont typeface="Wingdings" panose="05000000000000000000" pitchFamily="2" charset="2"/>
                  <a:buChar char="§"/>
                </a:pPr>
                <a:r>
                  <a:rPr lang="en-US" altLang="ko-KR" sz="2200" dirty="0" smtClean="0"/>
                  <a:t>Larger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2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𝐹𝑢𝑠𝑖𝑜𝑛</m:t>
                        </m:r>
                      </m:sub>
                    </m:sSub>
                  </m:oMath>
                </a14:m>
                <a:r>
                  <a:rPr lang="en-US" altLang="ko-KR" sz="2200" dirty="0" smtClean="0"/>
                  <a:t> </a:t>
                </a:r>
                <a:r>
                  <a:rPr lang="en-US" altLang="ko-KR" sz="2200" dirty="0"/>
                  <a:t>for </a:t>
                </a:r>
                <a:r>
                  <a:rPr lang="en-US" altLang="ko-KR" sz="2200" dirty="0" smtClean="0"/>
                  <a:t>more neutron-rich system </a:t>
                </a:r>
                <a:r>
                  <a:rPr lang="en-US" altLang="ko-KR" sz="2200" dirty="0"/>
                  <a:t>with </a:t>
                </a:r>
                <a:r>
                  <a:rPr lang="en-US" altLang="ko-KR" sz="2200" dirty="0" err="1" smtClean="0"/>
                  <a:t>Asy</a:t>
                </a:r>
                <a:r>
                  <a:rPr lang="en-US" altLang="ko-KR" sz="2200" dirty="0" smtClean="0"/>
                  <a:t>-soft</a:t>
                </a:r>
                <a:endParaRPr lang="en-US" altLang="ko-KR" sz="2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68760"/>
                <a:ext cx="8604448" cy="769441"/>
              </a:xfrm>
              <a:prstGeom prst="rect">
                <a:avLst/>
              </a:prstGeom>
              <a:blipFill rotWithShape="0">
                <a:blip r:embed="rId2"/>
                <a:stretch>
                  <a:fillRect l="-780" t="-5556" b="-158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483768" y="908720"/>
            <a:ext cx="411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C. Rizzo et al., </a:t>
            </a:r>
            <a:r>
              <a:rPr lang="en-US" altLang="ko-KR" dirty="0" smtClean="0"/>
              <a:t>PRC </a:t>
            </a:r>
            <a:r>
              <a:rPr lang="en-US" altLang="ko-KR" dirty="0"/>
              <a:t>83, </a:t>
            </a:r>
            <a:r>
              <a:rPr lang="en-US" altLang="ko-KR" dirty="0" smtClean="0"/>
              <a:t>014604 </a:t>
            </a:r>
            <a:r>
              <a:rPr lang="en-US" altLang="ko-KR" dirty="0"/>
              <a:t>(2011)</a:t>
            </a:r>
            <a:endParaRPr lang="ko-KR" altLang="en-US" dirty="0"/>
          </a:p>
        </p:txBody>
      </p:sp>
      <p:grpSp>
        <p:nvGrpSpPr>
          <p:cNvPr id="9" name="그룹 8"/>
          <p:cNvGrpSpPr/>
          <p:nvPr/>
        </p:nvGrpSpPr>
        <p:grpSpPr>
          <a:xfrm>
            <a:off x="4139952" y="2251582"/>
            <a:ext cx="4968550" cy="3841714"/>
            <a:chOff x="779292" y="2492896"/>
            <a:chExt cx="4968550" cy="3841714"/>
          </a:xfrm>
        </p:grpSpPr>
        <p:grpSp>
          <p:nvGrpSpPr>
            <p:cNvPr id="16" name="그룹 15"/>
            <p:cNvGrpSpPr/>
            <p:nvPr/>
          </p:nvGrpSpPr>
          <p:grpSpPr>
            <a:xfrm>
              <a:off x="779292" y="2492896"/>
              <a:ext cx="4968550" cy="3841714"/>
              <a:chOff x="3278422" y="2492364"/>
              <a:chExt cx="4878940" cy="37185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840896" y="5841560"/>
                <a:ext cx="20437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/>
                  <a:t>Impact parameter</a:t>
                </a:r>
                <a:endParaRPr lang="ko-KR" altLang="en-US" dirty="0"/>
              </a:p>
            </p:txBody>
          </p:sp>
          <p:pic>
            <p:nvPicPr>
              <p:cNvPr id="7" name="그림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9872" y="2492364"/>
                <a:ext cx="4737490" cy="3456917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 rot="16200000">
                <a:off x="2080259" y="3969323"/>
                <a:ext cx="2758997" cy="36267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/>
                  <a:t>Fusion cross section (</a:t>
                </a:r>
                <a:r>
                  <a:rPr lang="en-US" altLang="ko-KR" dirty="0" err="1" smtClean="0"/>
                  <a:t>mb</a:t>
                </a:r>
                <a:r>
                  <a:rPr lang="en-US" altLang="ko-KR" dirty="0" smtClean="0"/>
                  <a:t>)</a:t>
                </a:r>
                <a:endParaRPr lang="ko-KR" altLang="en-US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619555" y="5085184"/>
              <a:ext cx="792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rgbClr val="FF0000"/>
                  </a:solidFill>
                </a:rPr>
                <a:t>n-rich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67944" y="5085184"/>
              <a:ext cx="907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rgbClr val="0000FF"/>
                  </a:solidFill>
                </a:rPr>
                <a:t>n-poor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3528" y="2132856"/>
                <a:ext cx="3885936" cy="1261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err="1" smtClean="0"/>
                  <a:t>Quadrupole</a:t>
                </a:r>
                <a:r>
                  <a:rPr lang="en-US" altLang="ko-KR" dirty="0" smtClean="0"/>
                  <a:t> moment in </a:t>
                </a:r>
                <a:r>
                  <a:rPr lang="en-US" altLang="ko-KR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altLang="ko-KR" dirty="0" smtClean="0"/>
                  <a:t>-space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altLang="ko-KR" dirty="0" smtClean="0"/>
              </a:p>
              <a:p>
                <a:r>
                  <a:rPr lang="en-US" altLang="ko-KR" dirty="0" err="1"/>
                  <a:t>Quadrupole</a:t>
                </a:r>
                <a:r>
                  <a:rPr lang="en-US" altLang="ko-KR" dirty="0"/>
                  <a:t> </a:t>
                </a:r>
                <a:r>
                  <a:rPr lang="en-US" altLang="ko-KR" dirty="0" smtClean="0"/>
                  <a:t>moment </a:t>
                </a:r>
                <a:r>
                  <a:rPr lang="en-US" altLang="ko-KR" dirty="0"/>
                  <a:t>in </a:t>
                </a:r>
                <a:r>
                  <a:rPr lang="en-US" altLang="ko-KR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altLang="ko-KR" dirty="0" smtClean="0"/>
                  <a:t>-space</a:t>
                </a:r>
                <a:endParaRPr lang="en-US" altLang="ko-K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ko-KR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132856"/>
                <a:ext cx="3885936" cy="1261499"/>
              </a:xfrm>
              <a:prstGeom prst="rect">
                <a:avLst/>
              </a:prstGeom>
              <a:blipFill rotWithShape="0">
                <a:blip r:embed="rId4"/>
                <a:stretch>
                  <a:fillRect l="-1254" t="-28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그룹 25"/>
          <p:cNvGrpSpPr/>
          <p:nvPr/>
        </p:nvGrpSpPr>
        <p:grpSpPr>
          <a:xfrm>
            <a:off x="76562" y="3501008"/>
            <a:ext cx="4063390" cy="1707864"/>
            <a:chOff x="35496" y="3401704"/>
            <a:chExt cx="4063390" cy="1707864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645024"/>
              <a:ext cx="4063390" cy="1464544"/>
            </a:xfrm>
            <a:prstGeom prst="rect">
              <a:avLst/>
            </a:prstGeom>
          </p:spPr>
        </p:pic>
        <p:cxnSp>
          <p:nvCxnSpPr>
            <p:cNvPr id="13" name="직선 연결선 12"/>
            <p:cNvCxnSpPr/>
            <p:nvPr/>
          </p:nvCxnSpPr>
          <p:spPr>
            <a:xfrm>
              <a:off x="1220632" y="3956989"/>
              <a:ext cx="263128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>
              <a:off x="1220632" y="3956989"/>
              <a:ext cx="0" cy="8401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196441" y="3401704"/>
              <a:ext cx="20794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aseline="30000" dirty="0" smtClean="0"/>
                <a:t>132</a:t>
              </a:r>
              <a:r>
                <a:rPr lang="en-US" altLang="ko-KR" sz="1400" dirty="0" smtClean="0"/>
                <a:t>Sn+</a:t>
              </a:r>
              <a:r>
                <a:rPr lang="en-US" altLang="ko-KR" sz="1400" baseline="30000" dirty="0" smtClean="0"/>
                <a:t>64</a:t>
              </a:r>
              <a:r>
                <a:rPr lang="en-US" altLang="ko-KR" sz="1400" dirty="0" smtClean="0"/>
                <a:t>Ni @ 10 </a:t>
              </a:r>
              <a:r>
                <a:rPr lang="en-US" altLang="ko-KR" sz="1400" dirty="0" err="1" smtClean="0"/>
                <a:t>AMeV</a:t>
              </a:r>
              <a:endParaRPr lang="ko-KR" altLang="en-US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3517" y="4437112"/>
              <a:ext cx="17563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i="1" dirty="0" smtClean="0">
                  <a:solidFill>
                    <a:srgbClr val="FF0000"/>
                  </a:solidFill>
                </a:rPr>
                <a:t>Breakup condition</a:t>
              </a:r>
              <a:endParaRPr lang="ko-KR" altLang="en-US" sz="1400" b="1" i="1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3528" y="5301208"/>
                <a:ext cx="396047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dirty="0" smtClean="0">
                    <a:solidFill>
                      <a:srgbClr val="0000FF"/>
                    </a:solidFill>
                  </a:rPr>
                  <a:t>Macroscopic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𝐹𝑢𝑠𝑖𝑜𝑛</m:t>
                        </m:r>
                      </m:sub>
                    </m:sSub>
                  </m:oMath>
                </a14:m>
                <a:r>
                  <a:rPr lang="en-US" altLang="ko-KR" sz="2000" dirty="0" smtClean="0">
                    <a:solidFill>
                      <a:srgbClr val="0000FF"/>
                    </a:solidFill>
                  </a:rPr>
                  <a:t> by PACE4 code prefers larger neutron skin diffuseness of n-rich nuclei</a:t>
                </a:r>
                <a:endParaRPr lang="ko-KR" alt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301208"/>
                <a:ext cx="3960472" cy="1015663"/>
              </a:xfrm>
              <a:prstGeom prst="rect">
                <a:avLst/>
              </a:prstGeom>
              <a:blipFill rotWithShape="0">
                <a:blip r:embed="rId6"/>
                <a:stretch>
                  <a:fillRect l="-1538" t="-3614" r="-2615" b="-102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직사각형 27"/>
          <p:cNvSpPr/>
          <p:nvPr/>
        </p:nvSpPr>
        <p:spPr>
          <a:xfrm>
            <a:off x="7668344" y="3082608"/>
            <a:ext cx="1224136" cy="432048"/>
          </a:xfrm>
          <a:prstGeom prst="rect">
            <a:avLst/>
          </a:prstGeom>
          <a:noFill/>
          <a:ln w="31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7668344" y="2708920"/>
            <a:ext cx="1224136" cy="36004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677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8295</TotalTime>
  <Words>2230</Words>
  <Application>Microsoft Office PowerPoint</Application>
  <PresentationFormat>화면 슬라이드 쇼(4:3)</PresentationFormat>
  <Paragraphs>515</Paragraphs>
  <Slides>36</Slides>
  <Notes>2</Notes>
  <HiddenSlides>0</HiddenSlides>
  <MMClips>0</MMClips>
  <ScaleCrop>false</ScaleCrop>
  <HeadingPairs>
    <vt:vector size="8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36</vt:i4>
      </vt:variant>
    </vt:vector>
  </HeadingPairs>
  <TitlesOfParts>
    <vt:vector size="48" baseType="lpstr">
      <vt:lpstr>Calibri</vt:lpstr>
      <vt:lpstr>Symbol</vt:lpstr>
      <vt:lpstr>Wingdings</vt:lpstr>
      <vt:lpstr>Cambria Math</vt:lpstr>
      <vt:lpstr>Arial</vt:lpstr>
      <vt:lpstr>Times New Roman</vt:lpstr>
      <vt:lpstr>SimSun</vt:lpstr>
      <vt:lpstr>맑은 고딕</vt:lpstr>
      <vt:lpstr>굴림</vt:lpstr>
      <vt:lpstr>Office 테마</vt:lpstr>
      <vt:lpstr>수식</vt:lpstr>
      <vt:lpstr>Equation</vt:lpstr>
      <vt:lpstr>Overview of LAMPS</vt:lpstr>
      <vt:lpstr>Physics of RIB Reactions</vt:lpstr>
      <vt:lpstr>Nuclear Phase Diagram</vt:lpstr>
      <vt:lpstr>Nuclear Phase Diagram</vt:lpstr>
      <vt:lpstr>Physics Program of LAMPS</vt:lpstr>
      <vt:lpstr>EOS &amp; Symmetry Energy</vt:lpstr>
      <vt:lpstr>Nuclear Symmetry Energy</vt:lpstr>
      <vt:lpstr>Nuclear Symmetry Energy</vt:lpstr>
      <vt:lpstr>Symmetry Energy in Fusion</vt:lpstr>
      <vt:lpstr>Dipole Emission in Fusion</vt:lpstr>
      <vt:lpstr>Dipole Emission in Fusion</vt:lpstr>
      <vt:lpstr>Dipole Emission in Fusion</vt:lpstr>
      <vt:lpstr>Dipole Response of n-Rich Nuclei</vt:lpstr>
      <vt:lpstr>Dipole Response of n-Rich Nuclei</vt:lpstr>
      <vt:lpstr>Dipole Response of n-Rich Nuclei</vt:lpstr>
      <vt:lpstr>Dipole Response of n-Rich Nuclei</vt:lpstr>
      <vt:lpstr>Dipole Response of n-Rich Nuclei</vt:lpstr>
      <vt:lpstr>Characteristics of PDR </vt:lpstr>
      <vt:lpstr>Charge Equilibration</vt:lpstr>
      <vt:lpstr>Isospin Mixing/Diffusion</vt:lpstr>
      <vt:lpstr>Isospin Mixing/Diffusion</vt:lpstr>
      <vt:lpstr>Isospin Migration/Neck Fragmentation</vt:lpstr>
      <vt:lpstr>Directed Flow</vt:lpstr>
      <vt:lpstr>Directed Flow</vt:lpstr>
      <vt:lpstr>p-/p+ Ratio</vt:lpstr>
      <vt:lpstr>p-/p+ Ratio</vt:lpstr>
      <vt:lpstr>Effective n/p Mass Splitting</vt:lpstr>
      <vt:lpstr>Effective n/p Mass Splitting</vt:lpstr>
      <vt:lpstr>Physics Program of LAMPS</vt:lpstr>
      <vt:lpstr>KOBRA</vt:lpstr>
      <vt:lpstr>High-Energy LAMPS</vt:lpstr>
      <vt:lpstr>Physics Topics to be Covered </vt:lpstr>
      <vt:lpstr>Responsibility</vt:lpstr>
      <vt:lpstr>Plan for Today’s Presentations</vt:lpstr>
      <vt:lpstr>Summary</vt:lpstr>
      <vt:lpstr>Participants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Physics Program at RISP</dc:title>
  <dc:creator>Byungsik Hong</dc:creator>
  <cp:lastModifiedBy>Byungsik Hong</cp:lastModifiedBy>
  <cp:revision>459</cp:revision>
  <cp:lastPrinted>2013-11-07T15:02:42Z</cp:lastPrinted>
  <dcterms:created xsi:type="dcterms:W3CDTF">2013-03-20T01:44:50Z</dcterms:created>
  <dcterms:modified xsi:type="dcterms:W3CDTF">2014-03-29T05:42:56Z</dcterms:modified>
</cp:coreProperties>
</file>