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5"/>
  </p:notesMasterIdLst>
  <p:sldIdLst>
    <p:sldId id="256" r:id="rId2"/>
    <p:sldId id="382" r:id="rId3"/>
    <p:sldId id="445" r:id="rId4"/>
    <p:sldId id="406" r:id="rId5"/>
    <p:sldId id="444" r:id="rId6"/>
    <p:sldId id="403" r:id="rId7"/>
    <p:sldId id="401" r:id="rId8"/>
    <p:sldId id="387" r:id="rId9"/>
    <p:sldId id="380" r:id="rId10"/>
    <p:sldId id="378" r:id="rId11"/>
    <p:sldId id="402" r:id="rId12"/>
    <p:sldId id="362" r:id="rId13"/>
    <p:sldId id="379" r:id="rId14"/>
    <p:sldId id="363" r:id="rId15"/>
    <p:sldId id="366" r:id="rId16"/>
    <p:sldId id="440" r:id="rId17"/>
    <p:sldId id="441" r:id="rId18"/>
    <p:sldId id="367" r:id="rId19"/>
    <p:sldId id="361" r:id="rId20"/>
    <p:sldId id="373" r:id="rId21"/>
    <p:sldId id="391" r:id="rId22"/>
    <p:sldId id="368" r:id="rId23"/>
    <p:sldId id="443" r:id="rId24"/>
    <p:sldId id="442" r:id="rId25"/>
    <p:sldId id="304" r:id="rId26"/>
    <p:sldId id="398" r:id="rId27"/>
    <p:sldId id="348" r:id="rId28"/>
    <p:sldId id="416" r:id="rId29"/>
    <p:sldId id="405" r:id="rId30"/>
    <p:sldId id="423" r:id="rId31"/>
    <p:sldId id="427" r:id="rId32"/>
    <p:sldId id="421" r:id="rId33"/>
    <p:sldId id="388" r:id="rId34"/>
    <p:sldId id="389" r:id="rId35"/>
    <p:sldId id="425" r:id="rId36"/>
    <p:sldId id="390" r:id="rId37"/>
    <p:sldId id="431" r:id="rId38"/>
    <p:sldId id="432" r:id="rId39"/>
    <p:sldId id="433" r:id="rId40"/>
    <p:sldId id="434" r:id="rId41"/>
    <p:sldId id="436" r:id="rId42"/>
    <p:sldId id="437" r:id="rId43"/>
    <p:sldId id="438" r:id="rId44"/>
  </p:sldIdLst>
  <p:sldSz cx="9144000" cy="6858000" type="screen4x3"/>
  <p:notesSz cx="7099300" cy="10234613"/>
  <p:embeddedFontLst>
    <p:embeddedFont>
      <p:font typeface="Bauhaus 93" panose="04030905020B02020C02" pitchFamily="82" charset="0"/>
      <p:regular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Georgia" panose="02040502050405020303" pitchFamily="18" charset="0"/>
      <p:regular r:id="rId51"/>
      <p:bold r:id="rId52"/>
      <p:italic r:id="rId53"/>
      <p:boldItalic r:id="rId54"/>
    </p:embeddedFont>
    <p:embeddedFont>
      <p:font typeface="Broadway" panose="04040905080B02020502" pitchFamily="82" charset="0"/>
      <p:regular r:id="rId55"/>
    </p:embeddedFont>
    <p:embeddedFont>
      <p:font typeface="宋体" panose="02010600030101010101" pitchFamily="2" charset="-122"/>
      <p:regular r:id="rId56"/>
    </p:embeddedFont>
    <p:embeddedFont>
      <p:font typeface="맑은 고딕" panose="020B0503020000020004" pitchFamily="50" charset="-127"/>
      <p:regular r:id="rId57"/>
      <p:bold r:id="rId58"/>
    </p:embeddedFont>
    <p:embeddedFont>
      <p:font typeface="Arial Black" panose="020B0A04020102020204" pitchFamily="34" charset="0"/>
      <p:bold r:id="rId59"/>
    </p:embeddedFont>
    <p:embeddedFont>
      <p:font typeface="Arial Unicode MS" panose="020B0604020202020204" pitchFamily="50" charset="-127"/>
      <p:regular r:id="rId60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FF"/>
    <a:srgbClr val="006600"/>
    <a:srgbClr val="0000CC"/>
    <a:srgbClr val="492AA0"/>
    <a:srgbClr val="FFFF00"/>
    <a:srgbClr val="003399"/>
    <a:srgbClr val="D904FC"/>
    <a:srgbClr val="F96F07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16" autoAdjust="0"/>
    <p:restoredTop sz="98697" autoAdjust="0"/>
  </p:normalViewPr>
  <p:slideViewPr>
    <p:cSldViewPr>
      <p:cViewPr>
        <p:scale>
          <a:sx n="100" d="100"/>
          <a:sy n="100" d="100"/>
        </p:scale>
        <p:origin x="-2322" y="-5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1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7.fntdata"/><Relationship Id="rId60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59" Type="http://schemas.openxmlformats.org/officeDocument/2006/relationships/font" Target="fonts/font14.fntdata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191A85D-7654-4EFD-837A-D3DDC1C83AB0}" type="datetimeFigureOut">
              <a:rPr lang="ko-KR" altLang="en-US" smtClean="0"/>
              <a:pPr/>
              <a:t>2014-03-18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8F68704-5C9B-489D-B294-D057107D73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0679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March 17, 2014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73900" y="6356350"/>
            <a:ext cx="3031976" cy="365125"/>
          </a:xfrm>
        </p:spPr>
        <p:txBody>
          <a:bodyPr/>
          <a:lstStyle/>
          <a:p>
            <a:r>
              <a:rPr lang="en-US" altLang="ko-KR" smtClean="0"/>
              <a:t>March 31 @IBS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357158" y="6357958"/>
            <a:ext cx="842968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March 17, 2014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March 31 @IBS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March 17, 2014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March 31 @IBS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>
            <a:lvl1pPr>
              <a:defRPr b="1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75784"/>
            <a:ext cx="8229600" cy="4967859"/>
          </a:xfrm>
        </p:spPr>
        <p:txBody>
          <a:bodyPr/>
          <a:lstStyle>
            <a:lvl1pPr marL="514350" indent="-514350">
              <a:buFont typeface="+mj-lt"/>
              <a:buAutoNum type="arabicPeriod"/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buNone/>
              <a:defRPr sz="2000"/>
            </a:lvl3pPr>
            <a:lvl4pPr marL="1262063" indent="-269875">
              <a:buFont typeface="Arial" pitchFamily="34" charset="0"/>
              <a:buChar char="•"/>
              <a:defRPr/>
            </a:lvl4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 altLang="ko-KR" smtClean="0"/>
              <a:t>March 17, 2014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 altLang="ko-KR" smtClean="0"/>
              <a:t>March 31 @IBS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1095F8A5-E559-4528-A6CD-D29E9ADCFBC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357158" y="6357958"/>
            <a:ext cx="842968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March 17, 2014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March 31 @IBS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March 17, 2014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March 31 @IBS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March 17, 2014</a:t>
            </a:r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March 31 @IBS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March 17, 2014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March 31 @IBS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March 17, 2014</a:t>
            </a:r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March 31 @IBS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March 17, 2014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March 31 @IBS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March 17, 2014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March 31 @IBS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86834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/>
              <a:t>March 17, 2014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10132" y="6356350"/>
            <a:ext cx="29599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/>
              <a:t>March 31 @IBS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5F8A5-E559-4528-A6CD-D29E9ADCFBC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357158" y="6357958"/>
            <a:ext cx="842968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5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Relationship Id="rId9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95536" y="1988840"/>
            <a:ext cx="8424936" cy="1800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ko-KR" sz="1800" b="1" dirty="0" smtClean="0">
                <a:solidFill>
                  <a:srgbClr val="002060"/>
                </a:solidFill>
                <a:latin typeface="+mj-ea"/>
              </a:rPr>
              <a:t>J</a:t>
            </a:r>
            <a:r>
              <a:rPr lang="en-US" altLang="ko-KR" sz="1800" b="1" dirty="0">
                <a:solidFill>
                  <a:srgbClr val="002060"/>
                </a:solidFill>
                <a:latin typeface="+mj-ea"/>
              </a:rPr>
              <a:t>. Ahn</a:t>
            </a:r>
            <a:r>
              <a:rPr lang="en-US" altLang="ko-KR" sz="1800" b="1" baseline="30000" dirty="0">
                <a:solidFill>
                  <a:srgbClr val="002060"/>
                </a:solidFill>
                <a:latin typeface="+mj-ea"/>
              </a:rPr>
              <a:t>4</a:t>
            </a:r>
            <a:r>
              <a:rPr lang="en-US" altLang="ko-KR" sz="1800" b="1" dirty="0">
                <a:solidFill>
                  <a:srgbClr val="002060"/>
                </a:solidFill>
                <a:latin typeface="+mj-ea"/>
              </a:rPr>
              <a:t>, </a:t>
            </a:r>
            <a:r>
              <a:rPr lang="en-US" altLang="ko-KR" sz="1800" b="1" dirty="0" smtClean="0">
                <a:solidFill>
                  <a:srgbClr val="002060"/>
                </a:solidFill>
                <a:latin typeface="+mj-ea"/>
                <a:ea typeface="+mj-ea"/>
              </a:rPr>
              <a:t>B</a:t>
            </a:r>
            <a:r>
              <a:rPr lang="en-US" altLang="ko-KR" sz="1800" b="1" dirty="0">
                <a:solidFill>
                  <a:srgbClr val="002060"/>
                </a:solidFill>
                <a:latin typeface="+mj-ea"/>
                <a:ea typeface="+mj-ea"/>
              </a:rPr>
              <a:t>. </a:t>
            </a:r>
            <a:r>
              <a:rPr lang="en-US" altLang="ko-KR" sz="1800" b="1" dirty="0" smtClean="0">
                <a:solidFill>
                  <a:srgbClr val="002060"/>
                </a:solidFill>
                <a:latin typeface="+mj-ea"/>
                <a:ea typeface="+mj-ea"/>
              </a:rPr>
              <a:t>Hong</a:t>
            </a:r>
            <a:r>
              <a:rPr lang="en-US" altLang="ko-KR" sz="1800" b="1" baseline="30000" dirty="0" smtClean="0">
                <a:solidFill>
                  <a:srgbClr val="002060"/>
                </a:solidFill>
                <a:latin typeface="+mj-ea"/>
                <a:ea typeface="+mj-ea"/>
              </a:rPr>
              <a:t>1</a:t>
            </a:r>
            <a:r>
              <a:rPr lang="en-US" altLang="ko-KR" sz="1800" b="1" dirty="0" smtClean="0">
                <a:solidFill>
                  <a:srgbClr val="002060"/>
                </a:solidFill>
                <a:latin typeface="+mj-ea"/>
                <a:ea typeface="+mj-ea"/>
              </a:rPr>
              <a:t>, </a:t>
            </a:r>
            <a:r>
              <a:rPr lang="en-US" altLang="ko-KR" sz="1800" b="1" dirty="0">
                <a:solidFill>
                  <a:srgbClr val="002060"/>
                </a:solidFill>
                <a:latin typeface="+mj-ea"/>
                <a:ea typeface="+mj-ea"/>
              </a:rPr>
              <a:t>E. </a:t>
            </a:r>
            <a:r>
              <a:rPr lang="en-US" altLang="ko-KR" sz="1800" b="1" dirty="0" smtClean="0">
                <a:solidFill>
                  <a:srgbClr val="002060"/>
                </a:solidFill>
                <a:latin typeface="+mj-ea"/>
                <a:ea typeface="+mj-ea"/>
              </a:rPr>
              <a:t>Joo</a:t>
            </a:r>
            <a:r>
              <a:rPr lang="en-US" altLang="ko-KR" sz="1800" b="1" baseline="30000" dirty="0">
                <a:solidFill>
                  <a:srgbClr val="002060"/>
                </a:solidFill>
                <a:latin typeface="+mj-ea"/>
                <a:ea typeface="+mj-ea"/>
              </a:rPr>
              <a:t>1</a:t>
            </a:r>
            <a:r>
              <a:rPr lang="en-US" altLang="ko-KR" sz="1800" b="1" dirty="0" smtClean="0">
                <a:solidFill>
                  <a:srgbClr val="002060"/>
                </a:solidFill>
                <a:latin typeface="+mj-ea"/>
                <a:ea typeface="+mj-ea"/>
              </a:rPr>
              <a:t>, </a:t>
            </a:r>
            <a:r>
              <a:rPr lang="en-US" altLang="ko-KR" sz="1800" b="1" dirty="0">
                <a:solidFill>
                  <a:srgbClr val="002060"/>
                </a:solidFill>
                <a:latin typeface="+mj-ea"/>
              </a:rPr>
              <a:t>E. Kim</a:t>
            </a:r>
            <a:r>
              <a:rPr lang="en-US" altLang="ko-KR" sz="1800" b="1" baseline="30000" dirty="0">
                <a:solidFill>
                  <a:srgbClr val="002060"/>
                </a:solidFill>
                <a:latin typeface="+mj-ea"/>
              </a:rPr>
              <a:t>3</a:t>
            </a:r>
            <a:r>
              <a:rPr lang="en-US" altLang="ko-KR" sz="1800" b="1" dirty="0">
                <a:solidFill>
                  <a:srgbClr val="002060"/>
                </a:solidFill>
                <a:latin typeface="+mj-ea"/>
              </a:rPr>
              <a:t>, H. Kim</a:t>
            </a:r>
            <a:r>
              <a:rPr lang="en-US" altLang="ko-KR" sz="1800" b="1" baseline="30000" dirty="0">
                <a:solidFill>
                  <a:srgbClr val="002060"/>
                </a:solidFill>
                <a:latin typeface="+mj-ea"/>
              </a:rPr>
              <a:t>3</a:t>
            </a:r>
            <a:r>
              <a:rPr lang="en-US" altLang="ko-KR" sz="1800" b="1" dirty="0">
                <a:solidFill>
                  <a:srgbClr val="002060"/>
                </a:solidFill>
                <a:latin typeface="+mj-ea"/>
              </a:rPr>
              <a:t>, </a:t>
            </a:r>
            <a:r>
              <a:rPr lang="en-US" altLang="ko-KR" sz="1800" b="1" dirty="0" smtClean="0">
                <a:solidFill>
                  <a:srgbClr val="002060"/>
                </a:solidFill>
                <a:latin typeface="+mj-ea"/>
                <a:ea typeface="+mj-ea"/>
              </a:rPr>
              <a:t>Y</a:t>
            </a:r>
            <a:r>
              <a:rPr lang="en-US" altLang="ko-KR" sz="1800" b="1" dirty="0">
                <a:solidFill>
                  <a:srgbClr val="002060"/>
                </a:solidFill>
                <a:latin typeface="+mj-ea"/>
                <a:ea typeface="+mj-ea"/>
              </a:rPr>
              <a:t>. J. </a:t>
            </a:r>
            <a:r>
              <a:rPr lang="en-US" altLang="ko-KR" sz="1800" b="1" dirty="0" smtClean="0">
                <a:solidFill>
                  <a:srgbClr val="002060"/>
                </a:solidFill>
                <a:latin typeface="+mj-ea"/>
                <a:ea typeface="+mj-ea"/>
              </a:rPr>
              <a:t>Kim</a:t>
            </a:r>
            <a:r>
              <a:rPr lang="en-US" altLang="ko-KR" sz="1800" b="1" baseline="30000" dirty="0" smtClean="0">
                <a:solidFill>
                  <a:srgbClr val="002060"/>
                </a:solidFill>
                <a:latin typeface="+mj-ea"/>
                <a:ea typeface="+mj-ea"/>
              </a:rPr>
              <a:t>2</a:t>
            </a:r>
            <a:r>
              <a:rPr lang="en-US" altLang="ko-KR" sz="1800" b="1" dirty="0" smtClean="0">
                <a:solidFill>
                  <a:srgbClr val="002060"/>
                </a:solidFill>
                <a:latin typeface="+mj-ea"/>
                <a:ea typeface="+mj-ea"/>
              </a:rPr>
              <a:t>, Y. K. Kim</a:t>
            </a:r>
            <a:r>
              <a:rPr lang="en-US" altLang="ko-KR" sz="1800" b="1" baseline="30000" dirty="0" smtClean="0">
                <a:solidFill>
                  <a:srgbClr val="002060"/>
                </a:solidFill>
                <a:latin typeface="+mj-ea"/>
                <a:ea typeface="+mj-ea"/>
              </a:rPr>
              <a:t>2</a:t>
            </a:r>
            <a:r>
              <a:rPr lang="en-US" altLang="ko-KR" sz="1800" b="1" dirty="0" smtClean="0">
                <a:solidFill>
                  <a:srgbClr val="002060"/>
                </a:solidFill>
                <a:latin typeface="+mj-ea"/>
                <a:ea typeface="+mj-ea"/>
              </a:rPr>
              <a:t>, Y</a:t>
            </a:r>
            <a:r>
              <a:rPr lang="en-US" altLang="ko-KR" sz="1800" b="1" dirty="0">
                <a:solidFill>
                  <a:srgbClr val="002060"/>
                </a:solidFill>
                <a:latin typeface="+mj-ea"/>
                <a:ea typeface="+mj-ea"/>
              </a:rPr>
              <a:t>. J. </a:t>
            </a:r>
            <a:r>
              <a:rPr lang="en-US" altLang="ko-KR" sz="1800" b="1" dirty="0" smtClean="0">
                <a:solidFill>
                  <a:srgbClr val="002060"/>
                </a:solidFill>
                <a:latin typeface="+mj-ea"/>
                <a:ea typeface="+mj-ea"/>
              </a:rPr>
              <a:t>Ko</a:t>
            </a:r>
            <a:r>
              <a:rPr lang="en-US" altLang="ko-KR" sz="1800" b="1" baseline="30000" dirty="0">
                <a:solidFill>
                  <a:srgbClr val="002060"/>
                </a:solidFill>
                <a:latin typeface="+mj-ea"/>
                <a:ea typeface="+mj-ea"/>
              </a:rPr>
              <a:t>1</a:t>
            </a:r>
            <a:r>
              <a:rPr lang="en-US" altLang="ko-KR" sz="1800" b="1" dirty="0" smtClean="0">
                <a:solidFill>
                  <a:srgbClr val="002060"/>
                </a:solidFill>
                <a:latin typeface="+mj-ea"/>
                <a:ea typeface="+mj-ea"/>
              </a:rPr>
              <a:t>, </a:t>
            </a:r>
            <a:r>
              <a:rPr lang="en-US" altLang="ko-KR" sz="1800" b="1" dirty="0">
                <a:solidFill>
                  <a:srgbClr val="002060"/>
                </a:solidFill>
                <a:latin typeface="+mj-ea"/>
                <a:ea typeface="+mj-ea"/>
              </a:rPr>
              <a:t>K. S. </a:t>
            </a:r>
            <a:r>
              <a:rPr lang="en-US" altLang="ko-KR" sz="1800" b="1" dirty="0" smtClean="0">
                <a:solidFill>
                  <a:srgbClr val="002060"/>
                </a:solidFill>
                <a:latin typeface="+mj-ea"/>
                <a:ea typeface="+mj-ea"/>
              </a:rPr>
              <a:t>Lee</a:t>
            </a:r>
            <a:r>
              <a:rPr lang="en-US" altLang="ko-KR" sz="1800" b="1" baseline="30000" dirty="0" smtClean="0">
                <a:solidFill>
                  <a:srgbClr val="002060"/>
                </a:solidFill>
                <a:latin typeface="+mj-ea"/>
                <a:ea typeface="+mj-ea"/>
              </a:rPr>
              <a:t>1</a:t>
            </a:r>
            <a:r>
              <a:rPr lang="en-US" altLang="ko-KR" sz="1800" b="1" dirty="0" smtClean="0">
                <a:solidFill>
                  <a:srgbClr val="002060"/>
                </a:solidFill>
                <a:latin typeface="+mj-ea"/>
                <a:ea typeface="+mj-ea"/>
              </a:rPr>
              <a:t>, J</a:t>
            </a:r>
            <a:r>
              <a:rPr lang="en-US" altLang="ko-KR" sz="1800" b="1" dirty="0">
                <a:solidFill>
                  <a:srgbClr val="002060"/>
                </a:solidFill>
                <a:latin typeface="+mj-ea"/>
                <a:ea typeface="+mj-ea"/>
              </a:rPr>
              <a:t>. W. </a:t>
            </a:r>
            <a:r>
              <a:rPr lang="en-US" altLang="ko-KR" sz="1800" b="1" dirty="0" smtClean="0">
                <a:solidFill>
                  <a:srgbClr val="002060"/>
                </a:solidFill>
                <a:latin typeface="+mj-ea"/>
                <a:ea typeface="+mj-ea"/>
              </a:rPr>
              <a:t>Lee</a:t>
            </a:r>
            <a:r>
              <a:rPr lang="en-US" altLang="ko-KR" sz="1800" b="1" baseline="30000" dirty="0">
                <a:solidFill>
                  <a:srgbClr val="002060"/>
                </a:solidFill>
                <a:latin typeface="+mj-ea"/>
                <a:ea typeface="+mj-ea"/>
              </a:rPr>
              <a:t>1</a:t>
            </a:r>
            <a:r>
              <a:rPr lang="en-US" altLang="ko-KR" sz="1800" b="1" dirty="0" smtClean="0">
                <a:solidFill>
                  <a:srgbClr val="002060"/>
                </a:solidFill>
                <a:latin typeface="+mj-ea"/>
                <a:ea typeface="+mj-ea"/>
              </a:rPr>
              <a:t>, </a:t>
            </a:r>
            <a:r>
              <a:rPr lang="en-US" altLang="ko-KR" sz="1800" b="1" dirty="0">
                <a:solidFill>
                  <a:srgbClr val="002060"/>
                </a:solidFill>
                <a:latin typeface="+mj-ea"/>
              </a:rPr>
              <a:t>H. </a:t>
            </a:r>
            <a:r>
              <a:rPr lang="en-US" altLang="ko-KR" sz="1800" b="1" dirty="0" smtClean="0">
                <a:solidFill>
                  <a:srgbClr val="002060"/>
                </a:solidFill>
                <a:latin typeface="+mj-ea"/>
              </a:rPr>
              <a:t>Lee</a:t>
            </a:r>
            <a:r>
              <a:rPr lang="en-US" altLang="ko-KR" sz="1800" b="1" baseline="30000" dirty="0" smtClean="0">
                <a:solidFill>
                  <a:srgbClr val="002060"/>
                </a:solidFill>
                <a:latin typeface="+mj-ea"/>
              </a:rPr>
              <a:t>4</a:t>
            </a:r>
            <a:r>
              <a:rPr lang="en-US" altLang="ko-KR" sz="1800" b="1" dirty="0" smtClean="0">
                <a:solidFill>
                  <a:srgbClr val="002060"/>
                </a:solidFill>
                <a:latin typeface="+mj-ea"/>
                <a:ea typeface="+mj-ea"/>
              </a:rPr>
              <a:t>, </a:t>
            </a:r>
            <a:r>
              <a:rPr lang="en-US" altLang="ko-KR" sz="1800" b="1" u="sng" dirty="0">
                <a:solidFill>
                  <a:srgbClr val="CC00FF"/>
                </a:solidFill>
                <a:latin typeface="+mj-ea"/>
              </a:rPr>
              <a:t>K. S. Lee</a:t>
            </a:r>
            <a:r>
              <a:rPr lang="en-US" altLang="ko-KR" sz="1800" b="1" baseline="30000" dirty="0">
                <a:solidFill>
                  <a:srgbClr val="002060"/>
                </a:solidFill>
                <a:latin typeface="+mj-ea"/>
              </a:rPr>
              <a:t>1</a:t>
            </a:r>
            <a:r>
              <a:rPr lang="en-US" altLang="ko-KR" sz="1800" b="1" dirty="0">
                <a:solidFill>
                  <a:srgbClr val="002060"/>
                </a:solidFill>
                <a:latin typeface="+mj-ea"/>
              </a:rPr>
              <a:t>, </a:t>
            </a:r>
            <a:r>
              <a:rPr lang="en-US" altLang="ko-KR" sz="1800" b="1" dirty="0" smtClean="0">
                <a:solidFill>
                  <a:srgbClr val="002060"/>
                </a:solidFill>
                <a:latin typeface="+mj-ea"/>
                <a:ea typeface="+mj-ea"/>
              </a:rPr>
              <a:t>S. Lee</a:t>
            </a:r>
            <a:r>
              <a:rPr lang="en-US" altLang="ko-KR" sz="1800" b="1" baseline="30000" dirty="0" smtClean="0">
                <a:solidFill>
                  <a:srgbClr val="002060"/>
                </a:solidFill>
                <a:latin typeface="+mj-ea"/>
                <a:ea typeface="+mj-ea"/>
              </a:rPr>
              <a:t>1</a:t>
            </a:r>
            <a:r>
              <a:rPr lang="en-US" altLang="ko-KR" sz="1800" b="1" dirty="0" smtClean="0">
                <a:solidFill>
                  <a:srgbClr val="002060"/>
                </a:solidFill>
                <a:latin typeface="+mj-ea"/>
                <a:ea typeface="+mj-ea"/>
              </a:rPr>
              <a:t>, B. Mulilo</a:t>
            </a:r>
            <a:r>
              <a:rPr lang="en-US" altLang="ko-KR" sz="1800" b="1" baseline="30000" dirty="0" smtClean="0">
                <a:solidFill>
                  <a:srgbClr val="002060"/>
                </a:solidFill>
                <a:latin typeface="+mj-ea"/>
                <a:ea typeface="+mj-ea"/>
              </a:rPr>
              <a:t>1</a:t>
            </a:r>
            <a:r>
              <a:rPr lang="en-US" altLang="ko-KR" sz="1800" b="1" dirty="0" smtClean="0">
                <a:solidFill>
                  <a:srgbClr val="002060"/>
                </a:solidFill>
                <a:latin typeface="+mj-ea"/>
                <a:ea typeface="+mj-ea"/>
              </a:rPr>
              <a:t>, T. S. Shin</a:t>
            </a:r>
            <a:r>
              <a:rPr lang="en-US" altLang="ko-KR" sz="1800" b="1" baseline="30000" dirty="0" smtClean="0">
                <a:solidFill>
                  <a:srgbClr val="002060"/>
                </a:solidFill>
                <a:latin typeface="+mj-ea"/>
                <a:ea typeface="+mj-ea"/>
              </a:rPr>
              <a:t>2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altLang="ko-KR" sz="1600" b="1" i="1" baseline="30000" dirty="0" smtClean="0">
                <a:solidFill>
                  <a:srgbClr val="0070C0"/>
                </a:solidFill>
                <a:latin typeface="Georgia" panose="02040502050405020303" pitchFamily="18" charset="0"/>
                <a:ea typeface="+mj-ea"/>
              </a:rPr>
              <a:t>1</a:t>
            </a:r>
            <a:r>
              <a:rPr lang="en-US" altLang="ko-KR" sz="1600" b="1" i="1" dirty="0" smtClean="0">
                <a:solidFill>
                  <a:srgbClr val="0070C0"/>
                </a:solidFill>
                <a:latin typeface="Georgia" panose="02040502050405020303" pitchFamily="18" charset="0"/>
                <a:ea typeface="+mj-ea"/>
              </a:rPr>
              <a:t>Korea </a:t>
            </a:r>
            <a:r>
              <a:rPr lang="en-US" altLang="ko-KR" sz="1600" b="1" i="1" dirty="0">
                <a:solidFill>
                  <a:srgbClr val="0070C0"/>
                </a:solidFill>
                <a:latin typeface="Georgia" panose="02040502050405020303" pitchFamily="18" charset="0"/>
                <a:ea typeface="+mj-ea"/>
              </a:rPr>
              <a:t>University, Seoul, </a:t>
            </a:r>
            <a:r>
              <a:rPr lang="en-US" altLang="ko-KR" sz="1600" b="1" i="1" dirty="0" smtClean="0">
                <a:solidFill>
                  <a:srgbClr val="0070C0"/>
                </a:solidFill>
                <a:latin typeface="Georgia" panose="02040502050405020303" pitchFamily="18" charset="0"/>
                <a:ea typeface="+mj-ea"/>
              </a:rPr>
              <a:t>Korea</a:t>
            </a:r>
            <a:endParaRPr lang="en-US" altLang="ko-KR" sz="1600" b="1" i="1" baseline="30000" dirty="0" smtClean="0">
              <a:solidFill>
                <a:srgbClr val="0070C0"/>
              </a:solidFill>
              <a:latin typeface="Georgia" panose="02040502050405020303" pitchFamily="18" charset="0"/>
              <a:ea typeface="+mj-ea"/>
            </a:endParaRP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altLang="ko-KR" sz="1600" b="1" i="1" baseline="30000" dirty="0" smtClean="0">
                <a:solidFill>
                  <a:srgbClr val="0070C0"/>
                </a:solidFill>
                <a:latin typeface="Georgia" panose="02040502050405020303" pitchFamily="18" charset="0"/>
                <a:ea typeface="+mj-ea"/>
              </a:rPr>
              <a:t>2</a:t>
            </a:r>
            <a:r>
              <a:rPr lang="en-US" altLang="ko-KR" sz="1600" b="1" i="1" dirty="0" smtClean="0">
                <a:solidFill>
                  <a:srgbClr val="0070C0"/>
                </a:solidFill>
                <a:latin typeface="Georgia" panose="02040502050405020303" pitchFamily="18" charset="0"/>
                <a:ea typeface="+mj-ea"/>
              </a:rPr>
              <a:t>Institute </a:t>
            </a:r>
            <a:r>
              <a:rPr lang="en-US" altLang="ko-KR" sz="1600" b="1" i="1" dirty="0">
                <a:solidFill>
                  <a:srgbClr val="0070C0"/>
                </a:solidFill>
                <a:latin typeface="Georgia" panose="02040502050405020303" pitchFamily="18" charset="0"/>
                <a:ea typeface="+mj-ea"/>
              </a:rPr>
              <a:t>for Basic Science, </a:t>
            </a:r>
            <a:r>
              <a:rPr lang="en-US" altLang="ko-KR" sz="1600" b="1" i="1" dirty="0" err="1" smtClean="0">
                <a:solidFill>
                  <a:srgbClr val="0070C0"/>
                </a:solidFill>
                <a:latin typeface="Georgia" panose="02040502050405020303" pitchFamily="18" charset="0"/>
                <a:ea typeface="+mj-ea"/>
              </a:rPr>
              <a:t>Daejeon</a:t>
            </a:r>
            <a:r>
              <a:rPr lang="en-US" altLang="ko-KR" sz="1600" b="1" i="1" dirty="0" smtClean="0">
                <a:solidFill>
                  <a:srgbClr val="0070C0"/>
                </a:solidFill>
                <a:latin typeface="Georgia" panose="02040502050405020303" pitchFamily="18" charset="0"/>
                <a:ea typeface="+mj-ea"/>
              </a:rPr>
              <a:t>, Korea</a:t>
            </a:r>
            <a:r>
              <a:rPr lang="en-US" altLang="ko-KR" sz="1600" b="1" i="1" dirty="0">
                <a:solidFill>
                  <a:srgbClr val="0070C0"/>
                </a:solidFill>
                <a:latin typeface="Georgia" panose="02040502050405020303" pitchFamily="18" charset="0"/>
                <a:ea typeface="+mj-ea"/>
              </a:rPr>
              <a:t/>
            </a:r>
            <a:br>
              <a:rPr lang="en-US" altLang="ko-KR" sz="1600" b="1" i="1" dirty="0">
                <a:solidFill>
                  <a:srgbClr val="0070C0"/>
                </a:solidFill>
                <a:latin typeface="Georgia" panose="02040502050405020303" pitchFamily="18" charset="0"/>
                <a:ea typeface="+mj-ea"/>
              </a:rPr>
            </a:br>
            <a:r>
              <a:rPr lang="en-US" altLang="ko-KR" sz="1600" b="1" i="1" baseline="30000" dirty="0" smtClean="0">
                <a:solidFill>
                  <a:srgbClr val="0070C0"/>
                </a:solidFill>
                <a:latin typeface="Georgia" panose="02040502050405020303" pitchFamily="18" charset="0"/>
                <a:ea typeface="+mj-ea"/>
              </a:rPr>
              <a:t>3</a:t>
            </a:r>
            <a:r>
              <a:rPr lang="en-US" altLang="ko-KR" sz="1600" b="1" i="1" dirty="0" smtClean="0">
                <a:solidFill>
                  <a:srgbClr val="0070C0"/>
                </a:solidFill>
                <a:latin typeface="Georgia" panose="02040502050405020303" pitchFamily="18" charset="0"/>
                <a:ea typeface="+mj-ea"/>
              </a:rPr>
              <a:t>Chonbuk </a:t>
            </a:r>
            <a:r>
              <a:rPr lang="en-US" altLang="ko-KR" sz="1600" b="1" i="1" dirty="0">
                <a:solidFill>
                  <a:srgbClr val="0070C0"/>
                </a:solidFill>
                <a:latin typeface="Georgia" panose="02040502050405020303" pitchFamily="18" charset="0"/>
                <a:ea typeface="+mj-ea"/>
              </a:rPr>
              <a:t>National University, </a:t>
            </a:r>
            <a:r>
              <a:rPr lang="en-US" altLang="ko-KR" sz="1600" b="1" i="1" dirty="0" err="1">
                <a:solidFill>
                  <a:srgbClr val="0070C0"/>
                </a:solidFill>
                <a:latin typeface="Georgia" panose="02040502050405020303" pitchFamily="18" charset="0"/>
                <a:ea typeface="+mj-ea"/>
              </a:rPr>
              <a:t>Jeonju</a:t>
            </a:r>
            <a:r>
              <a:rPr lang="en-US" altLang="ko-KR" sz="1600" b="1" i="1" dirty="0">
                <a:solidFill>
                  <a:srgbClr val="0070C0"/>
                </a:solidFill>
                <a:latin typeface="Georgia" panose="02040502050405020303" pitchFamily="18" charset="0"/>
                <a:ea typeface="+mj-ea"/>
              </a:rPr>
              <a:t>, </a:t>
            </a:r>
            <a:r>
              <a:rPr lang="en-US" altLang="ko-KR" sz="1600" b="1" i="1" dirty="0" smtClean="0">
                <a:solidFill>
                  <a:srgbClr val="0070C0"/>
                </a:solidFill>
                <a:latin typeface="Georgia" panose="02040502050405020303" pitchFamily="18" charset="0"/>
                <a:ea typeface="+mj-ea"/>
              </a:rPr>
              <a:t>Korea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altLang="ko-KR" sz="1600" b="1" i="1" baseline="30000" dirty="0" smtClean="0">
                <a:solidFill>
                  <a:srgbClr val="0070C0"/>
                </a:solidFill>
                <a:latin typeface="Georgia" panose="02040502050405020303" pitchFamily="18" charset="0"/>
                <a:ea typeface="+mj-ea"/>
              </a:rPr>
              <a:t>4</a:t>
            </a:r>
            <a:r>
              <a:rPr lang="en-US" altLang="ko-KR" sz="1600" b="1" i="1" dirty="0" smtClean="0">
                <a:solidFill>
                  <a:srgbClr val="0070C0"/>
                </a:solidFill>
                <a:latin typeface="Georgia" panose="02040502050405020303" pitchFamily="18" charset="0"/>
                <a:ea typeface="+mj-ea"/>
              </a:rPr>
              <a:t>Pusan </a:t>
            </a:r>
            <a:r>
              <a:rPr lang="en-US" altLang="ko-KR" sz="1600" b="1" i="1" dirty="0">
                <a:solidFill>
                  <a:srgbClr val="0070C0"/>
                </a:solidFill>
                <a:latin typeface="Georgia" panose="02040502050405020303" pitchFamily="18" charset="0"/>
                <a:ea typeface="+mj-ea"/>
              </a:rPr>
              <a:t>National University, </a:t>
            </a:r>
            <a:r>
              <a:rPr lang="en-US" altLang="ko-KR" sz="1600" b="1" i="1" dirty="0" err="1">
                <a:solidFill>
                  <a:srgbClr val="0070C0"/>
                </a:solidFill>
                <a:latin typeface="Georgia" panose="02040502050405020303" pitchFamily="18" charset="0"/>
                <a:ea typeface="+mj-ea"/>
              </a:rPr>
              <a:t>Busan</a:t>
            </a:r>
            <a:r>
              <a:rPr lang="en-US" altLang="ko-KR" sz="1600" b="1" i="1" dirty="0">
                <a:solidFill>
                  <a:srgbClr val="0070C0"/>
                </a:solidFill>
                <a:latin typeface="Georgia" panose="02040502050405020303" pitchFamily="18" charset="0"/>
                <a:ea typeface="+mj-ea"/>
              </a:rPr>
              <a:t>, </a:t>
            </a:r>
            <a:r>
              <a:rPr lang="en-US" altLang="ko-KR" sz="1600" b="1" i="1" dirty="0" smtClean="0">
                <a:solidFill>
                  <a:srgbClr val="0070C0"/>
                </a:solidFill>
                <a:latin typeface="Georgia" panose="02040502050405020303" pitchFamily="18" charset="0"/>
                <a:ea typeface="+mj-ea"/>
              </a:rPr>
              <a:t>Korea</a:t>
            </a:r>
            <a:endParaRPr lang="en-US" altLang="ko-KR" sz="1600" b="1" dirty="0">
              <a:solidFill>
                <a:srgbClr val="0070C0"/>
              </a:solidFill>
              <a:latin typeface="Georgia" panose="02040502050405020303" pitchFamily="18" charset="0"/>
              <a:ea typeface="+mj-ea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1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539552" y="116632"/>
            <a:ext cx="8064896" cy="1690078"/>
          </a:xfrm>
          <a:prstGeom prst="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6200000" scaled="0"/>
          </a:gradFill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Plastic Scintillators for Neutron and Charge Particle Detections for </a:t>
            </a: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LAMPS </a:t>
            </a:r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Experiments at </a:t>
            </a: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RAON</a:t>
            </a:r>
            <a:endParaRPr lang="ko-KR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March 31 @IBS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 bwMode="auto">
          <a:xfrm>
            <a:off x="519895" y="3893274"/>
            <a:ext cx="8156561" cy="236988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just">
              <a:spcAft>
                <a:spcPts val="400"/>
              </a:spcAft>
            </a:pPr>
            <a:r>
              <a:rPr lang="en-US" altLang="ko-KR" sz="20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굴림" pitchFamily="50" charset="-127"/>
              </a:rPr>
              <a:t>Contents</a:t>
            </a:r>
            <a:endParaRPr lang="en-US" altLang="ko-KR" sz="2000" u="sng" dirty="0" smtClean="0">
              <a:latin typeface="Arial Black" panose="020B0A04020102020204" pitchFamily="34" charset="0"/>
              <a:ea typeface="굴림" pitchFamily="50" charset="-127"/>
            </a:endParaRPr>
          </a:p>
          <a:p>
            <a:pPr marL="457200" indent="-457200" algn="just">
              <a:spcAft>
                <a:spcPts val="400"/>
              </a:spcAft>
              <a:buFont typeface="+mj-lt"/>
              <a:buAutoNum type="arabicPeriod"/>
            </a:pPr>
            <a:r>
              <a:rPr lang="en-US" altLang="ko-KR" dirty="0" smtClean="0">
                <a:solidFill>
                  <a:srgbClr val="0000FF"/>
                </a:solidFill>
                <a:latin typeface="Arial Black" panose="020B0A04020102020204" pitchFamily="34" charset="0"/>
                <a:ea typeface="굴림" pitchFamily="50" charset="-127"/>
              </a:rPr>
              <a:t>Introductions: LAMPS </a:t>
            </a:r>
            <a:r>
              <a:rPr lang="en-US" altLang="ko-KR" dirty="0">
                <a:solidFill>
                  <a:srgbClr val="0000FF"/>
                </a:solidFill>
                <a:latin typeface="Arial Black" panose="020B0A04020102020204" pitchFamily="34" charset="0"/>
                <a:ea typeface="굴림" pitchFamily="50" charset="-127"/>
              </a:rPr>
              <a:t>at RAON </a:t>
            </a:r>
            <a:endParaRPr lang="en-US" altLang="ko-KR" dirty="0" smtClean="0">
              <a:solidFill>
                <a:srgbClr val="0000FF"/>
              </a:solidFill>
              <a:latin typeface="Arial Black" panose="020B0A04020102020204" pitchFamily="34" charset="0"/>
              <a:ea typeface="굴림" pitchFamily="50" charset="-127"/>
            </a:endParaRPr>
          </a:p>
          <a:p>
            <a:pPr marL="457200" indent="-457200" algn="just">
              <a:spcAft>
                <a:spcPts val="400"/>
              </a:spcAft>
              <a:buFont typeface="+mj-lt"/>
              <a:buAutoNum type="arabicPeriod"/>
            </a:pPr>
            <a:r>
              <a:rPr lang="en-US" altLang="ko-KR" dirty="0" smtClean="0">
                <a:solidFill>
                  <a:srgbClr val="0000FF"/>
                </a:solidFill>
                <a:latin typeface="Arial Black" panose="020B0A04020102020204" pitchFamily="34" charset="0"/>
                <a:ea typeface="굴림" pitchFamily="50" charset="-127"/>
              </a:rPr>
              <a:t>Neutron detectors for high-energy experiments</a:t>
            </a:r>
          </a:p>
          <a:p>
            <a:pPr marL="457200" indent="-457200" algn="just">
              <a:spcAft>
                <a:spcPts val="400"/>
              </a:spcAft>
              <a:buFont typeface="+mj-lt"/>
              <a:buAutoNum type="arabicPeriod"/>
            </a:pPr>
            <a:r>
              <a:rPr lang="en-US" altLang="ko-KR" dirty="0">
                <a:solidFill>
                  <a:srgbClr val="0000FF"/>
                </a:solidFill>
                <a:latin typeface="Arial Black" panose="020B0A04020102020204" pitchFamily="34" charset="0"/>
                <a:ea typeface="굴림" pitchFamily="50" charset="-127"/>
              </a:rPr>
              <a:t>Neutron detectors for </a:t>
            </a:r>
            <a:r>
              <a:rPr lang="en-US" altLang="ko-KR" dirty="0" smtClean="0">
                <a:solidFill>
                  <a:srgbClr val="0000FF"/>
                </a:solidFill>
                <a:latin typeface="Arial Black" panose="020B0A04020102020204" pitchFamily="34" charset="0"/>
                <a:ea typeface="굴림" pitchFamily="50" charset="-127"/>
              </a:rPr>
              <a:t>low-energy experiments</a:t>
            </a:r>
          </a:p>
          <a:p>
            <a:pPr marL="457200" indent="-457200" algn="just">
              <a:spcAft>
                <a:spcPts val="400"/>
              </a:spcAft>
              <a:buFont typeface="+mj-lt"/>
              <a:buAutoNum type="arabicPeriod"/>
            </a:pPr>
            <a:r>
              <a:rPr lang="en-US" altLang="ko-KR" dirty="0" smtClean="0">
                <a:solidFill>
                  <a:srgbClr val="0000FF"/>
                </a:solidFill>
                <a:latin typeface="Arial Black" panose="020B0A04020102020204" pitchFamily="34" charset="0"/>
                <a:ea typeface="굴림" pitchFamily="50" charset="-127"/>
              </a:rPr>
              <a:t>TOF detectors in LAMPS solenoid spectrometer</a:t>
            </a:r>
          </a:p>
          <a:p>
            <a:pPr marL="457200" indent="-457200" algn="just">
              <a:spcAft>
                <a:spcPts val="400"/>
              </a:spcAft>
              <a:buFont typeface="+mj-lt"/>
              <a:buAutoNum type="arabicPeriod"/>
            </a:pPr>
            <a:r>
              <a:rPr lang="en-US" altLang="ko-KR" dirty="0" smtClean="0">
                <a:solidFill>
                  <a:srgbClr val="0000FF"/>
                </a:solidFill>
                <a:latin typeface="Arial Black" panose="020B0A04020102020204" pitchFamily="34" charset="0"/>
                <a:ea typeface="굴림" pitchFamily="50" charset="-127"/>
              </a:rPr>
              <a:t>Digitization electronics for neutron and TOF detectors</a:t>
            </a:r>
          </a:p>
          <a:p>
            <a:pPr marL="457200" indent="-457200" algn="just">
              <a:spcAft>
                <a:spcPts val="400"/>
              </a:spcAft>
              <a:buFont typeface="+mj-lt"/>
              <a:buAutoNum type="arabicPeriod"/>
            </a:pPr>
            <a:r>
              <a:rPr lang="en-US" altLang="ko-KR" dirty="0" smtClean="0">
                <a:solidFill>
                  <a:srgbClr val="0000FF"/>
                </a:solidFill>
                <a:latin typeface="Arial Black" panose="020B0A04020102020204" pitchFamily="34" charset="0"/>
                <a:ea typeface="굴림" pitchFamily="50" charset="-127"/>
              </a:rPr>
              <a:t>Summary &amp; milestones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March 17, 2014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/>
          <p:cNvSpPr/>
          <p:nvPr/>
        </p:nvSpPr>
        <p:spPr>
          <a:xfrm>
            <a:off x="452339" y="4137593"/>
            <a:ext cx="3903637" cy="2119590"/>
          </a:xfrm>
          <a:prstGeom prst="round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10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07504" y="1133356"/>
            <a:ext cx="4932548" cy="2575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altLang="ko-KR" sz="1600" dirty="0" smtClean="0">
                <a:latin typeface="+mn-ea"/>
              </a:rPr>
              <a:t>Time-Of-Flight for </a:t>
            </a:r>
            <a:r>
              <a:rPr lang="en-US" altLang="ko-KR" sz="1600" i="1" dirty="0">
                <a:latin typeface="+mn-ea"/>
              </a:rPr>
              <a:t>γ</a:t>
            </a:r>
            <a:r>
              <a:rPr lang="en-US" altLang="ko-KR" sz="1600" dirty="0">
                <a:latin typeface="+mn-ea"/>
              </a:rPr>
              <a:t> and </a:t>
            </a:r>
            <a:r>
              <a:rPr lang="en-US" altLang="ko-KR" sz="1600" i="1" dirty="0" smtClean="0">
                <a:latin typeface="+mn-ea"/>
              </a:rPr>
              <a:t>n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altLang="ko-KR" sz="1600" dirty="0" smtClean="0">
                <a:latin typeface="+mn-ea"/>
              </a:rPr>
              <a:t>TOF distance = </a:t>
            </a:r>
            <a:r>
              <a:rPr lang="en-US" altLang="ko-KR" sz="1600" dirty="0" smtClean="0">
                <a:solidFill>
                  <a:srgbClr val="FF0000"/>
                </a:solidFill>
                <a:latin typeface="+mn-ea"/>
              </a:rPr>
              <a:t>1.0 m 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altLang="ko-KR" sz="1600" dirty="0" smtClean="0">
                <a:latin typeface="+mn-ea"/>
              </a:rPr>
              <a:t>Used </a:t>
            </a:r>
            <a:r>
              <a:rPr lang="en-US" altLang="ko-KR" sz="1600" dirty="0" err="1" smtClean="0">
                <a:latin typeface="+mn-ea"/>
              </a:rPr>
              <a:t>LeCroy</a:t>
            </a:r>
            <a:r>
              <a:rPr lang="en-US" altLang="ko-KR" sz="1600" dirty="0" smtClean="0">
                <a:latin typeface="+mn-ea"/>
              </a:rPr>
              <a:t> 2228 TDC &amp; 2249 ADC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altLang="ko-KR" sz="1600" dirty="0" smtClean="0">
                <a:latin typeface="+mn-ea"/>
              </a:rPr>
              <a:t>5-cm thick 5-cm diameter disk-shape plastic scintillator for event triggers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altLang="ko-KR" sz="1600" dirty="0" smtClean="0">
                <a:latin typeface="+mn-ea"/>
              </a:rPr>
              <a:t>Maximum TOF to measure =</a:t>
            </a:r>
            <a:r>
              <a:rPr lang="en-US" altLang="ko-KR" sz="1600" dirty="0" smtClean="0">
                <a:solidFill>
                  <a:srgbClr val="0000FF"/>
                </a:solidFill>
                <a:latin typeface="+mn-ea"/>
              </a:rPr>
              <a:t> </a:t>
            </a:r>
            <a:r>
              <a:rPr lang="en-US" altLang="ko-KR" sz="1600" dirty="0" smtClean="0">
                <a:solidFill>
                  <a:srgbClr val="FF0000"/>
                </a:solidFill>
                <a:latin typeface="+mn-ea"/>
              </a:rPr>
              <a:t>50 ns 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altLang="ko-KR" sz="1600" dirty="0" smtClean="0">
                <a:latin typeface="+mn-ea"/>
              </a:rPr>
              <a:t>3.78 </a:t>
            </a:r>
            <a:r>
              <a:rPr lang="en-US" altLang="ko-KR" sz="16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ko-KR" sz="1600" dirty="0" smtClean="0">
                <a:latin typeface="+mn-ea"/>
              </a:rPr>
              <a:t> per fission decay and </a:t>
            </a:r>
            <a:r>
              <a:rPr lang="en-US" altLang="ko-KR" sz="1600" i="1" dirty="0" err="1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ko-KR" sz="1600" dirty="0" err="1" smtClean="0">
                <a:latin typeface="+mn-ea"/>
              </a:rPr>
              <a:t>’s</a:t>
            </a:r>
            <a:r>
              <a:rPr lang="en-US" altLang="ko-KR" sz="1600" dirty="0" smtClean="0">
                <a:latin typeface="+mn-ea"/>
              </a:rPr>
              <a:t> from gamma transitions </a:t>
            </a: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163" y="116632"/>
            <a:ext cx="3072341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452338" y="4293096"/>
            <a:ext cx="390363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ko-KR" sz="1600" b="1" dirty="0" smtClean="0">
                <a:solidFill>
                  <a:srgbClr val="006600"/>
                </a:solidFill>
                <a:latin typeface="Georgia" panose="02040502050405020303" pitchFamily="18" charset="0"/>
              </a:rPr>
              <a:t>Trigger detector	Neutron detector</a:t>
            </a:r>
          </a:p>
          <a:p>
            <a:pPr algn="ctr">
              <a:spcAft>
                <a:spcPts val="600"/>
              </a:spcAft>
            </a:pPr>
            <a:r>
              <a:rPr lang="el-GR" altLang="ko-KR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 </a:t>
            </a:r>
            <a:r>
              <a:rPr lang="en-US" altLang="ko-KR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l-GR" altLang="ko-KR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 </a:t>
            </a:r>
            <a:endParaRPr lang="el-GR" altLang="ko-KR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altLang="ko-KR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	</a:t>
            </a:r>
            <a:r>
              <a:rPr lang="en-US" altLang="ko-KR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altLang="ko-KR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 </a:t>
            </a:r>
            <a:endParaRPr lang="el-GR" altLang="ko-KR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l-GR" altLang="ko-KR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 	</a:t>
            </a:r>
            <a:r>
              <a:rPr lang="en-US" altLang="ko-KR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n </a:t>
            </a:r>
            <a:endParaRPr lang="en-US" altLang="ko-KR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altLang="ko-KR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	</a:t>
            </a:r>
            <a:r>
              <a:rPr lang="en-US" altLang="ko-KR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n </a:t>
            </a:r>
            <a:endParaRPr lang="en-US" altLang="ko-KR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제목 29"/>
          <p:cNvSpPr txBox="1">
            <a:spLocks/>
          </p:cNvSpPr>
          <p:nvPr/>
        </p:nvSpPr>
        <p:spPr>
          <a:xfrm>
            <a:off x="0" y="116632"/>
            <a:ext cx="6084168" cy="93610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1-m long neutron detector (2012-2013): Test results with </a:t>
            </a:r>
            <a:r>
              <a:rPr lang="en-US" altLang="ko-KR" sz="2300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60</a:t>
            </a:r>
            <a:r>
              <a:rPr lang="en-US" altLang="ko-KR" sz="2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Co &amp; </a:t>
            </a:r>
            <a:r>
              <a:rPr lang="en-US" altLang="ko-KR" sz="2300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252</a:t>
            </a:r>
            <a:r>
              <a:rPr lang="en-US" altLang="ko-KR" sz="2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Cf sources  </a:t>
            </a:r>
            <a:endParaRPr lang="ko-KR" altLang="en-US" sz="2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413" y="2564904"/>
            <a:ext cx="4187067" cy="371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1426418" y="3789040"/>
            <a:ext cx="1853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rgbClr val="0000FF"/>
                </a:solidFill>
                <a:latin typeface="Georgia" panose="02040502050405020303" pitchFamily="18" charset="0"/>
              </a:rPr>
              <a:t>Event triggers</a:t>
            </a:r>
            <a:endParaRPr lang="ko-KR" alt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653136"/>
            <a:ext cx="576064" cy="21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직선 연결선 11"/>
          <p:cNvCxnSpPr/>
          <p:nvPr/>
        </p:nvCxnSpPr>
        <p:spPr>
          <a:xfrm>
            <a:off x="539552" y="4653136"/>
            <a:ext cx="36004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2339752" y="4373488"/>
            <a:ext cx="0" cy="16478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바닥글 개체 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March 31 @IBS</a:t>
            </a:r>
            <a:endParaRPr lang="ko-KR" alt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March 17, 2014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3335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266545"/>
            <a:ext cx="3196423" cy="3067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11</a:t>
            </a:fld>
            <a:endParaRPr lang="ko-KR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6632"/>
            <a:ext cx="4070307" cy="30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306896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306896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" name="_x276168640" descr="DRW00000ba40b6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5" y="3689648"/>
            <a:ext cx="5697651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611560" y="3329608"/>
            <a:ext cx="1841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rgbClr val="003399"/>
                </a:solidFill>
                <a:latin typeface="+mj-lt"/>
              </a:rPr>
              <a:t>From Left PMT</a:t>
            </a:r>
            <a:endParaRPr lang="ko-KR" altLang="en-US" b="1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203848" y="3329608"/>
            <a:ext cx="2002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rgbClr val="003399"/>
                </a:solidFill>
                <a:latin typeface="+mj-lt"/>
              </a:rPr>
              <a:t>From Right PMT</a:t>
            </a:r>
            <a:endParaRPr lang="ko-KR" altLang="en-US" b="1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306896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306896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179512" y="478413"/>
            <a:ext cx="43498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altLang="ko-KR" b="1" dirty="0" smtClean="0">
                <a:solidFill>
                  <a:srgbClr val="0000FF"/>
                </a:solidFill>
                <a:latin typeface="+mj-lt"/>
              </a:rPr>
              <a:t>TOF measurement for fission neutrons and gammas from </a:t>
            </a:r>
            <a:r>
              <a:rPr lang="en-US" altLang="ko-KR" b="1" baseline="30000" dirty="0" smtClean="0">
                <a:solidFill>
                  <a:srgbClr val="0000FF"/>
                </a:solidFill>
                <a:latin typeface="+mj-lt"/>
              </a:rPr>
              <a:t>252</a:t>
            </a:r>
            <a:r>
              <a:rPr lang="en-US" altLang="ko-KR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ko-KR" b="1" dirty="0" err="1" smtClean="0">
                <a:solidFill>
                  <a:srgbClr val="0000FF"/>
                </a:solidFill>
                <a:latin typeface="+mj-lt"/>
              </a:rPr>
              <a:t>Cf</a:t>
            </a:r>
            <a:r>
              <a:rPr lang="en-US" altLang="ko-KR" b="1" dirty="0" smtClean="0">
                <a:solidFill>
                  <a:srgbClr val="0000FF"/>
                </a:solidFill>
                <a:latin typeface="+mj-lt"/>
              </a:rPr>
              <a:t>  </a:t>
            </a:r>
          </a:p>
        </p:txBody>
      </p:sp>
      <p:grpSp>
        <p:nvGrpSpPr>
          <p:cNvPr id="18" name="그룹 17"/>
          <p:cNvGrpSpPr/>
          <p:nvPr/>
        </p:nvGrpSpPr>
        <p:grpSpPr>
          <a:xfrm>
            <a:off x="424605" y="1399951"/>
            <a:ext cx="4037884" cy="1368152"/>
            <a:chOff x="593329" y="1395030"/>
            <a:chExt cx="3749852" cy="1169874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395030"/>
              <a:ext cx="2997761" cy="1169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직사각형 15"/>
            <p:cNvSpPr/>
            <p:nvPr/>
          </p:nvSpPr>
          <p:spPr>
            <a:xfrm>
              <a:off x="593329" y="1825679"/>
              <a:ext cx="3513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b="1" i="1" dirty="0" err="1" smtClean="0">
                  <a:solidFill>
                    <a:srgbClr val="002060"/>
                  </a:solidFill>
                  <a:latin typeface="+mj-lt"/>
                </a:rPr>
                <a:t>t</a:t>
              </a:r>
              <a:r>
                <a:rPr lang="en-US" altLang="ko-KR" b="1" baseline="-25000" dirty="0" err="1" smtClean="0">
                  <a:solidFill>
                    <a:srgbClr val="002060"/>
                  </a:solidFill>
                  <a:latin typeface="+mj-lt"/>
                </a:rPr>
                <a:t>L</a:t>
              </a:r>
              <a:endParaRPr lang="ko-KR" altLang="en-US" b="1" dirty="0">
                <a:latin typeface="+mj-lt"/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3969361" y="1845907"/>
              <a:ext cx="3738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b="1" i="1" dirty="0" err="1" smtClean="0">
                  <a:solidFill>
                    <a:srgbClr val="002060"/>
                  </a:solidFill>
                  <a:latin typeface="+mj-lt"/>
                </a:rPr>
                <a:t>t</a:t>
              </a:r>
              <a:r>
                <a:rPr lang="en-US" altLang="ko-KR" b="1" baseline="-25000" dirty="0" err="1" smtClean="0">
                  <a:solidFill>
                    <a:srgbClr val="002060"/>
                  </a:solidFill>
                  <a:latin typeface="+mj-lt"/>
                </a:rPr>
                <a:t>R</a:t>
              </a:r>
              <a:endParaRPr lang="ko-KR" altLang="en-US" b="1" dirty="0">
                <a:latin typeface="+mj-lt"/>
              </a:endParaRPr>
            </a:p>
          </p:txBody>
        </p:sp>
      </p:grp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March 31 @IBS</a:t>
            </a:r>
            <a:endParaRPr lang="ko-KR" alt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March 17, 2014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7717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179512" y="548680"/>
            <a:ext cx="8712968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b="1" dirty="0" smtClean="0">
                <a:solidFill>
                  <a:srgbClr val="0000FF"/>
                </a:solidFill>
                <a:latin typeface="+mj-lt"/>
              </a:rPr>
              <a:t>Electronic setup </a:t>
            </a:r>
          </a:p>
          <a:p>
            <a:pPr marL="360000" indent="-2520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latin typeface="+mj-lt"/>
              </a:rPr>
              <a:t>Maximum/Minimum </a:t>
            </a:r>
            <a:r>
              <a:rPr lang="en-US" altLang="ko-KR" sz="1600" dirty="0" smtClean="0">
                <a:latin typeface="+mj-lt"/>
              </a:rPr>
              <a:t>times </a:t>
            </a:r>
            <a:r>
              <a:rPr lang="en-US" altLang="ko-KR" sz="1600" dirty="0" smtClean="0">
                <a:latin typeface="+mj-lt"/>
              </a:rPr>
              <a:t>to measure (</a:t>
            </a:r>
            <a:r>
              <a:rPr lang="en-US" altLang="ko-KR" sz="1600" dirty="0" err="1" smtClean="0">
                <a:latin typeface="+mj-lt"/>
              </a:rPr>
              <a:t>LeCroy</a:t>
            </a:r>
            <a:r>
              <a:rPr lang="en-US" altLang="ko-KR" sz="1600" dirty="0" smtClean="0">
                <a:latin typeface="+mj-lt"/>
              </a:rPr>
              <a:t> 2228) for </a:t>
            </a:r>
            <a:r>
              <a:rPr lang="en-US" altLang="ko-KR" sz="1600" baseline="30000" dirty="0" smtClean="0">
                <a:latin typeface="+mj-lt"/>
              </a:rPr>
              <a:t>252</a:t>
            </a:r>
            <a:r>
              <a:rPr lang="en-US" altLang="ko-KR" sz="1600" dirty="0" smtClean="0">
                <a:latin typeface="+mj-lt"/>
              </a:rPr>
              <a:t>Cf neutrons: 20 </a:t>
            </a:r>
            <a:r>
              <a:rPr lang="en-US" altLang="ko-KR" sz="1600" dirty="0" smtClean="0">
                <a:latin typeface="+mj-lt"/>
              </a:rPr>
              <a:t>ns/50 </a:t>
            </a:r>
            <a:r>
              <a:rPr lang="en-US" altLang="ko-KR" sz="1600" dirty="0" smtClean="0">
                <a:latin typeface="+mj-lt"/>
              </a:rPr>
              <a:t>ns   </a:t>
            </a:r>
          </a:p>
          <a:p>
            <a:pPr marL="360000" indent="-2520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>
                <a:latin typeface="+mj-lt"/>
              </a:rPr>
              <a:t>C</a:t>
            </a:r>
            <a:r>
              <a:rPr lang="en-US" altLang="ko-KR" sz="1600" dirty="0" smtClean="0">
                <a:latin typeface="+mj-lt"/>
              </a:rPr>
              <a:t>harge range measured by ADC (</a:t>
            </a:r>
            <a:r>
              <a:rPr lang="en-US" altLang="ko-KR" sz="1600" dirty="0" err="1" smtClean="0">
                <a:latin typeface="+mj-lt"/>
              </a:rPr>
              <a:t>LeCroy</a:t>
            </a:r>
            <a:r>
              <a:rPr lang="en-US" altLang="ko-KR" sz="1600" dirty="0" smtClean="0">
                <a:latin typeface="+mj-lt"/>
              </a:rPr>
              <a:t> 2249) = 100 </a:t>
            </a:r>
            <a:r>
              <a:rPr lang="en-US" altLang="ko-KR" sz="1600" dirty="0" err="1" smtClean="0">
                <a:latin typeface="+mj-lt"/>
              </a:rPr>
              <a:t>fC</a:t>
            </a:r>
            <a:r>
              <a:rPr lang="en-US" altLang="ko-KR" sz="1600" dirty="0" smtClean="0">
                <a:latin typeface="+mj-lt"/>
              </a:rPr>
              <a:t> ~ 25.6 </a:t>
            </a:r>
            <a:r>
              <a:rPr lang="en-US" altLang="ko-KR" sz="1600" dirty="0" err="1" smtClean="0">
                <a:latin typeface="+mj-lt"/>
              </a:rPr>
              <a:t>pC</a:t>
            </a:r>
            <a:endParaRPr lang="en-US" altLang="ko-KR" sz="1600" dirty="0" smtClean="0">
              <a:latin typeface="+mj-lt"/>
            </a:endParaRPr>
          </a:p>
          <a:p>
            <a:pPr marL="360000" indent="-2520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>
                <a:latin typeface="+mj-lt"/>
              </a:rPr>
              <a:t>D</a:t>
            </a:r>
            <a:r>
              <a:rPr lang="en-US" altLang="ko-KR" sz="1600" dirty="0" smtClean="0">
                <a:latin typeface="+mj-lt"/>
              </a:rPr>
              <a:t>igitization threshold for neutrons &amp; gammas    </a:t>
            </a:r>
          </a:p>
          <a:p>
            <a:pPr marL="108000">
              <a:lnSpc>
                <a:spcPct val="110000"/>
              </a:lnSpc>
              <a:spcAft>
                <a:spcPts val="600"/>
              </a:spcAft>
            </a:pPr>
            <a:r>
              <a:rPr lang="en-US" altLang="ko-KR" sz="1600" dirty="0" smtClean="0">
                <a:solidFill>
                  <a:srgbClr val="006600"/>
                </a:solidFill>
                <a:latin typeface="+mj-lt"/>
              </a:rPr>
              <a:t>       </a:t>
            </a:r>
            <a:r>
              <a:rPr lang="en-US" altLang="ko-KR" sz="1600" dirty="0" smtClean="0">
                <a:solidFill>
                  <a:srgbClr val="492AA0"/>
                </a:solidFill>
                <a:latin typeface="+mj-lt"/>
              </a:rPr>
              <a:t>Voltage-threshold discriminator (140 mV) </a:t>
            </a:r>
          </a:p>
          <a:p>
            <a:pPr marL="108000">
              <a:lnSpc>
                <a:spcPct val="110000"/>
              </a:lnSpc>
              <a:spcAft>
                <a:spcPts val="1800"/>
              </a:spcAft>
            </a:pPr>
            <a:r>
              <a:rPr lang="en-US" altLang="ko-KR" sz="1600" dirty="0" smtClean="0">
                <a:solidFill>
                  <a:srgbClr val="492AA0"/>
                </a:solidFill>
                <a:latin typeface="+mj-lt"/>
              </a:rPr>
              <a:t>       Constant-fraction discriminator (35 mV/ns, 4 ns sampling for trigger)</a:t>
            </a:r>
            <a:endParaRPr lang="en-US" altLang="ko-KR" sz="1600" dirty="0" smtClean="0">
              <a:solidFill>
                <a:srgbClr val="0000FF"/>
              </a:solidFill>
              <a:latin typeface="+mj-lt"/>
            </a:endParaRPr>
          </a:p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ko-KR" b="1" dirty="0" smtClean="0">
                <a:solidFill>
                  <a:srgbClr val="0000FF"/>
                </a:solidFill>
                <a:latin typeface="+mj-lt"/>
              </a:rPr>
              <a:t>TOF of a neutron event = </a:t>
            </a:r>
            <a:r>
              <a:rPr lang="en-US" altLang="ko-KR" b="1" dirty="0">
                <a:solidFill>
                  <a:srgbClr val="0000FF"/>
                </a:solidFill>
                <a:latin typeface="+mj-lt"/>
              </a:rPr>
              <a:t>m</a:t>
            </a:r>
            <a:r>
              <a:rPr lang="en-US" altLang="ko-KR" b="1" dirty="0" smtClean="0">
                <a:solidFill>
                  <a:srgbClr val="0000FF"/>
                </a:solidFill>
                <a:latin typeface="+mj-lt"/>
              </a:rPr>
              <a:t>ean arrival time </a:t>
            </a:r>
            <a:endParaRPr lang="en-US" altLang="ko-KR" b="1" dirty="0">
              <a:solidFill>
                <a:srgbClr val="0000FF"/>
              </a:solidFill>
              <a:latin typeface="+mj-lt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ko-KR" sz="1600" dirty="0" smtClean="0">
                <a:solidFill>
                  <a:srgbClr val="0000FF"/>
                </a:solidFill>
                <a:latin typeface="+mj-lt"/>
              </a:rPr>
              <a:t>			</a:t>
            </a:r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ko-K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ko-KR" sz="2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ko-K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ko-KR" sz="2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)/ 2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ko-KR" sz="1600" dirty="0">
                <a:latin typeface="+mj-lt"/>
              </a:rPr>
              <a:t> </a:t>
            </a:r>
            <a:r>
              <a:rPr lang="en-US" altLang="ko-KR" sz="1600" dirty="0" smtClean="0">
                <a:latin typeface="+mj-lt"/>
              </a:rPr>
              <a:t>    → </a:t>
            </a:r>
            <a:r>
              <a:rPr lang="en-US" altLang="ko-KR" sz="1600" i="1" dirty="0" smtClean="0">
                <a:latin typeface="+mj-lt"/>
              </a:rPr>
              <a:t>t</a:t>
            </a:r>
            <a:r>
              <a:rPr lang="en-US" altLang="ko-KR" sz="1600" baseline="-25000" dirty="0" smtClean="0">
                <a:latin typeface="+mj-lt"/>
              </a:rPr>
              <a:t>0</a:t>
            </a:r>
            <a:r>
              <a:rPr lang="en-US" altLang="ko-KR" sz="1600" dirty="0" smtClean="0">
                <a:latin typeface="+mj-lt"/>
              </a:rPr>
              <a:t> for time calibration by using the mean arrival time of gammas </a:t>
            </a:r>
          </a:p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en-US" altLang="ko-KR" sz="1600" dirty="0">
                <a:latin typeface="+mj-lt"/>
              </a:rPr>
              <a:t> </a:t>
            </a:r>
            <a:r>
              <a:rPr lang="en-US" altLang="ko-KR" sz="1600" dirty="0" smtClean="0">
                <a:latin typeface="+mj-lt"/>
              </a:rPr>
              <a:t>    → Neutron energy 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b="1" dirty="0" smtClean="0">
                <a:solidFill>
                  <a:srgbClr val="0000FF"/>
                </a:solidFill>
                <a:latin typeface="+mj-lt"/>
              </a:rPr>
              <a:t>Position of the signal obtained from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ko-KR" sz="1600" dirty="0">
                <a:solidFill>
                  <a:srgbClr val="0000FF"/>
                </a:solidFill>
                <a:latin typeface="+mj-lt"/>
              </a:rPr>
              <a:t>	</a:t>
            </a:r>
            <a:r>
              <a:rPr lang="en-US" altLang="ko-KR" sz="1600" dirty="0" smtClean="0">
                <a:solidFill>
                  <a:srgbClr val="0000FF"/>
                </a:solidFill>
                <a:latin typeface="+mj-lt"/>
              </a:rPr>
              <a:t>		</a:t>
            </a:r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∆</a:t>
            </a:r>
            <a:r>
              <a:rPr lang="en-US" altLang="ko-K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ko-K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ko-KR" sz="2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ko-K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ko-KR" sz="2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ko-KR" sz="1600" dirty="0">
                <a:latin typeface="+mj-lt"/>
              </a:rPr>
              <a:t> </a:t>
            </a:r>
            <a:r>
              <a:rPr lang="en-US" altLang="ko-KR" sz="1600" dirty="0" smtClean="0">
                <a:latin typeface="+mj-lt"/>
              </a:rPr>
              <a:t>    → Hit positions of neutrons along the bar detector</a:t>
            </a:r>
            <a:endParaRPr lang="en-US" altLang="ko-KR" sz="1600" dirty="0">
              <a:latin typeface="+mj-lt"/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March 31 @IBS</a:t>
            </a:r>
            <a:endParaRPr lang="ko-KR" alt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March 17, 2014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3786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13</a:t>
            </a:fld>
            <a:endParaRPr lang="ko-KR" alt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47127"/>
            <a:ext cx="4114253" cy="125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00708"/>
            <a:ext cx="3456384" cy="25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제목 29"/>
          <p:cNvSpPr txBox="1">
            <a:spLocks/>
          </p:cNvSpPr>
          <p:nvPr/>
        </p:nvSpPr>
        <p:spPr>
          <a:xfrm>
            <a:off x="107504" y="116632"/>
            <a:ext cx="5400600" cy="57606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Position resolution using a </a:t>
            </a:r>
            <a:r>
              <a:rPr lang="en-US" altLang="ko-KR" sz="2000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60</a:t>
            </a:r>
            <a:r>
              <a:rPr lang="en-US" altLang="ko-KR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 source</a:t>
            </a:r>
            <a:r>
              <a:rPr lang="en-US" altLang="ko-KR" sz="2000" dirty="0" smtClean="0">
                <a:solidFill>
                  <a:srgbClr val="002060"/>
                </a:solidFill>
                <a:latin typeface="+mn-lt"/>
              </a:rPr>
              <a:t> </a:t>
            </a:r>
            <a:endParaRPr lang="ko-KR" altLang="en-US" sz="20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8640"/>
            <a:ext cx="3245915" cy="409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1835696" y="4149080"/>
            <a:ext cx="15584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dirty="0">
                <a:solidFill>
                  <a:srgbClr val="002060"/>
                </a:solidFill>
                <a:latin typeface="Georgia" panose="02040502050405020303" pitchFamily="18" charset="0"/>
                <a:ea typeface="바탕"/>
              </a:rPr>
              <a:t>∆</a:t>
            </a:r>
            <a:r>
              <a:rPr lang="en-US" altLang="ko-KR" sz="2000" b="1" i="1" dirty="0">
                <a:solidFill>
                  <a:srgbClr val="002060"/>
                </a:solidFill>
                <a:latin typeface="Georgia" panose="02040502050405020303" pitchFamily="18" charset="0"/>
              </a:rPr>
              <a:t>t</a:t>
            </a:r>
            <a:r>
              <a:rPr lang="en-US" altLang="ko-KR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 = </a:t>
            </a:r>
            <a:r>
              <a:rPr lang="en-US" altLang="ko-KR" sz="2000" b="1" i="1" dirty="0" err="1">
                <a:solidFill>
                  <a:srgbClr val="002060"/>
                </a:solidFill>
                <a:latin typeface="Georgia" panose="02040502050405020303" pitchFamily="18" charset="0"/>
              </a:rPr>
              <a:t>t</a:t>
            </a:r>
            <a:r>
              <a:rPr lang="en-US" altLang="ko-KR" sz="2000" b="1" baseline="-25000" dirty="0" err="1">
                <a:solidFill>
                  <a:srgbClr val="002060"/>
                </a:solidFill>
                <a:latin typeface="Georgia" panose="02040502050405020303" pitchFamily="18" charset="0"/>
              </a:rPr>
              <a:t>L</a:t>
            </a:r>
            <a:r>
              <a:rPr lang="en-US" altLang="ko-KR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 - </a:t>
            </a:r>
            <a:r>
              <a:rPr lang="en-US" altLang="ko-KR" sz="2000" b="1" i="1" dirty="0" err="1">
                <a:solidFill>
                  <a:srgbClr val="002060"/>
                </a:solidFill>
                <a:latin typeface="Georgia" panose="02040502050405020303" pitchFamily="18" charset="0"/>
              </a:rPr>
              <a:t>t</a:t>
            </a:r>
            <a:r>
              <a:rPr lang="en-US" altLang="ko-KR" sz="2000" b="1" baseline="-25000" dirty="0" err="1">
                <a:solidFill>
                  <a:srgbClr val="002060"/>
                </a:solidFill>
                <a:latin typeface="Georgia" panose="02040502050405020303" pitchFamily="18" charset="0"/>
              </a:rPr>
              <a:t>R</a:t>
            </a:r>
            <a:r>
              <a:rPr lang="en-US" altLang="ko-KR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endParaRPr lang="ko-KR" altLang="en-US" sz="2000" dirty="0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42464"/>
            <a:ext cx="4608512" cy="126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아래쪽 화살표 11"/>
          <p:cNvSpPr/>
          <p:nvPr/>
        </p:nvSpPr>
        <p:spPr>
          <a:xfrm>
            <a:off x="2339752" y="4639464"/>
            <a:ext cx="504056" cy="3017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_x275775560" descr="EMB00000ba40b0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534019"/>
            <a:ext cx="3994448" cy="179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아래쪽 화살표 12"/>
          <p:cNvSpPr/>
          <p:nvPr/>
        </p:nvSpPr>
        <p:spPr>
          <a:xfrm>
            <a:off x="7740352" y="3789040"/>
            <a:ext cx="43204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March 31 @IBS</a:t>
            </a:r>
            <a:endParaRPr lang="ko-KR" alt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March 17, 2014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4505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14</a:t>
            </a:fld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b="1">
              <a:latin typeface="+mj-ea"/>
              <a:ea typeface="+mj-ea"/>
            </a:endParaRPr>
          </a:p>
        </p:txBody>
      </p:sp>
      <p:pic>
        <p:nvPicPr>
          <p:cNvPr id="7" name="_x275775560" descr="EMB00000ba40b0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12" y="1664617"/>
            <a:ext cx="4917706" cy="464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제목 29"/>
          <p:cNvSpPr txBox="1">
            <a:spLocks/>
          </p:cNvSpPr>
          <p:nvPr/>
        </p:nvSpPr>
        <p:spPr>
          <a:xfrm>
            <a:off x="107504" y="116632"/>
            <a:ext cx="7920880" cy="57606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Intrinsic time resolution measured using a </a:t>
            </a:r>
            <a:r>
              <a:rPr lang="en-US" altLang="ko-KR" sz="2200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60</a:t>
            </a:r>
            <a:r>
              <a:rPr lang="en-US" altLang="ko-KR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Co source </a:t>
            </a:r>
            <a:endParaRPr lang="ko-KR" altLang="en-US" sz="2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93391" y="1331476"/>
            <a:ext cx="3751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rgbClr val="0000FF"/>
                </a:solidFill>
                <a:latin typeface="+mj-ea"/>
                <a:ea typeface="+mj-ea"/>
              </a:rPr>
              <a:t>Time-walk correction for signals</a:t>
            </a:r>
            <a:endParaRPr lang="ko-KR" altLang="en-US" b="1" dirty="0">
              <a:solidFill>
                <a:srgbClr val="0000FF"/>
              </a:solidFill>
              <a:latin typeface="+mj-ea"/>
              <a:ea typeface="+mj-ea"/>
            </a:endParaRPr>
          </a:p>
        </p:txBody>
      </p:sp>
      <p:pic>
        <p:nvPicPr>
          <p:cNvPr id="9113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794" y="1412776"/>
            <a:ext cx="2563669" cy="486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오른쪽 화살표 5"/>
          <p:cNvSpPr/>
          <p:nvPr/>
        </p:nvSpPr>
        <p:spPr>
          <a:xfrm>
            <a:off x="5292080" y="2564904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오른쪽 화살표 10"/>
          <p:cNvSpPr/>
          <p:nvPr/>
        </p:nvSpPr>
        <p:spPr>
          <a:xfrm>
            <a:off x="5292080" y="4797152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493391" y="836712"/>
            <a:ext cx="3929602" cy="406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ko-KR" b="1" dirty="0" smtClean="0">
                <a:latin typeface="+mj-ea"/>
                <a:ea typeface="+mj-ea"/>
                <a:cs typeface="Times New Roman" panose="02020603050405020304" pitchFamily="18" charset="0"/>
              </a:rPr>
              <a:t>Accuracy of measuring </a:t>
            </a:r>
            <a:r>
              <a:rPr lang="en-US" altLang="ko-KR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en-US" altLang="ko-KR" sz="2000" b="1" i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</a:t>
            </a:r>
            <a:r>
              <a:rPr lang="en-US" altLang="ko-KR" sz="2000" b="1" baseline="-250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L</a:t>
            </a:r>
            <a:r>
              <a:rPr lang="en-US" altLang="ko-KR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ko-KR" sz="2000" b="1" dirty="0">
                <a:latin typeface="Times New Roman" pitchFamily="18" charset="0"/>
                <a:ea typeface="+mj-ea"/>
                <a:cs typeface="Times New Roman" pitchFamily="18" charset="0"/>
              </a:rPr>
              <a:t>+ </a:t>
            </a:r>
            <a:r>
              <a:rPr lang="en-US" altLang="ko-KR" sz="2000" b="1" i="1" dirty="0" err="1">
                <a:latin typeface="Times New Roman" pitchFamily="18" charset="0"/>
                <a:ea typeface="+mj-ea"/>
                <a:cs typeface="Times New Roman" pitchFamily="18" charset="0"/>
              </a:rPr>
              <a:t>t</a:t>
            </a:r>
            <a:r>
              <a:rPr lang="en-US" altLang="ko-KR" sz="2000" b="1" baseline="-25000" dirty="0" err="1">
                <a:latin typeface="Times New Roman" pitchFamily="18" charset="0"/>
                <a:ea typeface="+mj-ea"/>
                <a:cs typeface="Times New Roman" pitchFamily="18" charset="0"/>
              </a:rPr>
              <a:t>R</a:t>
            </a:r>
            <a:r>
              <a:rPr lang="en-US" altLang="ko-KR" sz="2000" b="1" dirty="0">
                <a:latin typeface="Times New Roman" pitchFamily="18" charset="0"/>
                <a:ea typeface="+mj-ea"/>
                <a:cs typeface="Times New Roman" pitchFamily="18" charset="0"/>
              </a:rPr>
              <a:t>)/ 2 </a:t>
            </a:r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March 31 @IBS</a:t>
            </a:r>
            <a:endParaRPr lang="ko-KR" alt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March 17, 2014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1995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15</a:t>
            </a:fld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" name="_x276168880" descr="EMB00000ba40b6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83325"/>
            <a:ext cx="3653718" cy="357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107504" y="270808"/>
            <a:ext cx="8928992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>
              <a:spcAft>
                <a:spcPts val="1200"/>
              </a:spcAft>
            </a:pPr>
            <a:r>
              <a:rPr lang="en-US" altLang="ko-KR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Testing a 1-m bar unit detector for high-energy experiments  </a:t>
            </a:r>
          </a:p>
          <a:p>
            <a:pPr marL="360000" indent="-2520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latin typeface="+mj-ea"/>
                <a:ea typeface="+mj-ea"/>
              </a:rPr>
              <a:t>Time resolution </a:t>
            </a:r>
            <a:r>
              <a:rPr lang="en-US" altLang="ko-KR" sz="1600" b="1" dirty="0">
                <a:solidFill>
                  <a:srgbClr val="FF0000"/>
                </a:solidFill>
                <a:latin typeface="+mj-ea"/>
                <a:ea typeface="+mj-ea"/>
              </a:rPr>
              <a:t>&lt;</a:t>
            </a:r>
            <a:r>
              <a:rPr lang="en-US" altLang="ko-KR" sz="1600" b="1" dirty="0" smtClean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ko-KR" sz="1600" b="1" dirty="0" smtClean="0">
                <a:solidFill>
                  <a:srgbClr val="FF0000"/>
                </a:solidFill>
                <a:latin typeface="+mj-ea"/>
                <a:ea typeface="+mj-ea"/>
              </a:rPr>
              <a:t>600 </a:t>
            </a:r>
            <a:r>
              <a:rPr lang="en-US" altLang="ko-KR" sz="1600" b="1" dirty="0" err="1" smtClean="0">
                <a:solidFill>
                  <a:srgbClr val="FF0000"/>
                </a:solidFill>
                <a:latin typeface="+mj-ea"/>
                <a:ea typeface="+mj-ea"/>
              </a:rPr>
              <a:t>ps</a:t>
            </a:r>
            <a:r>
              <a:rPr lang="en-US" altLang="ko-KR" sz="1600" b="1" dirty="0" smtClean="0">
                <a:solidFill>
                  <a:srgbClr val="FF0000"/>
                </a:solidFill>
                <a:latin typeface="+mj-ea"/>
                <a:ea typeface="+mj-ea"/>
              </a:rPr>
              <a:t> </a:t>
            </a:r>
          </a:p>
          <a:p>
            <a:pPr marL="360000" indent="-2520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latin typeface="+mj-ea"/>
                <a:ea typeface="+mj-ea"/>
              </a:rPr>
              <a:t>Position resolution </a:t>
            </a:r>
            <a:r>
              <a:rPr lang="en-US" altLang="ko-KR" sz="1600" b="1" dirty="0" smtClean="0">
                <a:solidFill>
                  <a:srgbClr val="FF0000"/>
                </a:solidFill>
                <a:latin typeface="+mj-ea"/>
                <a:ea typeface="+mj-ea"/>
              </a:rPr>
              <a:t>~ 8.0 cm   </a:t>
            </a:r>
          </a:p>
          <a:p>
            <a:pPr marL="360000" indent="-2520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>
                <a:latin typeface="+mj-ea"/>
                <a:ea typeface="+mj-ea"/>
              </a:rPr>
              <a:t>Electron-equivalent energy with 50% efficiency </a:t>
            </a:r>
            <a:r>
              <a:rPr lang="en-US" altLang="ko-KR" sz="1600" b="1" dirty="0">
                <a:solidFill>
                  <a:srgbClr val="FF0000"/>
                </a:solidFill>
                <a:latin typeface="+mj-ea"/>
                <a:ea typeface="+mj-ea"/>
              </a:rPr>
              <a:t>~ </a:t>
            </a:r>
            <a:r>
              <a:rPr lang="en-US" altLang="ko-KR" sz="1600" b="1" dirty="0" smtClean="0">
                <a:solidFill>
                  <a:srgbClr val="FF0000"/>
                </a:solidFill>
                <a:latin typeface="+mj-ea"/>
                <a:ea typeface="+mj-ea"/>
              </a:rPr>
              <a:t>700 </a:t>
            </a:r>
            <a:r>
              <a:rPr lang="en-US" altLang="ko-KR" sz="1600" b="1" dirty="0" err="1">
                <a:solidFill>
                  <a:srgbClr val="FF0000"/>
                </a:solidFill>
                <a:latin typeface="+mj-ea"/>
                <a:ea typeface="+mj-ea"/>
              </a:rPr>
              <a:t>keV</a:t>
            </a:r>
            <a:r>
              <a:rPr lang="en-US" altLang="ko-KR" sz="1600" b="1" dirty="0">
                <a:solidFill>
                  <a:srgbClr val="FF0000"/>
                </a:solidFill>
                <a:latin typeface="+mj-ea"/>
                <a:ea typeface="+mj-ea"/>
              </a:rPr>
              <a:t>     </a:t>
            </a:r>
            <a:endParaRPr lang="en-US" altLang="ko-KR" sz="16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marL="360000" indent="-2520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latin typeface="+mj-ea"/>
                <a:ea typeface="+mj-ea"/>
              </a:rPr>
              <a:t>Neutron energy with 50% efficiency </a:t>
            </a:r>
            <a:r>
              <a:rPr lang="en-US" altLang="ko-KR" sz="1600" b="1" dirty="0">
                <a:solidFill>
                  <a:srgbClr val="FF0000"/>
                </a:solidFill>
                <a:latin typeface="+mj-ea"/>
                <a:ea typeface="+mj-ea"/>
              </a:rPr>
              <a:t>~</a:t>
            </a:r>
            <a:r>
              <a:rPr lang="en-US" altLang="ko-KR" sz="1600" b="1" dirty="0" smtClean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ko-KR" sz="1600" b="1" dirty="0" smtClean="0">
                <a:solidFill>
                  <a:srgbClr val="FF0000"/>
                </a:solidFill>
                <a:latin typeface="+mj-ea"/>
                <a:ea typeface="+mj-ea"/>
              </a:rPr>
              <a:t>5 MeV </a:t>
            </a:r>
            <a:endParaRPr lang="en-US" altLang="ko-KR" sz="1600" b="1" i="1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860032" y="5724545"/>
            <a:ext cx="4176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solidFill>
                  <a:srgbClr val="492AA0"/>
                </a:solidFill>
                <a:latin typeface="+mj-ea"/>
                <a:ea typeface="+mj-ea"/>
              </a:rPr>
              <a:t>J. Kor. Phys. Soc. 58 (2011) 211</a:t>
            </a:r>
          </a:p>
          <a:p>
            <a:r>
              <a:rPr lang="en-US" altLang="ko-KR" sz="1600" b="1" dirty="0" smtClean="0">
                <a:solidFill>
                  <a:srgbClr val="492AA0"/>
                </a:solidFill>
                <a:latin typeface="+mj-ea"/>
                <a:ea typeface="+mj-ea"/>
              </a:rPr>
              <a:t>J. Kor. Phys. Soc. 62 (2013)</a:t>
            </a:r>
            <a:r>
              <a:rPr lang="en-US" altLang="ko-KR" sz="1600" b="1" dirty="0">
                <a:solidFill>
                  <a:srgbClr val="492AA0"/>
                </a:solidFill>
                <a:latin typeface="+mj-ea"/>
                <a:ea typeface="+mj-ea"/>
              </a:rPr>
              <a:t> </a:t>
            </a:r>
            <a:r>
              <a:rPr lang="en-US" altLang="ko-KR" sz="1600" b="1" dirty="0" smtClean="0">
                <a:solidFill>
                  <a:srgbClr val="492AA0"/>
                </a:solidFill>
                <a:latin typeface="+mj-ea"/>
                <a:ea typeface="+mj-ea"/>
              </a:rPr>
              <a:t>1227</a:t>
            </a:r>
            <a:endParaRPr lang="ko-KR" altLang="en-US" sz="1600" b="1" dirty="0">
              <a:solidFill>
                <a:srgbClr val="492AA0"/>
              </a:solidFill>
              <a:latin typeface="+mj-ea"/>
              <a:ea typeface="+mj-ea"/>
            </a:endParaRP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05461"/>
            <a:ext cx="4032448" cy="373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395536" y="2243851"/>
            <a:ext cx="3744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altLang="ko-KR" sz="1400" b="1" dirty="0" smtClean="0">
                <a:latin typeface="+mj-ea"/>
                <a:ea typeface="+mj-ea"/>
              </a:rPr>
              <a:t>Compton edge for 1.17 &amp; 1.33 MeV </a:t>
            </a:r>
            <a:r>
              <a:rPr lang="el-GR" altLang="ko-KR" sz="1400" b="1" i="1" dirty="0" smtClean="0">
                <a:latin typeface="+mj-ea"/>
                <a:ea typeface="+mj-ea"/>
                <a:cs typeface="Times New Roman" panose="02020603050405020304" pitchFamily="18" charset="0"/>
              </a:rPr>
              <a:t>γ</a:t>
            </a:r>
            <a:r>
              <a:rPr lang="en-US" altLang="ko-KR" sz="1400" b="1" i="1" dirty="0" smtClean="0">
                <a:latin typeface="+mj-ea"/>
                <a:ea typeface="+mj-ea"/>
                <a:cs typeface="Times New Roman" panose="02020603050405020304" pitchFamily="18" charset="0"/>
              </a:rPr>
              <a:t>’</a:t>
            </a:r>
            <a:r>
              <a:rPr lang="en-US" altLang="ko-KR" sz="1400" b="1" dirty="0" smtClean="0">
                <a:latin typeface="+mj-ea"/>
                <a:ea typeface="+mj-ea"/>
              </a:rPr>
              <a:t>s from </a:t>
            </a:r>
            <a:r>
              <a:rPr lang="en-US" altLang="ko-KR" sz="1400" b="1" baseline="30000" dirty="0" smtClean="0">
                <a:latin typeface="+mj-ea"/>
                <a:ea typeface="+mj-ea"/>
              </a:rPr>
              <a:t>60</a:t>
            </a:r>
            <a:r>
              <a:rPr lang="en-US" altLang="ko-KR" sz="1400" b="1" dirty="0" smtClean="0">
                <a:latin typeface="+mj-ea"/>
                <a:ea typeface="+mj-ea"/>
              </a:rPr>
              <a:t>Co </a:t>
            </a:r>
            <a:r>
              <a:rPr lang="en-US" altLang="ko-KR" sz="1400" b="1" dirty="0" smtClean="0">
                <a:solidFill>
                  <a:srgbClr val="FF0000"/>
                </a:solidFill>
                <a:latin typeface="+mj-ea"/>
                <a:ea typeface="+mj-ea"/>
              </a:rPr>
              <a:t>~ 1.0 MeV </a:t>
            </a:r>
            <a:endParaRPr lang="ko-KR" altLang="en-US" sz="1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cxnSp>
        <p:nvCxnSpPr>
          <p:cNvPr id="12" name="직선 화살표 연결선 11"/>
          <p:cNvCxnSpPr/>
          <p:nvPr/>
        </p:nvCxnSpPr>
        <p:spPr>
          <a:xfrm flipH="1">
            <a:off x="2124075" y="3608095"/>
            <a:ext cx="935758" cy="101803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 flipV="1">
            <a:off x="3059832" y="2767071"/>
            <a:ext cx="1" cy="841024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직사각형 18"/>
          <p:cNvSpPr/>
          <p:nvPr/>
        </p:nvSpPr>
        <p:spPr>
          <a:xfrm>
            <a:off x="755576" y="3300318"/>
            <a:ext cx="9384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 smtClean="0">
                <a:latin typeface="+mj-ea"/>
                <a:ea typeface="+mj-ea"/>
              </a:rPr>
              <a:t>700 </a:t>
            </a:r>
            <a:r>
              <a:rPr lang="en-US" altLang="ko-KR" sz="1400" b="1" dirty="0" err="1">
                <a:latin typeface="+mj-ea"/>
                <a:ea typeface="+mj-ea"/>
              </a:rPr>
              <a:t>keV</a:t>
            </a:r>
            <a:r>
              <a:rPr lang="en-US" altLang="ko-KR" sz="1400" b="1" dirty="0">
                <a:latin typeface="+mj-ea"/>
                <a:ea typeface="+mj-ea"/>
              </a:rPr>
              <a:t> </a:t>
            </a:r>
            <a:endParaRPr lang="ko-KR" altLang="en-US" sz="1400" dirty="0">
              <a:latin typeface="+mj-ea"/>
              <a:ea typeface="+mj-ea"/>
            </a:endParaRPr>
          </a:p>
        </p:txBody>
      </p:sp>
      <p:cxnSp>
        <p:nvCxnSpPr>
          <p:cNvPr id="23" name="직선 화살표 연결선 22"/>
          <p:cNvCxnSpPr/>
          <p:nvPr/>
        </p:nvCxnSpPr>
        <p:spPr>
          <a:xfrm>
            <a:off x="1115616" y="4071703"/>
            <a:ext cx="582940" cy="55293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>
          <a:xfrm flipV="1">
            <a:off x="1115616" y="3603651"/>
            <a:ext cx="0" cy="46805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6948264" y="3300318"/>
            <a:ext cx="0" cy="1424826"/>
          </a:xfrm>
          <a:prstGeom prst="line">
            <a:avLst/>
          </a:prstGeom>
          <a:ln w="19050">
            <a:solidFill>
              <a:schemeClr val="tx1"/>
            </a:solidFill>
            <a:prstDash val="sysDash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>
            <a:off x="6614686" y="3545049"/>
            <a:ext cx="1125666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바닥글 개체 틀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March 31 @IBS</a:t>
            </a:r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5864949" y="3356992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ko-KR" sz="1400" b="1" i="1" dirty="0" smtClean="0">
                <a:latin typeface="Times New Roman" panose="02020603050405020304" pitchFamily="18" charset="0"/>
                <a:ea typeface="바탕"/>
                <a:cs typeface="Times New Roman" panose="02020603050405020304" pitchFamily="18" charset="0"/>
              </a:rPr>
              <a:t>ε</a:t>
            </a:r>
            <a:r>
              <a:rPr lang="en-US" altLang="ko-KR" sz="1200" b="1" dirty="0" smtClean="0">
                <a:latin typeface="Times New Roman" panose="02020603050405020304" pitchFamily="18" charset="0"/>
                <a:ea typeface="바탕"/>
                <a:cs typeface="Times New Roman" panose="02020603050405020304" pitchFamily="18" charset="0"/>
              </a:rPr>
              <a:t> ~ </a:t>
            </a:r>
            <a:r>
              <a:rPr lang="en-US" altLang="ko-K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6647731" y="4742209"/>
            <a:ext cx="6612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altLang="ko-K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ko-K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</a:t>
            </a:r>
            <a:r>
              <a:rPr lang="ko-KR" alt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March 17, 2014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9235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defRPr sz="3600">
                <a:solidFill>
                  <a:srgbClr val="000000"/>
                </a:solidFill>
                <a:latin typeface="Apple SD 산돌고딕 Neo 옅은체" charset="0"/>
                <a:ea typeface="Apple SD 산돌고딕 Neo 옅은체" charset="0"/>
                <a:cs typeface="Apple SD 산돌고딕 Neo 옅은체" charset="0"/>
                <a:sym typeface="Apple SD 산돌고딕 Neo 옅은체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Apple SD 산돌고딕 Neo 옅은체" charset="0"/>
                <a:ea typeface="Apple SD 산돌고딕 Neo 옅은체" charset="0"/>
                <a:cs typeface="Apple SD 산돌고딕 Neo 옅은체" charset="0"/>
                <a:sym typeface="Apple SD 산돌고딕 Neo 옅은체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Apple SD 산돌고딕 Neo 옅은체" charset="0"/>
                <a:ea typeface="Apple SD 산돌고딕 Neo 옅은체" charset="0"/>
                <a:cs typeface="Apple SD 산돌고딕 Neo 옅은체" charset="0"/>
                <a:sym typeface="Apple SD 산돌고딕 Neo 옅은체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Apple SD 산돌고딕 Neo 옅은체" charset="0"/>
                <a:ea typeface="Apple SD 산돌고딕 Neo 옅은체" charset="0"/>
                <a:cs typeface="Apple SD 산돌고딕 Neo 옅은체" charset="0"/>
                <a:sym typeface="Apple SD 산돌고딕 Neo 옅은체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Apple SD 산돌고딕 Neo 옅은체" charset="0"/>
                <a:ea typeface="Apple SD 산돌고딕 Neo 옅은체" charset="0"/>
                <a:cs typeface="Apple SD 산돌고딕 Neo 옅은체" charset="0"/>
                <a:sym typeface="Apple SD 산돌고딕 Neo 옅은체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pple SD 산돌고딕 Neo 옅은체" charset="0"/>
                <a:ea typeface="Apple SD 산돌고딕 Neo 옅은체" charset="0"/>
                <a:cs typeface="Apple SD 산돌고딕 Neo 옅은체" charset="0"/>
                <a:sym typeface="Apple SD 산돌고딕 Neo 옅은체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pple SD 산돌고딕 Neo 옅은체" charset="0"/>
                <a:ea typeface="Apple SD 산돌고딕 Neo 옅은체" charset="0"/>
                <a:cs typeface="Apple SD 산돌고딕 Neo 옅은체" charset="0"/>
                <a:sym typeface="Apple SD 산돌고딕 Neo 옅은체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pple SD 산돌고딕 Neo 옅은체" charset="0"/>
                <a:ea typeface="Apple SD 산돌고딕 Neo 옅은체" charset="0"/>
                <a:cs typeface="Apple SD 산돌고딕 Neo 옅은체" charset="0"/>
                <a:sym typeface="Apple SD 산돌고딕 Neo 옅은체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pple SD 산돌고딕 Neo 옅은체" charset="0"/>
                <a:ea typeface="Apple SD 산돌고딕 Neo 옅은체" charset="0"/>
                <a:cs typeface="Apple SD 산돌고딕 Neo 옅은체" charset="0"/>
                <a:sym typeface="Apple SD 산돌고딕 Neo 옅은체" charset="0"/>
              </a:defRPr>
            </a:lvl9pPr>
          </a:lstStyle>
          <a:p>
            <a:pPr eaLnBrk="1"/>
            <a:endParaRPr lang="ko-KR" altLang="ko-KR" sz="1700">
              <a:solidFill>
                <a:srgbClr val="FFFFFF"/>
              </a:solidFill>
              <a:ea typeface="굴림" pitchFamily="50" charset="-127"/>
            </a:endParaRPr>
          </a:p>
        </p:txBody>
      </p:sp>
      <p:sp>
        <p:nvSpPr>
          <p:cNvPr id="5127" name="AutoShape 6"/>
          <p:cNvSpPr>
            <a:spLocks/>
          </p:cNvSpPr>
          <p:nvPr/>
        </p:nvSpPr>
        <p:spPr bwMode="auto">
          <a:xfrm>
            <a:off x="8487668" y="6547693"/>
            <a:ext cx="273472" cy="383977"/>
          </a:xfrm>
          <a:custGeom>
            <a:avLst/>
            <a:gdLst>
              <a:gd name="T0" fmla="*/ 194469 w 21600"/>
              <a:gd name="T1" fmla="*/ 273050 h 21600"/>
              <a:gd name="T2" fmla="*/ 194469 w 21600"/>
              <a:gd name="T3" fmla="*/ 273050 h 21600"/>
              <a:gd name="T4" fmla="*/ 194469 w 21600"/>
              <a:gd name="T5" fmla="*/ 273050 h 21600"/>
              <a:gd name="T6" fmla="*/ 194469 w 21600"/>
              <a:gd name="T7" fmla="*/ 2730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>
              <a:defRPr sz="3600">
                <a:solidFill>
                  <a:srgbClr val="000000"/>
                </a:solidFill>
                <a:latin typeface="Apple SD 산돌고딕 Neo 옅은체" charset="0"/>
                <a:ea typeface="Apple SD 산돌고딕 Neo 옅은체" charset="0"/>
                <a:cs typeface="Apple SD 산돌고딕 Neo 옅은체" charset="0"/>
                <a:sym typeface="Apple SD 산돌고딕 Neo 옅은체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Apple SD 산돌고딕 Neo 옅은체" charset="0"/>
                <a:ea typeface="Apple SD 산돌고딕 Neo 옅은체" charset="0"/>
                <a:cs typeface="Apple SD 산돌고딕 Neo 옅은체" charset="0"/>
                <a:sym typeface="Apple SD 산돌고딕 Neo 옅은체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Apple SD 산돌고딕 Neo 옅은체" charset="0"/>
                <a:ea typeface="Apple SD 산돌고딕 Neo 옅은체" charset="0"/>
                <a:cs typeface="Apple SD 산돌고딕 Neo 옅은체" charset="0"/>
                <a:sym typeface="Apple SD 산돌고딕 Neo 옅은체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Apple SD 산돌고딕 Neo 옅은체" charset="0"/>
                <a:ea typeface="Apple SD 산돌고딕 Neo 옅은체" charset="0"/>
                <a:cs typeface="Apple SD 산돌고딕 Neo 옅은체" charset="0"/>
                <a:sym typeface="Apple SD 산돌고딕 Neo 옅은체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Apple SD 산돌고딕 Neo 옅은체" charset="0"/>
                <a:ea typeface="Apple SD 산돌고딕 Neo 옅은체" charset="0"/>
                <a:cs typeface="Apple SD 산돌고딕 Neo 옅은체" charset="0"/>
                <a:sym typeface="Apple SD 산돌고딕 Neo 옅은체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pple SD 산돌고딕 Neo 옅은체" charset="0"/>
                <a:ea typeface="Apple SD 산돌고딕 Neo 옅은체" charset="0"/>
                <a:cs typeface="Apple SD 산돌고딕 Neo 옅은체" charset="0"/>
                <a:sym typeface="Apple SD 산돌고딕 Neo 옅은체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pple SD 산돌고딕 Neo 옅은체" charset="0"/>
                <a:ea typeface="Apple SD 산돌고딕 Neo 옅은체" charset="0"/>
                <a:cs typeface="Apple SD 산돌고딕 Neo 옅은체" charset="0"/>
                <a:sym typeface="Apple SD 산돌고딕 Neo 옅은체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pple SD 산돌고딕 Neo 옅은체" charset="0"/>
                <a:ea typeface="Apple SD 산돌고딕 Neo 옅은체" charset="0"/>
                <a:cs typeface="Apple SD 산돌고딕 Neo 옅은체" charset="0"/>
                <a:sym typeface="Apple SD 산돌고딕 Neo 옅은체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pple SD 산돌고딕 Neo 옅은체" charset="0"/>
                <a:ea typeface="Apple SD 산돌고딕 Neo 옅은체" charset="0"/>
                <a:cs typeface="Apple SD 산돌고딕 Neo 옅은체" charset="0"/>
                <a:sym typeface="Apple SD 산돌고딕 Neo 옅은체" charset="0"/>
              </a:defRPr>
            </a:lvl9pPr>
          </a:lstStyle>
          <a:p>
            <a:pPr eaLnBrk="1"/>
            <a:endParaRPr lang="ko-KR" altLang="ko-KR" dirty="0">
              <a:ea typeface="굴림" pitchFamily="50" charset="-127"/>
            </a:endParaRPr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March 31 @IBS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p:sp>
        <p:nvSpPr>
          <p:cNvPr id="20" name="제목 29"/>
          <p:cNvSpPr txBox="1">
            <a:spLocks/>
          </p:cNvSpPr>
          <p:nvPr/>
        </p:nvSpPr>
        <p:spPr>
          <a:xfrm>
            <a:off x="1" y="129928"/>
            <a:ext cx="9144000" cy="56276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Testing 2-m neutron detectors with </a:t>
            </a:r>
            <a:r>
              <a:rPr lang="en-US" altLang="ko-KR" sz="2200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60</a:t>
            </a:r>
            <a:r>
              <a:rPr lang="en-US" altLang="ko-KR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Co &amp; </a:t>
            </a:r>
            <a:r>
              <a:rPr lang="en-US" altLang="ko-KR" sz="2200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252</a:t>
            </a:r>
            <a:r>
              <a:rPr lang="en-US" altLang="ko-KR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Cf sources (2014) </a:t>
            </a:r>
            <a:endParaRPr lang="ko-KR" altLang="en-US" sz="2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107504" y="836712"/>
            <a:ext cx="864827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>
              <a:spcAft>
                <a:spcPts val="1200"/>
              </a:spcAft>
            </a:pPr>
            <a:r>
              <a:rPr lang="en-US" altLang="ko-KR" b="1" dirty="0" smtClean="0">
                <a:solidFill>
                  <a:srgbClr val="0000FF"/>
                </a:solidFill>
                <a:latin typeface="+mj-ea"/>
                <a:ea typeface="+mj-ea"/>
              </a:rPr>
              <a:t>Manufactured 4 real-sized detector modules to check the feasibility for the proposed detector system  </a:t>
            </a:r>
          </a:p>
          <a:p>
            <a:pPr marL="360000" indent="-2520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latin typeface="+mj-ea"/>
                <a:ea typeface="+mj-ea"/>
              </a:rPr>
              <a:t>Detector R&amp;D with 2 detector layers </a:t>
            </a:r>
            <a:r>
              <a:rPr lang="en-US" altLang="ko-KR" sz="1600" dirty="0" smtClean="0">
                <a:latin typeface="+mj-ea"/>
                <a:ea typeface="+mj-ea"/>
              </a:rPr>
              <a:t>will be tested with </a:t>
            </a:r>
            <a:r>
              <a:rPr lang="en-US" altLang="ko-KR" sz="1600" dirty="0" smtClean="0">
                <a:latin typeface="+mj-ea"/>
                <a:ea typeface="+mj-ea"/>
              </a:rPr>
              <a:t>TOF </a:t>
            </a:r>
            <a:r>
              <a:rPr lang="en-US" altLang="ko-KR" sz="1600" dirty="0" smtClean="0">
                <a:latin typeface="+mj-ea"/>
                <a:ea typeface="+mj-ea"/>
              </a:rPr>
              <a:t>distance &gt; </a:t>
            </a:r>
            <a:r>
              <a:rPr lang="en-US" altLang="ko-KR" sz="1600" dirty="0" smtClean="0">
                <a:latin typeface="+mj-ea"/>
                <a:ea typeface="+mj-ea"/>
              </a:rPr>
              <a:t>2.0 m  </a:t>
            </a:r>
          </a:p>
          <a:p>
            <a:pPr marL="360000" indent="-2520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>
                <a:latin typeface="+mj-ea"/>
                <a:ea typeface="+mj-ea"/>
              </a:rPr>
              <a:t>N</a:t>
            </a:r>
            <a:r>
              <a:rPr lang="en-US" altLang="ko-KR" sz="1600" dirty="0" smtClean="0">
                <a:latin typeface="+mj-ea"/>
                <a:ea typeface="+mj-ea"/>
              </a:rPr>
              <a:t>eutron-hit structure</a:t>
            </a:r>
            <a:endParaRPr lang="en-US" altLang="ko-KR" sz="16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marL="360000" indent="-2520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latin typeface="+mj-ea"/>
                <a:ea typeface="+mj-ea"/>
              </a:rPr>
              <a:t>Multi-neutron events </a:t>
            </a:r>
            <a:r>
              <a:rPr lang="en-US" altLang="ko-KR" sz="1600" dirty="0" smtClean="0">
                <a:solidFill>
                  <a:srgbClr val="FF0000"/>
                </a:solidFill>
                <a:latin typeface="+mj-ea"/>
                <a:ea typeface="+mj-ea"/>
              </a:rPr>
              <a:t> 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2924944"/>
            <a:ext cx="90487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80364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March 17, 2014</a:t>
            </a:r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March 31 @IBS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17</a:t>
            </a:fld>
            <a:endParaRPr lang="ko-KR" altLang="en-US"/>
          </a:p>
        </p:txBody>
      </p:sp>
      <p:grpSp>
        <p:nvGrpSpPr>
          <p:cNvPr id="12" name="그룹 11"/>
          <p:cNvGrpSpPr/>
          <p:nvPr/>
        </p:nvGrpSpPr>
        <p:grpSpPr>
          <a:xfrm>
            <a:off x="107504" y="3189944"/>
            <a:ext cx="3024336" cy="2975359"/>
            <a:chOff x="329283" y="875110"/>
            <a:chExt cx="2678906" cy="2570634"/>
          </a:xfrm>
        </p:grpSpPr>
        <p:pic>
          <p:nvPicPr>
            <p:cNvPr id="5" name="Picture 9" descr="TDCvsADC_large_Gate_D1_L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283" y="875110"/>
              <a:ext cx="2678906" cy="2570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" name="AutoShape 12"/>
            <p:cNvSpPr>
              <a:spLocks/>
            </p:cNvSpPr>
            <p:nvPr/>
          </p:nvSpPr>
          <p:spPr bwMode="auto">
            <a:xfrm>
              <a:off x="2078385" y="1637482"/>
              <a:ext cx="348258" cy="348258"/>
            </a:xfrm>
            <a:custGeom>
              <a:avLst/>
              <a:gdLst>
                <a:gd name="T0" fmla="*/ 247650 w 21600"/>
                <a:gd name="T1" fmla="*/ 247650 h 21600"/>
                <a:gd name="T2" fmla="*/ 247650 w 21600"/>
                <a:gd name="T3" fmla="*/ 247650 h 21600"/>
                <a:gd name="T4" fmla="*/ 247650 w 21600"/>
                <a:gd name="T5" fmla="*/ 247650 h 21600"/>
                <a:gd name="T6" fmla="*/ 247650 w 21600"/>
                <a:gd name="T7" fmla="*/ 24765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>
                <a:defRPr sz="3600">
                  <a:solidFill>
                    <a:srgbClr val="000000"/>
                  </a:solidFill>
                  <a:latin typeface="Apple SD 산돌고딕 Neo 옅은체" charset="0"/>
                  <a:ea typeface="Apple SD 산돌고딕 Neo 옅은체" charset="0"/>
                  <a:cs typeface="Apple SD 산돌고딕 Neo 옅은체" charset="0"/>
                  <a:sym typeface="Apple SD 산돌고딕 Neo 옅은체" charset="0"/>
                </a:defRPr>
              </a:lvl1pPr>
              <a:lvl2pPr marL="742950" indent="-285750" eaLnBrk="0">
                <a:defRPr sz="3600">
                  <a:solidFill>
                    <a:srgbClr val="000000"/>
                  </a:solidFill>
                  <a:latin typeface="Apple SD 산돌고딕 Neo 옅은체" charset="0"/>
                  <a:ea typeface="Apple SD 산돌고딕 Neo 옅은체" charset="0"/>
                  <a:cs typeface="Apple SD 산돌고딕 Neo 옅은체" charset="0"/>
                  <a:sym typeface="Apple SD 산돌고딕 Neo 옅은체" charset="0"/>
                </a:defRPr>
              </a:lvl2pPr>
              <a:lvl3pPr marL="1143000" indent="-228600" eaLnBrk="0">
                <a:defRPr sz="3600">
                  <a:solidFill>
                    <a:srgbClr val="000000"/>
                  </a:solidFill>
                  <a:latin typeface="Apple SD 산돌고딕 Neo 옅은체" charset="0"/>
                  <a:ea typeface="Apple SD 산돌고딕 Neo 옅은체" charset="0"/>
                  <a:cs typeface="Apple SD 산돌고딕 Neo 옅은체" charset="0"/>
                  <a:sym typeface="Apple SD 산돌고딕 Neo 옅은체" charset="0"/>
                </a:defRPr>
              </a:lvl3pPr>
              <a:lvl4pPr marL="1600200" indent="-228600" eaLnBrk="0">
                <a:defRPr sz="3600">
                  <a:solidFill>
                    <a:srgbClr val="000000"/>
                  </a:solidFill>
                  <a:latin typeface="Apple SD 산돌고딕 Neo 옅은체" charset="0"/>
                  <a:ea typeface="Apple SD 산돌고딕 Neo 옅은체" charset="0"/>
                  <a:cs typeface="Apple SD 산돌고딕 Neo 옅은체" charset="0"/>
                  <a:sym typeface="Apple SD 산돌고딕 Neo 옅은체" charset="0"/>
                </a:defRPr>
              </a:lvl4pPr>
              <a:lvl5pPr marL="2057400" indent="-228600" eaLnBrk="0">
                <a:defRPr sz="3600">
                  <a:solidFill>
                    <a:srgbClr val="000000"/>
                  </a:solidFill>
                  <a:latin typeface="Apple SD 산돌고딕 Neo 옅은체" charset="0"/>
                  <a:ea typeface="Apple SD 산돌고딕 Neo 옅은체" charset="0"/>
                  <a:cs typeface="Apple SD 산돌고딕 Neo 옅은체" charset="0"/>
                  <a:sym typeface="Apple SD 산돌고딕 Neo 옅은체" charset="0"/>
                </a:defRPr>
              </a:lvl5pPr>
              <a:lvl6pPr marL="25146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Apple SD 산돌고딕 Neo 옅은체" charset="0"/>
                  <a:ea typeface="Apple SD 산돌고딕 Neo 옅은체" charset="0"/>
                  <a:cs typeface="Apple SD 산돌고딕 Neo 옅은체" charset="0"/>
                  <a:sym typeface="Apple SD 산돌고딕 Neo 옅은체" charset="0"/>
                </a:defRPr>
              </a:lvl6pPr>
              <a:lvl7pPr marL="29718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Apple SD 산돌고딕 Neo 옅은체" charset="0"/>
                  <a:ea typeface="Apple SD 산돌고딕 Neo 옅은체" charset="0"/>
                  <a:cs typeface="Apple SD 산돌고딕 Neo 옅은체" charset="0"/>
                  <a:sym typeface="Apple SD 산돌고딕 Neo 옅은체" charset="0"/>
                </a:defRPr>
              </a:lvl7pPr>
              <a:lvl8pPr marL="34290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Apple SD 산돌고딕 Neo 옅은체" charset="0"/>
                  <a:ea typeface="Apple SD 산돌고딕 Neo 옅은체" charset="0"/>
                  <a:cs typeface="Apple SD 산돌고딕 Neo 옅은체" charset="0"/>
                  <a:sym typeface="Apple SD 산돌고딕 Neo 옅은체" charset="0"/>
                </a:defRPr>
              </a:lvl8pPr>
              <a:lvl9pPr marL="38862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Apple SD 산돌고딕 Neo 옅은체" charset="0"/>
                  <a:ea typeface="Apple SD 산돌고딕 Neo 옅은체" charset="0"/>
                  <a:cs typeface="Apple SD 산돌고딕 Neo 옅은체" charset="0"/>
                  <a:sym typeface="Apple SD 산돌고딕 Neo 옅은체" charset="0"/>
                </a:defRPr>
              </a:lvl9pPr>
            </a:lstStyle>
            <a:p>
              <a:pPr eaLnBrk="1"/>
              <a:r>
                <a:rPr lang="ko-KR" altLang="ko-KR" sz="1700">
                  <a:ea typeface="굴림" pitchFamily="50" charset="-127"/>
                </a:rPr>
                <a:t>n</a:t>
              </a:r>
              <a:endParaRPr lang="ko-KR" altLang="ko-KR">
                <a:ea typeface="굴림" pitchFamily="50" charset="-127"/>
              </a:endParaRPr>
            </a:p>
          </p:txBody>
        </p:sp>
        <p:sp>
          <p:nvSpPr>
            <p:cNvPr id="9" name="AutoShape 13"/>
            <p:cNvSpPr>
              <a:spLocks/>
            </p:cNvSpPr>
            <p:nvPr/>
          </p:nvSpPr>
          <p:spPr bwMode="auto">
            <a:xfrm>
              <a:off x="2078385" y="2511475"/>
              <a:ext cx="348258" cy="348258"/>
            </a:xfrm>
            <a:custGeom>
              <a:avLst/>
              <a:gdLst>
                <a:gd name="T0" fmla="*/ 247650 w 21600"/>
                <a:gd name="T1" fmla="*/ 247650 h 21600"/>
                <a:gd name="T2" fmla="*/ 247650 w 21600"/>
                <a:gd name="T3" fmla="*/ 247650 h 21600"/>
                <a:gd name="T4" fmla="*/ 247650 w 21600"/>
                <a:gd name="T5" fmla="*/ 247650 h 21600"/>
                <a:gd name="T6" fmla="*/ 247650 w 21600"/>
                <a:gd name="T7" fmla="*/ 24765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>
                <a:defRPr sz="3600">
                  <a:solidFill>
                    <a:srgbClr val="000000"/>
                  </a:solidFill>
                  <a:latin typeface="Apple SD 산돌고딕 Neo 옅은체" charset="0"/>
                  <a:ea typeface="Apple SD 산돌고딕 Neo 옅은체" charset="0"/>
                  <a:cs typeface="Apple SD 산돌고딕 Neo 옅은체" charset="0"/>
                  <a:sym typeface="Apple SD 산돌고딕 Neo 옅은체" charset="0"/>
                </a:defRPr>
              </a:lvl1pPr>
              <a:lvl2pPr marL="742950" indent="-285750" eaLnBrk="0">
                <a:defRPr sz="3600">
                  <a:solidFill>
                    <a:srgbClr val="000000"/>
                  </a:solidFill>
                  <a:latin typeface="Apple SD 산돌고딕 Neo 옅은체" charset="0"/>
                  <a:ea typeface="Apple SD 산돌고딕 Neo 옅은체" charset="0"/>
                  <a:cs typeface="Apple SD 산돌고딕 Neo 옅은체" charset="0"/>
                  <a:sym typeface="Apple SD 산돌고딕 Neo 옅은체" charset="0"/>
                </a:defRPr>
              </a:lvl2pPr>
              <a:lvl3pPr marL="1143000" indent="-228600" eaLnBrk="0">
                <a:defRPr sz="3600">
                  <a:solidFill>
                    <a:srgbClr val="000000"/>
                  </a:solidFill>
                  <a:latin typeface="Apple SD 산돌고딕 Neo 옅은체" charset="0"/>
                  <a:ea typeface="Apple SD 산돌고딕 Neo 옅은체" charset="0"/>
                  <a:cs typeface="Apple SD 산돌고딕 Neo 옅은체" charset="0"/>
                  <a:sym typeface="Apple SD 산돌고딕 Neo 옅은체" charset="0"/>
                </a:defRPr>
              </a:lvl3pPr>
              <a:lvl4pPr marL="1600200" indent="-228600" eaLnBrk="0">
                <a:defRPr sz="3600">
                  <a:solidFill>
                    <a:srgbClr val="000000"/>
                  </a:solidFill>
                  <a:latin typeface="Apple SD 산돌고딕 Neo 옅은체" charset="0"/>
                  <a:ea typeface="Apple SD 산돌고딕 Neo 옅은체" charset="0"/>
                  <a:cs typeface="Apple SD 산돌고딕 Neo 옅은체" charset="0"/>
                  <a:sym typeface="Apple SD 산돌고딕 Neo 옅은체" charset="0"/>
                </a:defRPr>
              </a:lvl4pPr>
              <a:lvl5pPr marL="2057400" indent="-228600" eaLnBrk="0">
                <a:defRPr sz="3600">
                  <a:solidFill>
                    <a:srgbClr val="000000"/>
                  </a:solidFill>
                  <a:latin typeface="Apple SD 산돌고딕 Neo 옅은체" charset="0"/>
                  <a:ea typeface="Apple SD 산돌고딕 Neo 옅은체" charset="0"/>
                  <a:cs typeface="Apple SD 산돌고딕 Neo 옅은체" charset="0"/>
                  <a:sym typeface="Apple SD 산돌고딕 Neo 옅은체" charset="0"/>
                </a:defRPr>
              </a:lvl5pPr>
              <a:lvl6pPr marL="25146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Apple SD 산돌고딕 Neo 옅은체" charset="0"/>
                  <a:ea typeface="Apple SD 산돌고딕 Neo 옅은체" charset="0"/>
                  <a:cs typeface="Apple SD 산돌고딕 Neo 옅은체" charset="0"/>
                  <a:sym typeface="Apple SD 산돌고딕 Neo 옅은체" charset="0"/>
                </a:defRPr>
              </a:lvl6pPr>
              <a:lvl7pPr marL="29718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Apple SD 산돌고딕 Neo 옅은체" charset="0"/>
                  <a:ea typeface="Apple SD 산돌고딕 Neo 옅은체" charset="0"/>
                  <a:cs typeface="Apple SD 산돌고딕 Neo 옅은체" charset="0"/>
                  <a:sym typeface="Apple SD 산돌고딕 Neo 옅은체" charset="0"/>
                </a:defRPr>
              </a:lvl7pPr>
              <a:lvl8pPr marL="34290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Apple SD 산돌고딕 Neo 옅은체" charset="0"/>
                  <a:ea typeface="Apple SD 산돌고딕 Neo 옅은체" charset="0"/>
                  <a:cs typeface="Apple SD 산돌고딕 Neo 옅은체" charset="0"/>
                  <a:sym typeface="Apple SD 산돌고딕 Neo 옅은체" charset="0"/>
                </a:defRPr>
              </a:lvl8pPr>
              <a:lvl9pPr marL="38862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Apple SD 산돌고딕 Neo 옅은체" charset="0"/>
                  <a:ea typeface="Apple SD 산돌고딕 Neo 옅은체" charset="0"/>
                  <a:cs typeface="Apple SD 산돌고딕 Neo 옅은체" charset="0"/>
                  <a:sym typeface="Apple SD 산돌고딕 Neo 옅은체" charset="0"/>
                </a:defRPr>
              </a:lvl9pPr>
            </a:lstStyle>
            <a:p>
              <a:pPr eaLnBrk="1"/>
              <a:r>
                <a:rPr lang="ko-KR" altLang="ko-KR" sz="1700">
                  <a:ea typeface="굴림" pitchFamily="50" charset="-127"/>
                </a:rPr>
                <a:t>Υ</a:t>
              </a:r>
              <a:endParaRPr lang="ko-KR" altLang="ko-KR">
                <a:ea typeface="굴림" pitchFamily="50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3203848" y="3212976"/>
            <a:ext cx="2880320" cy="2938105"/>
            <a:chOff x="3232547" y="862667"/>
            <a:chExt cx="2678906" cy="2570634"/>
          </a:xfrm>
        </p:grpSpPr>
        <p:pic>
          <p:nvPicPr>
            <p:cNvPr id="6" name="Picture 10" descr="fitting_large_Gat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2547" y="862667"/>
              <a:ext cx="2678906" cy="2570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" name="AutoShape 14"/>
            <p:cNvSpPr>
              <a:spLocks/>
            </p:cNvSpPr>
            <p:nvPr/>
          </p:nvSpPr>
          <p:spPr bwMode="auto">
            <a:xfrm>
              <a:off x="3737074" y="1197695"/>
              <a:ext cx="348258" cy="348258"/>
            </a:xfrm>
            <a:custGeom>
              <a:avLst/>
              <a:gdLst>
                <a:gd name="T0" fmla="*/ 247650 w 21600"/>
                <a:gd name="T1" fmla="*/ 247650 h 21600"/>
                <a:gd name="T2" fmla="*/ 247650 w 21600"/>
                <a:gd name="T3" fmla="*/ 247650 h 21600"/>
                <a:gd name="T4" fmla="*/ 247650 w 21600"/>
                <a:gd name="T5" fmla="*/ 247650 h 21600"/>
                <a:gd name="T6" fmla="*/ 247650 w 21600"/>
                <a:gd name="T7" fmla="*/ 24765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>
                <a:defRPr sz="3600">
                  <a:solidFill>
                    <a:srgbClr val="000000"/>
                  </a:solidFill>
                  <a:latin typeface="Apple SD 산돌고딕 Neo 옅은체" charset="0"/>
                  <a:ea typeface="Apple SD 산돌고딕 Neo 옅은체" charset="0"/>
                  <a:cs typeface="Apple SD 산돌고딕 Neo 옅은체" charset="0"/>
                  <a:sym typeface="Apple SD 산돌고딕 Neo 옅은체" charset="0"/>
                </a:defRPr>
              </a:lvl1pPr>
              <a:lvl2pPr marL="742950" indent="-285750" eaLnBrk="0">
                <a:defRPr sz="3600">
                  <a:solidFill>
                    <a:srgbClr val="000000"/>
                  </a:solidFill>
                  <a:latin typeface="Apple SD 산돌고딕 Neo 옅은체" charset="0"/>
                  <a:ea typeface="Apple SD 산돌고딕 Neo 옅은체" charset="0"/>
                  <a:cs typeface="Apple SD 산돌고딕 Neo 옅은체" charset="0"/>
                  <a:sym typeface="Apple SD 산돌고딕 Neo 옅은체" charset="0"/>
                </a:defRPr>
              </a:lvl2pPr>
              <a:lvl3pPr marL="1143000" indent="-228600" eaLnBrk="0">
                <a:defRPr sz="3600">
                  <a:solidFill>
                    <a:srgbClr val="000000"/>
                  </a:solidFill>
                  <a:latin typeface="Apple SD 산돌고딕 Neo 옅은체" charset="0"/>
                  <a:ea typeface="Apple SD 산돌고딕 Neo 옅은체" charset="0"/>
                  <a:cs typeface="Apple SD 산돌고딕 Neo 옅은체" charset="0"/>
                  <a:sym typeface="Apple SD 산돌고딕 Neo 옅은체" charset="0"/>
                </a:defRPr>
              </a:lvl3pPr>
              <a:lvl4pPr marL="1600200" indent="-228600" eaLnBrk="0">
                <a:defRPr sz="3600">
                  <a:solidFill>
                    <a:srgbClr val="000000"/>
                  </a:solidFill>
                  <a:latin typeface="Apple SD 산돌고딕 Neo 옅은체" charset="0"/>
                  <a:ea typeface="Apple SD 산돌고딕 Neo 옅은체" charset="0"/>
                  <a:cs typeface="Apple SD 산돌고딕 Neo 옅은체" charset="0"/>
                  <a:sym typeface="Apple SD 산돌고딕 Neo 옅은체" charset="0"/>
                </a:defRPr>
              </a:lvl4pPr>
              <a:lvl5pPr marL="2057400" indent="-228600" eaLnBrk="0">
                <a:defRPr sz="3600">
                  <a:solidFill>
                    <a:srgbClr val="000000"/>
                  </a:solidFill>
                  <a:latin typeface="Apple SD 산돌고딕 Neo 옅은체" charset="0"/>
                  <a:ea typeface="Apple SD 산돌고딕 Neo 옅은체" charset="0"/>
                  <a:cs typeface="Apple SD 산돌고딕 Neo 옅은체" charset="0"/>
                  <a:sym typeface="Apple SD 산돌고딕 Neo 옅은체" charset="0"/>
                </a:defRPr>
              </a:lvl5pPr>
              <a:lvl6pPr marL="25146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Apple SD 산돌고딕 Neo 옅은체" charset="0"/>
                  <a:ea typeface="Apple SD 산돌고딕 Neo 옅은체" charset="0"/>
                  <a:cs typeface="Apple SD 산돌고딕 Neo 옅은체" charset="0"/>
                  <a:sym typeface="Apple SD 산돌고딕 Neo 옅은체" charset="0"/>
                </a:defRPr>
              </a:lvl6pPr>
              <a:lvl7pPr marL="29718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Apple SD 산돌고딕 Neo 옅은체" charset="0"/>
                  <a:ea typeface="Apple SD 산돌고딕 Neo 옅은체" charset="0"/>
                  <a:cs typeface="Apple SD 산돌고딕 Neo 옅은체" charset="0"/>
                  <a:sym typeface="Apple SD 산돌고딕 Neo 옅은체" charset="0"/>
                </a:defRPr>
              </a:lvl7pPr>
              <a:lvl8pPr marL="34290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Apple SD 산돌고딕 Neo 옅은체" charset="0"/>
                  <a:ea typeface="Apple SD 산돌고딕 Neo 옅은체" charset="0"/>
                  <a:cs typeface="Apple SD 산돌고딕 Neo 옅은체" charset="0"/>
                  <a:sym typeface="Apple SD 산돌고딕 Neo 옅은체" charset="0"/>
                </a:defRPr>
              </a:lvl8pPr>
              <a:lvl9pPr marL="38862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Apple SD 산돌고딕 Neo 옅은체" charset="0"/>
                  <a:ea typeface="Apple SD 산돌고딕 Neo 옅은체" charset="0"/>
                  <a:cs typeface="Apple SD 산돌고딕 Neo 옅은체" charset="0"/>
                  <a:sym typeface="Apple SD 산돌고딕 Neo 옅은체" charset="0"/>
                </a:defRPr>
              </a:lvl9pPr>
            </a:lstStyle>
            <a:p>
              <a:pPr eaLnBrk="1"/>
              <a:r>
                <a:rPr lang="ko-KR" altLang="ko-KR" sz="1700">
                  <a:ea typeface="굴림" pitchFamily="50" charset="-127"/>
                </a:rPr>
                <a:t>n</a:t>
              </a:r>
              <a:endParaRPr lang="ko-KR" altLang="ko-KR">
                <a:ea typeface="굴림" pitchFamily="50" charset="-127"/>
              </a:endParaRPr>
            </a:p>
          </p:txBody>
        </p:sp>
        <p:sp>
          <p:nvSpPr>
            <p:cNvPr id="11" name="AutoShape 15"/>
            <p:cNvSpPr>
              <a:spLocks/>
            </p:cNvSpPr>
            <p:nvPr/>
          </p:nvSpPr>
          <p:spPr bwMode="auto">
            <a:xfrm>
              <a:off x="4227091" y="1553766"/>
              <a:ext cx="348258" cy="348258"/>
            </a:xfrm>
            <a:custGeom>
              <a:avLst/>
              <a:gdLst>
                <a:gd name="T0" fmla="*/ 247650 w 21600"/>
                <a:gd name="T1" fmla="*/ 247650 h 21600"/>
                <a:gd name="T2" fmla="*/ 247650 w 21600"/>
                <a:gd name="T3" fmla="*/ 247650 h 21600"/>
                <a:gd name="T4" fmla="*/ 247650 w 21600"/>
                <a:gd name="T5" fmla="*/ 247650 h 21600"/>
                <a:gd name="T6" fmla="*/ 247650 w 21600"/>
                <a:gd name="T7" fmla="*/ 24765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>
                <a:defRPr sz="3600">
                  <a:solidFill>
                    <a:srgbClr val="000000"/>
                  </a:solidFill>
                  <a:latin typeface="Apple SD 산돌고딕 Neo 옅은체" charset="0"/>
                  <a:ea typeface="Apple SD 산돌고딕 Neo 옅은체" charset="0"/>
                  <a:cs typeface="Apple SD 산돌고딕 Neo 옅은체" charset="0"/>
                  <a:sym typeface="Apple SD 산돌고딕 Neo 옅은체" charset="0"/>
                </a:defRPr>
              </a:lvl1pPr>
              <a:lvl2pPr marL="742950" indent="-285750" eaLnBrk="0">
                <a:defRPr sz="3600">
                  <a:solidFill>
                    <a:srgbClr val="000000"/>
                  </a:solidFill>
                  <a:latin typeface="Apple SD 산돌고딕 Neo 옅은체" charset="0"/>
                  <a:ea typeface="Apple SD 산돌고딕 Neo 옅은체" charset="0"/>
                  <a:cs typeface="Apple SD 산돌고딕 Neo 옅은체" charset="0"/>
                  <a:sym typeface="Apple SD 산돌고딕 Neo 옅은체" charset="0"/>
                </a:defRPr>
              </a:lvl2pPr>
              <a:lvl3pPr marL="1143000" indent="-228600" eaLnBrk="0">
                <a:defRPr sz="3600">
                  <a:solidFill>
                    <a:srgbClr val="000000"/>
                  </a:solidFill>
                  <a:latin typeface="Apple SD 산돌고딕 Neo 옅은체" charset="0"/>
                  <a:ea typeface="Apple SD 산돌고딕 Neo 옅은체" charset="0"/>
                  <a:cs typeface="Apple SD 산돌고딕 Neo 옅은체" charset="0"/>
                  <a:sym typeface="Apple SD 산돌고딕 Neo 옅은체" charset="0"/>
                </a:defRPr>
              </a:lvl3pPr>
              <a:lvl4pPr marL="1600200" indent="-228600" eaLnBrk="0">
                <a:defRPr sz="3600">
                  <a:solidFill>
                    <a:srgbClr val="000000"/>
                  </a:solidFill>
                  <a:latin typeface="Apple SD 산돌고딕 Neo 옅은체" charset="0"/>
                  <a:ea typeface="Apple SD 산돌고딕 Neo 옅은체" charset="0"/>
                  <a:cs typeface="Apple SD 산돌고딕 Neo 옅은체" charset="0"/>
                  <a:sym typeface="Apple SD 산돌고딕 Neo 옅은체" charset="0"/>
                </a:defRPr>
              </a:lvl4pPr>
              <a:lvl5pPr marL="2057400" indent="-228600" eaLnBrk="0">
                <a:defRPr sz="3600">
                  <a:solidFill>
                    <a:srgbClr val="000000"/>
                  </a:solidFill>
                  <a:latin typeface="Apple SD 산돌고딕 Neo 옅은체" charset="0"/>
                  <a:ea typeface="Apple SD 산돌고딕 Neo 옅은체" charset="0"/>
                  <a:cs typeface="Apple SD 산돌고딕 Neo 옅은체" charset="0"/>
                  <a:sym typeface="Apple SD 산돌고딕 Neo 옅은체" charset="0"/>
                </a:defRPr>
              </a:lvl5pPr>
              <a:lvl6pPr marL="25146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Apple SD 산돌고딕 Neo 옅은체" charset="0"/>
                  <a:ea typeface="Apple SD 산돌고딕 Neo 옅은체" charset="0"/>
                  <a:cs typeface="Apple SD 산돌고딕 Neo 옅은체" charset="0"/>
                  <a:sym typeface="Apple SD 산돌고딕 Neo 옅은체" charset="0"/>
                </a:defRPr>
              </a:lvl6pPr>
              <a:lvl7pPr marL="29718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Apple SD 산돌고딕 Neo 옅은체" charset="0"/>
                  <a:ea typeface="Apple SD 산돌고딕 Neo 옅은체" charset="0"/>
                  <a:cs typeface="Apple SD 산돌고딕 Neo 옅은체" charset="0"/>
                  <a:sym typeface="Apple SD 산돌고딕 Neo 옅은체" charset="0"/>
                </a:defRPr>
              </a:lvl7pPr>
              <a:lvl8pPr marL="34290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Apple SD 산돌고딕 Neo 옅은체" charset="0"/>
                  <a:ea typeface="Apple SD 산돌고딕 Neo 옅은체" charset="0"/>
                  <a:cs typeface="Apple SD 산돌고딕 Neo 옅은체" charset="0"/>
                  <a:sym typeface="Apple SD 산돌고딕 Neo 옅은체" charset="0"/>
                </a:defRPr>
              </a:lvl8pPr>
              <a:lvl9pPr marL="38862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Apple SD 산돌고딕 Neo 옅은체" charset="0"/>
                  <a:ea typeface="Apple SD 산돌고딕 Neo 옅은체" charset="0"/>
                  <a:cs typeface="Apple SD 산돌고딕 Neo 옅은체" charset="0"/>
                  <a:sym typeface="Apple SD 산돌고딕 Neo 옅은체" charset="0"/>
                </a:defRPr>
              </a:lvl9pPr>
            </a:lstStyle>
            <a:p>
              <a:pPr eaLnBrk="1"/>
              <a:r>
                <a:rPr lang="ko-KR" altLang="ko-KR" sz="1700">
                  <a:ea typeface="굴림" pitchFamily="50" charset="-127"/>
                </a:rPr>
                <a:t>Υ</a:t>
              </a:r>
              <a:endParaRPr lang="ko-KR" altLang="ko-KR">
                <a:ea typeface="굴림" pitchFamily="50" charset="-127"/>
              </a:endParaRPr>
            </a:p>
          </p:txBody>
        </p:sp>
      </p:grpSp>
      <p:sp>
        <p:nvSpPr>
          <p:cNvPr id="14" name="직사각형 13"/>
          <p:cNvSpPr/>
          <p:nvPr/>
        </p:nvSpPr>
        <p:spPr>
          <a:xfrm>
            <a:off x="179512" y="100833"/>
            <a:ext cx="8712968" cy="291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ko-KR" b="1" dirty="0" smtClean="0">
                <a:solidFill>
                  <a:srgbClr val="0000FF"/>
                </a:solidFill>
                <a:latin typeface="+mj-lt"/>
              </a:rPr>
              <a:t>Electronic setup for preliminary tests </a:t>
            </a:r>
          </a:p>
          <a:p>
            <a:pPr marL="360000" indent="-252000">
              <a:lnSpc>
                <a:spcPct val="11000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latin typeface="+mj-lt"/>
              </a:rPr>
              <a:t>TOF distance = 1.0 m </a:t>
            </a:r>
          </a:p>
          <a:p>
            <a:pPr marL="360000" indent="-252000">
              <a:lnSpc>
                <a:spcPct val="11000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latin typeface="+mj-lt"/>
              </a:rPr>
              <a:t>Maximum/Minimum time to measure (</a:t>
            </a:r>
            <a:r>
              <a:rPr lang="en-US" altLang="ko-KR" sz="1600" dirty="0" err="1" smtClean="0">
                <a:latin typeface="+mj-lt"/>
              </a:rPr>
              <a:t>LeCroy</a:t>
            </a:r>
            <a:r>
              <a:rPr lang="en-US" altLang="ko-KR" sz="1600" dirty="0" smtClean="0">
                <a:latin typeface="+mj-lt"/>
              </a:rPr>
              <a:t> 2228) for </a:t>
            </a:r>
            <a:r>
              <a:rPr lang="en-US" altLang="ko-KR" sz="1600" baseline="30000" dirty="0" smtClean="0">
                <a:latin typeface="+mj-lt"/>
              </a:rPr>
              <a:t>252</a:t>
            </a:r>
            <a:r>
              <a:rPr lang="en-US" altLang="ko-KR" sz="1600" dirty="0" smtClean="0">
                <a:latin typeface="+mj-lt"/>
              </a:rPr>
              <a:t>Cf neutrons: 20 ns/50 ns    </a:t>
            </a:r>
          </a:p>
          <a:p>
            <a:pPr marL="360000" indent="-252000">
              <a:lnSpc>
                <a:spcPct val="11000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>
                <a:latin typeface="+mj-lt"/>
              </a:rPr>
              <a:t>C</a:t>
            </a:r>
            <a:r>
              <a:rPr lang="en-US" altLang="ko-KR" sz="1600" dirty="0" smtClean="0">
                <a:latin typeface="+mj-lt"/>
              </a:rPr>
              <a:t>harge range measured by ADC (</a:t>
            </a:r>
            <a:r>
              <a:rPr lang="en-US" altLang="ko-KR" sz="1600" dirty="0" err="1" smtClean="0">
                <a:latin typeface="+mj-lt"/>
              </a:rPr>
              <a:t>LeCroy</a:t>
            </a:r>
            <a:r>
              <a:rPr lang="en-US" altLang="ko-KR" sz="1600" dirty="0" smtClean="0">
                <a:latin typeface="+mj-lt"/>
              </a:rPr>
              <a:t> 2249) = 100 </a:t>
            </a:r>
            <a:r>
              <a:rPr lang="en-US" altLang="ko-KR" sz="1600" dirty="0" err="1" smtClean="0">
                <a:latin typeface="+mj-lt"/>
              </a:rPr>
              <a:t>fC</a:t>
            </a:r>
            <a:r>
              <a:rPr lang="en-US" altLang="ko-KR" sz="1600" dirty="0" smtClean="0">
                <a:latin typeface="+mj-lt"/>
              </a:rPr>
              <a:t> ~ 25.6 </a:t>
            </a:r>
            <a:r>
              <a:rPr lang="en-US" altLang="ko-KR" sz="1600" dirty="0" err="1" smtClean="0">
                <a:latin typeface="+mj-lt"/>
              </a:rPr>
              <a:t>pC</a:t>
            </a:r>
            <a:endParaRPr lang="en-US" altLang="ko-KR" sz="1600" dirty="0" smtClean="0">
              <a:latin typeface="+mj-lt"/>
            </a:endParaRPr>
          </a:p>
          <a:p>
            <a:pPr marL="360000" indent="-252000">
              <a:lnSpc>
                <a:spcPct val="11000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>
                <a:latin typeface="+mj-lt"/>
              </a:rPr>
              <a:t>D</a:t>
            </a:r>
            <a:r>
              <a:rPr lang="en-US" altLang="ko-KR" sz="1600" dirty="0" smtClean="0">
                <a:latin typeface="+mj-lt"/>
              </a:rPr>
              <a:t>igitization threshold for neutrons &amp; gammas    </a:t>
            </a:r>
          </a:p>
          <a:p>
            <a:pPr marL="108000">
              <a:lnSpc>
                <a:spcPct val="110000"/>
              </a:lnSpc>
              <a:spcAft>
                <a:spcPts val="300"/>
              </a:spcAft>
            </a:pPr>
            <a:r>
              <a:rPr lang="en-US" altLang="ko-KR" sz="1600" dirty="0" smtClean="0">
                <a:solidFill>
                  <a:srgbClr val="006600"/>
                </a:solidFill>
                <a:latin typeface="+mj-lt"/>
              </a:rPr>
              <a:t>       </a:t>
            </a:r>
            <a:r>
              <a:rPr lang="en-US" altLang="ko-KR" sz="1600" dirty="0" smtClean="0">
                <a:solidFill>
                  <a:srgbClr val="492AA0"/>
                </a:solidFill>
                <a:latin typeface="+mj-lt"/>
              </a:rPr>
              <a:t>Voltage-threshold discriminator (180 mV) </a:t>
            </a:r>
          </a:p>
          <a:p>
            <a:pPr marL="360000" indent="-25200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latin typeface="+mj-lt"/>
              </a:rPr>
              <a:t>Neutron </a:t>
            </a:r>
            <a:r>
              <a:rPr lang="en-US" altLang="ko-KR" sz="1600" dirty="0">
                <a:latin typeface="+mj-lt"/>
              </a:rPr>
              <a:t>energy with 50% efficiency </a:t>
            </a:r>
            <a:r>
              <a:rPr lang="en-US" altLang="ko-KR" sz="1600" b="1" dirty="0">
                <a:solidFill>
                  <a:srgbClr val="FF0000"/>
                </a:solidFill>
                <a:latin typeface="+mj-lt"/>
              </a:rPr>
              <a:t>~</a:t>
            </a:r>
            <a:r>
              <a:rPr lang="en-US" altLang="ko-KR" sz="1600" b="1" dirty="0" smtClean="0">
                <a:solidFill>
                  <a:srgbClr val="FF0000"/>
                </a:solidFill>
                <a:latin typeface="+mj-lt"/>
              </a:rPr>
              <a:t> 4.5 </a:t>
            </a:r>
            <a:r>
              <a:rPr lang="en-US" altLang="ko-KR" sz="1600" b="1" dirty="0">
                <a:solidFill>
                  <a:srgbClr val="FF0000"/>
                </a:solidFill>
                <a:latin typeface="+mj-lt"/>
              </a:rPr>
              <a:t>MeV </a:t>
            </a:r>
            <a:endParaRPr lang="en-US" altLang="ko-KR" sz="1600" b="1" dirty="0" smtClean="0">
              <a:solidFill>
                <a:srgbClr val="FF0000"/>
              </a:solidFill>
              <a:latin typeface="+mj-lt"/>
            </a:endParaRPr>
          </a:p>
          <a:p>
            <a:pPr marL="360000" indent="-25200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altLang="ko-KR" sz="1600" b="1" dirty="0" smtClean="0">
                <a:latin typeface="+mj-lt"/>
              </a:rPr>
              <a:t>The realistic time resolution should be measured with high-energy cosmic </a:t>
            </a:r>
            <a:r>
              <a:rPr lang="en-US" altLang="ko-KR" sz="1600" b="1" dirty="0" err="1" smtClean="0">
                <a:latin typeface="+mj-lt"/>
              </a:rPr>
              <a:t>muons</a:t>
            </a:r>
            <a:endParaRPr lang="en-US" altLang="ko-KR" sz="1600" b="1" dirty="0" smtClean="0">
              <a:latin typeface="+mj-lt"/>
            </a:endParaRPr>
          </a:p>
          <a:p>
            <a:pPr marL="108000">
              <a:spcAft>
                <a:spcPts val="300"/>
              </a:spcAft>
            </a:pPr>
            <a:r>
              <a:rPr lang="en-US" altLang="ko-KR" sz="1600" b="1" dirty="0" smtClean="0">
                <a:latin typeface="+mj-lt"/>
              </a:rPr>
              <a:t>    Then, </a:t>
            </a:r>
            <a:r>
              <a:rPr lang="el-GR" altLang="ko-KR" sz="1600" b="1" i="1" dirty="0" smtClean="0">
                <a:solidFill>
                  <a:srgbClr val="FF0000"/>
                </a:solidFill>
                <a:latin typeface="+mj-lt"/>
                <a:ea typeface="바탕"/>
              </a:rPr>
              <a:t>σ</a:t>
            </a:r>
            <a:r>
              <a:rPr lang="en-US" altLang="ko-KR" sz="1600" b="1" i="1" dirty="0" smtClean="0">
                <a:solidFill>
                  <a:srgbClr val="FF0000"/>
                </a:solidFill>
                <a:latin typeface="+mj-lt"/>
                <a:ea typeface="바탕"/>
              </a:rPr>
              <a:t> </a:t>
            </a:r>
            <a:r>
              <a:rPr lang="en-US" altLang="ko-KR" sz="1600" b="1" dirty="0" smtClean="0">
                <a:solidFill>
                  <a:srgbClr val="FF0000"/>
                </a:solidFill>
                <a:latin typeface="+mj-lt"/>
                <a:ea typeface="바탕"/>
              </a:rPr>
              <a:t>~ 300 </a:t>
            </a:r>
            <a:r>
              <a:rPr lang="en-US" altLang="ko-KR" sz="1600" b="1" dirty="0" err="1" smtClean="0">
                <a:solidFill>
                  <a:srgbClr val="FF0000"/>
                </a:solidFill>
                <a:latin typeface="+mj-lt"/>
                <a:ea typeface="바탕"/>
              </a:rPr>
              <a:t>ps</a:t>
            </a:r>
            <a:r>
              <a:rPr lang="en-US" altLang="ko-KR" sz="1600" b="1" dirty="0" smtClean="0">
                <a:solidFill>
                  <a:srgbClr val="FF0000"/>
                </a:solidFill>
                <a:latin typeface="+mj-lt"/>
                <a:ea typeface="바탕"/>
              </a:rPr>
              <a:t> </a:t>
            </a:r>
            <a:r>
              <a:rPr lang="en-US" altLang="ko-KR" sz="1600" b="1" dirty="0" smtClean="0">
                <a:latin typeface="+mj-lt"/>
                <a:ea typeface="바탕"/>
              </a:rPr>
              <a:t>or less</a:t>
            </a:r>
            <a:endParaRPr lang="en-US" altLang="ko-KR" sz="1600" b="1" dirty="0">
              <a:latin typeface="+mj-lt"/>
            </a:endParaRPr>
          </a:p>
        </p:txBody>
      </p:sp>
      <p:pic>
        <p:nvPicPr>
          <p:cNvPr id="7" name="Picture 11" descr="fNenergy_large_Ga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12976"/>
            <a:ext cx="322675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5504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18</a:t>
            </a:fld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7620"/>
            <a:ext cx="18473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2600" b="1">
              <a:latin typeface="Broadway" pitchFamily="82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-17620"/>
            <a:ext cx="18473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2600" b="1">
              <a:latin typeface="Broadway" pitchFamily="82" charset="0"/>
            </a:endParaRPr>
          </a:p>
        </p:txBody>
      </p:sp>
      <p:pic>
        <p:nvPicPr>
          <p:cNvPr id="96259" name="_x276168960" descr="EMB00000ba40b6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99516"/>
            <a:ext cx="3672408" cy="298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제목 29"/>
          <p:cNvSpPr txBox="1">
            <a:spLocks/>
          </p:cNvSpPr>
          <p:nvPr/>
        </p:nvSpPr>
        <p:spPr>
          <a:xfrm>
            <a:off x="0" y="-17620"/>
            <a:ext cx="9144000" cy="638308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r>
              <a:rPr lang="en-US" altLang="ko-KR" sz="24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Neutron detectors for low-energy experiment</a:t>
            </a:r>
            <a:endParaRPr lang="ko-KR" altLang="en-US" sz="2400" b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27323" y="876632"/>
            <a:ext cx="8405117" cy="2408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ko-KR" b="1" dirty="0" smtClean="0">
                <a:solidFill>
                  <a:srgbClr val="0000FF"/>
                </a:solidFill>
                <a:latin typeface="+mj-lt"/>
              </a:rPr>
              <a:t>Neutron energy range to detect with </a:t>
            </a:r>
            <a:r>
              <a:rPr lang="el-GR" altLang="ko-KR" b="1" dirty="0" smtClean="0">
                <a:solidFill>
                  <a:srgbClr val="0000FF"/>
                </a:solidFill>
                <a:latin typeface="+mj-lt"/>
                <a:ea typeface="바탕"/>
              </a:rPr>
              <a:t>ε</a:t>
            </a:r>
            <a:r>
              <a:rPr lang="en-US" altLang="ko-KR" b="1" dirty="0" smtClean="0">
                <a:solidFill>
                  <a:srgbClr val="0000FF"/>
                </a:solidFill>
                <a:latin typeface="+mj-lt"/>
                <a:ea typeface="바탕"/>
              </a:rPr>
              <a:t> &gt; 0.7</a:t>
            </a:r>
            <a:r>
              <a:rPr lang="en-US" altLang="ko-KR" b="1" dirty="0" smtClean="0">
                <a:solidFill>
                  <a:srgbClr val="CC00FF"/>
                </a:solidFill>
                <a:latin typeface="+mj-lt"/>
                <a:ea typeface="바탕"/>
              </a:rPr>
              <a:t> </a:t>
            </a:r>
            <a:r>
              <a:rPr lang="en-US" altLang="ko-KR" b="1" dirty="0" smtClean="0">
                <a:solidFill>
                  <a:srgbClr val="0000FF"/>
                </a:solidFill>
                <a:latin typeface="+mj-lt"/>
              </a:rPr>
              <a:t>= </a:t>
            </a:r>
            <a:r>
              <a:rPr lang="en-US" altLang="ko-KR" b="1" dirty="0" smtClean="0">
                <a:solidFill>
                  <a:srgbClr val="FF0000"/>
                </a:solidFill>
                <a:latin typeface="+mj-lt"/>
              </a:rPr>
              <a:t>2.5 ~ 30 MeV </a:t>
            </a:r>
          </a:p>
          <a:p>
            <a:pPr marL="360000" indent="-252000" fontAlgn="base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latin typeface="+mj-lt"/>
              </a:rPr>
              <a:t>Minimum detectable energy ~ 1 MeV with a maximum 200-ns TOF measurement   </a:t>
            </a:r>
          </a:p>
          <a:p>
            <a:pPr marL="285750" indent="-285750" fontAlgn="base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ko-KR" b="1" dirty="0">
                <a:solidFill>
                  <a:srgbClr val="0000FF"/>
                </a:solidFill>
                <a:latin typeface="+mj-lt"/>
              </a:rPr>
              <a:t>Basic structure of unit </a:t>
            </a:r>
            <a:r>
              <a:rPr lang="en-US" altLang="ko-KR" b="1" dirty="0" smtClean="0">
                <a:solidFill>
                  <a:srgbClr val="0000FF"/>
                </a:solidFill>
                <a:latin typeface="+mj-lt"/>
              </a:rPr>
              <a:t>pixel detector: 3 x 3 detector modules  </a:t>
            </a:r>
          </a:p>
          <a:p>
            <a:pPr marL="360000" indent="-252000" fontAlgn="base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latin typeface="+mj-lt"/>
              </a:rPr>
              <a:t>Single detectors: 10 </a:t>
            </a:r>
            <a:r>
              <a:rPr lang="en-US" altLang="ko-KR" sz="1600" dirty="0" smtClean="0">
                <a:latin typeface="+mj-lt"/>
                <a:ea typeface="+mj-ea"/>
              </a:rPr>
              <a:t>x</a:t>
            </a:r>
            <a:r>
              <a:rPr lang="en-US" altLang="ko-KR" sz="1600" dirty="0" smtClean="0">
                <a:latin typeface="+mj-lt"/>
              </a:rPr>
              <a:t> 10 x 20-cm</a:t>
            </a:r>
            <a:r>
              <a:rPr lang="en-US" altLang="ko-KR" sz="1600" baseline="30000" dirty="0" smtClean="0">
                <a:latin typeface="+mj-lt"/>
              </a:rPr>
              <a:t>3</a:t>
            </a:r>
            <a:r>
              <a:rPr lang="en-US" altLang="ko-KR" sz="1600" dirty="0" smtClean="0">
                <a:latin typeface="+mj-lt"/>
              </a:rPr>
              <a:t> plastic scintillator blocks  </a:t>
            </a:r>
            <a:endParaRPr lang="ko-KR" altLang="en-US" sz="1600" dirty="0">
              <a:latin typeface="+mj-lt"/>
            </a:endParaRPr>
          </a:p>
          <a:p>
            <a:pPr marL="285750" indent="-285750" fontAlgn="base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ko-KR" b="1" dirty="0" smtClean="0">
                <a:solidFill>
                  <a:srgbClr val="0000FF"/>
                </a:solidFill>
                <a:latin typeface="+mj-lt"/>
              </a:rPr>
              <a:t>Neutron energies measured by a TOF method</a:t>
            </a:r>
          </a:p>
          <a:p>
            <a:pPr marL="360000" indent="-252000" fontAlgn="base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latin typeface="+mj-lt"/>
                <a:ea typeface="바탕"/>
              </a:rPr>
              <a:t>∆</a:t>
            </a:r>
            <a:r>
              <a:rPr lang="en-US" altLang="ko-KR" sz="1600" i="1" dirty="0">
                <a:latin typeface="+mj-lt"/>
                <a:ea typeface="바탕"/>
              </a:rPr>
              <a:t>E</a:t>
            </a:r>
            <a:r>
              <a:rPr lang="en-US" altLang="ko-KR" sz="1600" dirty="0">
                <a:latin typeface="+mj-lt"/>
                <a:ea typeface="바탕"/>
              </a:rPr>
              <a:t>/</a:t>
            </a:r>
            <a:r>
              <a:rPr lang="en-US" altLang="ko-KR" sz="1600" i="1" dirty="0">
                <a:latin typeface="+mj-lt"/>
                <a:ea typeface="바탕"/>
              </a:rPr>
              <a:t>E</a:t>
            </a:r>
            <a:r>
              <a:rPr lang="en-US" altLang="ko-KR" sz="1600" dirty="0">
                <a:latin typeface="+mj-lt"/>
                <a:ea typeface="바탕"/>
              </a:rPr>
              <a:t> ~ </a:t>
            </a:r>
            <a:r>
              <a:rPr lang="en-US" altLang="ko-KR" sz="1600" dirty="0" smtClean="0">
                <a:latin typeface="+mj-lt"/>
                <a:ea typeface="바탕"/>
              </a:rPr>
              <a:t>5.0 </a:t>
            </a:r>
            <a:r>
              <a:rPr lang="en-US" altLang="ko-KR" sz="1600" dirty="0">
                <a:latin typeface="+mj-lt"/>
              </a:rPr>
              <a:t>x</a:t>
            </a:r>
            <a:r>
              <a:rPr lang="en-US" altLang="ko-KR" sz="1600" dirty="0">
                <a:latin typeface="+mj-lt"/>
                <a:ea typeface="바탕"/>
              </a:rPr>
              <a:t> 10</a:t>
            </a:r>
            <a:r>
              <a:rPr lang="en-US" altLang="ko-KR" sz="1600" baseline="30000" dirty="0">
                <a:latin typeface="+mj-lt"/>
                <a:ea typeface="바탕"/>
              </a:rPr>
              <a:t>-2</a:t>
            </a:r>
            <a:r>
              <a:rPr lang="en-US" altLang="ko-KR" sz="1600" dirty="0" smtClean="0">
                <a:latin typeface="+mj-lt"/>
              </a:rPr>
              <a:t> assuming a 3-m-long TOF length </a:t>
            </a:r>
          </a:p>
          <a:p>
            <a:pPr marL="360000" indent="-252000" fontAlgn="base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latin typeface="+mj-lt"/>
              </a:rPr>
              <a:t>Depth-of-interaction in the 20-cm long detector</a:t>
            </a:r>
            <a:r>
              <a:rPr lang="en-US" altLang="ko-KR" sz="1600" dirty="0" smtClean="0">
                <a:solidFill>
                  <a:srgbClr val="006600"/>
                </a:solidFill>
                <a:latin typeface="+mj-lt"/>
              </a:rPr>
              <a:t> </a:t>
            </a:r>
            <a:r>
              <a:rPr lang="en-US" altLang="ko-KR" sz="1600" b="1" dirty="0" smtClean="0">
                <a:solidFill>
                  <a:srgbClr val="FF0000"/>
                </a:solidFill>
                <a:latin typeface="+mj-lt"/>
                <a:ea typeface="바탕"/>
              </a:rPr>
              <a:t>→ </a:t>
            </a:r>
            <a:r>
              <a:rPr lang="en-US" altLang="ko-KR" sz="1600" b="1" dirty="0" smtClean="0">
                <a:solidFill>
                  <a:srgbClr val="FF0000"/>
                </a:solidFill>
                <a:latin typeface="+mj-lt"/>
              </a:rPr>
              <a:t>Energy resolution   </a:t>
            </a:r>
            <a:endParaRPr lang="ko-KR" altLang="en-US" sz="16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738" y="3365702"/>
            <a:ext cx="3524144" cy="301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직사각형 6"/>
          <p:cNvSpPr/>
          <p:nvPr/>
        </p:nvSpPr>
        <p:spPr>
          <a:xfrm>
            <a:off x="3059832" y="3429000"/>
            <a:ext cx="576064" cy="648072"/>
          </a:xfrm>
          <a:prstGeom prst="rect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March 31 @IBS</a:t>
            </a:r>
            <a:endParaRPr lang="ko-KR" alt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March 17, 2014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0872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19</a:t>
            </a:fld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36303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latin typeface="+mj-ea"/>
              <a:ea typeface="+mj-ea"/>
            </a:endParaRPr>
          </a:p>
        </p:txBody>
      </p:sp>
      <p:pic>
        <p:nvPicPr>
          <p:cNvPr id="90113" name="_x275775160" descr="EMB00000ba40ae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95769"/>
            <a:ext cx="4870822" cy="551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4949655" y="982176"/>
            <a:ext cx="418457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1700" dirty="0" smtClean="0">
                <a:latin typeface="+mj-lt"/>
                <a:ea typeface="+mj-ea"/>
              </a:rPr>
              <a:t>Simulation for 18.5-AMeV </a:t>
            </a:r>
            <a:r>
              <a:rPr lang="en-US" altLang="ko-KR" sz="1700" baseline="30000" dirty="0" smtClean="0">
                <a:latin typeface="+mj-lt"/>
                <a:ea typeface="+mj-ea"/>
              </a:rPr>
              <a:t>132</a:t>
            </a:r>
            <a:r>
              <a:rPr lang="en-US" altLang="ko-KR" sz="1700" dirty="0" smtClean="0">
                <a:latin typeface="+mj-lt"/>
                <a:ea typeface="+mj-ea"/>
              </a:rPr>
              <a:t>Sn+</a:t>
            </a:r>
            <a:r>
              <a:rPr lang="en-US" altLang="ko-KR" sz="1700" baseline="30000" dirty="0" smtClean="0">
                <a:latin typeface="+mj-lt"/>
                <a:ea typeface="+mj-ea"/>
              </a:rPr>
              <a:t>124</a:t>
            </a:r>
            <a:r>
              <a:rPr lang="en-US" altLang="ko-KR" sz="1700" dirty="0" smtClean="0">
                <a:latin typeface="+mj-lt"/>
                <a:ea typeface="+mj-ea"/>
              </a:rPr>
              <a:t>Sn collisions in low-energy</a:t>
            </a:r>
            <a:r>
              <a:rPr lang="ko-KR" altLang="en-US" sz="1700" dirty="0" smtClean="0">
                <a:latin typeface="+mj-lt"/>
                <a:ea typeface="+mj-ea"/>
              </a:rPr>
              <a:t> </a:t>
            </a:r>
            <a:r>
              <a:rPr lang="en-US" altLang="ko-KR" sz="1700" dirty="0" smtClean="0">
                <a:latin typeface="+mj-lt"/>
                <a:ea typeface="+mj-ea"/>
              </a:rPr>
              <a:t>LAMPS experiment </a:t>
            </a:r>
            <a:r>
              <a:rPr lang="en-US" altLang="ko-KR" sz="1700" dirty="0" smtClean="0">
                <a:solidFill>
                  <a:srgbClr val="0000FF"/>
                </a:solidFill>
                <a:latin typeface="+mj-lt"/>
                <a:ea typeface="+mj-ea"/>
              </a:rPr>
              <a:t>(</a:t>
            </a:r>
            <a:r>
              <a:rPr lang="en-US" altLang="ko-KR" sz="1700" dirty="0" smtClean="0">
                <a:solidFill>
                  <a:srgbClr val="0000FF"/>
                </a:solidFill>
                <a:latin typeface="+mj-lt"/>
              </a:rPr>
              <a:t>Y</a:t>
            </a:r>
            <a:r>
              <a:rPr lang="en-US" altLang="ko-KR" sz="1700" dirty="0">
                <a:solidFill>
                  <a:srgbClr val="0000FF"/>
                </a:solidFill>
                <a:latin typeface="+mj-lt"/>
              </a:rPr>
              <a:t>. J. Kim, </a:t>
            </a:r>
            <a:r>
              <a:rPr lang="en-US" altLang="ko-KR" sz="1700" dirty="0" smtClean="0">
                <a:solidFill>
                  <a:srgbClr val="0000FF"/>
                </a:solidFill>
                <a:latin typeface="+mj-lt"/>
              </a:rPr>
              <a:t>IBS)</a:t>
            </a:r>
            <a:endParaRPr lang="en-US" altLang="ko-KR" sz="1700" dirty="0" smtClean="0">
              <a:solidFill>
                <a:srgbClr val="0000FF"/>
              </a:solidFill>
              <a:latin typeface="+mj-lt"/>
              <a:ea typeface="+mj-ea"/>
            </a:endParaRPr>
          </a:p>
          <a:p>
            <a:pPr fontAlgn="base"/>
            <a:endParaRPr lang="en-US" altLang="ko-KR" sz="1700" i="1" dirty="0" smtClean="0">
              <a:latin typeface="+mj-lt"/>
              <a:ea typeface="+mj-ea"/>
            </a:endParaRPr>
          </a:p>
          <a:p>
            <a:pPr algn="ctr" fontAlgn="base"/>
            <a:r>
              <a:rPr lang="en-US" altLang="ko-KR" sz="17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Angular </a:t>
            </a:r>
            <a:r>
              <a:rPr lang="en-US" altLang="ko-KR" sz="17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Distributions for </a:t>
            </a:r>
          </a:p>
          <a:p>
            <a:pPr algn="ctr" fontAlgn="base"/>
            <a:r>
              <a:rPr lang="el-GR" altLang="ko-KR" sz="2000" i="1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γ</a:t>
            </a:r>
            <a:r>
              <a:rPr lang="el-GR" altLang="ko-KR" sz="200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altLang="ko-KR" sz="2000" i="1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</a:t>
            </a:r>
            <a:r>
              <a:rPr lang="en-US" altLang="ko-KR" sz="200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altLang="ko-KR" sz="2000" i="1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</a:t>
            </a:r>
            <a:r>
              <a:rPr lang="en-US" altLang="ko-KR" sz="200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</a:t>
            </a:r>
            <a:r>
              <a:rPr lang="en-US" altLang="ko-KR" sz="2000" i="1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d</a:t>
            </a:r>
            <a:r>
              <a:rPr lang="en-US" altLang="ko-KR" sz="200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altLang="ko-KR" sz="20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</a:t>
            </a:r>
            <a:r>
              <a:rPr lang="en-US" altLang="ko-KR" sz="200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He, and</a:t>
            </a:r>
            <a:r>
              <a:rPr lang="ko-KR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sz="20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</a:t>
            </a:r>
            <a:r>
              <a:rPr lang="en-US" altLang="ko-KR" sz="200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He</a:t>
            </a:r>
            <a:endParaRPr lang="ko-KR" altLang="en-US" sz="2000" dirty="0">
              <a:solidFill>
                <a:srgbClr val="0000F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fontAlgn="base"/>
            <a:endParaRPr lang="en-US" altLang="ko-KR" sz="1700" i="1" dirty="0" smtClean="0">
              <a:solidFill>
                <a:srgbClr val="0000FF"/>
              </a:solidFill>
              <a:latin typeface="+mj-lt"/>
              <a:ea typeface="+mj-ea"/>
            </a:endParaRPr>
          </a:p>
          <a:p>
            <a:pPr fontAlgn="base"/>
            <a:r>
              <a:rPr lang="en-US" altLang="ko-KR" sz="1600" dirty="0" smtClean="0">
                <a:solidFill>
                  <a:srgbClr val="006600"/>
                </a:solidFill>
                <a:latin typeface="+mj-lt"/>
                <a:ea typeface="+mj-ea"/>
              </a:rPr>
              <a:t>PHITS </a:t>
            </a:r>
            <a:r>
              <a:rPr lang="en-US" altLang="ko-KR" sz="1600" dirty="0">
                <a:solidFill>
                  <a:srgbClr val="006600"/>
                </a:solidFill>
                <a:latin typeface="+mj-lt"/>
                <a:ea typeface="+mj-ea"/>
              </a:rPr>
              <a:t>(Particle and Heavy Ion Transport code System</a:t>
            </a:r>
            <a:r>
              <a:rPr lang="en-US" altLang="ko-KR" sz="1600" dirty="0" smtClean="0">
                <a:solidFill>
                  <a:srgbClr val="006600"/>
                </a:solidFill>
                <a:latin typeface="+mj-lt"/>
                <a:ea typeface="+mj-ea"/>
              </a:rPr>
              <a:t>)</a:t>
            </a:r>
            <a:endParaRPr lang="ko-KR" altLang="en-US" sz="1600" dirty="0">
              <a:solidFill>
                <a:srgbClr val="006600"/>
              </a:solidFill>
              <a:latin typeface="+mj-lt"/>
              <a:ea typeface="+mj-ea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9655" y="3892113"/>
            <a:ext cx="4086841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오른쪽 화살표 6"/>
          <p:cNvSpPr/>
          <p:nvPr/>
        </p:nvSpPr>
        <p:spPr>
          <a:xfrm flipH="1">
            <a:off x="4949654" y="1988840"/>
            <a:ext cx="414433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07505" y="153788"/>
            <a:ext cx="8928991" cy="4669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fontAlgn="base"/>
            <a:r>
              <a:rPr lang="en-US" altLang="ko-K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HI collision experiments for Symmetry-Energy with </a:t>
            </a:r>
            <a:r>
              <a:rPr lang="en-US" altLang="ko-KR" sz="20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E</a:t>
            </a:r>
            <a:r>
              <a:rPr lang="en-US" altLang="ko-KR" sz="2000" b="1" baseline="-25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beam</a:t>
            </a:r>
            <a:r>
              <a:rPr lang="en-US" altLang="ko-K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&lt; 20 </a:t>
            </a:r>
            <a:r>
              <a:rPr lang="en-US" altLang="ko-KR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AMeV</a:t>
            </a:r>
            <a:r>
              <a:rPr lang="en-US" altLang="ko-K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endParaRPr lang="ko-KR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March 31 @IBS</a:t>
            </a:r>
            <a:endParaRPr lang="ko-KR" alt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March 17, 2014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1818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txBody>
          <a:bodyPr>
            <a:noAutofit/>
          </a:bodyPr>
          <a:lstStyle/>
          <a:p>
            <a:r>
              <a:rPr lang="en-US" altLang="ko-KR" sz="24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r>
              <a:rPr lang="en-US" altLang="ko-KR" sz="24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Introductions: LAMPS at RAON</a:t>
            </a:r>
            <a:endParaRPr lang="ko-KR" altLang="en-US" sz="2400" b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836713"/>
            <a:ext cx="8640960" cy="252027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altLang="ko-KR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Large Acceptance Multi-Purpose Spectrometer to maximize the use of </a:t>
            </a:r>
            <a:r>
              <a:rPr lang="en-US" altLang="ko-KR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</a:t>
            </a:r>
            <a:r>
              <a:rPr lang="en-US" altLang="ko-KR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uclear </a:t>
            </a:r>
            <a:r>
              <a:rPr lang="en-US" altLang="ko-KR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</a:t>
            </a:r>
            <a:r>
              <a:rPr lang="en-US" altLang="ko-KR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hysics researches for neutron-rich nucle</a:t>
            </a:r>
            <a:r>
              <a:rPr lang="en-US" altLang="ko-KR" sz="1800" b="1" dirty="0" smtClean="0">
                <a:solidFill>
                  <a:srgbClr val="0000FF"/>
                </a:solidFill>
                <a:latin typeface="+mj-lt"/>
              </a:rPr>
              <a:t>i </a:t>
            </a:r>
          </a:p>
          <a:p>
            <a:pPr marL="360000" lvl="1" indent="-216000"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US" altLang="ko-KR" sz="1700" dirty="0" smtClean="0">
                <a:solidFill>
                  <a:schemeClr val="tx1"/>
                </a:solidFill>
                <a:latin typeface="+mj-lt"/>
              </a:rPr>
              <a:t>Main purpose for </a:t>
            </a:r>
            <a:r>
              <a:rPr lang="en-US" altLang="ko-KR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Symmetry-Energy research   </a:t>
            </a:r>
          </a:p>
          <a:p>
            <a:pPr marL="360000" lvl="1" indent="-360000">
              <a:spcBef>
                <a:spcPts val="0"/>
              </a:spcBef>
              <a:spcAft>
                <a:spcPts val="500"/>
              </a:spcAft>
              <a:buNone/>
            </a:pPr>
            <a:r>
              <a:rPr lang="en-US" altLang="ko-KR" sz="1700" kern="100" dirty="0" smtClean="0">
                <a:solidFill>
                  <a:srgbClr val="003399"/>
                </a:solidFill>
                <a:latin typeface="+mj-lt"/>
                <a:ea typeface="맑은 고딕" pitchFamily="50" charset="-127"/>
                <a:cs typeface="Times New Roman"/>
              </a:rPr>
              <a:t>       </a:t>
            </a:r>
            <a:r>
              <a:rPr lang="en-US" altLang="ko-KR" sz="1700" kern="100" dirty="0" smtClean="0">
                <a:solidFill>
                  <a:schemeClr val="tx1"/>
                </a:solidFill>
                <a:latin typeface="+mj-lt"/>
                <a:ea typeface="맑은 고딕" pitchFamily="50" charset="-127"/>
                <a:cs typeface="Times New Roman"/>
              </a:rPr>
              <a:t>Understanding </a:t>
            </a:r>
            <a:r>
              <a:rPr lang="en-US" altLang="ko-KR" sz="1700" kern="100" dirty="0">
                <a:solidFill>
                  <a:schemeClr val="tx1"/>
                </a:solidFill>
                <a:latin typeface="+mj-lt"/>
                <a:ea typeface="맑은 고딕" pitchFamily="50" charset="-127"/>
                <a:cs typeface="Times New Roman"/>
              </a:rPr>
              <a:t>astronomical phenomena in neutron stars, black holes, and super novae by the EOS of nuclear matter at high </a:t>
            </a:r>
            <a:r>
              <a:rPr lang="en-US" altLang="ko-KR" sz="1700" kern="100" dirty="0" smtClean="0">
                <a:solidFill>
                  <a:schemeClr val="tx1"/>
                </a:solidFill>
                <a:latin typeface="+mj-lt"/>
                <a:ea typeface="맑은 고딕" pitchFamily="50" charset="-127"/>
                <a:cs typeface="Times New Roman"/>
              </a:rPr>
              <a:t>density</a:t>
            </a:r>
          </a:p>
          <a:p>
            <a:pPr marL="360000" lvl="1" indent="-216000"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US" altLang="ko-KR" sz="1700" dirty="0">
                <a:solidFill>
                  <a:schemeClr val="tx1"/>
                </a:solidFill>
                <a:latin typeface="+mj-lt"/>
              </a:rPr>
              <a:t>Pygmy Dipole &amp; Giant Dipole Resonances</a:t>
            </a:r>
          </a:p>
          <a:p>
            <a:pPr marL="360000" lvl="1" indent="-216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sz="1700" dirty="0">
                <a:solidFill>
                  <a:schemeClr val="tx1"/>
                </a:solidFill>
                <a:latin typeface="+mj-lt"/>
              </a:rPr>
              <a:t>Neutron halos </a:t>
            </a:r>
            <a:r>
              <a:rPr lang="en-US" altLang="ko-KR" sz="1700" dirty="0" smtClean="0">
                <a:solidFill>
                  <a:schemeClr val="tx1"/>
                </a:solidFill>
                <a:latin typeface="+mj-lt"/>
              </a:rPr>
              <a:t>and e</a:t>
            </a:r>
            <a:r>
              <a:rPr lang="en-US" altLang="ko-KR" sz="1700" kern="100" dirty="0" smtClean="0">
                <a:solidFill>
                  <a:schemeClr val="tx1"/>
                </a:solidFill>
                <a:latin typeface="+mj-lt"/>
                <a:ea typeface="맑은 고딕" pitchFamily="50" charset="-127"/>
                <a:cs typeface="Times New Roman"/>
              </a:rPr>
              <a:t>xotic </a:t>
            </a:r>
            <a:r>
              <a:rPr lang="en-US" altLang="ko-KR" sz="1700" kern="100" dirty="0">
                <a:solidFill>
                  <a:schemeClr val="tx1"/>
                </a:solidFill>
                <a:latin typeface="+mj-lt"/>
                <a:ea typeface="맑은 고딕" pitchFamily="50" charset="-127"/>
                <a:cs typeface="Times New Roman"/>
              </a:rPr>
              <a:t>nuclei lying near neutron drip lines </a:t>
            </a:r>
            <a:endParaRPr lang="en-US" altLang="ko-KR" sz="1700" dirty="0" smtClean="0">
              <a:solidFill>
                <a:schemeClr val="tx1"/>
              </a:solidFill>
              <a:latin typeface="+mj-lt"/>
            </a:endParaRPr>
          </a:p>
          <a:p>
            <a:pPr marL="360000" lvl="1" indent="-216000">
              <a:spcBef>
                <a:spcPts val="0"/>
              </a:spcBef>
              <a:buNone/>
            </a:pPr>
            <a:r>
              <a:rPr lang="en-US" altLang="ko-KR" sz="1600" b="1" dirty="0" smtClean="0">
                <a:solidFill>
                  <a:srgbClr val="006600"/>
                </a:solidFill>
                <a:latin typeface="+mj-lt"/>
              </a:rPr>
              <a:t> </a:t>
            </a:r>
          </a:p>
          <a:p>
            <a:pPr marL="0" lvl="1" indent="0">
              <a:spcBef>
                <a:spcPts val="0"/>
              </a:spcBef>
              <a:spcAft>
                <a:spcPts val="500"/>
              </a:spcAft>
              <a:buNone/>
            </a:pPr>
            <a:r>
              <a:rPr lang="en-US" altLang="ko-KR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2.     Conceptual designs </a:t>
            </a:r>
            <a:r>
              <a:rPr lang="en-US" altLang="ko-KR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 </a:t>
            </a:r>
            <a:r>
              <a:rPr lang="en-US" altLang="ko-KR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LAMPS</a:t>
            </a:r>
            <a:endParaRPr lang="en-US" altLang="ko-KR" sz="1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323528" y="3861048"/>
            <a:ext cx="4248472" cy="2376264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514350" indent="-514350" algn="l" defTabSz="914400" rtl="0" eaLnBrk="1" latinLnBrk="1" hangingPunct="1">
              <a:spcBef>
                <a:spcPct val="20000"/>
              </a:spcBef>
              <a:buFont typeface="+mj-lt"/>
              <a:buAutoNum type="arabicPeriod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2063" indent="-269875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ko-KR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High-energy experiment (250 </a:t>
            </a:r>
            <a:r>
              <a:rPr lang="en-US" altLang="ko-KR" sz="1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AMeV</a:t>
            </a:r>
            <a:r>
              <a:rPr lang="en-US" altLang="ko-KR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</a:p>
          <a:p>
            <a:pPr marL="360000"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altLang="ko-KR" sz="1600" dirty="0" smtClean="0">
                <a:solidFill>
                  <a:schemeClr val="tx1"/>
                </a:solidFill>
                <a:latin typeface="+mj-lt"/>
              </a:rPr>
              <a:t>Solenoid spectrometer equipped with a 3</a:t>
            </a:r>
            <a:r>
              <a:rPr lang="el-GR" altLang="ko-KR" sz="1600" dirty="0" smtClean="0">
                <a:solidFill>
                  <a:schemeClr val="tx1"/>
                </a:solidFill>
                <a:latin typeface="+mj-lt"/>
                <a:ea typeface="바탕"/>
              </a:rPr>
              <a:t>π</a:t>
            </a:r>
            <a:r>
              <a:rPr lang="en-US" altLang="ko-KR" sz="1600" dirty="0" smtClean="0">
                <a:solidFill>
                  <a:schemeClr val="tx1"/>
                </a:solidFill>
                <a:latin typeface="+mj-lt"/>
                <a:ea typeface="바탕"/>
              </a:rPr>
              <a:t>-</a:t>
            </a:r>
            <a:r>
              <a:rPr lang="en-US" altLang="ko-KR" sz="1600" dirty="0" err="1" smtClean="0">
                <a:solidFill>
                  <a:schemeClr val="tx1"/>
                </a:solidFill>
                <a:latin typeface="+mj-lt"/>
                <a:ea typeface="바탕"/>
              </a:rPr>
              <a:t>Sr</a:t>
            </a:r>
            <a:r>
              <a:rPr lang="en-US" altLang="ko-KR" sz="1600" dirty="0" smtClean="0">
                <a:solidFill>
                  <a:schemeClr val="tx1"/>
                </a:solidFill>
                <a:latin typeface="+mj-lt"/>
                <a:ea typeface="바탕"/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  <a:latin typeface="+mj-lt"/>
              </a:rPr>
              <a:t>TPC </a:t>
            </a:r>
          </a:p>
          <a:p>
            <a:pPr marL="360000"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altLang="ko-KR" sz="1600" dirty="0" smtClean="0">
                <a:solidFill>
                  <a:schemeClr val="tx1"/>
                </a:solidFill>
                <a:latin typeface="+mj-lt"/>
              </a:rPr>
              <a:t>Dipole spectrometer with a focal plane detector system </a:t>
            </a:r>
          </a:p>
          <a:p>
            <a:pPr marL="360000"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altLang="ko-KR" sz="1600" dirty="0" smtClean="0">
                <a:solidFill>
                  <a:schemeClr val="tx1"/>
                </a:solidFill>
                <a:latin typeface="+mj-lt"/>
              </a:rPr>
              <a:t>Large acceptance of neutron detectors via TOF measurement</a:t>
            </a: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4716016" y="3861048"/>
            <a:ext cx="4248472" cy="194421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514350" indent="-514350" algn="l" defTabSz="914400" rtl="0" eaLnBrk="1" latinLnBrk="1" hangingPunct="1">
              <a:spcBef>
                <a:spcPct val="20000"/>
              </a:spcBef>
              <a:buFont typeface="+mj-lt"/>
              <a:buAutoNum type="arabicPeriod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2063" indent="-269875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ko-KR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Low-energy experiment (&lt; 20 </a:t>
            </a:r>
            <a:r>
              <a:rPr lang="en-US" altLang="ko-KR" sz="1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AMeV</a:t>
            </a:r>
            <a:r>
              <a:rPr lang="en-US" altLang="ko-KR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</a:p>
          <a:p>
            <a:pPr marL="360000"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ko-KR" sz="1800" dirty="0" smtClean="0">
                <a:solidFill>
                  <a:srgbClr val="006600"/>
                </a:solidFill>
                <a:latin typeface="+mj-lt"/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  <a:latin typeface="+mj-lt"/>
              </a:rPr>
              <a:t>Vacuum system equipped with Si-</a:t>
            </a:r>
            <a:r>
              <a:rPr lang="en-US" altLang="ko-KR" sz="1600" dirty="0" err="1" smtClean="0">
                <a:solidFill>
                  <a:schemeClr val="tx1"/>
                </a:solidFill>
                <a:latin typeface="+mj-lt"/>
              </a:rPr>
              <a:t>CsI</a:t>
            </a:r>
            <a:r>
              <a:rPr lang="en-US" altLang="ko-KR" sz="1600" dirty="0" smtClean="0">
                <a:solidFill>
                  <a:schemeClr val="tx1"/>
                </a:solidFill>
                <a:latin typeface="+mj-lt"/>
              </a:rPr>
              <a:t> detectors </a:t>
            </a:r>
          </a:p>
          <a:p>
            <a:pPr marL="360000"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ko-KR" alt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1600" dirty="0">
                <a:solidFill>
                  <a:schemeClr val="tx1"/>
                </a:solidFill>
                <a:latin typeface="+mj-lt"/>
              </a:rPr>
              <a:t>Large acceptance of neutron detectors via TOF </a:t>
            </a:r>
            <a:r>
              <a:rPr lang="en-US" altLang="ko-KR" sz="1600" dirty="0" smtClean="0">
                <a:solidFill>
                  <a:schemeClr val="tx1"/>
                </a:solidFill>
                <a:latin typeface="+mj-lt"/>
              </a:rPr>
              <a:t>measurement</a:t>
            </a:r>
            <a:endParaRPr lang="en-US" altLang="ko-KR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March 31 @IBS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March 17, 2014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284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5946" y="107340"/>
            <a:ext cx="88665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rgbClr val="0000FF"/>
                </a:solidFill>
                <a:latin typeface="Georgia" panose="02040502050405020303" pitchFamily="18" charset="0"/>
              </a:rPr>
              <a:t>Single detectors using conical-shape light guides (3, 5, 21-cm long)</a:t>
            </a:r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604695" cy="301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b1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654" y="3612763"/>
            <a:ext cx="4217863" cy="26965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직사각형 17"/>
          <p:cNvSpPr/>
          <p:nvPr/>
        </p:nvSpPr>
        <p:spPr>
          <a:xfrm>
            <a:off x="323528" y="4593902"/>
            <a:ext cx="2808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0000FF"/>
                </a:solidFill>
                <a:latin typeface="Georgia" panose="02040502050405020303" pitchFamily="18" charset="0"/>
              </a:rPr>
              <a:t>Unit detector module composed of 4-plastic scintillator blocks </a:t>
            </a:r>
            <a:endParaRPr lang="en-US" altLang="ko-KR" b="1" dirty="0">
              <a:solidFill>
                <a:srgbClr val="0000FF"/>
              </a:solidFill>
              <a:latin typeface="Georgia" panose="02040502050405020303" pitchFamily="18" charset="0"/>
            </a:endParaRPr>
          </a:p>
        </p:txBody>
      </p:sp>
      <p:sp>
        <p:nvSpPr>
          <p:cNvPr id="5" name="오른쪽 화살표 4"/>
          <p:cNvSpPr/>
          <p:nvPr/>
        </p:nvSpPr>
        <p:spPr>
          <a:xfrm>
            <a:off x="3203848" y="4725144"/>
            <a:ext cx="64807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20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March 31 @IBS</a:t>
            </a:r>
            <a:endParaRPr lang="ko-KR" altLang="en-US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March 17, 2014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352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21</a:t>
            </a:fld>
            <a:endParaRPr lang="ko-KR" altLang="en-US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29000"/>
            <a:ext cx="2908522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429000"/>
            <a:ext cx="2884263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1" y="3429001"/>
            <a:ext cx="3023467" cy="295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제목 29"/>
          <p:cNvSpPr txBox="1">
            <a:spLocks/>
          </p:cNvSpPr>
          <p:nvPr/>
        </p:nvSpPr>
        <p:spPr>
          <a:xfrm>
            <a:off x="98356" y="116632"/>
            <a:ext cx="4185612" cy="57606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with a </a:t>
            </a:r>
            <a:r>
              <a:rPr lang="en-US" altLang="ko-KR" sz="2400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252</a:t>
            </a:r>
            <a:r>
              <a:rPr lang="en-US" altLang="ko-K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Cf source  </a:t>
            </a:r>
            <a:endParaRPr lang="ko-KR" alt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2852" y="979855"/>
            <a:ext cx="428312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ko-KR" b="1" dirty="0" smtClean="0">
                <a:solidFill>
                  <a:srgbClr val="0000FF"/>
                </a:solidFill>
                <a:latin typeface="+mj-lt"/>
              </a:rPr>
              <a:t>Specification of electronics </a:t>
            </a:r>
          </a:p>
          <a:p>
            <a:pPr marL="360000" indent="-2520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latin typeface="+mj-lt"/>
              </a:rPr>
              <a:t>Utilized LeCroy-2228 TDC &amp; LeCroy-2249</a:t>
            </a:r>
            <a:r>
              <a:rPr lang="en-US" altLang="ko-KR" sz="1600" dirty="0">
                <a:latin typeface="+mj-lt"/>
              </a:rPr>
              <a:t> </a:t>
            </a:r>
            <a:r>
              <a:rPr lang="en-US" altLang="ko-KR" sz="1600" dirty="0" smtClean="0">
                <a:latin typeface="+mj-lt"/>
              </a:rPr>
              <a:t>ADC </a:t>
            </a:r>
          </a:p>
          <a:p>
            <a:pPr marL="360000" indent="-2520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latin typeface="+mj-lt"/>
              </a:rPr>
              <a:t>Digitization with a CFD </a:t>
            </a:r>
          </a:p>
          <a:p>
            <a:pPr marL="108000">
              <a:spcAft>
                <a:spcPts val="600"/>
              </a:spcAft>
            </a:pPr>
            <a:r>
              <a:rPr lang="en-US" altLang="ko-KR" sz="1600" dirty="0">
                <a:latin typeface="+mj-lt"/>
              </a:rPr>
              <a:t> </a:t>
            </a:r>
            <a:r>
              <a:rPr lang="en-US" altLang="ko-KR" sz="1600" dirty="0" smtClean="0">
                <a:latin typeface="+mj-lt"/>
              </a:rPr>
              <a:t> (30 mV/ns, 4 ns sampling for trigger</a:t>
            </a:r>
            <a:r>
              <a:rPr lang="en-US" altLang="ko-KR" sz="1600" b="1" dirty="0" smtClean="0">
                <a:solidFill>
                  <a:srgbClr val="006600"/>
                </a:solidFill>
                <a:latin typeface="+mj-lt"/>
              </a:rPr>
              <a:t>)</a:t>
            </a:r>
          </a:p>
        </p:txBody>
      </p:sp>
      <p:pic>
        <p:nvPicPr>
          <p:cNvPr id="9933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434" y="269298"/>
            <a:ext cx="4399342" cy="3152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March 31 @IBS</a:t>
            </a:r>
            <a:endParaRPr lang="ko-KR" alt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March 17, 2014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3781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22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07504" y="686886"/>
            <a:ext cx="741682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>
              <a:spcAft>
                <a:spcPts val="600"/>
              </a:spcAft>
            </a:pPr>
            <a:r>
              <a:rPr lang="en-US" altLang="ko-KR" b="1" dirty="0" smtClean="0">
                <a:solidFill>
                  <a:srgbClr val="0000FF"/>
                </a:solidFill>
                <a:latin typeface="Georgia" panose="02040502050405020303" pitchFamily="18" charset="0"/>
              </a:rPr>
              <a:t>Pixel detectors for low-energy experiments  </a:t>
            </a:r>
          </a:p>
          <a:p>
            <a:pPr marL="360000" indent="-2520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latin typeface="+mj-lt"/>
              </a:rPr>
              <a:t>Maximum TOF set to 80 ns </a:t>
            </a:r>
          </a:p>
          <a:p>
            <a:pPr marL="108000">
              <a:spcAft>
                <a:spcPts val="600"/>
              </a:spcAft>
            </a:pPr>
            <a:r>
              <a:rPr lang="en-US" altLang="ko-KR" sz="1600" dirty="0" smtClean="0">
                <a:latin typeface="+mj-lt"/>
              </a:rPr>
              <a:t>    </a:t>
            </a:r>
            <a:r>
              <a:rPr lang="en-US" altLang="ko-KR" sz="1600" dirty="0" smtClean="0">
                <a:latin typeface="+mj-lt"/>
                <a:ea typeface="바탕"/>
              </a:rPr>
              <a:t>→ 1.4 MeV neutrons (efficiency ~ 0.2)</a:t>
            </a:r>
            <a:endParaRPr lang="en-US" altLang="ko-KR" sz="1600" dirty="0" smtClean="0">
              <a:latin typeface="+mj-lt"/>
            </a:endParaRPr>
          </a:p>
          <a:p>
            <a:pPr marL="360000" indent="-2520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latin typeface="+mj-lt"/>
              </a:rPr>
              <a:t>Electron-equivalent energy with 50% efficiency </a:t>
            </a:r>
            <a:r>
              <a:rPr lang="en-US" altLang="ko-KR" sz="1600" b="1" dirty="0" smtClean="0">
                <a:solidFill>
                  <a:srgbClr val="FF0000"/>
                </a:solidFill>
                <a:latin typeface="+mj-lt"/>
              </a:rPr>
              <a:t>~ 300 </a:t>
            </a:r>
            <a:r>
              <a:rPr lang="en-US" altLang="ko-KR" sz="1600" b="1" dirty="0" err="1" smtClean="0">
                <a:solidFill>
                  <a:srgbClr val="FF0000"/>
                </a:solidFill>
                <a:latin typeface="+mj-lt"/>
              </a:rPr>
              <a:t>keV</a:t>
            </a:r>
            <a:r>
              <a:rPr lang="en-US" altLang="ko-KR" sz="1600" b="1" dirty="0" smtClean="0">
                <a:solidFill>
                  <a:srgbClr val="FF0000"/>
                </a:solidFill>
                <a:latin typeface="+mj-lt"/>
              </a:rPr>
              <a:t>     </a:t>
            </a:r>
          </a:p>
          <a:p>
            <a:pPr marL="360000" indent="-2520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latin typeface="+mj-lt"/>
              </a:rPr>
              <a:t>Neutron energy with 50% efficiency </a:t>
            </a:r>
            <a:r>
              <a:rPr lang="en-US" altLang="ko-KR" sz="1600" b="1" dirty="0" smtClean="0">
                <a:solidFill>
                  <a:srgbClr val="FF0000"/>
                </a:solidFill>
                <a:latin typeface="+mj-lt"/>
              </a:rPr>
              <a:t>~ 2.2 MeV </a:t>
            </a:r>
            <a:endParaRPr lang="en-US" altLang="ko-KR" sz="1600" b="1" i="1" dirty="0" smtClean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49117"/>
            <a:ext cx="3933691" cy="364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115888" y="2742892"/>
            <a:ext cx="4888160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>
              <a:spcAft>
                <a:spcPts val="600"/>
              </a:spcAft>
            </a:pPr>
            <a:r>
              <a:rPr lang="en-US" altLang="ko-KR" b="1" dirty="0" smtClean="0">
                <a:solidFill>
                  <a:srgbClr val="0000FF"/>
                </a:solidFill>
                <a:latin typeface="Georgia" panose="02040502050405020303" pitchFamily="18" charset="0"/>
              </a:rPr>
              <a:t>Advantage of using pixel detectors</a:t>
            </a:r>
          </a:p>
          <a:p>
            <a:pPr marL="360000" indent="-2520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latin typeface="+mj-lt"/>
              </a:rPr>
              <a:t>Light-collection efficiency is higher</a:t>
            </a:r>
          </a:p>
          <a:p>
            <a:pPr marL="360000" indent="-2520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latin typeface="+mj-lt"/>
                <a:ea typeface="바탕"/>
              </a:rPr>
              <a:t>Expect reconstruction of neutron hits becomes easier    </a:t>
            </a:r>
          </a:p>
          <a:p>
            <a:pPr marL="360000" indent="-648000">
              <a:spcAft>
                <a:spcPts val="600"/>
              </a:spcAft>
            </a:pPr>
            <a:r>
              <a:rPr lang="en-US" altLang="ko-KR" sz="1600" dirty="0">
                <a:latin typeface="+mj-lt"/>
                <a:ea typeface="바탕"/>
              </a:rPr>
              <a:t> </a:t>
            </a:r>
            <a:r>
              <a:rPr lang="en-US" altLang="ko-KR" sz="1600" dirty="0" smtClean="0">
                <a:latin typeface="+mj-lt"/>
                <a:ea typeface="바탕"/>
              </a:rPr>
              <a:t>   → Much conducive to analyze low-energy multi-neutron events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March 31 @IBS</a:t>
            </a:r>
            <a:endParaRPr lang="ko-KR" alt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6210000" y="3284984"/>
            <a:ext cx="0" cy="2088232"/>
          </a:xfrm>
          <a:prstGeom prst="line">
            <a:avLst/>
          </a:prstGeom>
          <a:ln w="19050">
            <a:solidFill>
              <a:schemeClr val="tx1"/>
            </a:solidFill>
            <a:prstDash val="sysDash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5894606" y="3564000"/>
            <a:ext cx="1125666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>
          <a:xfrm>
            <a:off x="7020272" y="3389222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ko-KR" sz="1400" b="1" i="1" dirty="0" smtClean="0">
                <a:latin typeface="Times New Roman" panose="02020603050405020304" pitchFamily="18" charset="0"/>
                <a:ea typeface="바탕"/>
                <a:cs typeface="Times New Roman" panose="02020603050405020304" pitchFamily="18" charset="0"/>
              </a:rPr>
              <a:t>ε</a:t>
            </a:r>
            <a:r>
              <a:rPr lang="en-US" altLang="ko-KR" sz="1200" b="1" dirty="0" smtClean="0">
                <a:latin typeface="Times New Roman" panose="02020603050405020304" pitchFamily="18" charset="0"/>
                <a:ea typeface="바탕"/>
                <a:cs typeface="Times New Roman" panose="02020603050405020304" pitchFamily="18" charset="0"/>
              </a:rPr>
              <a:t> ~ </a:t>
            </a:r>
            <a:r>
              <a:rPr lang="en-US" altLang="ko-K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5927651" y="5373216"/>
            <a:ext cx="7766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 </a:t>
            </a:r>
            <a:r>
              <a:rPr lang="en-US" altLang="ko-K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ko-K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</a:t>
            </a:r>
            <a:r>
              <a:rPr lang="ko-KR" alt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March 17, 2014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938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March 17, 2014</a:t>
            </a:r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March 31 @IBS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23</a:t>
            </a:fld>
            <a:endParaRPr lang="ko-KR" altLang="en-US"/>
          </a:p>
        </p:txBody>
      </p:sp>
      <p:sp>
        <p:nvSpPr>
          <p:cNvPr id="5" name="제목 29"/>
          <p:cNvSpPr txBox="1">
            <a:spLocks/>
          </p:cNvSpPr>
          <p:nvPr/>
        </p:nvSpPr>
        <p:spPr>
          <a:xfrm>
            <a:off x="0" y="-27384"/>
            <a:ext cx="9144000" cy="576064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4. TOF detectors in LAMPS Solenoid Spectrometer </a:t>
            </a:r>
            <a:endParaRPr lang="ko-KR" altLang="en-US" sz="2400" b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66786"/>
            <a:ext cx="2746223" cy="342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61672"/>
            <a:ext cx="4104456" cy="404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107900" y="836712"/>
            <a:ext cx="88565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altLang="ko-KR" sz="1600" b="1" dirty="0" smtClean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Plastic-scintillator </a:t>
            </a:r>
            <a:r>
              <a:rPr lang="en-US" altLang="ko-KR" sz="1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a</a:t>
            </a:r>
            <a:r>
              <a:rPr lang="en-US" altLang="ko-KR" sz="1600" b="1" dirty="0" smtClean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rray surrounding the TPC </a:t>
            </a:r>
            <a:r>
              <a:rPr lang="en-US" altLang="ko-KR" sz="1600" dirty="0" smtClean="0">
                <a:latin typeface="+mj-lt"/>
                <a:cs typeface="Times New Roman" panose="02020603050405020304" pitchFamily="18" charset="0"/>
              </a:rPr>
              <a:t>for track-matching for charged particles &amp; nuclear fragments   </a:t>
            </a:r>
            <a:endParaRPr lang="en-US" altLang="ko-KR" sz="1600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latin typeface="+mj-lt"/>
                <a:cs typeface="Times New Roman" panose="02020603050405020304" pitchFamily="18" charset="0"/>
              </a:rPr>
              <a:t>~ 40 (80) modules </a:t>
            </a:r>
            <a:r>
              <a:rPr lang="en-US" altLang="ko-KR" sz="1600" dirty="0" smtClean="0">
                <a:latin typeface="+mj-lt"/>
                <a:cs typeface="Times New Roman" panose="02020603050405020304" pitchFamily="18" charset="0"/>
              </a:rPr>
              <a:t>equipped one PMT on each side  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latin typeface="+mj-lt"/>
                <a:cs typeface="Times New Roman" panose="02020603050405020304" pitchFamily="18" charset="0"/>
              </a:rPr>
              <a:t>2.0-m-long, </a:t>
            </a:r>
            <a:r>
              <a:rPr lang="en-US" altLang="ko-KR" sz="1600" dirty="0" smtClean="0">
                <a:latin typeface="+mj-lt"/>
                <a:cs typeface="Times New Roman" panose="02020603050405020304" pitchFamily="18" charset="0"/>
              </a:rPr>
              <a:t>10-(5)cm </a:t>
            </a:r>
            <a:r>
              <a:rPr lang="en-US" altLang="ko-KR" sz="1600" dirty="0" smtClean="0">
                <a:latin typeface="+mj-lt"/>
                <a:cs typeface="Times New Roman" panose="02020603050405020304" pitchFamily="18" charset="0"/>
              </a:rPr>
              <a:t>wide, and 2-cm thick 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latin typeface="+mj-lt"/>
                <a:cs typeface="Times New Roman" panose="02020603050405020304" pitchFamily="18" charset="0"/>
              </a:rPr>
              <a:t>Thinner plastic bars </a:t>
            </a:r>
            <a:r>
              <a:rPr lang="en-US" altLang="ko-KR" sz="1600" dirty="0" smtClean="0">
                <a:latin typeface="+mj-lt"/>
                <a:ea typeface="바탕"/>
                <a:cs typeface="Times New Roman" panose="02020603050405020304" pitchFamily="18" charset="0"/>
              </a:rPr>
              <a:t>→ less</a:t>
            </a:r>
            <a:r>
              <a:rPr lang="en-US" altLang="ko-KR" sz="1600" dirty="0" smtClean="0">
                <a:latin typeface="+mj-lt"/>
                <a:cs typeface="Times New Roman" panose="02020603050405020304" pitchFamily="18" charset="0"/>
              </a:rPr>
              <a:t> sensitive to scattered neutrons  </a:t>
            </a:r>
            <a:endParaRPr lang="en-US" altLang="ko-KR" sz="16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630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March 17, 2014</a:t>
            </a:r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March 31 @IBS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24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79512" y="908720"/>
            <a:ext cx="8784976" cy="5129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ko-KR" sz="1600" b="1" dirty="0" smtClean="0">
                <a:solidFill>
                  <a:srgbClr val="0000FF"/>
                </a:solidFill>
                <a:latin typeface="+mj-lt"/>
              </a:rPr>
              <a:t>Digitization electronics 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latin typeface="+mj-lt"/>
              </a:rPr>
              <a:t>Unified module for digitization (CFD) + time measurement + charge measurement </a:t>
            </a:r>
          </a:p>
          <a:p>
            <a:pPr>
              <a:spcAft>
                <a:spcPts val="800"/>
              </a:spcAft>
            </a:pPr>
            <a:r>
              <a:rPr lang="en-US" altLang="ko-KR" sz="1600" dirty="0">
                <a:latin typeface="+mj-lt"/>
              </a:rPr>
              <a:t> </a:t>
            </a:r>
            <a:r>
              <a:rPr lang="en-US" altLang="ko-KR" sz="1600" dirty="0" smtClean="0">
                <a:latin typeface="+mj-lt"/>
              </a:rPr>
              <a:t>   (multi-hit TDC+FADC) 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latin typeface="+mj-lt"/>
              </a:rPr>
              <a:t>16-channel module with </a:t>
            </a:r>
            <a:r>
              <a:rPr lang="en-US" altLang="ko-KR" sz="1600" dirty="0" err="1" smtClean="0">
                <a:latin typeface="+mj-lt"/>
              </a:rPr>
              <a:t>Lemo</a:t>
            </a:r>
            <a:r>
              <a:rPr lang="en-US" altLang="ko-KR" sz="1600" dirty="0" smtClean="0">
                <a:latin typeface="+mj-lt"/>
              </a:rPr>
              <a:t> inputs 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latin typeface="+mj-lt"/>
              </a:rPr>
              <a:t>Single slot 9u VME type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/>
              <a:t>Bandwidth = 500 MHz </a:t>
            </a:r>
            <a:endParaRPr lang="en-US" altLang="ko-KR" sz="1600" dirty="0" smtClean="0">
              <a:latin typeface="+mj-lt"/>
            </a:endParaRP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latin typeface="+mj-lt"/>
              </a:rPr>
              <a:t>Best time resolution ~ 100 </a:t>
            </a:r>
            <a:r>
              <a:rPr lang="en-US" altLang="ko-KR" sz="1600" dirty="0" err="1" smtClean="0">
                <a:latin typeface="+mj-lt"/>
              </a:rPr>
              <a:t>ps</a:t>
            </a:r>
            <a:r>
              <a:rPr lang="en-US" altLang="ko-KR" sz="1600" dirty="0" smtClean="0">
                <a:latin typeface="+mj-lt"/>
              </a:rPr>
              <a:t> 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latin typeface="+mj-lt"/>
              </a:rPr>
              <a:t>Sensitivity of each sampling: 50 </a:t>
            </a:r>
            <a:r>
              <a:rPr lang="en-US" altLang="ko-KR" sz="1600" dirty="0" err="1" smtClean="0">
                <a:latin typeface="+mj-lt"/>
              </a:rPr>
              <a:t>fC</a:t>
            </a:r>
            <a:r>
              <a:rPr lang="en-US" altLang="ko-KR" sz="1600" dirty="0" smtClean="0">
                <a:latin typeface="+mj-lt"/>
              </a:rPr>
              <a:t> minimum/ 200 </a:t>
            </a:r>
            <a:r>
              <a:rPr lang="en-US" altLang="ko-KR" sz="1600" dirty="0" err="1" smtClean="0">
                <a:latin typeface="+mj-lt"/>
              </a:rPr>
              <a:t>pC</a:t>
            </a:r>
            <a:r>
              <a:rPr lang="en-US" altLang="ko-KR" sz="1600" dirty="0" smtClean="0">
                <a:latin typeface="+mj-lt"/>
              </a:rPr>
              <a:t> 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latin typeface="+mn-ea"/>
              </a:rPr>
              <a:t>Minimum/Maximum sampling time interval = 2 ns/50 ns 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>
                <a:latin typeface="+mn-ea"/>
              </a:rPr>
              <a:t>Minimum/Maximum sampling time interval = 2.5 </a:t>
            </a:r>
            <a:r>
              <a:rPr lang="en-US" altLang="ko-KR" sz="1600" dirty="0" err="1" smtClean="0">
                <a:latin typeface="+mn-ea"/>
              </a:rPr>
              <a:t>μs</a:t>
            </a:r>
            <a:r>
              <a:rPr lang="en-US" altLang="ko-KR" sz="1600" dirty="0" smtClean="0">
                <a:latin typeface="+mn-ea"/>
              </a:rPr>
              <a:t>/64 </a:t>
            </a:r>
            <a:r>
              <a:rPr lang="en-US" altLang="ko-KR" sz="1600" dirty="0" err="1">
                <a:latin typeface="+mn-ea"/>
              </a:rPr>
              <a:t>μs</a:t>
            </a:r>
            <a:r>
              <a:rPr lang="en-US" altLang="ko-KR" sz="1600" dirty="0" smtClean="0">
                <a:latin typeface="+mn-ea"/>
              </a:rPr>
              <a:t>  </a:t>
            </a:r>
            <a:endParaRPr lang="en-US" altLang="ko-KR" sz="1600" dirty="0" smtClean="0">
              <a:latin typeface="+mj-lt"/>
            </a:endParaRP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altLang="ko-KR" sz="1600" b="1" dirty="0" smtClean="0">
                <a:solidFill>
                  <a:srgbClr val="0000FF"/>
                </a:solidFill>
                <a:latin typeface="+mj-lt"/>
              </a:rPr>
              <a:t>Data bus from the experimental area to the counting bay  </a:t>
            </a:r>
            <a:r>
              <a:rPr lang="en-US" altLang="ko-KR" sz="1600" b="1" dirty="0" smtClean="0">
                <a:solidFill>
                  <a:srgbClr val="FF0000"/>
                </a:solidFill>
                <a:latin typeface="+mj-lt"/>
              </a:rPr>
              <a:t> 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latin typeface="+mj-lt"/>
              </a:rPr>
              <a:t>Data rate ~ 3.5 </a:t>
            </a:r>
            <a:r>
              <a:rPr lang="en-US" altLang="ko-KR" sz="1600" dirty="0" err="1" smtClean="0">
                <a:latin typeface="+mj-lt"/>
              </a:rPr>
              <a:t>GBps</a:t>
            </a:r>
            <a:r>
              <a:rPr lang="en-US" altLang="ko-KR" sz="1600" dirty="0" smtClean="0">
                <a:latin typeface="+mj-lt"/>
              </a:rPr>
              <a:t> 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>
                <a:latin typeface="+mj-lt"/>
              </a:rPr>
              <a:t>2</a:t>
            </a:r>
            <a:r>
              <a:rPr lang="en-US" altLang="ko-KR" sz="1600" dirty="0" smtClean="0">
                <a:latin typeface="+mj-lt"/>
              </a:rPr>
              <a:t>00 detectors for neutron 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latin typeface="+mj-lt"/>
              </a:rPr>
              <a:t>100 detectors charged particle TOF   </a:t>
            </a:r>
            <a:r>
              <a:rPr lang="en-US" altLang="ko-KR" sz="16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ko-KR" sz="1600" dirty="0" smtClean="0">
                <a:latin typeface="+mj-lt"/>
              </a:rPr>
              <a:t> </a:t>
            </a:r>
          </a:p>
        </p:txBody>
      </p:sp>
      <p:sp>
        <p:nvSpPr>
          <p:cNvPr id="6" name="제목 29"/>
          <p:cNvSpPr txBox="1">
            <a:spLocks/>
          </p:cNvSpPr>
          <p:nvPr/>
        </p:nvSpPr>
        <p:spPr>
          <a:xfrm>
            <a:off x="0" y="0"/>
            <a:ext cx="9144000" cy="620688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3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5</a:t>
            </a:r>
            <a:r>
              <a:rPr lang="en-US" altLang="ko-KR" sz="23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Digitization </a:t>
            </a:r>
            <a:r>
              <a:rPr lang="en-US" altLang="ko-KR" sz="2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</a:t>
            </a:r>
            <a:r>
              <a:rPr lang="en-US" altLang="ko-KR" sz="2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lectronics </a:t>
            </a:r>
            <a:r>
              <a:rPr lang="en-US" altLang="ko-KR" sz="2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for neutron &amp;</a:t>
            </a:r>
            <a:r>
              <a:rPr lang="en-US" altLang="ko-KR" sz="2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altLang="ko-KR" sz="2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TOF </a:t>
            </a:r>
            <a:r>
              <a:rPr lang="en-US" altLang="ko-KR" sz="2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detectors</a:t>
            </a:r>
            <a:endParaRPr lang="en-US" altLang="ko-KR" sz="2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9403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3424" y="0"/>
            <a:ext cx="9147423" cy="620688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txBody>
          <a:bodyPr>
            <a:normAutofit/>
          </a:bodyPr>
          <a:lstStyle/>
          <a:p>
            <a:r>
              <a:rPr lang="en-US" altLang="ko-KR" sz="24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6. Summary &amp; milestones</a:t>
            </a:r>
            <a:endParaRPr lang="ko-KR" altLang="en-US" sz="2400" b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512" y="980728"/>
            <a:ext cx="8928992" cy="4104456"/>
          </a:xfrm>
        </p:spPr>
        <p:txBody>
          <a:bodyPr>
            <a:noAutofit/>
          </a:bodyPr>
          <a:lstStyle/>
          <a:p>
            <a:pPr marL="0" lvl="1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ko-KR" sz="1700" b="1" dirty="0" smtClean="0">
                <a:solidFill>
                  <a:srgbClr val="0000FF"/>
                </a:solidFill>
                <a:latin typeface="Georgia" panose="02040502050405020303" pitchFamily="18" charset="0"/>
              </a:rPr>
              <a:t>1. </a:t>
            </a:r>
            <a:r>
              <a:rPr lang="en-US" altLang="ko-KR" sz="1800" b="1" dirty="0" smtClean="0">
                <a:solidFill>
                  <a:srgbClr val="0000FF"/>
                </a:solidFill>
                <a:latin typeface="+mj-lt"/>
              </a:rPr>
              <a:t>R&amp;Ds of neutron detectors for LAMPS </a:t>
            </a:r>
          </a:p>
          <a:p>
            <a:pPr marL="285750"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sz="1600" dirty="0" smtClean="0">
                <a:solidFill>
                  <a:schemeClr val="tx1"/>
                </a:solidFill>
                <a:latin typeface="+mj-lt"/>
              </a:rPr>
              <a:t>Conceptual designs of the neutron detectors </a:t>
            </a:r>
          </a:p>
          <a:p>
            <a:pPr marL="285750"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sz="1600" dirty="0">
                <a:solidFill>
                  <a:schemeClr val="tx1"/>
                </a:solidFill>
                <a:latin typeface="+mj-lt"/>
              </a:rPr>
              <a:t>S</a:t>
            </a:r>
            <a:r>
              <a:rPr lang="en-US" altLang="ko-KR" sz="1600" dirty="0" smtClean="0">
                <a:solidFill>
                  <a:schemeClr val="tx1"/>
                </a:solidFill>
                <a:latin typeface="+mj-lt"/>
              </a:rPr>
              <a:t>ystematic R&amp;Ds for unit detectors with </a:t>
            </a:r>
            <a:r>
              <a:rPr lang="en-US" altLang="ko-KR" sz="1600" baseline="30000" dirty="0" smtClean="0">
                <a:solidFill>
                  <a:schemeClr val="tx1"/>
                </a:solidFill>
                <a:latin typeface="+mj-lt"/>
              </a:rPr>
              <a:t>60</a:t>
            </a:r>
            <a:r>
              <a:rPr lang="en-US" altLang="ko-KR" sz="1600" dirty="0" smtClean="0">
                <a:solidFill>
                  <a:schemeClr val="tx1"/>
                </a:solidFill>
                <a:latin typeface="+mj-lt"/>
              </a:rPr>
              <a:t>Co &amp; </a:t>
            </a:r>
            <a:r>
              <a:rPr lang="en-US" altLang="ko-KR" sz="1600" baseline="30000" dirty="0" smtClean="0">
                <a:solidFill>
                  <a:schemeClr val="tx1"/>
                </a:solidFill>
                <a:latin typeface="+mj-lt"/>
              </a:rPr>
              <a:t>252</a:t>
            </a:r>
            <a:r>
              <a:rPr lang="en-US" altLang="ko-KR" sz="1600" dirty="0" smtClean="0">
                <a:solidFill>
                  <a:schemeClr val="tx1"/>
                </a:solidFill>
                <a:latin typeface="+mj-lt"/>
              </a:rPr>
              <a:t>Cf source </a:t>
            </a:r>
          </a:p>
          <a:p>
            <a:pPr marL="285750"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sz="1600" dirty="0" smtClean="0">
                <a:solidFill>
                  <a:schemeClr val="tx1"/>
                </a:solidFill>
                <a:latin typeface="+mj-lt"/>
              </a:rPr>
              <a:t>So far, confirmed that the proposed designs and the performances </a:t>
            </a:r>
            <a:r>
              <a:rPr lang="en-US" altLang="ko-KR" sz="1600" dirty="0">
                <a:solidFill>
                  <a:schemeClr val="tx1"/>
                </a:solidFill>
                <a:latin typeface="+mj-lt"/>
              </a:rPr>
              <a:t>of the unit-detector </a:t>
            </a:r>
            <a:r>
              <a:rPr lang="en-US" altLang="ko-KR" sz="1600" dirty="0" smtClean="0">
                <a:solidFill>
                  <a:schemeClr val="tx1"/>
                </a:solidFill>
                <a:latin typeface="+mj-lt"/>
              </a:rPr>
              <a:t>are relevant and satisfactory for Symmetry-Energy researches </a:t>
            </a:r>
          </a:p>
          <a:p>
            <a:pPr marL="0" lvl="1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ko-KR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  <a:latin typeface="+mj-lt"/>
              </a:rPr>
              <a:t>  </a:t>
            </a:r>
          </a:p>
          <a:p>
            <a:pPr marL="0" lvl="1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ko-KR" sz="1700" b="1" dirty="0" smtClean="0">
                <a:solidFill>
                  <a:srgbClr val="0000FF"/>
                </a:solidFill>
                <a:latin typeface="+mj-lt"/>
              </a:rPr>
              <a:t>2. </a:t>
            </a:r>
            <a:r>
              <a:rPr lang="en-US" altLang="ko-KR" sz="1800" b="1" dirty="0" smtClean="0">
                <a:solidFill>
                  <a:srgbClr val="0000FF"/>
                </a:solidFill>
                <a:latin typeface="+mj-lt"/>
              </a:rPr>
              <a:t>Bar-shape neutron detectors for high-energy experiments </a:t>
            </a:r>
          </a:p>
          <a:p>
            <a:pPr marL="285750"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sz="1600" dirty="0" smtClean="0">
                <a:solidFill>
                  <a:schemeClr val="tx1"/>
                </a:solidFill>
                <a:latin typeface="+mj-lt"/>
              </a:rPr>
              <a:t>Detectable range of neutron energy confirmed </a:t>
            </a:r>
            <a:r>
              <a:rPr lang="en-US" altLang="ko-KR" sz="1600" b="1" dirty="0" smtClean="0">
                <a:solidFill>
                  <a:srgbClr val="FF0000"/>
                </a:solidFill>
                <a:latin typeface="+mj-lt"/>
              </a:rPr>
              <a:t>&gt; 5.0 MeV  </a:t>
            </a:r>
          </a:p>
          <a:p>
            <a:pPr marL="285750"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sz="1600" dirty="0" smtClean="0">
                <a:solidFill>
                  <a:schemeClr val="tx1"/>
                </a:solidFill>
                <a:latin typeface="+mj-lt"/>
              </a:rPr>
              <a:t>Time resolution tested with low-energy radiation source </a:t>
            </a:r>
            <a:r>
              <a:rPr lang="en-US" altLang="ko-KR" sz="1600" b="1" dirty="0" smtClean="0">
                <a:solidFill>
                  <a:srgbClr val="FF0000"/>
                </a:solidFill>
                <a:latin typeface="+mj-lt"/>
              </a:rPr>
              <a:t>~ 600 </a:t>
            </a:r>
            <a:r>
              <a:rPr lang="en-US" altLang="ko-KR" sz="1600" b="1" dirty="0" err="1" smtClean="0">
                <a:solidFill>
                  <a:srgbClr val="FF0000"/>
                </a:solidFill>
                <a:latin typeface="+mj-lt"/>
              </a:rPr>
              <a:t>ps</a:t>
            </a:r>
            <a:r>
              <a:rPr lang="en-US" altLang="ko-KR" sz="1600" b="1" dirty="0" smtClean="0">
                <a:solidFill>
                  <a:srgbClr val="FF0000"/>
                </a:solidFill>
                <a:latin typeface="+mj-lt"/>
              </a:rPr>
              <a:t> </a:t>
            </a:r>
          </a:p>
          <a:p>
            <a:pPr marL="0" lvl="1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ko-KR" sz="1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ko-KR" sz="1600" dirty="0" smtClean="0">
                <a:solidFill>
                  <a:srgbClr val="FF0000"/>
                </a:solidFill>
                <a:latin typeface="+mj-lt"/>
              </a:rPr>
              <a:t>   </a:t>
            </a:r>
            <a:r>
              <a:rPr lang="en-US" altLang="ko-KR" sz="1600" b="1" dirty="0" smtClean="0">
                <a:solidFill>
                  <a:srgbClr val="FF0000"/>
                </a:solidFill>
                <a:latin typeface="+mj-lt"/>
              </a:rPr>
              <a:t>Expected ~ 300 </a:t>
            </a:r>
            <a:r>
              <a:rPr lang="en-US" altLang="ko-KR" sz="1600" b="1" dirty="0" err="1" smtClean="0">
                <a:solidFill>
                  <a:srgbClr val="FF0000"/>
                </a:solidFill>
                <a:latin typeface="+mj-lt"/>
              </a:rPr>
              <a:t>ps</a:t>
            </a:r>
            <a:r>
              <a:rPr lang="en-US" altLang="ko-KR" sz="16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  <a:latin typeface="+mj-lt"/>
              </a:rPr>
              <a:t>for high-energy particle (can be tested with cosmic </a:t>
            </a:r>
            <a:r>
              <a:rPr lang="en-US" altLang="ko-KR" sz="1600" dirty="0" err="1" smtClean="0">
                <a:solidFill>
                  <a:schemeClr val="tx1"/>
                </a:solidFill>
                <a:latin typeface="+mj-lt"/>
              </a:rPr>
              <a:t>muons</a:t>
            </a:r>
            <a:r>
              <a:rPr lang="en-US" altLang="ko-KR" sz="1600" dirty="0" smtClean="0">
                <a:solidFill>
                  <a:schemeClr val="tx1"/>
                </a:solidFill>
                <a:latin typeface="+mj-lt"/>
              </a:rPr>
              <a:t>) </a:t>
            </a:r>
          </a:p>
          <a:p>
            <a:pPr marL="0" lvl="1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ko-KR" sz="1600" dirty="0" smtClean="0">
                <a:solidFill>
                  <a:srgbClr val="006600"/>
                </a:solidFill>
                <a:latin typeface="+mj-lt"/>
                <a:ea typeface="바탕"/>
              </a:rPr>
              <a:t>    → </a:t>
            </a:r>
            <a:r>
              <a:rPr lang="en-US" altLang="ko-KR" sz="1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바탕"/>
                <a:cs typeface="Times New Roman" panose="02020603050405020304" pitchFamily="18" charset="0"/>
              </a:rPr>
              <a:t>∆</a:t>
            </a:r>
            <a:r>
              <a:rPr lang="en-US" altLang="ko-KR" sz="18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바탕"/>
                <a:cs typeface="Times New Roman" panose="02020603050405020304" pitchFamily="18" charset="0"/>
              </a:rPr>
              <a:t>E</a:t>
            </a:r>
            <a:r>
              <a:rPr lang="en-US" altLang="ko-KR" sz="1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바탕"/>
                <a:cs typeface="Times New Roman" panose="02020603050405020304" pitchFamily="18" charset="0"/>
              </a:rPr>
              <a:t>/</a:t>
            </a:r>
            <a:r>
              <a:rPr lang="en-US" altLang="ko-KR" sz="18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바탕"/>
                <a:cs typeface="Times New Roman" panose="02020603050405020304" pitchFamily="18" charset="0"/>
              </a:rPr>
              <a:t>E</a:t>
            </a:r>
            <a:r>
              <a:rPr lang="en-US" altLang="ko-KR" sz="1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바탕"/>
                <a:cs typeface="Times New Roman" panose="02020603050405020304" pitchFamily="18" charset="0"/>
              </a:rPr>
              <a:t> ~ 2 </a:t>
            </a:r>
            <a:r>
              <a:rPr lang="en-US" altLang="ko-KR" sz="1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ko-KR" sz="1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바탕"/>
                <a:cs typeface="Times New Roman" panose="02020603050405020304" pitchFamily="18" charset="0"/>
              </a:rPr>
              <a:t> 10</a:t>
            </a:r>
            <a:r>
              <a:rPr lang="en-US" altLang="ko-KR" sz="1800" b="1" baseline="300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바탕"/>
                <a:cs typeface="Times New Roman" panose="02020603050405020304" pitchFamily="18" charset="0"/>
              </a:rPr>
              <a:t>-2 </a:t>
            </a:r>
            <a:r>
              <a:rPr lang="en-US" altLang="ko-KR" sz="1600" dirty="0">
                <a:solidFill>
                  <a:schemeClr val="tx1"/>
                </a:solidFill>
                <a:latin typeface="+mj-lt"/>
                <a:ea typeface="바탕"/>
              </a:rPr>
              <a:t>via TOF </a:t>
            </a:r>
            <a:r>
              <a:rPr lang="en-US" altLang="ko-KR" sz="1600" dirty="0" smtClean="0">
                <a:solidFill>
                  <a:schemeClr val="tx1"/>
                </a:solidFill>
                <a:latin typeface="+mj-lt"/>
                <a:ea typeface="바탕"/>
              </a:rPr>
              <a:t>measurements at 15 m from a target </a:t>
            </a:r>
            <a:endParaRPr lang="en-US" altLang="ko-KR" sz="1600" dirty="0" smtClean="0">
              <a:solidFill>
                <a:schemeClr val="tx1"/>
              </a:solidFill>
              <a:latin typeface="+mj-lt"/>
            </a:endParaRPr>
          </a:p>
          <a:p>
            <a:pPr marL="285750"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sz="1600" dirty="0" smtClean="0">
                <a:solidFill>
                  <a:schemeClr val="tx1"/>
                </a:solidFill>
                <a:latin typeface="+mj-lt"/>
              </a:rPr>
              <a:t>Position resolution confirmed </a:t>
            </a:r>
            <a:r>
              <a:rPr lang="en-US" altLang="ko-KR" sz="1600" b="1" dirty="0" smtClean="0">
                <a:solidFill>
                  <a:srgbClr val="FF0000"/>
                </a:solidFill>
                <a:latin typeface="+mj-lt"/>
              </a:rPr>
              <a:t>~ 8 cm  </a:t>
            </a:r>
            <a:endParaRPr lang="en-US" altLang="ko-KR" sz="1600" b="1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25</a:t>
            </a:fld>
            <a:endParaRPr lang="ko-KR" altLang="en-US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March 31 @IBS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March 17, 2014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26</a:t>
            </a:fld>
            <a:endParaRPr lang="ko-KR" altLang="en-US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395536" y="332656"/>
            <a:ext cx="8424936" cy="56886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ko-KR" sz="1800" b="1" dirty="0" smtClean="0">
                <a:solidFill>
                  <a:srgbClr val="0000FF"/>
                </a:solidFill>
              </a:rPr>
              <a:t>3. Pixel-type </a:t>
            </a:r>
            <a:r>
              <a:rPr lang="en-US" altLang="ko-KR" sz="1800" b="1" dirty="0">
                <a:solidFill>
                  <a:srgbClr val="0000FF"/>
                </a:solidFill>
              </a:rPr>
              <a:t>neutron detectors for low-energy experiments  </a:t>
            </a:r>
          </a:p>
          <a:p>
            <a:pPr marL="285750"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sz="1600" dirty="0">
                <a:solidFill>
                  <a:schemeClr val="tx1"/>
                </a:solidFill>
              </a:rPr>
              <a:t>Minimum neutron energy confirmed with </a:t>
            </a:r>
            <a:r>
              <a:rPr lang="en-US" altLang="ko-KR" sz="1600" b="1" dirty="0">
                <a:solidFill>
                  <a:srgbClr val="FF0000"/>
                </a:solidFill>
                <a:ea typeface="바탕"/>
              </a:rPr>
              <a:t>ε &gt; 50%</a:t>
            </a:r>
            <a:r>
              <a:rPr lang="en-US" altLang="ko-KR" sz="1600" b="1" dirty="0">
                <a:solidFill>
                  <a:srgbClr val="FF0000"/>
                </a:solidFill>
              </a:rPr>
              <a:t> &lt; 2.5 MeV  </a:t>
            </a:r>
          </a:p>
          <a:p>
            <a:pPr marL="285750"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sz="1600" b="1" dirty="0">
                <a:solidFill>
                  <a:srgbClr val="0000FF"/>
                </a:solidFill>
                <a:ea typeface="바탕"/>
              </a:rPr>
              <a:t>Depth-of-interaction </a:t>
            </a:r>
            <a:r>
              <a:rPr lang="en-US" altLang="ko-KR" sz="1600" dirty="0">
                <a:solidFill>
                  <a:schemeClr val="tx1"/>
                </a:solidFill>
                <a:ea typeface="바탕"/>
              </a:rPr>
              <a:t>of </a:t>
            </a:r>
            <a:r>
              <a:rPr lang="en-US" altLang="ko-KR" sz="1600" dirty="0" smtClean="0">
                <a:solidFill>
                  <a:schemeClr val="tx1"/>
                </a:solidFill>
                <a:ea typeface="바탕"/>
              </a:rPr>
              <a:t>20-cm-long </a:t>
            </a:r>
            <a:r>
              <a:rPr lang="en-US" altLang="ko-KR" sz="1600" dirty="0">
                <a:solidFill>
                  <a:schemeClr val="tx1"/>
                </a:solidFill>
                <a:ea typeface="바탕"/>
              </a:rPr>
              <a:t>detectors: </a:t>
            </a:r>
            <a:r>
              <a:rPr lang="el-GR" altLang="ko-KR" sz="1600" b="1" dirty="0">
                <a:solidFill>
                  <a:srgbClr val="FF0000"/>
                </a:solidFill>
                <a:ea typeface="바탕"/>
              </a:rPr>
              <a:t>σ</a:t>
            </a:r>
            <a:r>
              <a:rPr lang="en-US" altLang="ko-KR" sz="1600" b="1" dirty="0">
                <a:solidFill>
                  <a:srgbClr val="FF0000"/>
                </a:solidFill>
                <a:ea typeface="바탕"/>
              </a:rPr>
              <a:t> ~ 7.0 cm at a 3.0-m TOF distance </a:t>
            </a:r>
          </a:p>
          <a:p>
            <a:pPr marL="0" lvl="1" indent="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altLang="ko-KR" sz="1600" dirty="0">
                <a:solidFill>
                  <a:srgbClr val="006600"/>
                </a:solidFill>
                <a:ea typeface="바탕"/>
              </a:rPr>
              <a:t>   → </a:t>
            </a:r>
            <a:r>
              <a:rPr lang="en-US" altLang="ko-KR" sz="1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바탕"/>
                <a:cs typeface="Times New Roman" panose="02020603050405020304" pitchFamily="18" charset="0"/>
              </a:rPr>
              <a:t>∆</a:t>
            </a:r>
            <a:r>
              <a:rPr lang="en-US" altLang="ko-KR" sz="18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바탕"/>
                <a:cs typeface="Times New Roman" panose="02020603050405020304" pitchFamily="18" charset="0"/>
              </a:rPr>
              <a:t>E</a:t>
            </a:r>
            <a:r>
              <a:rPr lang="en-US" altLang="ko-KR" sz="1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바탕"/>
                <a:cs typeface="Times New Roman" panose="02020603050405020304" pitchFamily="18" charset="0"/>
              </a:rPr>
              <a:t>/</a:t>
            </a:r>
            <a:r>
              <a:rPr lang="en-US" altLang="ko-KR" sz="18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바탕"/>
                <a:cs typeface="Times New Roman" panose="02020603050405020304" pitchFamily="18" charset="0"/>
              </a:rPr>
              <a:t>E</a:t>
            </a:r>
            <a:r>
              <a:rPr lang="en-US" altLang="ko-KR" sz="1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바탕"/>
                <a:cs typeface="Times New Roman" panose="02020603050405020304" pitchFamily="18" charset="0"/>
              </a:rPr>
              <a:t> ~ 5 </a:t>
            </a:r>
            <a:r>
              <a:rPr lang="en-US" altLang="ko-KR" sz="1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ko-KR" sz="1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바탕"/>
                <a:cs typeface="Times New Roman" panose="02020603050405020304" pitchFamily="18" charset="0"/>
              </a:rPr>
              <a:t> 10</a:t>
            </a:r>
            <a:r>
              <a:rPr lang="en-US" altLang="ko-KR" sz="1800" b="1" baseline="300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바탕"/>
                <a:cs typeface="Times New Roman" panose="02020603050405020304" pitchFamily="18" charset="0"/>
              </a:rPr>
              <a:t>-2 </a:t>
            </a:r>
            <a:r>
              <a:rPr lang="en-US" altLang="ko-KR" sz="1600" dirty="0">
                <a:solidFill>
                  <a:schemeClr val="tx1"/>
                </a:solidFill>
                <a:ea typeface="바탕"/>
              </a:rPr>
              <a:t>via TOF measurements </a:t>
            </a:r>
            <a:endParaRPr lang="en-US" altLang="ko-KR" sz="1600" b="1" dirty="0" smtClean="0">
              <a:solidFill>
                <a:srgbClr val="0000FF"/>
              </a:solidFill>
              <a:latin typeface="+mj-ea"/>
              <a:ea typeface="+mj-ea"/>
            </a:endParaRPr>
          </a:p>
          <a:p>
            <a:pPr marL="0" lvl="1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ko-KR" sz="1800" b="1" dirty="0" smtClean="0">
                <a:solidFill>
                  <a:srgbClr val="0000FF"/>
                </a:solidFill>
                <a:latin typeface="+mj-ea"/>
                <a:ea typeface="+mj-ea"/>
              </a:rPr>
              <a:t>4. Plans for LAMPS neutron detectors </a:t>
            </a:r>
          </a:p>
          <a:p>
            <a:pPr marL="285750"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sz="1600" dirty="0" smtClean="0">
                <a:solidFill>
                  <a:schemeClr val="tx1"/>
                </a:solidFill>
              </a:rPr>
              <a:t>R&amp;D for a 2-layer mini detector system 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for </a:t>
            </a:r>
            <a:r>
              <a:rPr lang="en-US" altLang="ko-KR" sz="1600" b="1" dirty="0">
                <a:solidFill>
                  <a:srgbClr val="0000FF"/>
                </a:solidFill>
              </a:rPr>
              <a:t>high-energy experiments 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 </a:t>
            </a:r>
          </a:p>
          <a:p>
            <a:pPr marL="285750"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sz="1600" dirty="0" smtClean="0">
                <a:solidFill>
                  <a:schemeClr val="tx1"/>
                </a:solidFill>
              </a:rPr>
              <a:t>R&amp;D for a unit-detector composed of </a:t>
            </a:r>
            <a:r>
              <a:rPr lang="en-US" altLang="ko-KR" sz="1600" b="1" dirty="0">
                <a:solidFill>
                  <a:srgbClr val="0000FF"/>
                </a:solidFill>
              </a:rPr>
              <a:t>7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 scintillators low-energy </a:t>
            </a:r>
            <a:r>
              <a:rPr lang="en-US" altLang="ko-KR" sz="1600" b="1" dirty="0">
                <a:solidFill>
                  <a:srgbClr val="0000FF"/>
                </a:solidFill>
              </a:rPr>
              <a:t>experiments </a:t>
            </a:r>
            <a:endParaRPr lang="en-US" altLang="ko-KR" sz="1600" b="1" dirty="0" smtClean="0">
              <a:solidFill>
                <a:srgbClr val="0000FF"/>
              </a:solidFill>
            </a:endParaRPr>
          </a:p>
          <a:p>
            <a:pPr marL="285750"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sz="1600" dirty="0" smtClean="0">
                <a:solidFill>
                  <a:schemeClr val="tx1"/>
                </a:solidFill>
              </a:rPr>
              <a:t>Study </a:t>
            </a:r>
            <a:r>
              <a:rPr lang="en-US" altLang="ko-KR" sz="1600" dirty="0">
                <a:solidFill>
                  <a:schemeClr val="tx1"/>
                </a:solidFill>
              </a:rPr>
              <a:t>of neutron-hit </a:t>
            </a:r>
            <a:r>
              <a:rPr lang="en-US" altLang="ko-KR" sz="1600" dirty="0" smtClean="0">
                <a:solidFill>
                  <a:schemeClr val="tx1"/>
                </a:solidFill>
              </a:rPr>
              <a:t>structures </a:t>
            </a:r>
            <a:r>
              <a:rPr lang="en-US" altLang="ko-KR" sz="1600" b="1" dirty="0">
                <a:solidFill>
                  <a:srgbClr val="00B050"/>
                </a:solidFill>
              </a:rPr>
              <a:t>(currently GEANT4 only)   </a:t>
            </a:r>
            <a:endParaRPr lang="en-US" altLang="ko-KR" sz="1600" b="1" dirty="0" smtClean="0">
              <a:solidFill>
                <a:srgbClr val="00B050"/>
              </a:solidFill>
            </a:endParaRPr>
          </a:p>
          <a:p>
            <a:pPr marL="285750"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sz="1600" dirty="0" smtClean="0">
                <a:solidFill>
                  <a:schemeClr val="tx1"/>
                </a:solidFill>
              </a:rPr>
              <a:t>Discrimination </a:t>
            </a:r>
            <a:r>
              <a:rPr lang="en-US" altLang="ko-KR" sz="1600" dirty="0">
                <a:solidFill>
                  <a:schemeClr val="tx1"/>
                </a:solidFill>
              </a:rPr>
              <a:t>for multi-neutron-hits </a:t>
            </a:r>
            <a:r>
              <a:rPr lang="en-US" altLang="ko-KR" sz="1600" b="1" dirty="0">
                <a:solidFill>
                  <a:srgbClr val="00B050"/>
                </a:solidFill>
              </a:rPr>
              <a:t>(currently GEANT4 only)   </a:t>
            </a:r>
            <a:endParaRPr lang="en-US" altLang="ko-KR" sz="1600" b="1" dirty="0" smtClean="0">
              <a:solidFill>
                <a:srgbClr val="00B050"/>
              </a:solidFill>
            </a:endParaRPr>
          </a:p>
          <a:p>
            <a:pPr marL="285750" lvl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altLang="ko-KR" sz="1600" dirty="0" smtClean="0">
                <a:solidFill>
                  <a:schemeClr val="tx1"/>
                </a:solidFill>
              </a:rPr>
              <a:t>Discrimination of neutron from gamma backgrounds</a:t>
            </a:r>
            <a:endParaRPr lang="en-US" altLang="ko-KR" sz="1600" b="1" dirty="0">
              <a:solidFill>
                <a:srgbClr val="0000FF"/>
              </a:solidFill>
            </a:endParaRPr>
          </a:p>
          <a:p>
            <a:pPr marL="0" lvl="1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ko-KR" sz="1800" b="1" dirty="0">
                <a:solidFill>
                  <a:srgbClr val="0000FF"/>
                </a:solidFill>
              </a:rPr>
              <a:t>5</a:t>
            </a:r>
            <a:r>
              <a:rPr lang="en-US" altLang="ko-KR" sz="1800" b="1" dirty="0" smtClean="0">
                <a:solidFill>
                  <a:srgbClr val="0000FF"/>
                </a:solidFill>
              </a:rPr>
              <a:t>. Designs </a:t>
            </a:r>
            <a:r>
              <a:rPr lang="en-US" altLang="ko-KR" sz="1800" b="1" dirty="0">
                <a:solidFill>
                  <a:srgbClr val="0000FF"/>
                </a:solidFill>
              </a:rPr>
              <a:t>of electronics </a:t>
            </a:r>
            <a:r>
              <a:rPr lang="en-US" altLang="ko-KR" sz="1800" b="1" dirty="0" smtClean="0">
                <a:solidFill>
                  <a:srgbClr val="0000FF"/>
                </a:solidFill>
              </a:rPr>
              <a:t>and DAQ for LAMPS neutron detectors  </a:t>
            </a:r>
            <a:endParaRPr lang="en-US" altLang="ko-KR" sz="1800" b="1" dirty="0">
              <a:solidFill>
                <a:srgbClr val="0000FF"/>
              </a:solidFill>
            </a:endParaRPr>
          </a:p>
          <a:p>
            <a:pPr marL="285750"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sz="1600" dirty="0">
                <a:solidFill>
                  <a:schemeClr val="tx1"/>
                </a:solidFill>
              </a:rPr>
              <a:t>Combined </a:t>
            </a:r>
            <a:r>
              <a:rPr lang="en-US" altLang="ko-KR" sz="1600" dirty="0" smtClean="0">
                <a:solidFill>
                  <a:schemeClr val="tx1"/>
                </a:solidFill>
              </a:rPr>
              <a:t>16-channel </a:t>
            </a:r>
            <a:r>
              <a:rPr lang="en-US" altLang="ko-KR" sz="1600" dirty="0">
                <a:solidFill>
                  <a:schemeClr val="tx1"/>
                </a:solidFill>
              </a:rPr>
              <a:t>modules for discriminations, </a:t>
            </a:r>
            <a:r>
              <a:rPr lang="en-US" altLang="ko-KR" sz="1600" dirty="0" smtClean="0">
                <a:solidFill>
                  <a:schemeClr val="tx1"/>
                </a:solidFill>
              </a:rPr>
              <a:t>time </a:t>
            </a:r>
            <a:r>
              <a:rPr lang="en-US" altLang="ko-KR" sz="1600" dirty="0">
                <a:solidFill>
                  <a:schemeClr val="tx1"/>
                </a:solidFill>
              </a:rPr>
              <a:t>(multi-hit TDC</a:t>
            </a:r>
            <a:r>
              <a:rPr lang="en-US" altLang="ko-KR" sz="1600" dirty="0" smtClean="0">
                <a:solidFill>
                  <a:schemeClr val="tx1"/>
                </a:solidFill>
              </a:rPr>
              <a:t>) </a:t>
            </a:r>
            <a:r>
              <a:rPr lang="en-US" altLang="ko-KR" sz="1600" dirty="0">
                <a:solidFill>
                  <a:schemeClr val="tx1"/>
                </a:solidFill>
              </a:rPr>
              <a:t>and charge (FADC) measurements </a:t>
            </a:r>
          </a:p>
          <a:p>
            <a:pPr marL="285750"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sz="1600" dirty="0" smtClean="0">
                <a:solidFill>
                  <a:schemeClr val="tx1"/>
                </a:solidFill>
              </a:rPr>
              <a:t>3.5 </a:t>
            </a:r>
            <a:r>
              <a:rPr lang="en-US" altLang="ko-KR" sz="1600" dirty="0" err="1" smtClean="0">
                <a:solidFill>
                  <a:schemeClr val="tx1"/>
                </a:solidFill>
              </a:rPr>
              <a:t>Gbps</a:t>
            </a:r>
            <a:r>
              <a:rPr lang="en-US" altLang="ko-KR" sz="1600" dirty="0" smtClean="0">
                <a:solidFill>
                  <a:schemeClr val="tx1"/>
                </a:solidFill>
              </a:rPr>
              <a:t> data </a:t>
            </a:r>
            <a:r>
              <a:rPr lang="en-US" altLang="ko-KR" sz="1600" dirty="0">
                <a:solidFill>
                  <a:schemeClr val="tx1"/>
                </a:solidFill>
              </a:rPr>
              <a:t>bus </a:t>
            </a:r>
            <a:r>
              <a:rPr lang="en-US" altLang="ko-KR" sz="1600" dirty="0" smtClean="0">
                <a:solidFill>
                  <a:schemeClr val="tx1"/>
                </a:solidFill>
              </a:rPr>
              <a:t>electrons</a:t>
            </a:r>
            <a:endParaRPr lang="en-US" altLang="ko-KR" sz="1600" dirty="0">
              <a:solidFill>
                <a:schemeClr val="tx1"/>
              </a:solidFill>
            </a:endParaRPr>
          </a:p>
          <a:p>
            <a:pPr marL="285750"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sz="1600" dirty="0" smtClean="0">
                <a:solidFill>
                  <a:schemeClr val="tx1"/>
                </a:solidFill>
              </a:rPr>
              <a:t>Data-acquisition </a:t>
            </a:r>
            <a:r>
              <a:rPr lang="en-US" altLang="ko-KR" sz="1600" dirty="0">
                <a:solidFill>
                  <a:schemeClr val="tx1"/>
                </a:solidFill>
              </a:rPr>
              <a:t>system </a:t>
            </a:r>
            <a:r>
              <a:rPr lang="en-US" altLang="ko-KR" sz="1600" dirty="0" smtClean="0">
                <a:solidFill>
                  <a:schemeClr val="tx1"/>
                </a:solidFill>
              </a:rPr>
              <a:t>+ GUI    </a:t>
            </a:r>
            <a:endParaRPr lang="en-US" altLang="ko-KR" sz="1600" dirty="0">
              <a:solidFill>
                <a:schemeClr val="tx1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March 31 @IBS</a:t>
            </a:r>
            <a:endParaRPr lang="ko-KR" alt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March 17, 2014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74230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859206"/>
            <a:ext cx="8229600" cy="785818"/>
          </a:xfrm>
        </p:spPr>
        <p:txBody>
          <a:bodyPr/>
          <a:lstStyle/>
          <a:p>
            <a:r>
              <a:rPr lang="en-US" altLang="ko-KR" dirty="0" smtClean="0"/>
              <a:t>Backup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27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March 31 @IBS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March 17, 2014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199" y="214290"/>
            <a:ext cx="8500563" cy="550414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txBody>
          <a:bodyPr>
            <a:noAutofit/>
          </a:bodyPr>
          <a:lstStyle/>
          <a:p>
            <a:r>
              <a:rPr lang="en-US" altLang="ko-KR" sz="2800" b="0" dirty="0" smtClean="0">
                <a:solidFill>
                  <a:srgbClr val="0070C0"/>
                </a:solidFill>
                <a:latin typeface="Bauhaus 93" panose="04030905020B02020C02" pitchFamily="82" charset="0"/>
              </a:rPr>
              <a:t>RAON: Rare Isotope Accelerator Facility </a:t>
            </a:r>
            <a:endParaRPr lang="ko-KR" altLang="en-US" sz="2800" b="0" dirty="0">
              <a:solidFill>
                <a:srgbClr val="0070C0"/>
              </a:solidFill>
              <a:latin typeface="Bauhaus 93" panose="04030905020B02020C02" pitchFamily="82" charset="0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28</a:t>
            </a:fld>
            <a:endParaRPr lang="ko-KR" altLang="en-US" dirty="0"/>
          </a:p>
        </p:txBody>
      </p:sp>
      <p:grpSp>
        <p:nvGrpSpPr>
          <p:cNvPr id="59" name="그룹 58"/>
          <p:cNvGrpSpPr/>
          <p:nvPr/>
        </p:nvGrpSpPr>
        <p:grpSpPr>
          <a:xfrm>
            <a:off x="-15473" y="1124744"/>
            <a:ext cx="9159473" cy="5152078"/>
            <a:chOff x="-15473" y="1124744"/>
            <a:chExt cx="9159473" cy="5152078"/>
          </a:xfrm>
        </p:grpSpPr>
        <p:pic>
          <p:nvPicPr>
            <p:cNvPr id="7" name="그림 45"/>
            <p:cNvPicPr>
              <a:picLocks noChangeAspect="1"/>
            </p:cNvPicPr>
            <p:nvPr/>
          </p:nvPicPr>
          <p:blipFill>
            <a:blip r:embed="rId2" cstate="print">
              <a:lum bright="28000"/>
            </a:blip>
            <a:srcRect l="6807" t="13224" r="4004"/>
            <a:stretch>
              <a:fillRect/>
            </a:stretch>
          </p:blipFill>
          <p:spPr bwMode="auto">
            <a:xfrm>
              <a:off x="-15473" y="1124744"/>
              <a:ext cx="9159473" cy="5152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4268" y="2865902"/>
              <a:ext cx="7690551" cy="2322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74"/>
            <p:cNvSpPr txBox="1">
              <a:spLocks noChangeArrowheads="1"/>
            </p:cNvSpPr>
            <p:nvPr/>
          </p:nvSpPr>
          <p:spPr bwMode="auto">
            <a:xfrm>
              <a:off x="4947651" y="3947278"/>
              <a:ext cx="42672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sz="1100" b="1" dirty="0">
                  <a:ea typeface="맑은 고딕" pitchFamily="50" charset="-127"/>
                </a:rPr>
                <a:t>SCL</a:t>
              </a:r>
              <a:endParaRPr kumimoji="0" lang="ko-KR" altLang="en-US" sz="1100" b="1" dirty="0">
                <a:ea typeface="맑은 고딕" pitchFamily="50" charset="-127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874582" y="3039199"/>
              <a:ext cx="1334093" cy="5545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2885705" y="3042665"/>
              <a:ext cx="2856957" cy="5025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4134489" y="4148302"/>
              <a:ext cx="775044" cy="4852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4976693" y="4158700"/>
              <a:ext cx="480999" cy="4852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108612" y="2883232"/>
              <a:ext cx="457404" cy="3916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15" name="TextBox 46"/>
            <p:cNvSpPr txBox="1">
              <a:spLocks noChangeArrowheads="1"/>
            </p:cNvSpPr>
            <p:nvPr/>
          </p:nvSpPr>
          <p:spPr bwMode="auto">
            <a:xfrm>
              <a:off x="2883889" y="2579961"/>
              <a:ext cx="114153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sz="1600" b="1" dirty="0">
                  <a:ea typeface="맑은 고딕" pitchFamily="50" charset="-127"/>
                </a:rPr>
                <a:t>IFF </a:t>
              </a:r>
              <a:r>
                <a:rPr lang="en-US" altLang="ko-KR" sz="1600" b="1" dirty="0" smtClean="0">
                  <a:ea typeface="맑은 고딕" pitchFamily="50" charset="-127"/>
                </a:rPr>
                <a:t>LINAC</a:t>
              </a:r>
              <a:endParaRPr kumimoji="0" lang="ko-KR" altLang="en-US" sz="1600" b="1" dirty="0">
                <a:ea typeface="맑은 고딕" pitchFamily="50" charset="-127"/>
              </a:endParaRPr>
            </a:p>
          </p:txBody>
        </p:sp>
        <p:sp>
          <p:nvSpPr>
            <p:cNvPr id="16" name="TextBox 47"/>
            <p:cNvSpPr txBox="1">
              <a:spLocks noChangeArrowheads="1"/>
            </p:cNvSpPr>
            <p:nvPr/>
          </p:nvSpPr>
          <p:spPr bwMode="auto">
            <a:xfrm>
              <a:off x="6719186" y="2737056"/>
              <a:ext cx="182421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sz="1600" b="1" dirty="0">
                  <a:ea typeface="맑은 고딕" pitchFamily="50" charset="-127"/>
                </a:rPr>
                <a:t>Future extension</a:t>
              </a:r>
              <a:endParaRPr kumimoji="0" lang="ko-KR" altLang="en-US" sz="1600" b="1" dirty="0">
                <a:ea typeface="맑은 고딕" pitchFamily="50" charset="-127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97115" y="2196153"/>
              <a:ext cx="2663317" cy="523220"/>
            </a:xfrm>
            <a:prstGeom prst="rect">
              <a:avLst/>
            </a:prstGeom>
            <a:noFill/>
            <a:ln w="9525">
              <a:solidFill>
                <a:schemeClr val="accent6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400" b="1" dirty="0" smtClean="0">
                  <a:ea typeface="맑은 고딕" pitchFamily="50" charset="-127"/>
                </a:rPr>
                <a:t>200 </a:t>
              </a:r>
              <a:r>
                <a:rPr kumimoji="0" lang="en-US" altLang="ko-KR" sz="1400" b="1" dirty="0">
                  <a:ea typeface="맑은 고딕" pitchFamily="50" charset="-127"/>
                </a:rPr>
                <a:t>MeV/u, 9Ⅹ10</a:t>
              </a:r>
              <a:r>
                <a:rPr kumimoji="0" lang="en-US" altLang="ko-KR" sz="1400" b="1" baseline="30000" dirty="0">
                  <a:ea typeface="맑은 고딕" pitchFamily="50" charset="-127"/>
                </a:rPr>
                <a:t>8</a:t>
              </a:r>
              <a:r>
                <a:rPr kumimoji="0" lang="en-US" altLang="ko-KR" sz="1400" b="1" dirty="0">
                  <a:ea typeface="맑은 고딕" pitchFamily="50" charset="-127"/>
                </a:rPr>
                <a:t>pps(</a:t>
              </a:r>
              <a:r>
                <a:rPr kumimoji="0" lang="en-US" altLang="ko-KR" sz="1400" b="1" baseline="30000" dirty="0">
                  <a:ea typeface="맑은 고딕" pitchFamily="50" charset="-127"/>
                </a:rPr>
                <a:t>132</a:t>
              </a:r>
              <a:r>
                <a:rPr kumimoji="0" lang="en-US" altLang="ko-KR" sz="1400" b="1" dirty="0">
                  <a:ea typeface="맑은 고딕" pitchFamily="50" charset="-127"/>
                </a:rPr>
                <a:t>Sn)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400" b="1" dirty="0">
                  <a:ea typeface="맑은 고딕" pitchFamily="50" charset="-127"/>
                </a:rPr>
                <a:t>200 MeV/u, 8puA (U)</a:t>
              </a:r>
              <a:endParaRPr kumimoji="0" lang="ko-KR" altLang="en-US" sz="1400" b="1" dirty="0">
                <a:ea typeface="맑은 고딕" pitchFamily="50" charset="-127"/>
              </a:endParaRPr>
            </a:p>
          </p:txBody>
        </p:sp>
        <p:sp>
          <p:nvSpPr>
            <p:cNvPr id="18" name="TextBox 49"/>
            <p:cNvSpPr txBox="1">
              <a:spLocks noChangeArrowheads="1"/>
            </p:cNvSpPr>
            <p:nvPr/>
          </p:nvSpPr>
          <p:spPr bwMode="auto">
            <a:xfrm>
              <a:off x="2065788" y="3072125"/>
              <a:ext cx="72327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sz="1100" b="1" dirty="0">
                  <a:ea typeface="맑은 고딕" pitchFamily="50" charset="-127"/>
                </a:rPr>
                <a:t>Stripper</a:t>
              </a:r>
              <a:endParaRPr kumimoji="0" lang="ko-KR" altLang="en-US" sz="1100" b="1" dirty="0">
                <a:ea typeface="맑은 고딕" pitchFamily="50" charset="-127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8442" y="2434956"/>
              <a:ext cx="1627254" cy="307777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400" b="1" dirty="0">
                  <a:ea typeface="맑은 고딕" pitchFamily="50" charset="-127"/>
                </a:rPr>
                <a:t>28GHz SC ECR IS</a:t>
              </a:r>
              <a:endParaRPr kumimoji="0" lang="ko-KR" altLang="en-US" sz="1400" b="1" dirty="0">
                <a:ea typeface="맑은 고딕" pitchFamily="50" charset="-127"/>
              </a:endParaRPr>
            </a:p>
          </p:txBody>
        </p:sp>
        <p:sp>
          <p:nvSpPr>
            <p:cNvPr id="20" name="TextBox 51"/>
            <p:cNvSpPr txBox="1">
              <a:spLocks noChangeArrowheads="1"/>
            </p:cNvSpPr>
            <p:nvPr/>
          </p:nvSpPr>
          <p:spPr bwMode="auto">
            <a:xfrm>
              <a:off x="4194556" y="3388930"/>
              <a:ext cx="145905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kumimoji="0" lang="en-US" altLang="ko-KR" sz="1400" b="1" dirty="0" smtClean="0">
                  <a:ea typeface="맑은 고딕" pitchFamily="50" charset="-127"/>
                </a:rPr>
                <a:t>Cyclotron</a:t>
              </a:r>
              <a:endParaRPr kumimoji="0" lang="en-US" altLang="ko-KR" sz="1400" b="1" dirty="0">
                <a:ea typeface="맑은 고딕" pitchFamily="50" charset="-127"/>
              </a:endParaRPr>
            </a:p>
            <a:p>
              <a:pPr>
                <a:lnSpc>
                  <a:spcPts val="1200"/>
                </a:lnSpc>
              </a:pPr>
              <a:r>
                <a:rPr kumimoji="0" lang="en-US" altLang="ko-KR" sz="1100" dirty="0">
                  <a:ea typeface="맑은 고딕" pitchFamily="50" charset="-127"/>
                </a:rPr>
                <a:t>p: 70/100MeV, 1mA</a:t>
              </a:r>
              <a:endParaRPr kumimoji="0" lang="ko-KR" altLang="en-US" sz="1100" dirty="0">
                <a:ea typeface="맑은 고딕" pitchFamily="50" charset="-127"/>
              </a:endParaRPr>
            </a:p>
          </p:txBody>
        </p:sp>
        <p:sp>
          <p:nvSpPr>
            <p:cNvPr id="21" name="TextBox 52"/>
            <p:cNvSpPr txBox="1">
              <a:spLocks noChangeArrowheads="1"/>
            </p:cNvSpPr>
            <p:nvPr/>
          </p:nvSpPr>
          <p:spPr bwMode="auto">
            <a:xfrm>
              <a:off x="4208908" y="2823132"/>
              <a:ext cx="46679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sz="1100" b="1" dirty="0" smtClean="0">
                  <a:ea typeface="맑은 고딕" pitchFamily="50" charset="-127"/>
                </a:rPr>
                <a:t>SCL</a:t>
              </a:r>
              <a:r>
                <a:rPr kumimoji="0" lang="en-US" altLang="ko-KR" sz="900" b="1" dirty="0" smtClean="0">
                  <a:ea typeface="맑은 고딕" pitchFamily="50" charset="-127"/>
                </a:rPr>
                <a:t> </a:t>
              </a:r>
              <a:endParaRPr kumimoji="0" lang="ko-KR" altLang="en-US" sz="900" b="1" dirty="0">
                <a:ea typeface="맑은 고딕" pitchFamily="50" charset="-127"/>
              </a:endParaRPr>
            </a:p>
          </p:txBody>
        </p:sp>
        <p:sp>
          <p:nvSpPr>
            <p:cNvPr id="22" name="TextBox 53"/>
            <p:cNvSpPr txBox="1">
              <a:spLocks noChangeArrowheads="1"/>
            </p:cNvSpPr>
            <p:nvPr/>
          </p:nvSpPr>
          <p:spPr bwMode="auto">
            <a:xfrm>
              <a:off x="583226" y="2813504"/>
              <a:ext cx="46038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sz="1100" b="1" dirty="0">
                  <a:ea typeface="맑은 고딕" pitchFamily="50" charset="-127"/>
                </a:rPr>
                <a:t>RFQ</a:t>
              </a:r>
              <a:endParaRPr kumimoji="0" lang="ko-KR" altLang="en-US" sz="1100" b="1" dirty="0">
                <a:ea typeface="맑은 고딕" pitchFamily="50" charset="-127"/>
              </a:endParaRPr>
            </a:p>
          </p:txBody>
        </p:sp>
        <p:sp>
          <p:nvSpPr>
            <p:cNvPr id="23" name="TextBox 54"/>
            <p:cNvSpPr txBox="1">
              <a:spLocks noChangeArrowheads="1"/>
            </p:cNvSpPr>
            <p:nvPr/>
          </p:nvSpPr>
          <p:spPr bwMode="auto">
            <a:xfrm>
              <a:off x="1341060" y="2818703"/>
              <a:ext cx="46679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sz="1100" b="1" dirty="0">
                  <a:ea typeface="맑은 고딕" pitchFamily="50" charset="-127"/>
                </a:rPr>
                <a:t>SCL</a:t>
              </a:r>
              <a:r>
                <a:rPr kumimoji="0" lang="en-US" altLang="ko-KR" sz="900" b="1" dirty="0">
                  <a:ea typeface="맑은 고딕" pitchFamily="50" charset="-127"/>
                </a:rPr>
                <a:t> </a:t>
              </a:r>
              <a:endParaRPr kumimoji="0" lang="ko-KR" altLang="en-US" sz="900" b="1" dirty="0">
                <a:ea typeface="맑은 고딕" pitchFamily="50" charset="-127"/>
              </a:endParaRPr>
            </a:p>
          </p:txBody>
        </p:sp>
        <p:sp>
          <p:nvSpPr>
            <p:cNvPr id="24" name="TextBox 180"/>
            <p:cNvSpPr txBox="1">
              <a:spLocks noChangeArrowheads="1"/>
            </p:cNvSpPr>
            <p:nvPr/>
          </p:nvSpPr>
          <p:spPr bwMode="auto">
            <a:xfrm>
              <a:off x="431699" y="3330339"/>
              <a:ext cx="477369" cy="45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147" tIns="40074" rIns="80147" bIns="40074">
              <a:spAutoFit/>
            </a:bodyPr>
            <a:lstStyle/>
            <a:p>
              <a:r>
                <a:rPr kumimoji="0" lang="en-US" altLang="ko-KR" sz="1200" b="1" dirty="0">
                  <a:ea typeface="맑은 고딕" pitchFamily="50" charset="-127"/>
                </a:rPr>
                <a:t>H</a:t>
              </a:r>
              <a:r>
                <a:rPr kumimoji="0" lang="en-US" altLang="ko-KR" sz="1200" b="1" baseline="-25000" dirty="0">
                  <a:ea typeface="맑은 고딕" pitchFamily="50" charset="-127"/>
                </a:rPr>
                <a:t>2</a:t>
              </a:r>
              <a:r>
                <a:rPr kumimoji="0" lang="en-US" altLang="ko-KR" sz="1200" b="1" dirty="0">
                  <a:ea typeface="맑은 고딕" pitchFamily="50" charset="-127"/>
                </a:rPr>
                <a:t>+</a:t>
              </a:r>
            </a:p>
            <a:p>
              <a:r>
                <a:rPr kumimoji="0" lang="en-US" altLang="ko-KR" sz="1200" b="1" dirty="0">
                  <a:ea typeface="맑은 고딕" pitchFamily="50" charset="-127"/>
                </a:rPr>
                <a:t>D+</a:t>
              </a:r>
              <a:endParaRPr kumimoji="0" lang="ko-KR" altLang="en-US" sz="1200" b="1" dirty="0">
                <a:ea typeface="맑은 고딕" pitchFamily="50" charset="-127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43609" y="3969806"/>
              <a:ext cx="1339316" cy="307777"/>
            </a:xfrm>
            <a:prstGeom prst="rect">
              <a:avLst/>
            </a:prstGeom>
            <a:noFill/>
            <a:ln w="9525">
              <a:solidFill>
                <a:schemeClr val="accent6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400" b="1" dirty="0">
                  <a:ea typeface="맑은 고딕" pitchFamily="50" charset="-127"/>
                </a:rPr>
                <a:t>17.5 MeV/u  </a:t>
              </a:r>
              <a:endParaRPr kumimoji="0" lang="ko-KR" altLang="en-US" sz="1400" b="1" dirty="0">
                <a:ea typeface="맑은 고딕" pitchFamily="50" charset="-127"/>
              </a:endParaRPr>
            </a:p>
          </p:txBody>
        </p:sp>
        <p:sp>
          <p:nvSpPr>
            <p:cNvPr id="26" name="TextBox 57"/>
            <p:cNvSpPr txBox="1">
              <a:spLocks noChangeArrowheads="1"/>
            </p:cNvSpPr>
            <p:nvPr/>
          </p:nvSpPr>
          <p:spPr bwMode="auto">
            <a:xfrm>
              <a:off x="3751504" y="3715364"/>
              <a:ext cx="13066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sz="1600" b="1" dirty="0">
                  <a:ea typeface="맑은 고딕" pitchFamily="50" charset="-127"/>
                </a:rPr>
                <a:t>ISOL </a:t>
              </a:r>
              <a:r>
                <a:rPr lang="en-US" altLang="ko-KR" sz="1600" b="1" dirty="0" smtClean="0">
                  <a:ea typeface="맑은 고딕" pitchFamily="50" charset="-127"/>
                </a:rPr>
                <a:t>LINAC</a:t>
              </a:r>
              <a:endParaRPr kumimoji="0" lang="ko-KR" altLang="en-US" sz="1600" b="1" dirty="0">
                <a:ea typeface="맑은 고딕" pitchFamily="50" charset="-127"/>
              </a:endParaRPr>
            </a:p>
          </p:txBody>
        </p:sp>
        <p:sp>
          <p:nvSpPr>
            <p:cNvPr id="27" name="TextBox 59"/>
            <p:cNvSpPr txBox="1">
              <a:spLocks noChangeArrowheads="1"/>
            </p:cNvSpPr>
            <p:nvPr/>
          </p:nvSpPr>
          <p:spPr bwMode="auto">
            <a:xfrm>
              <a:off x="4300115" y="3934942"/>
              <a:ext cx="42672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sz="1100" b="1" dirty="0">
                  <a:ea typeface="맑은 고딕" pitchFamily="50" charset="-127"/>
                </a:rPr>
                <a:t>SCL</a:t>
              </a:r>
              <a:endParaRPr kumimoji="0" lang="ko-KR" altLang="en-US" sz="1100" b="1" dirty="0">
                <a:ea typeface="맑은 고딕" pitchFamily="50" charset="-127"/>
              </a:endParaRPr>
            </a:p>
          </p:txBody>
        </p:sp>
        <p:sp>
          <p:nvSpPr>
            <p:cNvPr id="28" name="TextBox 60"/>
            <p:cNvSpPr txBox="1">
              <a:spLocks noChangeArrowheads="1"/>
            </p:cNvSpPr>
            <p:nvPr/>
          </p:nvSpPr>
          <p:spPr bwMode="auto">
            <a:xfrm>
              <a:off x="5575673" y="4270019"/>
              <a:ext cx="61587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sz="1100" b="1" dirty="0">
                  <a:ea typeface="맑은 고딕" pitchFamily="50" charset="-127"/>
                </a:rPr>
                <a:t>ECR IS</a:t>
              </a:r>
              <a:endParaRPr kumimoji="0" lang="ko-KR" altLang="en-US" sz="1100" b="1" dirty="0">
                <a:ea typeface="맑은 고딕" pitchFamily="50" charset="-127"/>
              </a:endParaRPr>
            </a:p>
          </p:txBody>
        </p:sp>
        <p:sp>
          <p:nvSpPr>
            <p:cNvPr id="29" name="TextBox 61"/>
            <p:cNvSpPr txBox="1">
              <a:spLocks noChangeArrowheads="1"/>
            </p:cNvSpPr>
            <p:nvPr/>
          </p:nvSpPr>
          <p:spPr bwMode="auto">
            <a:xfrm>
              <a:off x="6804248" y="4221088"/>
              <a:ext cx="87716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sz="1100" b="1" dirty="0">
                  <a:ea typeface="맑은 고딕" pitchFamily="50" charset="-127"/>
                </a:rPr>
                <a:t>Fragment </a:t>
              </a:r>
            </a:p>
            <a:p>
              <a:r>
                <a:rPr kumimoji="0" lang="en-US" altLang="ko-KR" sz="1100" b="1" dirty="0">
                  <a:ea typeface="맑은 고딕" pitchFamily="50" charset="-127"/>
                </a:rPr>
                <a:t>Separator</a:t>
              </a:r>
              <a:endParaRPr kumimoji="0" lang="ko-KR" altLang="en-US" sz="1100" b="1" dirty="0">
                <a:ea typeface="맑은 고딕" pitchFamily="50" charset="-127"/>
              </a:endParaRPr>
            </a:p>
          </p:txBody>
        </p:sp>
        <p:sp>
          <p:nvSpPr>
            <p:cNvPr id="30" name="내용 개체 틀 4"/>
            <p:cNvSpPr txBox="1">
              <a:spLocks/>
            </p:cNvSpPr>
            <p:nvPr/>
          </p:nvSpPr>
          <p:spPr>
            <a:xfrm>
              <a:off x="3047248" y="4869219"/>
              <a:ext cx="1764271" cy="720021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pPr marL="342900" indent="-34290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kumimoji="0" lang="en-US" altLang="ko-KR" sz="1200" b="1" dirty="0">
                  <a:solidFill>
                    <a:schemeClr val="tx2">
                      <a:lumMod val="50000"/>
                    </a:schemeClr>
                  </a:solidFill>
                  <a:ea typeface="맑은 고딕" pitchFamily="50" charset="-127"/>
                </a:rPr>
                <a:t>Nuclear Astrophysics</a:t>
              </a:r>
            </a:p>
            <a:p>
              <a:pPr marL="342900" indent="-34290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kumimoji="0" lang="en-US" altLang="ko-KR" sz="1200" b="1" dirty="0">
                  <a:solidFill>
                    <a:schemeClr val="tx2">
                      <a:lumMod val="50000"/>
                    </a:schemeClr>
                  </a:solidFill>
                  <a:ea typeface="맑은 고딕" pitchFamily="50" charset="-127"/>
                </a:rPr>
                <a:t>Material Science</a:t>
              </a:r>
            </a:p>
            <a:p>
              <a:pPr marL="342900" indent="-34290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kumimoji="0" lang="en-US" altLang="ko-KR" sz="1200" b="1" dirty="0">
                  <a:solidFill>
                    <a:schemeClr val="tx2">
                      <a:lumMod val="50000"/>
                    </a:schemeClr>
                  </a:solidFill>
                  <a:ea typeface="맑은 고딕" pitchFamily="50" charset="-127"/>
                </a:rPr>
                <a:t>Medical/Bio Science</a:t>
              </a:r>
            </a:p>
          </p:txBody>
        </p:sp>
        <p:sp>
          <p:nvSpPr>
            <p:cNvPr id="31" name="내용 개체 틀 4"/>
            <p:cNvSpPr txBox="1">
              <a:spLocks/>
            </p:cNvSpPr>
            <p:nvPr/>
          </p:nvSpPr>
          <p:spPr>
            <a:xfrm rot="20657751">
              <a:off x="7531951" y="5060696"/>
              <a:ext cx="1418189" cy="251902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pPr marL="342900" indent="-342900" algn="ctr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kumimoji="0" lang="en-US" altLang="ko-KR" sz="1200" b="1" dirty="0">
                  <a:solidFill>
                    <a:schemeClr val="tx2">
                      <a:lumMod val="50000"/>
                    </a:schemeClr>
                  </a:solidFill>
                  <a:ea typeface="맑은 고딕" pitchFamily="50" charset="-127"/>
                </a:rPr>
                <a:t>Medical Science</a:t>
              </a:r>
            </a:p>
            <a:p>
              <a:pPr marL="342900" indent="-342900" fontAlgn="auto">
                <a:spcBef>
                  <a:spcPct val="20000"/>
                </a:spcBef>
                <a:spcAft>
                  <a:spcPts val="0"/>
                </a:spcAft>
                <a:defRPr/>
              </a:pPr>
              <a:endParaRPr kumimoji="0" lang="en-US" altLang="ko-KR" sz="1200" b="1" dirty="0">
                <a:solidFill>
                  <a:schemeClr val="tx2">
                    <a:lumMod val="50000"/>
                  </a:schemeClr>
                </a:solidFill>
                <a:ea typeface="맑은 고딕" pitchFamily="50" charset="-127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843808" y="4421376"/>
              <a:ext cx="1992597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200" b="1" dirty="0" smtClean="0">
                  <a:solidFill>
                    <a:schemeClr val="tx2">
                      <a:lumMod val="50000"/>
                    </a:schemeClr>
                  </a:solidFill>
                  <a:ea typeface="맑은 고딕" pitchFamily="50" charset="-127"/>
                </a:rPr>
                <a:t>Low-energy </a:t>
              </a:r>
              <a:r>
                <a:rPr kumimoji="0" lang="en-US" altLang="ko-KR" sz="1200" b="1" dirty="0">
                  <a:solidFill>
                    <a:schemeClr val="tx2">
                      <a:lumMod val="50000"/>
                    </a:schemeClr>
                  </a:solidFill>
                  <a:ea typeface="맑은 고딕" pitchFamily="50" charset="-127"/>
                </a:rPr>
                <a:t>experiments</a:t>
              </a:r>
              <a:endParaRPr kumimoji="0" lang="ko-KR" altLang="en-US" sz="1200" b="1" dirty="0">
                <a:solidFill>
                  <a:schemeClr val="tx2">
                    <a:lumMod val="50000"/>
                  </a:schemeClr>
                </a:solidFill>
                <a:ea typeface="맑은 고딕" pitchFamily="50" charset="-127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357979" y="4611006"/>
              <a:ext cx="734302" cy="6221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200" b="1" dirty="0">
                  <a:solidFill>
                    <a:schemeClr val="tx2">
                      <a:lumMod val="50000"/>
                    </a:schemeClr>
                  </a:solidFill>
                  <a:ea typeface="맑은 고딕" pitchFamily="50" charset="-127"/>
                </a:rPr>
                <a:t>Atomic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200" b="1" dirty="0">
                  <a:solidFill>
                    <a:schemeClr val="tx2">
                      <a:lumMod val="50000"/>
                    </a:schemeClr>
                  </a:solidFill>
                  <a:ea typeface="맑은 고딕" pitchFamily="50" charset="-127"/>
                </a:rPr>
                <a:t>Physics</a:t>
              </a:r>
              <a:endParaRPr kumimoji="0" lang="ko-KR" altLang="en-US" sz="1200" b="1" dirty="0">
                <a:solidFill>
                  <a:schemeClr val="tx2">
                    <a:lumMod val="50000"/>
                  </a:schemeClr>
                </a:solidFill>
                <a:ea typeface="맑은 고딕" pitchFamily="50" charset="-127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00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6040296" y="5569341"/>
              <a:ext cx="109921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200" b="1" dirty="0" smtClean="0">
                  <a:solidFill>
                    <a:schemeClr val="tx2">
                      <a:lumMod val="50000"/>
                    </a:schemeClr>
                  </a:solidFill>
                  <a:ea typeface="맑은 고딕" pitchFamily="50" charset="-127"/>
                </a:rPr>
                <a:t>High-energy</a:t>
              </a:r>
              <a:endParaRPr kumimoji="0" lang="en-US" altLang="ko-KR" sz="1200" b="1" dirty="0">
                <a:solidFill>
                  <a:schemeClr val="tx2">
                    <a:lumMod val="50000"/>
                  </a:schemeClr>
                </a:solidFill>
                <a:ea typeface="맑은 고딕" pitchFamily="50" charset="-127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200" b="1" dirty="0">
                  <a:solidFill>
                    <a:schemeClr val="tx2">
                      <a:lumMod val="50000"/>
                    </a:schemeClr>
                  </a:solidFill>
                  <a:ea typeface="맑은 고딕" pitchFamily="50" charset="-127"/>
                </a:rPr>
                <a:t>experiments</a:t>
              </a:r>
              <a:endParaRPr kumimoji="0" lang="ko-KR" altLang="en-US" sz="1200" b="1" dirty="0">
                <a:solidFill>
                  <a:schemeClr val="tx2">
                    <a:lumMod val="50000"/>
                  </a:schemeClr>
                </a:solidFill>
                <a:ea typeface="맑은 고딕" pitchFamily="50" charset="-127"/>
              </a:endParaRPr>
            </a:p>
          </p:txBody>
        </p:sp>
        <p:cxnSp>
          <p:nvCxnSpPr>
            <p:cNvPr id="35" name="직선 화살표 연결선 34"/>
            <p:cNvCxnSpPr/>
            <p:nvPr/>
          </p:nvCxnSpPr>
          <p:spPr>
            <a:xfrm>
              <a:off x="5797115" y="2693184"/>
              <a:ext cx="0" cy="360000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화살표 연결선 35"/>
            <p:cNvCxnSpPr/>
            <p:nvPr/>
          </p:nvCxnSpPr>
          <p:spPr>
            <a:xfrm>
              <a:off x="2377479" y="4129239"/>
              <a:ext cx="243223" cy="0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70"/>
            <p:cNvSpPr txBox="1">
              <a:spLocks noChangeArrowheads="1"/>
            </p:cNvSpPr>
            <p:nvPr/>
          </p:nvSpPr>
          <p:spPr bwMode="auto">
            <a:xfrm>
              <a:off x="5494429" y="3210135"/>
              <a:ext cx="691551" cy="348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kumimoji="0" lang="en-US" altLang="ko-KR" sz="1100" b="1" dirty="0">
                  <a:ea typeface="맑은 고딕" pitchFamily="50" charset="-127"/>
                </a:rPr>
                <a:t>ISOL</a:t>
              </a:r>
            </a:p>
            <a:p>
              <a:pPr algn="ctr">
                <a:lnSpc>
                  <a:spcPts val="1000"/>
                </a:lnSpc>
              </a:pPr>
              <a:r>
                <a:rPr kumimoji="0" lang="en-US" altLang="ko-KR" sz="1100" b="1" dirty="0" smtClean="0">
                  <a:ea typeface="맑은 고딕" pitchFamily="50" charset="-127"/>
                </a:rPr>
                <a:t>target</a:t>
              </a:r>
              <a:endParaRPr kumimoji="0" lang="ko-KR" altLang="en-US" sz="1100" b="1" dirty="0">
                <a:ea typeface="맑은 고딕" pitchFamily="50" charset="-127"/>
              </a:endParaRPr>
            </a:p>
          </p:txBody>
        </p:sp>
        <p:sp>
          <p:nvSpPr>
            <p:cNvPr id="38" name="TextBox 71"/>
            <p:cNvSpPr txBox="1">
              <a:spLocks noChangeArrowheads="1"/>
            </p:cNvSpPr>
            <p:nvPr/>
          </p:nvSpPr>
          <p:spPr bwMode="auto">
            <a:xfrm>
              <a:off x="6231379" y="3410464"/>
              <a:ext cx="824052" cy="348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kumimoji="0" lang="en-US" altLang="ko-KR" sz="1100" b="1" dirty="0">
                  <a:ea typeface="맑은 고딕" pitchFamily="50" charset="-127"/>
                </a:rPr>
                <a:t>In-flight</a:t>
              </a:r>
            </a:p>
            <a:p>
              <a:pPr algn="ctr">
                <a:lnSpc>
                  <a:spcPts val="1000"/>
                </a:lnSpc>
              </a:pPr>
              <a:r>
                <a:rPr kumimoji="0" lang="en-US" altLang="ko-KR" sz="1100" b="1" dirty="0" smtClean="0">
                  <a:ea typeface="맑은 고딕" pitchFamily="50" charset="-127"/>
                </a:rPr>
                <a:t>target</a:t>
              </a:r>
              <a:endParaRPr kumimoji="0" lang="ko-KR" altLang="en-US" sz="1100" b="1" dirty="0">
                <a:ea typeface="맑은 고딕" pitchFamily="50" charset="-127"/>
              </a:endParaRPr>
            </a:p>
          </p:txBody>
        </p:sp>
        <p:sp>
          <p:nvSpPr>
            <p:cNvPr id="39" name="TextBox 72"/>
            <p:cNvSpPr txBox="1">
              <a:spLocks noChangeArrowheads="1"/>
            </p:cNvSpPr>
            <p:nvPr/>
          </p:nvSpPr>
          <p:spPr bwMode="auto">
            <a:xfrm>
              <a:off x="994764" y="3098937"/>
              <a:ext cx="1288716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kumimoji="0" lang="el-GR" altLang="ko-KR" sz="1000" dirty="0">
                  <a:ea typeface="맑은 고딕" pitchFamily="50" charset="-127"/>
                </a:rPr>
                <a:t>β</a:t>
              </a:r>
              <a:r>
                <a:rPr kumimoji="0" lang="en-US" altLang="ko-KR" sz="1000" dirty="0">
                  <a:ea typeface="맑은 고딕" pitchFamily="50" charset="-127"/>
                </a:rPr>
                <a:t>=0.041, </a:t>
              </a:r>
              <a:r>
                <a:rPr kumimoji="0" lang="el-GR" altLang="ko-KR" sz="1000" dirty="0">
                  <a:ea typeface="맑은 고딕" pitchFamily="50" charset="-127"/>
                </a:rPr>
                <a:t>β</a:t>
              </a:r>
              <a:r>
                <a:rPr kumimoji="0" lang="en-US" altLang="ko-KR" sz="1000" dirty="0">
                  <a:ea typeface="맑은 고딕" pitchFamily="50" charset="-127"/>
                </a:rPr>
                <a:t>=0.085</a:t>
              </a:r>
            </a:p>
            <a:p>
              <a:pPr>
                <a:lnSpc>
                  <a:spcPts val="900"/>
                </a:lnSpc>
              </a:pPr>
              <a:r>
                <a:rPr kumimoji="0" lang="en-US" altLang="ko-KR" sz="1000" dirty="0">
                  <a:ea typeface="맑은 고딕" pitchFamily="50" charset="-127"/>
                </a:rPr>
                <a:t>  QWR     </a:t>
              </a:r>
              <a:r>
                <a:rPr kumimoji="0" lang="en-US" altLang="ko-KR" sz="1000" dirty="0" err="1">
                  <a:ea typeface="맑은 고딕" pitchFamily="50" charset="-127"/>
                </a:rPr>
                <a:t>QWR</a:t>
              </a:r>
              <a:endParaRPr kumimoji="0" lang="ko-KR" altLang="en-US" sz="1000" dirty="0">
                <a:ea typeface="맑은 고딕" pitchFamily="50" charset="-127"/>
              </a:endParaRPr>
            </a:p>
          </p:txBody>
        </p:sp>
        <p:sp>
          <p:nvSpPr>
            <p:cNvPr id="40" name="TextBox 73"/>
            <p:cNvSpPr txBox="1">
              <a:spLocks noChangeArrowheads="1"/>
            </p:cNvSpPr>
            <p:nvPr/>
          </p:nvSpPr>
          <p:spPr bwMode="auto">
            <a:xfrm>
              <a:off x="3878561" y="3100670"/>
              <a:ext cx="1335909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kumimoji="0" lang="el-GR" altLang="ko-KR" sz="1000" dirty="0">
                  <a:ea typeface="맑은 고딕" pitchFamily="50" charset="-127"/>
                </a:rPr>
                <a:t>β</a:t>
              </a:r>
              <a:r>
                <a:rPr kumimoji="0" lang="en-US" altLang="ko-KR" sz="1000" dirty="0">
                  <a:ea typeface="맑은 고딕" pitchFamily="50" charset="-127"/>
                </a:rPr>
                <a:t>=0.285, </a:t>
              </a:r>
              <a:r>
                <a:rPr kumimoji="0" lang="el-GR" altLang="ko-KR" sz="1000" dirty="0">
                  <a:ea typeface="맑은 고딕" pitchFamily="50" charset="-127"/>
                </a:rPr>
                <a:t>β</a:t>
              </a:r>
              <a:r>
                <a:rPr kumimoji="0" lang="en-US" altLang="ko-KR" sz="1000" dirty="0">
                  <a:ea typeface="맑은 고딕" pitchFamily="50" charset="-127"/>
                </a:rPr>
                <a:t>=0.53</a:t>
              </a:r>
            </a:p>
            <a:p>
              <a:pPr>
                <a:lnSpc>
                  <a:spcPts val="900"/>
                </a:lnSpc>
              </a:pPr>
              <a:r>
                <a:rPr kumimoji="0" lang="en-US" altLang="ko-KR" sz="1000" dirty="0">
                  <a:ea typeface="맑은 고딕" pitchFamily="50" charset="-127"/>
                </a:rPr>
                <a:t>  HWR     </a:t>
              </a:r>
              <a:r>
                <a:rPr kumimoji="0" lang="en-US" altLang="ko-KR" sz="1000" dirty="0" err="1">
                  <a:ea typeface="맑은 고딕" pitchFamily="50" charset="-127"/>
                </a:rPr>
                <a:t>HWR</a:t>
              </a:r>
              <a:r>
                <a:rPr kumimoji="0" lang="en-US" altLang="ko-KR" sz="1000" dirty="0">
                  <a:ea typeface="맑은 고딕" pitchFamily="50" charset="-127"/>
                </a:rPr>
                <a:t> </a:t>
              </a:r>
              <a:endParaRPr kumimoji="0" lang="ko-KR" altLang="en-US" sz="1000" dirty="0">
                <a:ea typeface="맑은 고딕" pitchFamily="50" charset="-127"/>
              </a:endParaRPr>
            </a:p>
          </p:txBody>
        </p:sp>
        <p:sp>
          <p:nvSpPr>
            <p:cNvPr id="41" name="TextBox 75"/>
            <p:cNvSpPr txBox="1">
              <a:spLocks noChangeArrowheads="1"/>
            </p:cNvSpPr>
            <p:nvPr/>
          </p:nvSpPr>
          <p:spPr bwMode="auto">
            <a:xfrm>
              <a:off x="4203463" y="4201109"/>
              <a:ext cx="658878" cy="348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kumimoji="0" lang="el-GR" altLang="ko-KR" sz="1000" dirty="0">
                  <a:ea typeface="맑은 고딕" pitchFamily="50" charset="-127"/>
                </a:rPr>
                <a:t>β</a:t>
              </a:r>
              <a:r>
                <a:rPr kumimoji="0" lang="en-US" altLang="ko-KR" sz="1000" dirty="0">
                  <a:ea typeface="맑은 고딕" pitchFamily="50" charset="-127"/>
                </a:rPr>
                <a:t>=0.10 </a:t>
              </a:r>
            </a:p>
            <a:p>
              <a:pPr algn="ctr">
                <a:lnSpc>
                  <a:spcPts val="1000"/>
                </a:lnSpc>
              </a:pPr>
              <a:r>
                <a:rPr kumimoji="0" lang="en-US" altLang="ko-KR" sz="1000" dirty="0">
                  <a:ea typeface="맑은 고딕" pitchFamily="50" charset="-127"/>
                </a:rPr>
                <a:t>QWR </a:t>
              </a:r>
              <a:endParaRPr kumimoji="0" lang="ko-KR" altLang="en-US" sz="1000" dirty="0">
                <a:ea typeface="맑은 고딕" pitchFamily="50" charset="-127"/>
              </a:endParaRPr>
            </a:p>
          </p:txBody>
        </p:sp>
        <p:sp>
          <p:nvSpPr>
            <p:cNvPr id="42" name="TextBox 76"/>
            <p:cNvSpPr txBox="1">
              <a:spLocks noChangeArrowheads="1"/>
            </p:cNvSpPr>
            <p:nvPr/>
          </p:nvSpPr>
          <p:spPr bwMode="auto">
            <a:xfrm>
              <a:off x="4860527" y="4201109"/>
              <a:ext cx="655248" cy="348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kumimoji="0" lang="el-GR" altLang="ko-KR" sz="1000" dirty="0">
                  <a:ea typeface="맑은 고딕" pitchFamily="50" charset="-127"/>
                </a:rPr>
                <a:t>β</a:t>
              </a:r>
              <a:r>
                <a:rPr kumimoji="0" lang="en-US" altLang="ko-KR" sz="1000" dirty="0">
                  <a:ea typeface="맑은 고딕" pitchFamily="50" charset="-127"/>
                </a:rPr>
                <a:t>=0.04 </a:t>
              </a:r>
            </a:p>
            <a:p>
              <a:pPr algn="ctr">
                <a:lnSpc>
                  <a:spcPts val="1000"/>
                </a:lnSpc>
              </a:pPr>
              <a:r>
                <a:rPr kumimoji="0" lang="en-US" altLang="ko-KR" sz="1000" dirty="0">
                  <a:ea typeface="맑은 고딕" pitchFamily="50" charset="-127"/>
                </a:rPr>
                <a:t>QWR </a:t>
              </a:r>
              <a:endParaRPr kumimoji="0" lang="ko-KR" altLang="en-US" sz="1000" dirty="0">
                <a:ea typeface="맑은 고딕" pitchFamily="50" charset="-127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292080" y="3742787"/>
              <a:ext cx="1136005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200" b="1" dirty="0">
                  <a:solidFill>
                    <a:schemeClr val="tx2">
                      <a:lumMod val="50000"/>
                    </a:schemeClr>
                  </a:solidFill>
                  <a:ea typeface="맑은 고딕" pitchFamily="50" charset="-127"/>
                </a:rPr>
                <a:t>Nuclear Data</a:t>
              </a:r>
              <a:endParaRPr kumimoji="0" lang="ko-KR" altLang="en-US" sz="120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</a:endParaRPr>
            </a:p>
          </p:txBody>
        </p:sp>
        <p:cxnSp>
          <p:nvCxnSpPr>
            <p:cNvPr id="44" name="직선 화살표 연결선 43"/>
            <p:cNvCxnSpPr/>
            <p:nvPr/>
          </p:nvCxnSpPr>
          <p:spPr>
            <a:xfrm flipV="1">
              <a:off x="4090927" y="4640467"/>
              <a:ext cx="0" cy="220087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487966" y="3377129"/>
              <a:ext cx="284970" cy="403783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+mn-lt"/>
                <a:ea typeface="+mn-ea"/>
              </a:endParaRPr>
            </a:p>
          </p:txBody>
        </p:sp>
        <p:cxnSp>
          <p:nvCxnSpPr>
            <p:cNvPr id="66" name="직선 화살표 연결선 65"/>
            <p:cNvCxnSpPr/>
            <p:nvPr/>
          </p:nvCxnSpPr>
          <p:spPr>
            <a:xfrm flipV="1">
              <a:off x="589612" y="3222895"/>
              <a:ext cx="0" cy="159434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39"/>
            <p:cNvSpPr txBox="1">
              <a:spLocks noChangeArrowheads="1"/>
            </p:cNvSpPr>
            <p:nvPr/>
          </p:nvSpPr>
          <p:spPr bwMode="auto">
            <a:xfrm>
              <a:off x="5796136" y="3051510"/>
              <a:ext cx="78956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ko-KR" sz="1100" dirty="0">
                  <a:ea typeface="맑은 고딕" pitchFamily="50" charset="-127"/>
                </a:rPr>
                <a:t>400KW</a:t>
              </a:r>
              <a:endParaRPr kumimoji="0" lang="ko-KR" altLang="en-US" sz="1100" dirty="0">
                <a:ea typeface="맑은 고딕" pitchFamily="50" charset="-127"/>
              </a:endParaRPr>
            </a:p>
          </p:txBody>
        </p:sp>
        <p:sp>
          <p:nvSpPr>
            <p:cNvPr id="69" name="TextBox 104"/>
            <p:cNvSpPr txBox="1">
              <a:spLocks noChangeArrowheads="1"/>
            </p:cNvSpPr>
            <p:nvPr/>
          </p:nvSpPr>
          <p:spPr bwMode="auto">
            <a:xfrm>
              <a:off x="5828873" y="3552160"/>
              <a:ext cx="78956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ko-KR" sz="1100" dirty="0">
                  <a:ea typeface="맑은 고딕" pitchFamily="50" charset="-127"/>
                </a:rPr>
                <a:t>70KW</a:t>
              </a:r>
              <a:endParaRPr kumimoji="0" lang="ko-KR" altLang="en-US" sz="1100" dirty="0">
                <a:ea typeface="맑은 고딕" pitchFamily="50" charset="-127"/>
              </a:endParaRPr>
            </a:p>
          </p:txBody>
        </p:sp>
        <p:sp>
          <p:nvSpPr>
            <p:cNvPr id="70" name="직사각형 69"/>
            <p:cNvSpPr/>
            <p:nvPr/>
          </p:nvSpPr>
          <p:spPr>
            <a:xfrm>
              <a:off x="6250888" y="3018404"/>
              <a:ext cx="2520000" cy="81449"/>
            </a:xfrm>
            <a:prstGeom prst="rect">
              <a:avLst/>
            </a:prstGeom>
            <a:noFill/>
            <a:ln w="12700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73" name="TextBox 93"/>
            <p:cNvSpPr txBox="1">
              <a:spLocks noChangeArrowheads="1"/>
            </p:cNvSpPr>
            <p:nvPr/>
          </p:nvSpPr>
          <p:spPr bwMode="auto">
            <a:xfrm>
              <a:off x="2753655" y="4172973"/>
              <a:ext cx="72327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sz="1100" b="1" dirty="0">
                  <a:ea typeface="맑은 고딕" pitchFamily="50" charset="-127"/>
                </a:rPr>
                <a:t>Stripper</a:t>
              </a:r>
              <a:endParaRPr kumimoji="0" lang="ko-KR" altLang="en-US" sz="1100" b="1" dirty="0">
                <a:ea typeface="맑은 고딕" pitchFamily="50" charset="-127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524328" y="3747985"/>
              <a:ext cx="122290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200" b="1" dirty="0">
                  <a:solidFill>
                    <a:schemeClr val="tx2">
                      <a:lumMod val="50000"/>
                    </a:schemeClr>
                  </a:solidFill>
                  <a:ea typeface="맑은 고딕" pitchFamily="50" charset="-127"/>
                </a:rPr>
                <a:t>Nuclear Data</a:t>
              </a:r>
              <a:endParaRPr kumimoji="0" lang="ko-KR" altLang="en-US" sz="120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77" name="직사각형 76"/>
            <p:cNvSpPr/>
            <p:nvPr/>
          </p:nvSpPr>
          <p:spPr>
            <a:xfrm>
              <a:off x="8748464" y="2942153"/>
              <a:ext cx="52638" cy="254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78" name="직사각형 77"/>
            <p:cNvSpPr/>
            <p:nvPr/>
          </p:nvSpPr>
          <p:spPr>
            <a:xfrm>
              <a:off x="664031" y="3035733"/>
              <a:ext cx="166989" cy="5198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79" name="직사각형 78"/>
            <p:cNvSpPr/>
            <p:nvPr/>
          </p:nvSpPr>
          <p:spPr>
            <a:xfrm>
              <a:off x="5512145" y="4150035"/>
              <a:ext cx="166989" cy="5198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80" name="TextBox 58"/>
            <p:cNvSpPr txBox="1">
              <a:spLocks noChangeArrowheads="1"/>
            </p:cNvSpPr>
            <p:nvPr/>
          </p:nvSpPr>
          <p:spPr bwMode="auto">
            <a:xfrm>
              <a:off x="5388718" y="3931476"/>
              <a:ext cx="46038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sz="1100" b="1" dirty="0">
                  <a:ea typeface="맑은 고딕" pitchFamily="50" charset="-127"/>
                </a:rPr>
                <a:t>RFQ</a:t>
              </a:r>
              <a:endParaRPr kumimoji="0" lang="ko-KR" altLang="en-US" sz="1100" b="1" dirty="0">
                <a:ea typeface="맑은 고딕" pitchFamily="50" charset="-127"/>
              </a:endParaRPr>
            </a:p>
          </p:txBody>
        </p:sp>
        <p:cxnSp>
          <p:nvCxnSpPr>
            <p:cNvPr id="81" name="직선 화살표 연결선 80"/>
            <p:cNvCxnSpPr/>
            <p:nvPr/>
          </p:nvCxnSpPr>
          <p:spPr>
            <a:xfrm>
              <a:off x="605948" y="2749792"/>
              <a:ext cx="0" cy="183695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화살표 연결선 56"/>
            <p:cNvCxnSpPr/>
            <p:nvPr/>
          </p:nvCxnSpPr>
          <p:spPr>
            <a:xfrm rot="5400000" flipV="1">
              <a:off x="5834172" y="5727525"/>
              <a:ext cx="0" cy="220087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4312899" y="5731542"/>
              <a:ext cx="1411229" cy="276999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a typeface="맑은 고딕" pitchFamily="50" charset="-127"/>
                </a:rPr>
                <a:t>Nuclear Physics</a:t>
              </a:r>
              <a:endParaRPr kumimoji="0"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ea typeface="맑은 고딕" pitchFamily="50" charset="-127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6276468" y="1196752"/>
            <a:ext cx="281198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lvl="1" algn="ctr"/>
            <a:r>
              <a:rPr lang="en-US" altLang="ko-KR" sz="2000" b="1" kern="1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RAON</a:t>
            </a:r>
            <a:r>
              <a:rPr lang="en-US" altLang="ko-KR" sz="2000" b="1" kern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user community</a:t>
            </a: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March 31 @IBS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March 17, 2014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8366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txBody>
          <a:bodyPr>
            <a:normAutofit/>
          </a:bodyPr>
          <a:lstStyle/>
          <a:p>
            <a:r>
              <a:rPr lang="en-US" altLang="ko-KR" sz="3200" b="0" dirty="0" smtClean="0">
                <a:latin typeface="Broadway" panose="04040905080B02020502" pitchFamily="82" charset="0"/>
              </a:rPr>
              <a:t>Importance of Symmetry Energy</a:t>
            </a:r>
            <a:endParaRPr lang="ko-KR" altLang="en-US" sz="3200" b="0" dirty="0">
              <a:latin typeface="Broadway" panose="04040905080B02020502" pitchFamily="82" charset="0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29</a:t>
            </a:fld>
            <a:endParaRPr lang="ko-KR" altLang="en-US" dirty="0"/>
          </a:p>
        </p:txBody>
      </p:sp>
      <p:sp>
        <p:nvSpPr>
          <p:cNvPr id="26" name="직사각형 25"/>
          <p:cNvSpPr/>
          <p:nvPr/>
        </p:nvSpPr>
        <p:spPr>
          <a:xfrm>
            <a:off x="0" y="6286520"/>
            <a:ext cx="7500958" cy="571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3" name="그룹 22"/>
          <p:cNvGrpSpPr/>
          <p:nvPr/>
        </p:nvGrpSpPr>
        <p:grpSpPr>
          <a:xfrm>
            <a:off x="255833" y="1556792"/>
            <a:ext cx="7519767" cy="5030722"/>
            <a:chOff x="255833" y="1556458"/>
            <a:chExt cx="7519767" cy="5030722"/>
          </a:xfrm>
        </p:grpSpPr>
        <p:sp>
          <p:nvSpPr>
            <p:cNvPr id="9" name="TextBox 8"/>
            <p:cNvSpPr txBox="1"/>
            <p:nvPr/>
          </p:nvSpPr>
          <p:spPr bwMode="auto">
            <a:xfrm>
              <a:off x="255833" y="6248626"/>
              <a:ext cx="7245125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indent="177800">
                <a:spcBef>
                  <a:spcPct val="10000"/>
                </a:spcBef>
                <a:buFont typeface="Wingdings" pitchFamily="2" charset="2"/>
                <a:buChar char="§"/>
              </a:pPr>
              <a:r>
                <a:rPr lang="en-US" altLang="zh-CN" sz="1600" dirty="0" smtClean="0">
                  <a:latin typeface="Calibri" pitchFamily="34" charset="0"/>
                  <a:ea typeface="SimSun" pitchFamily="2" charset="-122"/>
                </a:rPr>
                <a:t>A.W. Steiner, M. </a:t>
              </a:r>
              <a:r>
                <a:rPr lang="en-US" altLang="zh-CN" sz="1600" dirty="0" err="1" smtClean="0">
                  <a:latin typeface="Calibri" pitchFamily="34" charset="0"/>
                  <a:ea typeface="SimSun" pitchFamily="2" charset="-122"/>
                </a:rPr>
                <a:t>Prakash</a:t>
              </a:r>
              <a:r>
                <a:rPr lang="en-US" altLang="zh-CN" sz="1600" dirty="0" smtClean="0">
                  <a:latin typeface="Calibri" pitchFamily="34" charset="0"/>
                  <a:ea typeface="SimSun" pitchFamily="2" charset="-122"/>
                </a:rPr>
                <a:t>, J.M. </a:t>
              </a:r>
              <a:r>
                <a:rPr lang="en-US" altLang="zh-CN" sz="1600" dirty="0" err="1" smtClean="0">
                  <a:latin typeface="Calibri" pitchFamily="34" charset="0"/>
                  <a:ea typeface="SimSun" pitchFamily="2" charset="-122"/>
                </a:rPr>
                <a:t>Lattimer</a:t>
              </a:r>
              <a:r>
                <a:rPr lang="en-US" altLang="zh-CN" sz="1600" dirty="0" smtClean="0">
                  <a:latin typeface="Calibri" pitchFamily="34" charset="0"/>
                  <a:ea typeface="SimSun" pitchFamily="2" charset="-122"/>
                </a:rPr>
                <a:t> and P.J. Ellis, Physics Report 411, 325 (2005)</a:t>
              </a:r>
            </a:p>
          </p:txBody>
        </p:sp>
        <p:pic>
          <p:nvPicPr>
            <p:cNvPr id="7" name="그림 6" descr="Correlations-Esym.png"/>
            <p:cNvPicPr>
              <a:picLocks noChangeAspect="1"/>
            </p:cNvPicPr>
            <p:nvPr/>
          </p:nvPicPr>
          <p:blipFill>
            <a:blip r:embed="rId2" cstate="print"/>
            <a:srcRect b="3418"/>
            <a:stretch>
              <a:fillRect/>
            </a:stretch>
          </p:blipFill>
          <p:spPr>
            <a:xfrm>
              <a:off x="646091" y="1556458"/>
              <a:ext cx="7129509" cy="4672235"/>
            </a:xfrm>
            <a:prstGeom prst="rect">
              <a:avLst/>
            </a:prstGeom>
          </p:spPr>
        </p:pic>
      </p:grpSp>
      <p:sp>
        <p:nvSpPr>
          <p:cNvPr id="19" name="직사각형 18"/>
          <p:cNvSpPr/>
          <p:nvPr/>
        </p:nvSpPr>
        <p:spPr>
          <a:xfrm>
            <a:off x="370806" y="1142984"/>
            <a:ext cx="8358246" cy="235745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4" name="그룹 23"/>
          <p:cNvGrpSpPr/>
          <p:nvPr/>
        </p:nvGrpSpPr>
        <p:grpSpPr>
          <a:xfrm>
            <a:off x="543480" y="1241718"/>
            <a:ext cx="8001752" cy="1729852"/>
            <a:chOff x="543480" y="1241718"/>
            <a:chExt cx="8001752" cy="1729852"/>
          </a:xfrm>
        </p:grpSpPr>
        <p:sp>
          <p:nvSpPr>
            <p:cNvPr id="10" name="TextBox 9"/>
            <p:cNvSpPr txBox="1"/>
            <p:nvPr/>
          </p:nvSpPr>
          <p:spPr bwMode="auto">
            <a:xfrm>
              <a:off x="5902026" y="1241718"/>
              <a:ext cx="2639697" cy="369332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>
                <a:spcBef>
                  <a:spcPct val="10000"/>
                </a:spcBef>
              </a:pPr>
              <a:r>
                <a:rPr lang="en-US" altLang="ko-KR" dirty="0" smtClean="0">
                  <a:latin typeface="Calibri" pitchFamily="34" charset="0"/>
                  <a:ea typeface="굴림" pitchFamily="50" charset="-127"/>
                </a:rPr>
                <a:t>Effective field theory, QCD</a:t>
              </a:r>
              <a:endParaRPr lang="ko-KR" altLang="en-US" dirty="0" smtClean="0">
                <a:latin typeface="Calibri" pitchFamily="34" charset="0"/>
                <a:ea typeface="굴림" pitchFamily="50" charset="-127"/>
              </a:endParaRP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7023137" y="1771525"/>
              <a:ext cx="1522095" cy="1169551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1400" b="1" dirty="0" smtClean="0">
                  <a:latin typeface="Calibri" pitchFamily="34" charset="0"/>
                  <a:ea typeface="宋体" pitchFamily="2" charset="-122"/>
                </a:rPr>
                <a:t>    </a:t>
              </a:r>
              <a:r>
                <a:rPr lang="en-US" altLang="zh-CN" sz="1400" b="1" dirty="0" err="1" smtClean="0">
                  <a:latin typeface="Calibri" pitchFamily="34" charset="0"/>
                  <a:ea typeface="宋体" pitchFamily="2" charset="-122"/>
                </a:rPr>
                <a:t>isodiffusion</a:t>
              </a:r>
              <a:endParaRPr lang="en-US" altLang="zh-CN" sz="1400" b="1" dirty="0" smtClean="0">
                <a:latin typeface="Calibri" pitchFamily="34" charset="0"/>
                <a:ea typeface="宋体" pitchFamily="2" charset="-122"/>
              </a:endParaRPr>
            </a:p>
            <a:p>
              <a:pPr>
                <a:defRPr/>
              </a:pPr>
              <a:r>
                <a:rPr lang="en-US" altLang="zh-CN" sz="1400" b="1" dirty="0" smtClean="0">
                  <a:latin typeface="Calibri" pitchFamily="34" charset="0"/>
                  <a:ea typeface="宋体" pitchFamily="2" charset="-122"/>
                </a:rPr>
                <a:t>    </a:t>
              </a:r>
              <a:r>
                <a:rPr lang="en-US" altLang="zh-CN" sz="1400" b="1" dirty="0" err="1" smtClean="0">
                  <a:latin typeface="Calibri" pitchFamily="34" charset="0"/>
                  <a:ea typeface="宋体" pitchFamily="2" charset="-122"/>
                </a:rPr>
                <a:t>isotransport</a:t>
              </a:r>
              <a:endParaRPr lang="en-US" altLang="zh-CN" sz="1400" b="1" dirty="0" smtClean="0">
                <a:latin typeface="Calibri" pitchFamily="34" charset="0"/>
                <a:ea typeface="宋体" pitchFamily="2" charset="-122"/>
              </a:endParaRPr>
            </a:p>
            <a:p>
              <a:pPr>
                <a:defRPr/>
              </a:pPr>
              <a:r>
                <a:rPr lang="en-US" altLang="zh-CN" sz="1400" b="1" dirty="0" smtClean="0">
                  <a:latin typeface="Calibri" pitchFamily="34" charset="0"/>
                  <a:ea typeface="宋体" pitchFamily="2" charset="-122"/>
                </a:rPr>
                <a:t>+  </a:t>
              </a:r>
              <a:r>
                <a:rPr lang="en-US" altLang="zh-CN" sz="1400" b="1" dirty="0" err="1" smtClean="0">
                  <a:latin typeface="Calibri" pitchFamily="34" charset="0"/>
                  <a:ea typeface="宋体" pitchFamily="2" charset="-122"/>
                </a:rPr>
                <a:t>isocorrelation</a:t>
              </a:r>
              <a:endParaRPr lang="en-US" altLang="zh-CN" sz="1400" b="1" dirty="0" smtClean="0">
                <a:latin typeface="Calibri" pitchFamily="34" charset="0"/>
                <a:ea typeface="宋体" pitchFamily="2" charset="-122"/>
              </a:endParaRPr>
            </a:p>
            <a:p>
              <a:pPr>
                <a:defRPr/>
              </a:pPr>
              <a:r>
                <a:rPr lang="en-US" altLang="zh-CN" sz="1400" b="1" dirty="0" smtClean="0">
                  <a:latin typeface="Calibri" pitchFamily="34" charset="0"/>
                  <a:ea typeface="宋体" pitchFamily="2" charset="-122"/>
                </a:rPr>
                <a:t>    </a:t>
              </a:r>
              <a:r>
                <a:rPr lang="en-US" altLang="zh-CN" sz="1400" b="1" dirty="0" err="1" smtClean="0">
                  <a:latin typeface="Calibri" pitchFamily="34" charset="0"/>
                  <a:ea typeface="宋体" pitchFamily="2" charset="-122"/>
                </a:rPr>
                <a:t>isofractionation</a:t>
              </a:r>
              <a:r>
                <a:rPr lang="en-US" altLang="zh-CN" sz="1400" b="1" dirty="0" smtClean="0">
                  <a:latin typeface="Calibri" pitchFamily="34" charset="0"/>
                  <a:ea typeface="宋体" pitchFamily="2" charset="-122"/>
                </a:rPr>
                <a:t> </a:t>
              </a:r>
            </a:p>
            <a:p>
              <a:pPr>
                <a:defRPr/>
              </a:pPr>
              <a:r>
                <a:rPr lang="en-US" altLang="zh-CN" sz="1400" b="1" dirty="0" smtClean="0">
                  <a:latin typeface="Calibri" pitchFamily="34" charset="0"/>
                  <a:ea typeface="宋体" pitchFamily="2" charset="-122"/>
                </a:rPr>
                <a:t>    </a:t>
              </a:r>
              <a:r>
                <a:rPr lang="en-US" altLang="zh-CN" sz="1400" b="1" dirty="0" err="1" smtClean="0">
                  <a:latin typeface="Calibri" pitchFamily="34" charset="0"/>
                  <a:ea typeface="宋体" pitchFamily="2" charset="-122"/>
                </a:rPr>
                <a:t>isoscaling</a:t>
              </a:r>
              <a:r>
                <a:rPr lang="en-US" altLang="zh-CN" sz="1400" b="1" dirty="0" smtClean="0">
                  <a:latin typeface="Calibri" pitchFamily="34" charset="0"/>
                  <a:ea typeface="宋体" pitchFamily="2" charset="-122"/>
                </a:rPr>
                <a:t>  </a:t>
              </a:r>
              <a:endParaRPr lang="en-US" altLang="zh-CN" sz="1400" b="1" dirty="0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17" name="TextBox 16"/>
            <p:cNvSpPr txBox="1"/>
            <p:nvPr/>
          </p:nvSpPr>
          <p:spPr bwMode="auto">
            <a:xfrm>
              <a:off x="543480" y="1715842"/>
              <a:ext cx="861133" cy="1255728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r">
                <a:spcBef>
                  <a:spcPct val="10000"/>
                </a:spcBef>
              </a:pPr>
              <a:r>
                <a:rPr lang="en-US" altLang="ko-KR" sz="1400" b="1" dirty="0" smtClean="0">
                  <a:latin typeface="Symbol" pitchFamily="18" charset="2"/>
                  <a:ea typeface="굴림" pitchFamily="50" charset="-127"/>
                </a:rPr>
                <a:t>  p</a:t>
              </a:r>
              <a:r>
                <a:rPr lang="en-US" altLang="ko-KR" sz="1400" b="1" baseline="30000" dirty="0" smtClean="0">
                  <a:latin typeface="Calibri" pitchFamily="34" charset="0"/>
                  <a:ea typeface="굴림" pitchFamily="50" charset="-127"/>
                </a:rPr>
                <a:t>-</a:t>
              </a:r>
              <a:r>
                <a:rPr lang="en-US" altLang="ko-KR" sz="1400" b="1" dirty="0" smtClean="0">
                  <a:latin typeface="Calibri" pitchFamily="34" charset="0"/>
                  <a:ea typeface="굴림" pitchFamily="50" charset="-127"/>
                </a:rPr>
                <a:t>/</a:t>
              </a:r>
              <a:r>
                <a:rPr lang="en-US" altLang="ko-KR" sz="1400" b="1" dirty="0" smtClean="0">
                  <a:latin typeface="Symbol" pitchFamily="18" charset="2"/>
                  <a:ea typeface="굴림" pitchFamily="50" charset="-127"/>
                </a:rPr>
                <a:t>p</a:t>
              </a:r>
              <a:r>
                <a:rPr lang="en-US" altLang="ko-KR" sz="1400" b="1" baseline="30000" dirty="0" smtClean="0">
                  <a:latin typeface="Calibri" pitchFamily="34" charset="0"/>
                  <a:ea typeface="굴림" pitchFamily="50" charset="-127"/>
                </a:rPr>
                <a:t>+</a:t>
              </a:r>
              <a:r>
                <a:rPr lang="en-US" altLang="ko-KR" sz="1400" b="1" dirty="0" smtClean="0">
                  <a:latin typeface="Calibri" pitchFamily="34" charset="0"/>
                  <a:ea typeface="굴림" pitchFamily="50" charset="-127"/>
                </a:rPr>
                <a:t>    </a:t>
              </a:r>
            </a:p>
            <a:p>
              <a:pPr algn="r">
                <a:spcBef>
                  <a:spcPct val="10000"/>
                </a:spcBef>
              </a:pPr>
              <a:r>
                <a:rPr lang="en-US" altLang="ko-KR" sz="1400" b="1" dirty="0" smtClean="0">
                  <a:latin typeface="Calibri" pitchFamily="34" charset="0"/>
                  <a:ea typeface="굴림" pitchFamily="50" charset="-127"/>
                </a:rPr>
                <a:t>K</a:t>
              </a:r>
              <a:r>
                <a:rPr lang="en-US" altLang="ko-KR" sz="1400" b="1" baseline="30000" dirty="0" smtClean="0">
                  <a:latin typeface="Calibri" pitchFamily="34" charset="0"/>
                  <a:ea typeface="굴림" pitchFamily="50" charset="-127"/>
                </a:rPr>
                <a:t>+</a:t>
              </a:r>
              <a:r>
                <a:rPr lang="en-US" altLang="ko-KR" sz="1400" b="1" dirty="0" smtClean="0">
                  <a:latin typeface="Calibri" pitchFamily="34" charset="0"/>
                  <a:ea typeface="굴림" pitchFamily="50" charset="-127"/>
                </a:rPr>
                <a:t>/K</a:t>
              </a:r>
              <a:r>
                <a:rPr lang="en-US" altLang="ko-KR" sz="1400" b="1" baseline="30000" dirty="0" smtClean="0">
                  <a:latin typeface="Calibri" pitchFamily="34" charset="0"/>
                  <a:ea typeface="굴림" pitchFamily="50" charset="-127"/>
                </a:rPr>
                <a:t>0      </a:t>
              </a:r>
            </a:p>
            <a:p>
              <a:pPr algn="r">
                <a:spcBef>
                  <a:spcPct val="10000"/>
                </a:spcBef>
              </a:pPr>
              <a:r>
                <a:rPr lang="en-US" altLang="ko-KR" sz="1400" b="1" i="1" dirty="0" smtClean="0"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n/p</a:t>
              </a:r>
              <a:r>
                <a:rPr lang="en-US" altLang="ko-KR" sz="1400" b="1" dirty="0" smtClean="0">
                  <a:latin typeface="Calibri" pitchFamily="34" charset="0"/>
                  <a:ea typeface="굴림" pitchFamily="50" charset="-127"/>
                </a:rPr>
                <a:t>    </a:t>
              </a:r>
            </a:p>
            <a:p>
              <a:pPr algn="r">
                <a:spcBef>
                  <a:spcPct val="10000"/>
                </a:spcBef>
              </a:pPr>
              <a:r>
                <a:rPr lang="en-US" altLang="ko-KR" sz="1400" b="1" baseline="30000" dirty="0" smtClean="0">
                  <a:latin typeface="Calibri" pitchFamily="34" charset="0"/>
                  <a:ea typeface="굴림" pitchFamily="50" charset="-127"/>
                </a:rPr>
                <a:t>3</a:t>
              </a:r>
              <a:r>
                <a:rPr lang="en-US" altLang="ko-KR" sz="1400" b="1" dirty="0" smtClean="0">
                  <a:latin typeface="Calibri" pitchFamily="34" charset="0"/>
                  <a:ea typeface="굴림" pitchFamily="50" charset="-127"/>
                </a:rPr>
                <a:t>H/</a:t>
              </a:r>
              <a:r>
                <a:rPr lang="en-US" altLang="ko-KR" sz="1400" b="1" baseline="30000" dirty="0" smtClean="0">
                  <a:latin typeface="Calibri" pitchFamily="34" charset="0"/>
                  <a:ea typeface="굴림" pitchFamily="50" charset="-127"/>
                </a:rPr>
                <a:t>3</a:t>
              </a:r>
              <a:r>
                <a:rPr lang="en-US" altLang="ko-KR" sz="1400" b="1" dirty="0" smtClean="0">
                  <a:latin typeface="Calibri" pitchFamily="34" charset="0"/>
                  <a:ea typeface="굴림" pitchFamily="50" charset="-127"/>
                </a:rPr>
                <a:t>He    </a:t>
              </a:r>
            </a:p>
            <a:p>
              <a:pPr algn="r">
                <a:spcBef>
                  <a:spcPct val="10000"/>
                </a:spcBef>
              </a:pPr>
              <a:r>
                <a:rPr lang="en-US" altLang="ko-KR" sz="1400" b="1" dirty="0" smtClean="0">
                  <a:latin typeface="Symbol" pitchFamily="18" charset="2"/>
                  <a:ea typeface="굴림" pitchFamily="50" charset="-127"/>
                </a:rPr>
                <a:t> g    </a:t>
              </a:r>
              <a:endParaRPr lang="ko-KR" altLang="en-US" sz="1400" b="1" dirty="0" smtClean="0">
                <a:latin typeface="Symbol" pitchFamily="18" charset="2"/>
                <a:ea typeface="굴림" pitchFamily="50" charset="-127"/>
              </a:endParaRPr>
            </a:p>
          </p:txBody>
        </p:sp>
      </p:grp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March 31 @IBS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March 17, 2014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6816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914650" y="2914650"/>
            <a:ext cx="2984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800">
                <a:solidFill>
                  <a:schemeClr val="bg1"/>
                </a:solidFill>
                <a:ea typeface="宋体" pitchFamily="2" charset="-122"/>
              </a:rPr>
              <a:t>18</a:t>
            </a: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6156176" y="1129336"/>
            <a:ext cx="2736304" cy="83099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solidFill>
                  <a:srgbClr val="0000FF"/>
                </a:solidFill>
                <a:latin typeface="Georgia" panose="02040502050405020303" pitchFamily="18" charset="0"/>
                <a:ea typeface="宋体" pitchFamily="2" charset="-122"/>
              </a:rPr>
              <a:t>B.-A. </a:t>
            </a:r>
            <a:r>
              <a:rPr lang="en-US" altLang="zh-CN" sz="1600" b="1" dirty="0">
                <a:solidFill>
                  <a:srgbClr val="0000FF"/>
                </a:solidFill>
                <a:latin typeface="Georgia" panose="02040502050405020303" pitchFamily="18" charset="0"/>
                <a:ea typeface="宋体" pitchFamily="2" charset="-122"/>
              </a:rPr>
              <a:t>Li, </a:t>
            </a:r>
            <a:r>
              <a:rPr lang="en-US" altLang="zh-CN" sz="1600" b="1" dirty="0" smtClean="0">
                <a:solidFill>
                  <a:srgbClr val="0000FF"/>
                </a:solidFill>
                <a:latin typeface="Georgia" panose="02040502050405020303" pitchFamily="18" charset="0"/>
                <a:ea typeface="宋体" pitchFamily="2" charset="-122"/>
              </a:rPr>
              <a:t>L.-W. </a:t>
            </a:r>
            <a:r>
              <a:rPr lang="en-US" altLang="zh-CN" sz="1600" b="1" dirty="0">
                <a:solidFill>
                  <a:srgbClr val="0000FF"/>
                </a:solidFill>
                <a:latin typeface="Georgia" panose="02040502050405020303" pitchFamily="18" charset="0"/>
                <a:ea typeface="宋体" pitchFamily="2" charset="-122"/>
              </a:rPr>
              <a:t>Chen </a:t>
            </a:r>
            <a:r>
              <a:rPr lang="en-US" altLang="zh-CN" sz="1600" b="1" dirty="0" smtClean="0">
                <a:solidFill>
                  <a:srgbClr val="0000FF"/>
                </a:solidFill>
                <a:latin typeface="Georgia" panose="02040502050405020303" pitchFamily="18" charset="0"/>
                <a:ea typeface="宋体" pitchFamily="2" charset="-122"/>
              </a:rPr>
              <a:t>&amp; </a:t>
            </a:r>
          </a:p>
          <a:p>
            <a:r>
              <a:rPr lang="en-US" altLang="zh-CN" sz="1600" b="1" dirty="0" smtClean="0">
                <a:solidFill>
                  <a:srgbClr val="0000FF"/>
                </a:solidFill>
                <a:latin typeface="Georgia" panose="02040502050405020303" pitchFamily="18" charset="0"/>
                <a:ea typeface="宋体" pitchFamily="2" charset="-122"/>
              </a:rPr>
              <a:t>C.M. </a:t>
            </a:r>
            <a:r>
              <a:rPr lang="en-US" altLang="zh-CN" sz="1600" b="1" dirty="0" err="1" smtClean="0">
                <a:solidFill>
                  <a:srgbClr val="0000FF"/>
                </a:solidFill>
                <a:latin typeface="Georgia" panose="02040502050405020303" pitchFamily="18" charset="0"/>
                <a:ea typeface="宋体" pitchFamily="2" charset="-122"/>
              </a:rPr>
              <a:t>Ko</a:t>
            </a:r>
            <a:r>
              <a:rPr lang="en-US" altLang="zh-CN" sz="1600" b="1" dirty="0" smtClean="0">
                <a:solidFill>
                  <a:srgbClr val="0000FF"/>
                </a:solidFill>
                <a:latin typeface="Georgia" panose="02040502050405020303" pitchFamily="18" charset="0"/>
                <a:ea typeface="宋体" pitchFamily="2" charset="-122"/>
              </a:rPr>
              <a:t>, Physics Report, </a:t>
            </a:r>
          </a:p>
          <a:p>
            <a:r>
              <a:rPr lang="en-US" altLang="zh-CN" sz="1600" b="1" dirty="0" smtClean="0">
                <a:solidFill>
                  <a:srgbClr val="0000FF"/>
                </a:solidFill>
                <a:latin typeface="Georgia" panose="02040502050405020303" pitchFamily="18" charset="0"/>
                <a:ea typeface="宋体" pitchFamily="2" charset="-122"/>
              </a:rPr>
              <a:t>464</a:t>
            </a:r>
            <a:r>
              <a:rPr lang="en-US" altLang="zh-CN" sz="1600" b="1" dirty="0">
                <a:solidFill>
                  <a:srgbClr val="0000FF"/>
                </a:solidFill>
                <a:latin typeface="Georgia" panose="02040502050405020303" pitchFamily="18" charset="0"/>
                <a:ea typeface="宋体" pitchFamily="2" charset="-122"/>
              </a:rPr>
              <a:t>, 113 (2008</a:t>
            </a:r>
            <a:r>
              <a:rPr lang="en-US" altLang="zh-CN" sz="1600" b="1" dirty="0" smtClean="0">
                <a:solidFill>
                  <a:srgbClr val="0000FF"/>
                </a:solidFill>
                <a:latin typeface="Georgia" panose="02040502050405020303" pitchFamily="18" charset="0"/>
                <a:ea typeface="宋体" pitchFamily="2" charset="-122"/>
              </a:rPr>
              <a:t>)</a:t>
            </a:r>
            <a:endParaRPr lang="en-US" altLang="zh-CN" sz="1600" b="1" dirty="0">
              <a:solidFill>
                <a:srgbClr val="0000FF"/>
              </a:solidFill>
              <a:latin typeface="Georgia" panose="02040502050405020303" pitchFamily="18" charset="0"/>
              <a:ea typeface="宋体" pitchFamily="2" charset="-122"/>
            </a:endParaRPr>
          </a:p>
        </p:txBody>
      </p:sp>
      <p:sp>
        <p:nvSpPr>
          <p:cNvPr id="30" name="제목 29"/>
          <p:cNvSpPr>
            <a:spLocks noGrp="1"/>
          </p:cNvSpPr>
          <p:nvPr>
            <p:ph type="title"/>
          </p:nvPr>
        </p:nvSpPr>
        <p:spPr>
          <a:xfrm>
            <a:off x="228152" y="188640"/>
            <a:ext cx="4631880" cy="648072"/>
          </a:xfrm>
          <a:noFill/>
        </p:spPr>
        <p:txBody>
          <a:bodyPr>
            <a:noAutofit/>
          </a:bodyPr>
          <a:lstStyle/>
          <a:p>
            <a:r>
              <a:rPr lang="en-US" altLang="ko-K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Nuclear Equation of State</a:t>
            </a:r>
            <a:endParaRPr lang="ko-KR" alt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947901"/>
              </p:ext>
            </p:extLst>
          </p:nvPr>
        </p:nvGraphicFramePr>
        <p:xfrm>
          <a:off x="601663" y="1089025"/>
          <a:ext cx="4994275" cy="160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6" name="수식" r:id="rId3" imgW="3009600" imgH="965160" progId="Equation.3">
                  <p:embed/>
                </p:oleObj>
              </mc:Choice>
              <mc:Fallback>
                <p:oleObj name="수식" r:id="rId3" imgW="300960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63" y="1089025"/>
                        <a:ext cx="4994275" cy="1604963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" name="그룹 43"/>
          <p:cNvGrpSpPr/>
          <p:nvPr/>
        </p:nvGrpSpPr>
        <p:grpSpPr>
          <a:xfrm>
            <a:off x="5259083" y="2714620"/>
            <a:ext cx="3313445" cy="2640733"/>
            <a:chOff x="5000627" y="3071810"/>
            <a:chExt cx="3742073" cy="2997923"/>
          </a:xfrm>
        </p:grpSpPr>
        <p:grpSp>
          <p:nvGrpSpPr>
            <p:cNvPr id="32" name="그룹 31"/>
            <p:cNvGrpSpPr/>
            <p:nvPr/>
          </p:nvGrpSpPr>
          <p:grpSpPr>
            <a:xfrm>
              <a:off x="5000627" y="3495688"/>
              <a:ext cx="3580714" cy="2574045"/>
              <a:chOff x="4355705" y="3028025"/>
              <a:chExt cx="4425181" cy="3200366"/>
            </a:xfrm>
          </p:grpSpPr>
          <p:sp>
            <p:nvSpPr>
              <p:cNvPr id="14" name="Text Box 13"/>
              <p:cNvSpPr txBox="1">
                <a:spLocks noChangeArrowheads="1"/>
              </p:cNvSpPr>
              <p:nvPr/>
            </p:nvSpPr>
            <p:spPr bwMode="auto">
              <a:xfrm>
                <a:off x="5775325" y="3694113"/>
                <a:ext cx="184150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zh-CN" altLang="zh-CN">
                  <a:cs typeface="华文楷体"/>
                </a:endParaRPr>
              </a:p>
            </p:txBody>
          </p:sp>
          <p:sp>
            <p:nvSpPr>
              <p:cNvPr id="18" name="Text Box 20"/>
              <p:cNvSpPr txBox="1">
                <a:spLocks noChangeArrowheads="1"/>
              </p:cNvSpPr>
              <p:nvPr/>
            </p:nvSpPr>
            <p:spPr bwMode="auto">
              <a:xfrm>
                <a:off x="8297567" y="4899158"/>
                <a:ext cx="417875" cy="459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l-GR" altLang="zh-CN" i="1" dirty="0" smtClean="0">
                    <a:solidFill>
                      <a:schemeClr val="accent1">
                        <a:lumMod val="75000"/>
                      </a:schemeClr>
                    </a:solidFill>
                    <a:cs typeface="Arial" pitchFamily="34" charset="0"/>
                  </a:rPr>
                  <a:t>ρ</a:t>
                </a:r>
                <a:endParaRPr lang="el-GR" altLang="zh-CN" dirty="0">
                  <a:solidFill>
                    <a:schemeClr val="accent1">
                      <a:lumMod val="75000"/>
                    </a:schemeClr>
                  </a:solidFill>
                  <a:cs typeface="华文楷体"/>
                </a:endParaRPr>
              </a:p>
            </p:txBody>
          </p:sp>
          <p:sp>
            <p:nvSpPr>
              <p:cNvPr id="19" name="Text Box 21"/>
              <p:cNvSpPr txBox="1">
                <a:spLocks noChangeArrowheads="1"/>
              </p:cNvSpPr>
              <p:nvPr/>
            </p:nvSpPr>
            <p:spPr bwMode="auto">
              <a:xfrm>
                <a:off x="6156325" y="4913313"/>
                <a:ext cx="311150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ea typeface="宋体" pitchFamily="2" charset="-122"/>
                  </a:rPr>
                  <a:t>0</a:t>
                </a:r>
              </a:p>
            </p:txBody>
          </p:sp>
          <p:sp>
            <p:nvSpPr>
              <p:cNvPr id="21" name="Text Box 23"/>
              <p:cNvSpPr txBox="1">
                <a:spLocks noChangeArrowheads="1"/>
              </p:cNvSpPr>
              <p:nvPr/>
            </p:nvSpPr>
            <p:spPr bwMode="auto">
              <a:xfrm>
                <a:off x="7315200" y="4495800"/>
                <a:ext cx="18415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zh-CN" altLang="zh-CN">
                  <a:cs typeface="华文楷体"/>
                </a:endParaRPr>
              </a:p>
            </p:txBody>
          </p:sp>
          <p:sp>
            <p:nvSpPr>
              <p:cNvPr id="22" name="Text Box 24"/>
              <p:cNvSpPr txBox="1">
                <a:spLocks noChangeArrowheads="1"/>
              </p:cNvSpPr>
              <p:nvPr/>
            </p:nvSpPr>
            <p:spPr bwMode="auto">
              <a:xfrm>
                <a:off x="7584409" y="5323959"/>
                <a:ext cx="1192989" cy="8035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altLang="zh-CN" dirty="0" smtClean="0">
                    <a:solidFill>
                      <a:schemeClr val="accent1">
                        <a:lumMod val="75000"/>
                      </a:schemeClr>
                    </a:solidFill>
                    <a:latin typeface="Calibri" pitchFamily="34" charset="0"/>
                    <a:ea typeface="宋体" pitchFamily="2" charset="-122"/>
                  </a:rPr>
                  <a:t>Nucleon</a:t>
                </a:r>
              </a:p>
              <a:p>
                <a:pPr algn="r"/>
                <a:r>
                  <a:rPr lang="en-US" altLang="zh-CN" dirty="0" smtClean="0">
                    <a:solidFill>
                      <a:schemeClr val="accent1">
                        <a:lumMod val="75000"/>
                      </a:schemeClr>
                    </a:solidFill>
                    <a:latin typeface="Calibri" pitchFamily="34" charset="0"/>
                    <a:ea typeface="宋体" pitchFamily="2" charset="-122"/>
                  </a:rPr>
                  <a:t>density</a:t>
                </a:r>
                <a:endParaRPr lang="en-US" altLang="zh-CN" dirty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  <a:ea typeface="宋体" pitchFamily="2" charset="-122"/>
                </a:endParaRPr>
              </a:p>
            </p:txBody>
          </p:sp>
          <p:sp>
            <p:nvSpPr>
              <p:cNvPr id="23" name="Text Box 25"/>
              <p:cNvSpPr txBox="1">
                <a:spLocks noChangeArrowheads="1"/>
              </p:cNvSpPr>
              <p:nvPr/>
            </p:nvSpPr>
            <p:spPr bwMode="auto">
              <a:xfrm rot="19656315">
                <a:off x="4435152" y="4607927"/>
                <a:ext cx="1788000" cy="8035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dirty="0" err="1">
                    <a:solidFill>
                      <a:srgbClr val="FF0000"/>
                    </a:solidFill>
                    <a:latin typeface="Calibri" pitchFamily="34" charset="0"/>
                    <a:ea typeface="宋体" pitchFamily="2" charset="-122"/>
                  </a:rPr>
                  <a:t>Isospin</a:t>
                </a:r>
                <a:r>
                  <a:rPr lang="en-US" altLang="zh-CN" dirty="0">
                    <a:solidFill>
                      <a:srgbClr val="FF0000"/>
                    </a:solidFill>
                    <a:latin typeface="Calibri" pitchFamily="34" charset="0"/>
                    <a:ea typeface="宋体" pitchFamily="2" charset="-122"/>
                  </a:rPr>
                  <a:t> </a:t>
                </a:r>
                <a:endParaRPr lang="en-US" altLang="zh-CN" dirty="0" smtClean="0">
                  <a:solidFill>
                    <a:srgbClr val="FF0000"/>
                  </a:solidFill>
                  <a:latin typeface="Calibri" pitchFamily="34" charset="0"/>
                  <a:ea typeface="宋体" pitchFamily="2" charset="-122"/>
                </a:endParaRPr>
              </a:p>
              <a:p>
                <a:r>
                  <a:rPr lang="en-US" altLang="zh-CN" dirty="0" smtClean="0">
                    <a:solidFill>
                      <a:srgbClr val="FF0000"/>
                    </a:solidFill>
                    <a:latin typeface="Calibri" pitchFamily="34" charset="0"/>
                    <a:ea typeface="宋体" pitchFamily="2" charset="-122"/>
                  </a:rPr>
                  <a:t>asymmetry</a:t>
                </a:r>
                <a:endParaRPr lang="en-US" altLang="zh-CN" dirty="0">
                  <a:solidFill>
                    <a:srgbClr val="FF0000"/>
                  </a:solidFill>
                  <a:latin typeface="Calibri" pitchFamily="34" charset="0"/>
                  <a:ea typeface="宋体" pitchFamily="2" charset="-122"/>
                </a:endParaRPr>
              </a:p>
            </p:txBody>
          </p:sp>
          <p:sp>
            <p:nvSpPr>
              <p:cNvPr id="24" name="Text Box 26"/>
              <p:cNvSpPr txBox="1">
                <a:spLocks noChangeArrowheads="1"/>
              </p:cNvSpPr>
              <p:nvPr/>
            </p:nvSpPr>
            <p:spPr bwMode="auto">
              <a:xfrm>
                <a:off x="6596451" y="3218239"/>
                <a:ext cx="2184435" cy="1303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dirty="0" smtClean="0">
                    <a:solidFill>
                      <a:schemeClr val="accent1">
                        <a:lumMod val="75000"/>
                      </a:schemeClr>
                    </a:solidFill>
                    <a:latin typeface="Calibri" pitchFamily="34" charset="0"/>
                    <a:ea typeface="宋体" pitchFamily="2" charset="-122"/>
                    <a:cs typeface="Times New Roman" pitchFamily="18" charset="0"/>
                  </a:rPr>
                  <a:t>Symmetric</a:t>
                </a:r>
              </a:p>
              <a:p>
                <a:pPr algn="ctr"/>
                <a:r>
                  <a:rPr lang="en-US" altLang="zh-CN" dirty="0" smtClean="0">
                    <a:solidFill>
                      <a:schemeClr val="accent1">
                        <a:lumMod val="75000"/>
                      </a:schemeClr>
                    </a:solidFill>
                    <a:latin typeface="Calibri" pitchFamily="34" charset="0"/>
                    <a:ea typeface="宋体" pitchFamily="2" charset="-122"/>
                    <a:cs typeface="Times New Roman" pitchFamily="18" charset="0"/>
                  </a:rPr>
                  <a:t>nuclear matter</a:t>
                </a:r>
              </a:p>
              <a:p>
                <a:pPr algn="ctr"/>
                <a:r>
                  <a:rPr lang="en-US" altLang="zh-CN" dirty="0" smtClean="0">
                    <a:solidFill>
                      <a:schemeClr val="accent1">
                        <a:lumMod val="75000"/>
                      </a:schemeClr>
                    </a:solidFill>
                    <a:latin typeface="Calibri" pitchFamily="34" charset="0"/>
                    <a:ea typeface="宋体" pitchFamily="2" charset="-122"/>
                    <a:cs typeface="Times New Roman" pitchFamily="18" charset="0"/>
                  </a:rPr>
                  <a:t>(</a:t>
                </a:r>
                <a:r>
                  <a:rPr lang="el-GR" altLang="zh-CN" i="1" dirty="0" smtClean="0">
                    <a:solidFill>
                      <a:schemeClr val="accent1">
                        <a:lumMod val="75000"/>
                      </a:schemeClr>
                    </a:solidFill>
                    <a:latin typeface="Calibri" pitchFamily="34" charset="0"/>
                    <a:cs typeface="Arial" pitchFamily="34" charset="0"/>
                  </a:rPr>
                  <a:t>ρ</a:t>
                </a:r>
                <a:r>
                  <a:rPr lang="en-US" altLang="zh-CN" baseline="-25000" dirty="0" smtClean="0">
                    <a:solidFill>
                      <a:schemeClr val="accent1">
                        <a:lumMod val="75000"/>
                      </a:schemeClr>
                    </a:solidFill>
                    <a:latin typeface="Calibri" pitchFamily="34" charset="0"/>
                    <a:ea typeface="宋体" pitchFamily="2" charset="-122"/>
                    <a:cs typeface="Arial" pitchFamily="34" charset="0"/>
                  </a:rPr>
                  <a:t>n</a:t>
                </a:r>
                <a:r>
                  <a:rPr lang="en-US" altLang="zh-CN" dirty="0" smtClean="0">
                    <a:solidFill>
                      <a:schemeClr val="accent1">
                        <a:lumMod val="75000"/>
                      </a:schemeClr>
                    </a:solidFill>
                    <a:latin typeface="Calibri" pitchFamily="34" charset="0"/>
                    <a:ea typeface="宋体" pitchFamily="2" charset="-122"/>
                    <a:cs typeface="Arial" pitchFamily="34" charset="0"/>
                  </a:rPr>
                  <a:t>=</a:t>
                </a:r>
                <a:r>
                  <a:rPr lang="el-GR" altLang="zh-CN" i="1" dirty="0" smtClean="0">
                    <a:solidFill>
                      <a:schemeClr val="accent1">
                        <a:lumMod val="75000"/>
                      </a:schemeClr>
                    </a:solidFill>
                    <a:latin typeface="Calibri" pitchFamily="34" charset="0"/>
                    <a:cs typeface="Arial" pitchFamily="34" charset="0"/>
                  </a:rPr>
                  <a:t>ρ</a:t>
                </a:r>
                <a:r>
                  <a:rPr lang="en-US" altLang="zh-CN" baseline="-25000" dirty="0" smtClean="0">
                    <a:solidFill>
                      <a:schemeClr val="accent1">
                        <a:lumMod val="75000"/>
                      </a:schemeClr>
                    </a:solidFill>
                    <a:latin typeface="Calibri" pitchFamily="34" charset="0"/>
                    <a:ea typeface="宋体" pitchFamily="2" charset="-122"/>
                  </a:rPr>
                  <a:t>p</a:t>
                </a:r>
                <a:r>
                  <a:rPr lang="en-US" altLang="zh-CN" dirty="0" smtClean="0">
                    <a:solidFill>
                      <a:schemeClr val="accent1">
                        <a:lumMod val="75000"/>
                      </a:schemeClr>
                    </a:solidFill>
                    <a:latin typeface="Calibri" pitchFamily="34" charset="0"/>
                    <a:ea typeface="宋体" pitchFamily="2" charset="-122"/>
                  </a:rPr>
                  <a:t>)</a:t>
                </a:r>
                <a:endParaRPr lang="en-US" altLang="zh-CN" dirty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  <a:ea typeface="宋体" pitchFamily="2" charset="-122"/>
                </a:endParaRPr>
              </a:p>
            </p:txBody>
          </p:sp>
          <p:sp>
            <p:nvSpPr>
              <p:cNvPr id="26" name="Text Box 33"/>
              <p:cNvSpPr txBox="1">
                <a:spLocks noChangeArrowheads="1"/>
              </p:cNvSpPr>
              <p:nvPr/>
            </p:nvSpPr>
            <p:spPr bwMode="auto">
              <a:xfrm rot="19505290">
                <a:off x="4875884" y="5769193"/>
                <a:ext cx="388938" cy="459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l-GR" altLang="zh-CN" i="1" dirty="0">
                    <a:solidFill>
                      <a:srgbClr val="FF0000"/>
                    </a:solidFill>
                    <a:cs typeface="Arial" pitchFamily="34" charset="0"/>
                  </a:rPr>
                  <a:t>δ</a:t>
                </a:r>
              </a:p>
            </p:txBody>
          </p:sp>
          <p:graphicFrame>
            <p:nvGraphicFramePr>
              <p:cNvPr id="29" name="개체 28"/>
              <p:cNvGraphicFramePr>
                <a:graphicFrameLocks noChangeAspect="1"/>
              </p:cNvGraphicFramePr>
              <p:nvPr/>
            </p:nvGraphicFramePr>
            <p:xfrm>
              <a:off x="4355705" y="3028025"/>
              <a:ext cx="1810762" cy="47783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627" name="수식" r:id="rId5" imgW="914400" imgH="241300" progId="Equation.3">
                      <p:embed/>
                    </p:oleObj>
                  </mc:Choice>
                  <mc:Fallback>
                    <p:oleObj name="수식" r:id="rId5" imgW="914400" imgH="2413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55705" y="3028025"/>
                            <a:ext cx="1810762" cy="47783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41" name="직선 화살표 연결선 40"/>
            <p:cNvCxnSpPr/>
            <p:nvPr/>
          </p:nvCxnSpPr>
          <p:spPr>
            <a:xfrm rot="5400000" flipH="1" flipV="1">
              <a:off x="5582264" y="4061016"/>
              <a:ext cx="1980000" cy="1588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화살표 연결선 41"/>
            <p:cNvCxnSpPr/>
            <p:nvPr/>
          </p:nvCxnSpPr>
          <p:spPr>
            <a:xfrm rot="10800000" flipH="1" flipV="1">
              <a:off x="6582700" y="5041580"/>
              <a:ext cx="2160000" cy="1588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화살표 연결선 42"/>
            <p:cNvCxnSpPr/>
            <p:nvPr/>
          </p:nvCxnSpPr>
          <p:spPr>
            <a:xfrm rot="-1920000" flipH="1" flipV="1">
              <a:off x="5074924" y="5457046"/>
              <a:ext cx="1620000" cy="1588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그룹 44"/>
          <p:cNvGrpSpPr/>
          <p:nvPr/>
        </p:nvGrpSpPr>
        <p:grpSpPr>
          <a:xfrm>
            <a:off x="460596" y="2854942"/>
            <a:ext cx="3941232" cy="3498312"/>
            <a:chOff x="559330" y="2854942"/>
            <a:chExt cx="3941232" cy="3498312"/>
          </a:xfrm>
        </p:grpSpPr>
        <p:grpSp>
          <p:nvGrpSpPr>
            <p:cNvPr id="39" name="그룹 38"/>
            <p:cNvGrpSpPr/>
            <p:nvPr/>
          </p:nvGrpSpPr>
          <p:grpSpPr>
            <a:xfrm>
              <a:off x="559330" y="2854942"/>
              <a:ext cx="3685974" cy="3498312"/>
              <a:chOff x="559330" y="2854942"/>
              <a:chExt cx="3685974" cy="3498312"/>
            </a:xfrm>
          </p:grpSpPr>
          <p:grpSp>
            <p:nvGrpSpPr>
              <p:cNvPr id="34" name="그룹 33"/>
              <p:cNvGrpSpPr/>
              <p:nvPr/>
            </p:nvGrpSpPr>
            <p:grpSpPr>
              <a:xfrm>
                <a:off x="642910" y="2857496"/>
                <a:ext cx="3571900" cy="3470328"/>
                <a:chOff x="656558" y="2758402"/>
                <a:chExt cx="3571900" cy="3470328"/>
              </a:xfrm>
            </p:grpSpPr>
            <p:pic>
              <p:nvPicPr>
                <p:cNvPr id="33" name="그림 32" descr="EOS-HFB.png"/>
                <p:cNvPicPr>
                  <a:picLocks noChangeAspect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656558" y="2758402"/>
                  <a:ext cx="3571900" cy="3470328"/>
                </a:xfrm>
                <a:prstGeom prst="rect">
                  <a:avLst/>
                </a:prstGeom>
              </p:spPr>
            </p:pic>
            <p:cxnSp>
              <p:nvCxnSpPr>
                <p:cNvPr id="35" name="직선 화살표 연결선 34"/>
                <p:cNvCxnSpPr/>
                <p:nvPr/>
              </p:nvCxnSpPr>
              <p:spPr>
                <a:xfrm rot="5400000" flipH="1" flipV="1">
                  <a:off x="1786712" y="4714884"/>
                  <a:ext cx="1427966" cy="794"/>
                </a:xfrm>
                <a:prstGeom prst="straightConnector1">
                  <a:avLst/>
                </a:prstGeom>
                <a:ln w="31750">
                  <a:solidFill>
                    <a:srgbClr val="FF0000"/>
                  </a:solidFill>
                  <a:headEnd type="stealth" w="lg" len="med"/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37" name="개체 36"/>
                <p:cNvGraphicFramePr>
                  <a:graphicFrameLocks noChangeAspect="1"/>
                </p:cNvGraphicFramePr>
                <p:nvPr/>
              </p:nvGraphicFramePr>
              <p:xfrm>
                <a:off x="2656822" y="3758534"/>
                <a:ext cx="1120775" cy="4476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5628" name="수식" r:id="rId8" imgW="634725" imgH="253890" progId="Equation.3">
                        <p:embed/>
                      </p:oleObj>
                    </mc:Choice>
                    <mc:Fallback>
                      <p:oleObj name="수식" r:id="rId8" imgW="634725" imgH="25389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656822" y="3758534"/>
                              <a:ext cx="1120775" cy="447675"/>
                            </a:xfrm>
                            <a:prstGeom prst="rect">
                              <a:avLst/>
                            </a:prstGeom>
                            <a:solidFill>
                              <a:srgbClr val="FF9900"/>
                            </a:solidFill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36" name="TextBox 35"/>
              <p:cNvSpPr txBox="1"/>
              <p:nvPr/>
            </p:nvSpPr>
            <p:spPr bwMode="auto">
              <a:xfrm rot="16200000">
                <a:off x="135496" y="3278776"/>
                <a:ext cx="1217000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ct val="10000"/>
                  </a:spcBef>
                </a:pPr>
                <a:r>
                  <a:rPr lang="en-US" altLang="ko-KR" i="1" dirty="0" smtClean="0">
                    <a:latin typeface="Times New Roman" pitchFamily="18" charset="0"/>
                    <a:ea typeface="굴림" pitchFamily="50" charset="-127"/>
                    <a:cs typeface="Times New Roman" pitchFamily="18" charset="0"/>
                  </a:rPr>
                  <a:t>E/A</a:t>
                </a:r>
                <a:r>
                  <a:rPr lang="en-US" altLang="ko-KR" dirty="0" smtClean="0">
                    <a:latin typeface="Times New Roman" pitchFamily="18" charset="0"/>
                    <a:ea typeface="굴림" pitchFamily="50" charset="-127"/>
                    <a:cs typeface="Times New Roman" pitchFamily="18" charset="0"/>
                  </a:rPr>
                  <a:t> (</a:t>
                </a:r>
                <a:r>
                  <a:rPr lang="en-US" altLang="ko-KR" dirty="0" err="1" smtClean="0">
                    <a:latin typeface="Times New Roman" pitchFamily="18" charset="0"/>
                    <a:ea typeface="굴림" pitchFamily="50" charset="-127"/>
                    <a:cs typeface="Times New Roman" pitchFamily="18" charset="0"/>
                  </a:rPr>
                  <a:t>MeV</a:t>
                </a:r>
                <a:r>
                  <a:rPr lang="en-US" altLang="ko-KR" dirty="0" smtClean="0">
                    <a:latin typeface="Times New Roman" pitchFamily="18" charset="0"/>
                    <a:ea typeface="굴림" pitchFamily="50" charset="-127"/>
                    <a:cs typeface="Times New Roman" pitchFamily="18" charset="0"/>
                  </a:rPr>
                  <a:t>)</a:t>
                </a:r>
                <a:endParaRPr lang="ko-KR" altLang="en-US" dirty="0" smtClean="0">
                  <a:latin typeface="Times New Roman" pitchFamily="18" charset="0"/>
                  <a:ea typeface="굴림" pitchFamily="50" charset="-127"/>
                  <a:cs typeface="Times New Roman" pitchFamily="18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 bwMode="auto">
              <a:xfrm>
                <a:off x="3286387" y="5983922"/>
                <a:ext cx="958917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ct val="10000"/>
                  </a:spcBef>
                </a:pPr>
                <a:r>
                  <a:rPr lang="en-US" altLang="ko-KR" i="1" dirty="0" smtClean="0">
                    <a:latin typeface="Symbol" pitchFamily="18" charset="2"/>
                    <a:ea typeface="굴림" pitchFamily="50" charset="-127"/>
                  </a:rPr>
                  <a:t>r</a:t>
                </a:r>
                <a:r>
                  <a:rPr lang="en-US" altLang="ko-KR" dirty="0" smtClean="0">
                    <a:ea typeface="굴림" pitchFamily="50" charset="-127"/>
                  </a:rPr>
                  <a:t> </a:t>
                </a:r>
                <a:r>
                  <a:rPr lang="en-US" altLang="ko-KR" dirty="0" smtClean="0">
                    <a:latin typeface="Times New Roman" pitchFamily="18" charset="0"/>
                    <a:ea typeface="굴림" pitchFamily="50" charset="-127"/>
                    <a:cs typeface="Times New Roman" pitchFamily="18" charset="0"/>
                  </a:rPr>
                  <a:t>(fm</a:t>
                </a:r>
                <a:r>
                  <a:rPr lang="en-US" altLang="ko-KR" baseline="30000" dirty="0" smtClean="0">
                    <a:latin typeface="Times New Roman" pitchFamily="18" charset="0"/>
                    <a:ea typeface="굴림" pitchFamily="50" charset="-127"/>
                    <a:cs typeface="Times New Roman" pitchFamily="18" charset="0"/>
                  </a:rPr>
                  <a:t>-3</a:t>
                </a:r>
                <a:r>
                  <a:rPr lang="en-US" altLang="ko-KR" dirty="0" smtClean="0">
                    <a:latin typeface="Times New Roman" pitchFamily="18" charset="0"/>
                    <a:ea typeface="굴림" pitchFamily="50" charset="-127"/>
                    <a:cs typeface="Times New Roman" pitchFamily="18" charset="0"/>
                  </a:rPr>
                  <a:t>)</a:t>
                </a:r>
                <a:endParaRPr lang="ko-KR" altLang="en-US" dirty="0" smtClean="0">
                  <a:latin typeface="Times New Roman" pitchFamily="18" charset="0"/>
                  <a:ea typeface="굴림" pitchFamily="50" charset="-127"/>
                  <a:cs typeface="Times New Roman" pitchFamily="18" charset="0"/>
                </a:endParaRPr>
              </a:p>
            </p:txBody>
          </p:sp>
        </p:grpSp>
        <p:sp>
          <p:nvSpPr>
            <p:cNvPr id="40" name="TextBox 39"/>
            <p:cNvSpPr txBox="1"/>
            <p:nvPr/>
          </p:nvSpPr>
          <p:spPr bwMode="auto">
            <a:xfrm rot="5400000">
              <a:off x="3338801" y="3655055"/>
              <a:ext cx="195418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>
                <a:spcBef>
                  <a:spcPct val="10000"/>
                </a:spcBef>
              </a:pPr>
              <a:r>
                <a:rPr lang="en-US" altLang="ko-KR" dirty="0" smtClean="0">
                  <a:ea typeface="굴림" pitchFamily="50" charset="-127"/>
                </a:rPr>
                <a:t>CDR, FAIR (2001)</a:t>
              </a:r>
            </a:p>
          </p:txBody>
        </p:sp>
      </p:grpSp>
      <p:sp>
        <p:nvSpPr>
          <p:cNvPr id="46" name="TextBox 45"/>
          <p:cNvSpPr txBox="1"/>
          <p:nvPr/>
        </p:nvSpPr>
        <p:spPr bwMode="auto">
          <a:xfrm>
            <a:off x="4286248" y="5670317"/>
            <a:ext cx="4749874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ko-KR" sz="1200" b="1" dirty="0" smtClean="0">
                <a:ea typeface="굴림" pitchFamily="50" charset="-127"/>
              </a:rPr>
              <a:t>F. de </a:t>
            </a:r>
            <a:r>
              <a:rPr lang="en-US" altLang="ko-KR" sz="1200" b="1" dirty="0" err="1" smtClean="0">
                <a:ea typeface="굴림" pitchFamily="50" charset="-127"/>
              </a:rPr>
              <a:t>Jong</a:t>
            </a:r>
            <a:r>
              <a:rPr lang="en-US" altLang="ko-KR" sz="1200" b="1" dirty="0" smtClean="0">
                <a:ea typeface="굴림" pitchFamily="50" charset="-127"/>
              </a:rPr>
              <a:t> &amp; H. </a:t>
            </a:r>
            <a:r>
              <a:rPr lang="en-US" altLang="ko-KR" sz="1200" b="1" dirty="0" err="1" smtClean="0">
                <a:ea typeface="굴림" pitchFamily="50" charset="-127"/>
              </a:rPr>
              <a:t>Lenske</a:t>
            </a:r>
            <a:r>
              <a:rPr lang="en-US" altLang="ko-KR" sz="1200" b="1" dirty="0" smtClean="0">
                <a:ea typeface="굴림" pitchFamily="50" charset="-127"/>
              </a:rPr>
              <a:t>, RPC 57, 3099 (1998)</a:t>
            </a:r>
          </a:p>
          <a:p>
            <a:pPr>
              <a:spcBef>
                <a:spcPct val="10000"/>
              </a:spcBef>
            </a:pPr>
            <a:r>
              <a:rPr lang="en-US" altLang="ko-KR" sz="1200" b="1" dirty="0" smtClean="0">
                <a:ea typeface="굴림" pitchFamily="50" charset="-127"/>
              </a:rPr>
              <a:t>F. </a:t>
            </a:r>
            <a:r>
              <a:rPr lang="en-US" altLang="ko-KR" sz="1200" b="1" dirty="0" err="1" smtClean="0">
                <a:ea typeface="굴림" pitchFamily="50" charset="-127"/>
              </a:rPr>
              <a:t>Hofman</a:t>
            </a:r>
            <a:r>
              <a:rPr lang="en-US" altLang="ko-KR" sz="1200" b="1" dirty="0" smtClean="0">
                <a:ea typeface="굴림" pitchFamily="50" charset="-127"/>
              </a:rPr>
              <a:t>, C.M. </a:t>
            </a:r>
            <a:r>
              <a:rPr lang="en-US" altLang="ko-KR" sz="1200" b="1" dirty="0" err="1" smtClean="0">
                <a:ea typeface="굴림" pitchFamily="50" charset="-127"/>
              </a:rPr>
              <a:t>Keil</a:t>
            </a:r>
            <a:r>
              <a:rPr lang="en-US" altLang="ko-KR" sz="1200" b="1" dirty="0" smtClean="0">
                <a:ea typeface="굴림" pitchFamily="50" charset="-127"/>
              </a:rPr>
              <a:t> &amp; H. </a:t>
            </a:r>
            <a:r>
              <a:rPr lang="en-US" altLang="ko-KR" sz="1200" b="1" dirty="0" err="1" smtClean="0">
                <a:ea typeface="굴림" pitchFamily="50" charset="-127"/>
              </a:rPr>
              <a:t>Lenske</a:t>
            </a:r>
            <a:r>
              <a:rPr lang="en-US" altLang="ko-KR" sz="1200" b="1" dirty="0" smtClean="0">
                <a:ea typeface="굴림" pitchFamily="50" charset="-127"/>
              </a:rPr>
              <a:t>, PRC 64, 034314 (2001) </a:t>
            </a:r>
            <a:endParaRPr lang="ko-KR" altLang="en-US" sz="1200" b="1" dirty="0" smtClean="0">
              <a:ea typeface="굴림" pitchFamily="50" charset="-127"/>
            </a:endParaRPr>
          </a:p>
        </p:txBody>
      </p:sp>
      <p:sp>
        <p:nvSpPr>
          <p:cNvPr id="47" name="오각형 46"/>
          <p:cNvSpPr/>
          <p:nvPr/>
        </p:nvSpPr>
        <p:spPr>
          <a:xfrm flipH="1">
            <a:off x="4075132" y="5660424"/>
            <a:ext cx="5000628" cy="571504"/>
          </a:xfrm>
          <a:prstGeom prst="homePlat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March 31 @IBS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5481675" y="539388"/>
            <a:ext cx="2706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ko-KR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δ</a:t>
            </a:r>
            <a:r>
              <a:rPr lang="en-US" altLang="ko-KR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: asymmetry</a:t>
            </a:r>
            <a:r>
              <a:rPr lang="ko-KR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en-US" altLang="ko-KR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in p &amp; n</a:t>
            </a:r>
            <a:endParaRPr lang="ko-KR" altLang="en-US" b="1" dirty="0">
              <a:solidFill>
                <a:srgbClr val="0000FF"/>
              </a:solidFill>
              <a:latin typeface="+mn-ea"/>
            </a:endParaRPr>
          </a:p>
        </p:txBody>
      </p:sp>
      <p:cxnSp>
        <p:nvCxnSpPr>
          <p:cNvPr id="5" name="직선 화살표 연결선 4"/>
          <p:cNvCxnSpPr/>
          <p:nvPr/>
        </p:nvCxnSpPr>
        <p:spPr>
          <a:xfrm flipH="1">
            <a:off x="5004048" y="846004"/>
            <a:ext cx="429434" cy="2067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March 17, 2014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722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772"/>
          <p:cNvGraphicFramePr>
            <a:graphicFrameLocks noGrp="1"/>
          </p:cNvGraphicFramePr>
          <p:nvPr/>
        </p:nvGraphicFramePr>
        <p:xfrm>
          <a:off x="467544" y="764704"/>
          <a:ext cx="8208912" cy="2323626"/>
        </p:xfrm>
        <a:graphic>
          <a:graphicData uri="http://schemas.openxmlformats.org/drawingml/2006/table">
            <a:tbl>
              <a:tblPr/>
              <a:tblGrid>
                <a:gridCol w="1083722"/>
                <a:gridCol w="1005076"/>
                <a:gridCol w="1012941"/>
                <a:gridCol w="1006649"/>
                <a:gridCol w="928005"/>
                <a:gridCol w="1006649"/>
                <a:gridCol w="1082148"/>
                <a:gridCol w="1083722"/>
              </a:tblGrid>
              <a:tr h="30415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Ion Species</a:t>
                      </a:r>
                    </a:p>
                  </a:txBody>
                  <a:tcPr marL="72000" marR="72000" marT="36000" marB="36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Z/ A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Ion source output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SC </a:t>
                      </a:r>
                      <a:r>
                        <a:rPr kumimoji="1" lang="en-US" altLang="ko-K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linac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 output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8574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Charge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Current (</a:t>
                      </a:r>
                      <a:r>
                        <a:rPr kumimoji="1" lang="en-US" altLang="ko-K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p</a:t>
                      </a:r>
                      <a:r>
                        <a:rPr kumimoji="1" lang="en-US" altLang="ko-K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µ</a:t>
                      </a:r>
                      <a:r>
                        <a:rPr kumimoji="1" lang="en-US" altLang="ko-K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A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)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Charge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Current (</a:t>
                      </a:r>
                      <a:r>
                        <a:rPr kumimoji="1" lang="en-US" altLang="ko-K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p</a:t>
                      </a:r>
                      <a:r>
                        <a:rPr kumimoji="1" lang="en-US" altLang="ko-K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  <a:cs typeface="Times New Roman" pitchFamily="18" charset="0"/>
                        </a:rPr>
                        <a:t>µ</a:t>
                      </a:r>
                      <a:r>
                        <a:rPr kumimoji="1" lang="en-US" altLang="ko-K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A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)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Energy (</a:t>
                      </a:r>
                      <a:r>
                        <a:rPr kumimoji="1" lang="en-US" altLang="ko-K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MeV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/u)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Power (kW)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41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Proton</a:t>
                      </a:r>
                    </a:p>
                  </a:txBody>
                  <a:tcPr marL="72000" marR="72000" marT="36000" marB="36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1/ 1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1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660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1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660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610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400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1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Ar</a:t>
                      </a:r>
                    </a:p>
                  </a:txBody>
                  <a:tcPr marL="72000" marR="72000" marT="36000" marB="36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18/ 40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8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42.1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18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33.7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300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400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1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Kr</a:t>
                      </a:r>
                    </a:p>
                  </a:txBody>
                  <a:tcPr marL="72000" marR="72000" marT="36000" marB="36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36/ 86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14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22.1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34-36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17.5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265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400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1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Xe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굴림" pitchFamily="50" charset="-127"/>
                      </a:endParaRPr>
                    </a:p>
                  </a:txBody>
                  <a:tcPr marL="72000" marR="72000" marT="36000" marB="36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54/ 136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18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18.6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47-51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12.5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235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400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3041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U</a:t>
                      </a:r>
                      <a:endParaRPr kumimoji="1" lang="en-US" altLang="ko-KR" sz="1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굴림" pitchFamily="50" charset="-127"/>
                      </a:endParaRPr>
                    </a:p>
                  </a:txBody>
                  <a:tcPr marL="72000" marR="72000" marT="36000" marB="36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92/ 238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33-34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11.7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77-81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8.4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200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400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4" name="직사각형 3"/>
          <p:cNvSpPr/>
          <p:nvPr/>
        </p:nvSpPr>
        <p:spPr>
          <a:xfrm>
            <a:off x="2725550" y="332656"/>
            <a:ext cx="36631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000" b="1" dirty="0" smtClean="0"/>
              <a:t>IFF </a:t>
            </a:r>
            <a:r>
              <a:rPr lang="en-US" altLang="ko-KR" sz="2000" b="1" dirty="0" err="1" smtClean="0"/>
              <a:t>Linac</a:t>
            </a:r>
            <a:r>
              <a:rPr lang="en-US" altLang="ko-KR" sz="2000" b="1" dirty="0" smtClean="0"/>
              <a:t> Beam Specification</a:t>
            </a:r>
            <a:endParaRPr lang="ko-KR" altLang="en-US" sz="2000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467545" y="3789040"/>
          <a:ext cx="8280919" cy="2565285"/>
        </p:xfrm>
        <a:graphic>
          <a:graphicData uri="http://schemas.openxmlformats.org/drawingml/2006/table">
            <a:tbl>
              <a:tblPr/>
              <a:tblGrid>
                <a:gridCol w="1116288"/>
                <a:gridCol w="1216339"/>
                <a:gridCol w="2195522"/>
                <a:gridCol w="1481283"/>
                <a:gridCol w="2271487"/>
              </a:tblGrid>
              <a:tr h="360040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+mn-ea"/>
                          <a:ea typeface="+mn-ea"/>
                          <a:cs typeface="Times New Roman"/>
                        </a:rPr>
                        <a:t>Isotope</a:t>
                      </a:r>
                      <a:endParaRPr lang="ko-KR" sz="1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+mn-ea"/>
                          <a:ea typeface="+mn-ea"/>
                          <a:cs typeface="Times New Roman"/>
                        </a:rPr>
                        <a:t>Half-life</a:t>
                      </a:r>
                      <a:endParaRPr lang="ko-KR" sz="1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+mn-ea"/>
                          <a:ea typeface="+mn-ea"/>
                          <a:cs typeface="Times New Roman"/>
                        </a:rPr>
                        <a:t>Yield </a:t>
                      </a:r>
                      <a:r>
                        <a:rPr lang="en-US" sz="1400" b="1" kern="100" dirty="0" smtClean="0">
                          <a:latin typeface="+mn-ea"/>
                          <a:ea typeface="+mn-ea"/>
                          <a:cs typeface="Times New Roman"/>
                        </a:rPr>
                        <a:t>at target  (</a:t>
                      </a:r>
                      <a:r>
                        <a:rPr lang="en-US" sz="1400" b="1" kern="100" dirty="0" err="1">
                          <a:latin typeface="+mn-ea"/>
                          <a:ea typeface="+mn-ea"/>
                          <a:cs typeface="Times New Roman"/>
                        </a:rPr>
                        <a:t>pps</a:t>
                      </a:r>
                      <a:r>
                        <a:rPr lang="en-US" sz="1400" b="1" kern="100" dirty="0">
                          <a:latin typeface="+mn-ea"/>
                          <a:ea typeface="+mn-ea"/>
                          <a:cs typeface="Times New Roman"/>
                        </a:rPr>
                        <a:t>)</a:t>
                      </a:r>
                      <a:endParaRPr lang="ko-KR" sz="1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+mn-ea"/>
                          <a:ea typeface="+mn-ea"/>
                          <a:cs typeface="Times New Roman"/>
                        </a:rPr>
                        <a:t>Overall eff. </a:t>
                      </a:r>
                      <a:r>
                        <a:rPr lang="en-US" sz="1400" b="1" kern="100" dirty="0" smtClean="0">
                          <a:latin typeface="+mn-ea"/>
                          <a:ea typeface="+mn-ea"/>
                          <a:cs typeface="Times New Roman"/>
                        </a:rPr>
                        <a:t>(%)</a:t>
                      </a:r>
                      <a:endParaRPr lang="ko-KR" sz="1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+mn-ea"/>
                          <a:ea typeface="+mn-ea"/>
                          <a:cs typeface="Times New Roman"/>
                        </a:rPr>
                        <a:t>Expected </a:t>
                      </a:r>
                      <a:r>
                        <a:rPr lang="en-US" sz="1400" b="1" kern="100" dirty="0" smtClean="0">
                          <a:latin typeface="+mn-ea"/>
                          <a:ea typeface="+mn-ea"/>
                          <a:cs typeface="Times New Roman"/>
                        </a:rPr>
                        <a:t>Intensity </a:t>
                      </a:r>
                      <a:r>
                        <a:rPr lang="en-US" sz="1400" b="1" kern="100" dirty="0">
                          <a:latin typeface="+mn-ea"/>
                          <a:ea typeface="+mn-ea"/>
                          <a:cs typeface="Times New Roman"/>
                        </a:rPr>
                        <a:t>(</a:t>
                      </a:r>
                      <a:r>
                        <a:rPr lang="en-US" sz="1400" b="1" kern="100" dirty="0" err="1">
                          <a:latin typeface="+mn-ea"/>
                          <a:ea typeface="+mn-ea"/>
                          <a:cs typeface="Times New Roman"/>
                        </a:rPr>
                        <a:t>pps</a:t>
                      </a:r>
                      <a:r>
                        <a:rPr lang="en-US" sz="1400" b="1" kern="100" dirty="0">
                          <a:latin typeface="+mn-ea"/>
                          <a:ea typeface="+mn-ea"/>
                          <a:cs typeface="Times New Roman"/>
                        </a:rPr>
                        <a:t>)</a:t>
                      </a:r>
                      <a:endParaRPr lang="ko-KR" sz="1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00" baseline="30000" dirty="0">
                          <a:latin typeface="+mn-ea"/>
                          <a:ea typeface="+mn-ea"/>
                          <a:cs typeface="Times New Roman"/>
                        </a:rPr>
                        <a:t>78</a:t>
                      </a:r>
                      <a:r>
                        <a:rPr lang="en-US" sz="1400" b="1" kern="100" dirty="0">
                          <a:latin typeface="+mn-ea"/>
                          <a:ea typeface="+mn-ea"/>
                          <a:cs typeface="Times New Roman"/>
                        </a:rPr>
                        <a:t>Zn</a:t>
                      </a:r>
                      <a:endParaRPr lang="ko-KR" sz="1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+mn-ea"/>
                          <a:ea typeface="+mn-ea"/>
                          <a:cs typeface="Times New Roman"/>
                        </a:rPr>
                        <a:t>1.5 s</a:t>
                      </a:r>
                      <a:endParaRPr lang="ko-KR" sz="1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+mn-ea"/>
                          <a:ea typeface="+mn-ea"/>
                          <a:cs typeface="Times New Roman"/>
                        </a:rPr>
                        <a:t>2.75 x 10</a:t>
                      </a:r>
                      <a:r>
                        <a:rPr lang="en-US" sz="1400" b="1" kern="100" baseline="30000" dirty="0">
                          <a:latin typeface="+mn-ea"/>
                          <a:ea typeface="+mn-ea"/>
                          <a:cs typeface="Times New Roman"/>
                        </a:rPr>
                        <a:t>10</a:t>
                      </a:r>
                      <a:endParaRPr lang="ko-KR" sz="1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latin typeface="+mn-ea"/>
                          <a:ea typeface="+mn-ea"/>
                          <a:cs typeface="Times New Roman"/>
                        </a:rPr>
                        <a:t>0.0384</a:t>
                      </a:r>
                      <a:endParaRPr lang="ko-KR" sz="1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latin typeface="+mn-ea"/>
                          <a:ea typeface="+mn-ea"/>
                          <a:cs typeface="Times New Roman"/>
                        </a:rPr>
                        <a:t>1.1 x 10</a:t>
                      </a:r>
                      <a:r>
                        <a:rPr lang="en-US" sz="1400" b="1" kern="100" baseline="30000">
                          <a:latin typeface="+mn-ea"/>
                          <a:ea typeface="+mn-ea"/>
                          <a:cs typeface="Times New Roman"/>
                        </a:rPr>
                        <a:t>7</a:t>
                      </a:r>
                      <a:endParaRPr lang="ko-KR" sz="1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00" baseline="30000" dirty="0">
                          <a:latin typeface="+mn-ea"/>
                          <a:ea typeface="+mn-ea"/>
                          <a:cs typeface="Times New Roman"/>
                        </a:rPr>
                        <a:t>94</a:t>
                      </a:r>
                      <a:r>
                        <a:rPr lang="en-US" sz="1400" b="1" kern="100" dirty="0">
                          <a:latin typeface="+mn-ea"/>
                          <a:ea typeface="+mn-ea"/>
                          <a:cs typeface="Times New Roman"/>
                        </a:rPr>
                        <a:t>Kr</a:t>
                      </a:r>
                      <a:endParaRPr lang="ko-KR" sz="1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latin typeface="+mn-ea"/>
                          <a:ea typeface="+mn-ea"/>
                          <a:cs typeface="Times New Roman"/>
                        </a:rPr>
                        <a:t>0.2 s</a:t>
                      </a:r>
                      <a:endParaRPr lang="ko-KR" sz="1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+mn-ea"/>
                          <a:ea typeface="+mn-ea"/>
                          <a:cs typeface="Times New Roman"/>
                        </a:rPr>
                        <a:t>7.44 x 10</a:t>
                      </a:r>
                      <a:r>
                        <a:rPr lang="en-US" sz="1400" b="1" kern="100" baseline="30000" dirty="0">
                          <a:latin typeface="+mn-ea"/>
                          <a:ea typeface="+mn-ea"/>
                          <a:cs typeface="Times New Roman"/>
                        </a:rPr>
                        <a:t>11</a:t>
                      </a:r>
                      <a:endParaRPr lang="ko-KR" sz="1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latin typeface="+mn-ea"/>
                          <a:ea typeface="+mn-ea"/>
                          <a:cs typeface="Times New Roman"/>
                        </a:rPr>
                        <a:t>0.512</a:t>
                      </a:r>
                      <a:endParaRPr lang="ko-KR" sz="1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latin typeface="+mn-ea"/>
                          <a:ea typeface="+mn-ea"/>
                          <a:cs typeface="Times New Roman"/>
                        </a:rPr>
                        <a:t>3.8 x 10</a:t>
                      </a:r>
                      <a:r>
                        <a:rPr lang="en-US" sz="1400" b="1" kern="100" baseline="30000">
                          <a:latin typeface="+mn-ea"/>
                          <a:ea typeface="+mn-ea"/>
                          <a:cs typeface="Times New Roman"/>
                        </a:rPr>
                        <a:t>9</a:t>
                      </a:r>
                      <a:endParaRPr lang="ko-KR" sz="1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00" baseline="30000">
                          <a:latin typeface="+mn-ea"/>
                          <a:ea typeface="+mn-ea"/>
                          <a:cs typeface="Times New Roman"/>
                        </a:rPr>
                        <a:t>97</a:t>
                      </a:r>
                      <a:r>
                        <a:rPr lang="en-US" sz="1400" b="1" kern="100">
                          <a:latin typeface="+mn-ea"/>
                          <a:ea typeface="+mn-ea"/>
                          <a:cs typeface="Times New Roman"/>
                        </a:rPr>
                        <a:t>Rb</a:t>
                      </a:r>
                      <a:endParaRPr lang="ko-KR" sz="1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latin typeface="+mn-ea"/>
                          <a:ea typeface="+mn-ea"/>
                          <a:cs typeface="Times New Roman"/>
                        </a:rPr>
                        <a:t>170 ms</a:t>
                      </a:r>
                      <a:endParaRPr lang="ko-KR" sz="1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+mn-ea"/>
                          <a:ea typeface="+mn-ea"/>
                          <a:cs typeface="Times New Roman"/>
                        </a:rPr>
                        <a:t>7.00 x 10</a:t>
                      </a:r>
                      <a:r>
                        <a:rPr lang="en-US" sz="1400" b="1" kern="100" baseline="30000" dirty="0">
                          <a:latin typeface="+mn-ea"/>
                          <a:ea typeface="+mn-ea"/>
                          <a:cs typeface="Times New Roman"/>
                        </a:rPr>
                        <a:t>11</a:t>
                      </a:r>
                      <a:endParaRPr lang="ko-KR" sz="1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+mn-ea"/>
                          <a:ea typeface="+mn-ea"/>
                          <a:cs typeface="Times New Roman"/>
                        </a:rPr>
                        <a:t>0.88</a:t>
                      </a:r>
                      <a:endParaRPr lang="ko-KR" sz="1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latin typeface="+mn-ea"/>
                          <a:ea typeface="+mn-ea"/>
                          <a:cs typeface="Times New Roman"/>
                        </a:rPr>
                        <a:t>6.2 x 10</a:t>
                      </a:r>
                      <a:r>
                        <a:rPr lang="en-US" sz="1400" b="1" kern="100" baseline="30000">
                          <a:latin typeface="+mn-ea"/>
                          <a:ea typeface="+mn-ea"/>
                          <a:cs typeface="Times New Roman"/>
                        </a:rPr>
                        <a:t>9</a:t>
                      </a:r>
                      <a:endParaRPr lang="ko-KR" sz="1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00" baseline="30000">
                          <a:latin typeface="+mn-ea"/>
                          <a:ea typeface="+mn-ea"/>
                          <a:cs typeface="Times New Roman"/>
                        </a:rPr>
                        <a:t>124</a:t>
                      </a:r>
                      <a:r>
                        <a:rPr lang="en-US" sz="1400" b="1" kern="100">
                          <a:latin typeface="+mn-ea"/>
                          <a:ea typeface="+mn-ea"/>
                          <a:cs typeface="Times New Roman"/>
                        </a:rPr>
                        <a:t>Cd</a:t>
                      </a:r>
                      <a:endParaRPr lang="ko-KR" sz="1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latin typeface="+mn-ea"/>
                          <a:ea typeface="+mn-ea"/>
                          <a:cs typeface="Times New Roman"/>
                        </a:rPr>
                        <a:t>1.24 s</a:t>
                      </a:r>
                      <a:endParaRPr lang="ko-KR" sz="1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+mn-ea"/>
                          <a:ea typeface="+mn-ea"/>
                          <a:cs typeface="Times New Roman"/>
                        </a:rPr>
                        <a:t>1.40 x 10</a:t>
                      </a:r>
                      <a:r>
                        <a:rPr lang="en-US" sz="1400" b="1" kern="100" baseline="30000" dirty="0">
                          <a:latin typeface="+mn-ea"/>
                          <a:ea typeface="+mn-ea"/>
                          <a:cs typeface="Times New Roman"/>
                        </a:rPr>
                        <a:t>12</a:t>
                      </a:r>
                      <a:endParaRPr lang="ko-KR" sz="1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+mn-ea"/>
                          <a:ea typeface="+mn-ea"/>
                          <a:cs typeface="Times New Roman"/>
                        </a:rPr>
                        <a:t>0.02</a:t>
                      </a:r>
                      <a:endParaRPr lang="ko-KR" sz="1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+mn-ea"/>
                          <a:ea typeface="+mn-ea"/>
                          <a:cs typeface="Times New Roman"/>
                        </a:rPr>
                        <a:t>2.8 x 10</a:t>
                      </a:r>
                      <a:r>
                        <a:rPr lang="en-US" sz="1400" b="1" kern="100" baseline="30000" dirty="0">
                          <a:latin typeface="+mn-ea"/>
                          <a:ea typeface="+mn-ea"/>
                          <a:cs typeface="Times New Roman"/>
                        </a:rPr>
                        <a:t>8</a:t>
                      </a:r>
                      <a:endParaRPr lang="ko-KR" sz="1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00" baseline="30000" dirty="0">
                          <a:latin typeface="+mn-ea"/>
                          <a:ea typeface="+mn-ea"/>
                          <a:cs typeface="Times New Roman"/>
                        </a:rPr>
                        <a:t>132</a:t>
                      </a:r>
                      <a:r>
                        <a:rPr lang="en-US" sz="1400" b="1" kern="100" dirty="0">
                          <a:latin typeface="+mn-ea"/>
                          <a:ea typeface="+mn-ea"/>
                          <a:cs typeface="Times New Roman"/>
                        </a:rPr>
                        <a:t>Sn</a:t>
                      </a:r>
                      <a:endParaRPr lang="ko-KR" sz="1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+mn-ea"/>
                          <a:ea typeface="+mn-ea"/>
                          <a:cs typeface="Times New Roman"/>
                        </a:rPr>
                        <a:t>40 s</a:t>
                      </a:r>
                      <a:endParaRPr lang="ko-KR" sz="1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+mn-ea"/>
                          <a:ea typeface="+mn-ea"/>
                          <a:cs typeface="Times New Roman"/>
                        </a:rPr>
                        <a:t>4.68 x 10</a:t>
                      </a:r>
                      <a:r>
                        <a:rPr lang="en-US" sz="1400" b="1" kern="100" baseline="30000" dirty="0">
                          <a:latin typeface="+mn-ea"/>
                          <a:ea typeface="+mn-ea"/>
                          <a:cs typeface="Times New Roman"/>
                        </a:rPr>
                        <a:t>11</a:t>
                      </a:r>
                      <a:endParaRPr lang="ko-KR" sz="1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+mn-ea"/>
                          <a:ea typeface="+mn-ea"/>
                          <a:cs typeface="Times New Roman"/>
                        </a:rPr>
                        <a:t>0.192</a:t>
                      </a:r>
                      <a:endParaRPr lang="ko-KR" sz="1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+mn-ea"/>
                          <a:ea typeface="+mn-ea"/>
                          <a:cs typeface="Times New Roman"/>
                        </a:rPr>
                        <a:t>9.0 x 10</a:t>
                      </a:r>
                      <a:r>
                        <a:rPr lang="en-US" sz="1400" b="1" kern="100" baseline="30000" dirty="0">
                          <a:latin typeface="+mn-ea"/>
                          <a:ea typeface="+mn-ea"/>
                          <a:cs typeface="Times New Roman"/>
                        </a:rPr>
                        <a:t>8</a:t>
                      </a:r>
                      <a:endParaRPr lang="ko-KR" sz="1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00" baseline="30000">
                          <a:latin typeface="+mn-ea"/>
                          <a:ea typeface="+mn-ea"/>
                          <a:cs typeface="Times New Roman"/>
                        </a:rPr>
                        <a:t>133</a:t>
                      </a:r>
                      <a:r>
                        <a:rPr lang="en-US" sz="1400" b="1" kern="100">
                          <a:latin typeface="+mn-ea"/>
                          <a:ea typeface="+mn-ea"/>
                          <a:cs typeface="Times New Roman"/>
                        </a:rPr>
                        <a:t>In</a:t>
                      </a:r>
                      <a:endParaRPr lang="ko-KR" sz="1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latin typeface="+mn-ea"/>
                          <a:ea typeface="+mn-ea"/>
                          <a:cs typeface="Times New Roman"/>
                        </a:rPr>
                        <a:t>180 ms</a:t>
                      </a:r>
                      <a:endParaRPr lang="ko-KR" sz="1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latin typeface="+mn-ea"/>
                          <a:ea typeface="+mn-ea"/>
                          <a:cs typeface="Times New Roman"/>
                        </a:rPr>
                        <a:t>1.15 x 10</a:t>
                      </a:r>
                      <a:r>
                        <a:rPr lang="en-US" sz="1400" b="1" kern="100" baseline="30000">
                          <a:latin typeface="+mn-ea"/>
                          <a:ea typeface="+mn-ea"/>
                          <a:cs typeface="Times New Roman"/>
                        </a:rPr>
                        <a:t>10</a:t>
                      </a:r>
                      <a:endParaRPr lang="ko-KR" sz="1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+mn-ea"/>
                          <a:ea typeface="+mn-ea"/>
                          <a:cs typeface="Times New Roman"/>
                        </a:rPr>
                        <a:t>0.184</a:t>
                      </a:r>
                      <a:endParaRPr lang="ko-KR" sz="1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+mn-ea"/>
                          <a:ea typeface="+mn-ea"/>
                          <a:cs typeface="Times New Roman"/>
                        </a:rPr>
                        <a:t>2.1 x 10</a:t>
                      </a:r>
                      <a:r>
                        <a:rPr lang="en-US" sz="1400" b="1" kern="100" baseline="30000" dirty="0">
                          <a:latin typeface="+mn-ea"/>
                          <a:ea typeface="+mn-ea"/>
                          <a:cs typeface="Times New Roman"/>
                        </a:rPr>
                        <a:t>7</a:t>
                      </a:r>
                      <a:endParaRPr lang="ko-KR" sz="1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00" baseline="30000" dirty="0">
                          <a:latin typeface="+mn-ea"/>
                          <a:ea typeface="+mn-ea"/>
                          <a:cs typeface="Times New Roman"/>
                        </a:rPr>
                        <a:t>142</a:t>
                      </a:r>
                      <a:r>
                        <a:rPr lang="en-US" sz="1400" b="1" kern="100" dirty="0">
                          <a:latin typeface="+mn-ea"/>
                          <a:ea typeface="+mn-ea"/>
                          <a:cs typeface="Times New Roman"/>
                        </a:rPr>
                        <a:t>Xe</a:t>
                      </a:r>
                      <a:endParaRPr lang="ko-KR" sz="1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+mn-ea"/>
                          <a:ea typeface="+mn-ea"/>
                          <a:cs typeface="Times New Roman"/>
                        </a:rPr>
                        <a:t>1.22 s</a:t>
                      </a:r>
                      <a:endParaRPr lang="ko-KR" sz="1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+mn-ea"/>
                          <a:ea typeface="+mn-ea"/>
                          <a:cs typeface="Times New Roman"/>
                        </a:rPr>
                        <a:t>5.11 x 10</a:t>
                      </a:r>
                      <a:r>
                        <a:rPr lang="en-US" sz="1400" b="1" kern="100" baseline="30000" dirty="0">
                          <a:latin typeface="+mn-ea"/>
                          <a:ea typeface="+mn-ea"/>
                          <a:cs typeface="Times New Roman"/>
                        </a:rPr>
                        <a:t>11</a:t>
                      </a:r>
                      <a:endParaRPr lang="ko-KR" sz="1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+mn-ea"/>
                          <a:ea typeface="+mn-ea"/>
                          <a:cs typeface="Times New Roman"/>
                        </a:rPr>
                        <a:t>2.08</a:t>
                      </a:r>
                      <a:endParaRPr lang="ko-KR" sz="1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+mn-ea"/>
                          <a:ea typeface="+mn-ea"/>
                          <a:cs typeface="Times New Roman"/>
                        </a:rPr>
                        <a:t>1.1 x 10</a:t>
                      </a:r>
                      <a:r>
                        <a:rPr lang="en-US" sz="1400" b="1" kern="100" baseline="30000" dirty="0">
                          <a:latin typeface="+mn-ea"/>
                          <a:ea typeface="+mn-ea"/>
                          <a:cs typeface="Times New Roman"/>
                        </a:rPr>
                        <a:t>10</a:t>
                      </a:r>
                      <a:endParaRPr lang="ko-KR" sz="1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2599119" y="3356992"/>
            <a:ext cx="39891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000" b="1" dirty="0" smtClean="0"/>
              <a:t>Estimated RIBs based on ISOL</a:t>
            </a:r>
            <a:endParaRPr lang="ko-KR" altLang="en-US" sz="2000" b="1" dirty="0"/>
          </a:p>
        </p:txBody>
      </p:sp>
      <p:sp>
        <p:nvSpPr>
          <p:cNvPr id="7" name="슬라이드 번호 개체 틀 5"/>
          <p:cNvSpPr txBox="1">
            <a:spLocks/>
          </p:cNvSpPr>
          <p:nvPr/>
        </p:nvSpPr>
        <p:spPr bwMode="auto">
          <a:xfrm>
            <a:off x="6923534" y="18355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232716E4-375D-405B-B19B-4BD91EB28861}" type="slidenum">
              <a:rPr kumimoji="0" lang="ko-KR" altLang="en-US" sz="1200" smtClean="0">
                <a:solidFill>
                  <a:srgbClr val="898989"/>
                </a:solidFill>
                <a:latin typeface="맑은 고딕" pitchFamily="50" charset="-127"/>
                <a:ea typeface="맑은 고딕" pitchFamily="50" charset="-127"/>
              </a:rPr>
              <a:pPr algn="r"/>
              <a:t>30</a:t>
            </a:fld>
            <a:endParaRPr kumimoji="0" lang="en-US" altLang="ko-KR" sz="1200" dirty="0">
              <a:solidFill>
                <a:srgbClr val="898989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96517" y="6413266"/>
            <a:ext cx="281198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lvl="1" algn="ctr"/>
            <a:r>
              <a:rPr lang="en-US" altLang="ko-KR" sz="2000" b="1" kern="1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RAON</a:t>
            </a:r>
            <a:r>
              <a:rPr lang="en-US" altLang="ko-KR" sz="2000" b="1" kern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user community</a:t>
            </a:r>
          </a:p>
        </p:txBody>
      </p:sp>
    </p:spTree>
    <p:extLst>
      <p:ext uri="{BB962C8B-B14F-4D97-AF65-F5344CB8AC3E}">
        <p14:creationId xmlns:p14="http://schemas.microsoft.com/office/powerpoint/2010/main" val="240272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453377"/>
              </p:ext>
            </p:extLst>
          </p:nvPr>
        </p:nvGraphicFramePr>
        <p:xfrm>
          <a:off x="179512" y="1412776"/>
          <a:ext cx="8784976" cy="4392488"/>
        </p:xfrm>
        <a:graphic>
          <a:graphicData uri="http://schemas.openxmlformats.org/drawingml/2006/table">
            <a:tbl>
              <a:tblPr firstRow="1" bandCol="1">
                <a:tableStyleId>{5C22544A-7EE6-4342-B048-85BDC9FD1C3A}</a:tableStyleId>
              </a:tblPr>
              <a:tblGrid>
                <a:gridCol w="1156995"/>
                <a:gridCol w="2443405"/>
                <a:gridCol w="2232248"/>
                <a:gridCol w="2952328"/>
              </a:tblGrid>
              <a:tr h="62431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+mj-lt"/>
                        </a:rPr>
                        <a:t> RIB species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+mj-lt"/>
                        </a:rPr>
                        <a:t>ISOL </a:t>
                      </a:r>
                    </a:p>
                    <a:p>
                      <a:pPr algn="ctr" latinLnBrk="1"/>
                      <a:r>
                        <a:rPr lang="en-US" altLang="ko-KR" sz="1600" b="1" dirty="0" smtClean="0">
                          <a:latin typeface="+mj-lt"/>
                        </a:rPr>
                        <a:t>(</a:t>
                      </a:r>
                      <a:r>
                        <a:rPr lang="en-US" altLang="ko-KR" sz="1600" b="1" dirty="0" err="1" smtClean="0">
                          <a:latin typeface="+mj-lt"/>
                        </a:rPr>
                        <a:t>pps</a:t>
                      </a:r>
                      <a:r>
                        <a:rPr lang="en-US" altLang="ko-KR" sz="1600" b="1" dirty="0" smtClean="0">
                          <a:latin typeface="+mj-lt"/>
                        </a:rPr>
                        <a:t>)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+mj-lt"/>
                        </a:rPr>
                        <a:t>In-Flight Fragmentation (</a:t>
                      </a:r>
                      <a:r>
                        <a:rPr lang="en-US" altLang="ko-KR" sz="1600" b="1" dirty="0" err="1" smtClean="0">
                          <a:latin typeface="+mj-lt"/>
                        </a:rPr>
                        <a:t>pps</a:t>
                      </a:r>
                      <a:r>
                        <a:rPr lang="en-US" altLang="ko-KR" sz="1600" b="1" dirty="0" smtClean="0">
                          <a:latin typeface="+mj-lt"/>
                        </a:rPr>
                        <a:t>)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+mj-lt"/>
                        </a:rPr>
                        <a:t>Comment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383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baseline="30000" dirty="0" smtClean="0">
                          <a:latin typeface="+mj-lt"/>
                        </a:rPr>
                        <a:t>15</a:t>
                      </a:r>
                      <a:r>
                        <a:rPr lang="en-US" altLang="ko-KR" sz="1600" b="1" dirty="0" smtClean="0">
                          <a:latin typeface="+mj-lt"/>
                        </a:rPr>
                        <a:t>O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+mj-lt"/>
                        </a:rPr>
                        <a:t>5</a:t>
                      </a:r>
                      <a:r>
                        <a:rPr lang="en-US" altLang="ko-KR" sz="1600" b="1" dirty="0" smtClean="0">
                          <a:latin typeface="+mj-lt"/>
                          <a:ea typeface="+mj-ea"/>
                        </a:rPr>
                        <a:t>x</a:t>
                      </a:r>
                      <a:r>
                        <a:rPr lang="en-US" altLang="ko-KR" sz="1600" b="1" dirty="0" smtClean="0">
                          <a:latin typeface="+mj-lt"/>
                        </a:rPr>
                        <a:t>10</a:t>
                      </a:r>
                      <a:r>
                        <a:rPr lang="en-US" altLang="ko-KR" sz="1600" b="1" baseline="30000" dirty="0" smtClean="0">
                          <a:latin typeface="+mj-lt"/>
                        </a:rPr>
                        <a:t>8</a:t>
                      </a:r>
                      <a:r>
                        <a:rPr lang="en-US" altLang="ko-KR" sz="1600" b="1" baseline="0" dirty="0" smtClean="0">
                          <a:latin typeface="+mj-lt"/>
                        </a:rPr>
                        <a:t> </a:t>
                      </a:r>
                      <a:r>
                        <a:rPr lang="en-US" altLang="ko-KR" sz="1600" b="1" dirty="0" smtClean="0">
                          <a:latin typeface="+mj-lt"/>
                        </a:rPr>
                        <a:t>via </a:t>
                      </a:r>
                      <a:r>
                        <a:rPr lang="en-US" altLang="ko-KR" sz="1600" b="1" baseline="30000" dirty="0" smtClean="0">
                          <a:latin typeface="+mj-lt"/>
                        </a:rPr>
                        <a:t>19</a:t>
                      </a:r>
                      <a:r>
                        <a:rPr lang="en-US" altLang="ko-KR" sz="1600" b="1" dirty="0" smtClean="0">
                          <a:latin typeface="+mj-lt"/>
                        </a:rPr>
                        <a:t>F(p,</a:t>
                      </a:r>
                      <a:r>
                        <a:rPr lang="el-GR" altLang="ko-KR" sz="1600" b="1" dirty="0" smtClean="0">
                          <a:latin typeface="+mj-lt"/>
                        </a:rPr>
                        <a:t>α</a:t>
                      </a:r>
                      <a:r>
                        <a:rPr lang="en-US" altLang="ko-KR" sz="1600" b="1" dirty="0" smtClean="0">
                          <a:latin typeface="+mj-lt"/>
                        </a:rPr>
                        <a:t>n), </a:t>
                      </a:r>
                      <a:r>
                        <a:rPr lang="en-US" altLang="ko-KR" sz="1600" b="1" dirty="0" err="1" smtClean="0">
                          <a:latin typeface="+mj-lt"/>
                        </a:rPr>
                        <a:t>LiF</a:t>
                      </a:r>
                      <a:r>
                        <a:rPr lang="en-US" altLang="ko-KR" sz="1600" b="1" dirty="0" smtClean="0">
                          <a:latin typeface="+mj-lt"/>
                        </a:rPr>
                        <a:t> pressed powder</a:t>
                      </a:r>
                      <a:endParaRPr lang="ko-KR" altLang="en-US" sz="1600" b="1" baseline="30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baseline="0" dirty="0" smtClean="0">
                          <a:latin typeface="+mj-lt"/>
                        </a:rPr>
                        <a:t>To be estimated</a:t>
                      </a:r>
                      <a:endParaRPr lang="ko-KR" altLang="en-US" sz="1600" b="1" baseline="30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+mj-lt"/>
                        </a:rPr>
                        <a:t>Nuclear </a:t>
                      </a:r>
                      <a:r>
                        <a:rPr lang="en-US" altLang="ko-KR" sz="1600" b="1" dirty="0" err="1" smtClean="0">
                          <a:latin typeface="+mj-lt"/>
                        </a:rPr>
                        <a:t>astropysics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baseline="30000" dirty="0" smtClean="0">
                          <a:latin typeface="+mj-lt"/>
                        </a:rPr>
                        <a:t>94</a:t>
                      </a:r>
                      <a:r>
                        <a:rPr lang="en-US" altLang="ko-KR" sz="1600" b="1" dirty="0" smtClean="0">
                          <a:latin typeface="+mj-lt"/>
                        </a:rPr>
                        <a:t>Kr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+mj-lt"/>
                        </a:rPr>
                        <a:t>4x10</a:t>
                      </a:r>
                      <a:r>
                        <a:rPr lang="en-US" altLang="ko-KR" sz="1600" b="1" baseline="30000" dirty="0" smtClean="0">
                          <a:latin typeface="+mj-lt"/>
                        </a:rPr>
                        <a:t>9</a:t>
                      </a:r>
                      <a:endParaRPr lang="ko-KR" altLang="en-US" sz="1600" b="1" baseline="30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+mj-lt"/>
                        </a:rPr>
                        <a:t>4x10</a:t>
                      </a:r>
                      <a:r>
                        <a:rPr lang="en-US" altLang="ko-KR" sz="1600" b="1" baseline="30000" dirty="0" smtClean="0">
                          <a:latin typeface="+mj-lt"/>
                        </a:rPr>
                        <a:t>2</a:t>
                      </a:r>
                      <a:endParaRPr lang="ko-KR" altLang="en-US" sz="1600" b="1" baseline="30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+mj-lt"/>
                        </a:rPr>
                        <a:t>Nuclear structure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baseline="30000" dirty="0" smtClean="0">
                          <a:latin typeface="+mj-lt"/>
                        </a:rPr>
                        <a:t>109</a:t>
                      </a:r>
                      <a:r>
                        <a:rPr lang="en-US" altLang="ko-KR" sz="1600" b="1" dirty="0" smtClean="0">
                          <a:latin typeface="+mj-lt"/>
                        </a:rPr>
                        <a:t>Y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+mj-lt"/>
                        </a:rPr>
                        <a:t>2x10</a:t>
                      </a:r>
                      <a:r>
                        <a:rPr lang="en-US" altLang="ko-KR" sz="1600" b="1" baseline="30000" dirty="0" smtClean="0">
                          <a:latin typeface="+mj-lt"/>
                        </a:rPr>
                        <a:t>5</a:t>
                      </a:r>
                      <a:endParaRPr lang="ko-KR" altLang="en-US" sz="1600" b="1" baseline="30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+mj-lt"/>
                        </a:rPr>
                        <a:t>&lt;10</a:t>
                      </a:r>
                      <a:r>
                        <a:rPr lang="en-US" altLang="ko-KR" sz="1600" b="1" baseline="30000" dirty="0" smtClean="0">
                          <a:latin typeface="+mj-lt"/>
                        </a:rPr>
                        <a:t>2</a:t>
                      </a:r>
                      <a:endParaRPr lang="ko-KR" altLang="en-US" sz="1600" b="1" baseline="30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+mj-lt"/>
                        </a:rPr>
                        <a:t>New discovery at RIKEN 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243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baseline="30000" dirty="0" smtClean="0">
                          <a:latin typeface="+mj-lt"/>
                        </a:rPr>
                        <a:t>117</a:t>
                      </a:r>
                      <a:r>
                        <a:rPr lang="en-US" altLang="ko-KR" sz="1600" b="1" dirty="0" smtClean="0">
                          <a:latin typeface="+mj-lt"/>
                        </a:rPr>
                        <a:t>Mo</a:t>
                      </a:r>
                      <a:endParaRPr lang="ko-KR" altLang="en-US" sz="1600" b="1" dirty="0" smtClean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+mj-lt"/>
                        </a:rPr>
                        <a:t>Not available</a:t>
                      </a:r>
                      <a:r>
                        <a:rPr lang="en-US" altLang="ko-KR" sz="1600" b="1" baseline="0" dirty="0" smtClean="0">
                          <a:latin typeface="+mj-lt"/>
                        </a:rPr>
                        <a:t> </a:t>
                      </a:r>
                      <a:r>
                        <a:rPr lang="en-US" altLang="ko-KR" sz="1600" b="1" dirty="0" smtClean="0">
                          <a:latin typeface="+mj-lt"/>
                        </a:rPr>
                        <a:t>due to low vapor pressure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+mj-lt"/>
                        </a:rPr>
                        <a:t>&lt;10</a:t>
                      </a:r>
                      <a:r>
                        <a:rPr lang="en-US" altLang="ko-KR" sz="1600" b="1" baseline="30000" dirty="0" smtClean="0">
                          <a:latin typeface="+mj-lt"/>
                        </a:rPr>
                        <a:t>3</a:t>
                      </a:r>
                      <a:endParaRPr lang="ko-KR" altLang="en-US" sz="1600" b="1" baseline="30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+mj-lt"/>
                        </a:rPr>
                        <a:t>New discovery at RIKEN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24319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1" baseline="30000" dirty="0" smtClean="0">
                          <a:latin typeface="+mj-lt"/>
                        </a:rPr>
                        <a:t>132</a:t>
                      </a:r>
                      <a:r>
                        <a:rPr lang="en-US" altLang="ko-KR" sz="1600" b="1" dirty="0" smtClean="0">
                          <a:latin typeface="+mj-lt"/>
                        </a:rPr>
                        <a:t>Sn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+mj-lt"/>
                        </a:rPr>
                        <a:t>9</a:t>
                      </a:r>
                      <a:r>
                        <a:rPr lang="en-US" altLang="ko-KR" sz="1600" b="1" dirty="0" smtClean="0">
                          <a:latin typeface="+mj-lt"/>
                          <a:ea typeface="+mn-ea"/>
                        </a:rPr>
                        <a:t>x</a:t>
                      </a:r>
                      <a:r>
                        <a:rPr lang="en-US" altLang="ko-KR" sz="1600" b="1" dirty="0" smtClean="0">
                          <a:latin typeface="+mj-lt"/>
                        </a:rPr>
                        <a:t>10</a:t>
                      </a:r>
                      <a:r>
                        <a:rPr lang="en-US" altLang="ko-KR" sz="1600" b="1" baseline="30000" dirty="0" smtClean="0">
                          <a:latin typeface="+mj-lt"/>
                        </a:rPr>
                        <a:t>8</a:t>
                      </a:r>
                      <a:endParaRPr lang="ko-KR" altLang="en-US" sz="1600" b="1" baseline="30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+mj-lt"/>
                        </a:rPr>
                        <a:t>2</a:t>
                      </a:r>
                      <a:r>
                        <a:rPr lang="en-US" altLang="ko-KR" sz="1600" b="1" dirty="0" smtClean="0">
                          <a:latin typeface="+mj-lt"/>
                          <a:ea typeface="+mn-ea"/>
                        </a:rPr>
                        <a:t>x</a:t>
                      </a:r>
                      <a:r>
                        <a:rPr lang="en-US" altLang="ko-KR" sz="1600" b="1" dirty="0" smtClean="0">
                          <a:latin typeface="+mj-lt"/>
                        </a:rPr>
                        <a:t>10</a:t>
                      </a:r>
                      <a:r>
                        <a:rPr lang="en-US" altLang="ko-KR" sz="1600" b="1" baseline="30000" dirty="0" smtClean="0">
                          <a:latin typeface="+mj-lt"/>
                        </a:rPr>
                        <a:t>5</a:t>
                      </a:r>
                      <a:endParaRPr lang="ko-KR" altLang="en-US" sz="1600" b="1" baseline="30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latin typeface="+mj-lt"/>
                        </a:rPr>
                        <a:t>Symmetry energy</a:t>
                      </a:r>
                      <a:endParaRPr lang="ko-KR" altLang="en-US" sz="1600" b="1" dirty="0" smtClean="0">
                        <a:latin typeface="+mj-lt"/>
                      </a:endParaRPr>
                    </a:p>
                    <a:p>
                      <a:pPr algn="ctr" latinLnBrk="1"/>
                      <a:r>
                        <a:rPr lang="en-US" altLang="ko-KR" sz="1600" b="1" dirty="0" smtClean="0">
                          <a:latin typeface="+mj-lt"/>
                        </a:rPr>
                        <a:t>for double magic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75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baseline="30000" dirty="0" smtClean="0">
                          <a:latin typeface="+mj-lt"/>
                        </a:rPr>
                        <a:t>142</a:t>
                      </a:r>
                      <a:r>
                        <a:rPr lang="en-US" altLang="ko-KR" sz="1600" b="1" dirty="0" smtClean="0">
                          <a:latin typeface="+mj-lt"/>
                        </a:rPr>
                        <a:t>Xe</a:t>
                      </a:r>
                      <a:endParaRPr lang="ko-KR" altLang="en-US" sz="1600" b="1" dirty="0" smtClean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+mj-lt"/>
                        </a:rPr>
                        <a:t>1x10</a:t>
                      </a:r>
                      <a:r>
                        <a:rPr lang="en-US" altLang="ko-KR" sz="1600" b="1" baseline="30000" dirty="0" smtClean="0">
                          <a:latin typeface="+mj-lt"/>
                        </a:rPr>
                        <a:t>10</a:t>
                      </a:r>
                      <a:endParaRPr lang="ko-KR" altLang="en-US" sz="1600" b="1" baseline="30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+mj-lt"/>
                        </a:rPr>
                        <a:t>1</a:t>
                      </a:r>
                      <a:r>
                        <a:rPr lang="en-US" altLang="ko-KR" sz="1600" b="1" dirty="0" smtClean="0">
                          <a:latin typeface="+mj-lt"/>
                          <a:ea typeface="+mn-ea"/>
                        </a:rPr>
                        <a:t>x</a:t>
                      </a:r>
                      <a:r>
                        <a:rPr lang="en-US" altLang="ko-KR" sz="1600" b="1" dirty="0" smtClean="0">
                          <a:latin typeface="+mj-lt"/>
                        </a:rPr>
                        <a:t>10</a:t>
                      </a:r>
                      <a:r>
                        <a:rPr lang="en-US" altLang="ko-KR" sz="1600" b="1" baseline="30000" dirty="0" smtClean="0">
                          <a:latin typeface="+mj-lt"/>
                        </a:rPr>
                        <a:t>4</a:t>
                      </a:r>
                      <a:endParaRPr lang="ko-KR" altLang="en-US" sz="1600" b="1" baseline="30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+mj-lt"/>
                        </a:rPr>
                        <a:t>Symmetry energy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356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baseline="30000" dirty="0" smtClean="0">
                          <a:latin typeface="+mj-lt"/>
                        </a:rPr>
                        <a:t>144</a:t>
                      </a:r>
                      <a:r>
                        <a:rPr lang="en-US" altLang="ko-KR" sz="1600" b="1" dirty="0" smtClean="0">
                          <a:latin typeface="+mj-lt"/>
                        </a:rPr>
                        <a:t>Cs</a:t>
                      </a:r>
                      <a:endParaRPr lang="ko-KR" altLang="en-US" sz="1600" b="1" dirty="0" smtClean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+mj-lt"/>
                        </a:rPr>
                        <a:t>7</a:t>
                      </a:r>
                      <a:r>
                        <a:rPr lang="en-US" altLang="ko-KR" sz="1600" b="1" dirty="0" smtClean="0">
                          <a:latin typeface="+mj-lt"/>
                          <a:ea typeface="+mn-ea"/>
                        </a:rPr>
                        <a:t>x</a:t>
                      </a:r>
                      <a:r>
                        <a:rPr lang="en-US" altLang="ko-KR" sz="1600" b="1" dirty="0" smtClean="0">
                          <a:latin typeface="+mj-lt"/>
                        </a:rPr>
                        <a:t>10</a:t>
                      </a:r>
                      <a:r>
                        <a:rPr lang="en-US" altLang="ko-KR" sz="1600" b="1" baseline="30000" dirty="0" smtClean="0">
                          <a:latin typeface="+mj-lt"/>
                        </a:rPr>
                        <a:t>8</a:t>
                      </a:r>
                      <a:endParaRPr lang="ko-KR" altLang="en-US" sz="1600" b="1" baseline="30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+mj-lt"/>
                        </a:rPr>
                        <a:t>3</a:t>
                      </a:r>
                      <a:r>
                        <a:rPr lang="en-US" altLang="ko-KR" sz="1600" b="1" dirty="0" smtClean="0">
                          <a:latin typeface="+mj-lt"/>
                          <a:ea typeface="+mj-ea"/>
                        </a:rPr>
                        <a:t>x</a:t>
                      </a:r>
                      <a:r>
                        <a:rPr lang="en-US" altLang="ko-KR" sz="1600" b="1" dirty="0" smtClean="0">
                          <a:latin typeface="+mj-lt"/>
                        </a:rPr>
                        <a:t>10</a:t>
                      </a:r>
                      <a:r>
                        <a:rPr lang="en-US" altLang="ko-KR" sz="1600" b="1" baseline="30000" dirty="0" smtClean="0">
                          <a:latin typeface="+mj-lt"/>
                        </a:rPr>
                        <a:t>4</a:t>
                      </a:r>
                      <a:endParaRPr lang="ko-KR" altLang="en-US" sz="1600" b="1" baseline="30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+mj-lt"/>
                        </a:rPr>
                        <a:t>Nuclear astrophysics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5536" y="663079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RAON RI Beam intensities compared for ISOL &amp; IFF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96517" y="5909210"/>
            <a:ext cx="281198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lvl="1" algn="ctr"/>
            <a:r>
              <a:rPr lang="en-US" altLang="ko-KR" sz="2000" b="1" kern="1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Ko</a:t>
            </a:r>
            <a:r>
              <a:rPr lang="en-US" altLang="ko-KR" sz="2000" b="1" kern="1000" dirty="0" smtClean="0">
                <a:solidFill>
                  <a:srgbClr val="F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RI</a:t>
            </a:r>
            <a:r>
              <a:rPr lang="en-US" altLang="ko-KR" sz="2000" b="1" kern="1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A</a:t>
            </a:r>
            <a:r>
              <a:rPr lang="en-US" altLang="ko-KR" sz="2000" b="1" kern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user community</a:t>
            </a:r>
          </a:p>
        </p:txBody>
      </p:sp>
      <p:sp>
        <p:nvSpPr>
          <p:cNvPr id="6" name="슬라이드 번호 개체 틀 5"/>
          <p:cNvSpPr txBox="1">
            <a:spLocks/>
          </p:cNvSpPr>
          <p:nvPr/>
        </p:nvSpPr>
        <p:spPr bwMode="auto">
          <a:xfrm>
            <a:off x="6923534" y="18355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232716E4-375D-405B-B19B-4BD91EB28861}" type="slidenum">
              <a:rPr kumimoji="0" lang="ko-KR" altLang="en-US" sz="1200" smtClean="0">
                <a:solidFill>
                  <a:srgbClr val="898989"/>
                </a:solidFill>
                <a:latin typeface="맑은 고딕" pitchFamily="50" charset="-127"/>
                <a:ea typeface="맑은 고딕" pitchFamily="50" charset="-127"/>
              </a:rPr>
              <a:pPr algn="r"/>
              <a:t>31</a:t>
            </a:fld>
            <a:endParaRPr kumimoji="0" lang="en-US" altLang="ko-KR" sz="1200" dirty="0">
              <a:solidFill>
                <a:srgbClr val="898989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96517" y="5909210"/>
            <a:ext cx="281198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lvl="1" algn="ctr"/>
            <a:r>
              <a:rPr lang="en-US" altLang="ko-KR" sz="2000" b="1" kern="1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RAON</a:t>
            </a:r>
            <a:r>
              <a:rPr lang="en-US" altLang="ko-KR" sz="2000" b="1" kern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user community</a:t>
            </a:r>
          </a:p>
        </p:txBody>
      </p:sp>
    </p:spTree>
    <p:extLst>
      <p:ext uri="{BB962C8B-B14F-4D97-AF65-F5344CB8AC3E}">
        <p14:creationId xmlns:p14="http://schemas.microsoft.com/office/powerpoint/2010/main" val="123147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35280" cy="785818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txBody>
          <a:bodyPr>
            <a:normAutofit/>
          </a:bodyPr>
          <a:lstStyle/>
          <a:p>
            <a:r>
              <a:rPr lang="en-US" altLang="ko-K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Experimental Observables</a:t>
            </a:r>
            <a:endParaRPr lang="ko-KR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32</a:t>
            </a:fld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35496" y="1052736"/>
            <a:ext cx="8413201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indent="273050"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ko-KR" sz="2400" b="1" dirty="0" smtClean="0">
                <a:solidFill>
                  <a:srgbClr val="0000FF"/>
                </a:solidFill>
                <a:ea typeface="굴림" pitchFamily="50" charset="-127"/>
              </a:rPr>
              <a:t>Signals at sub-saturation densities</a:t>
            </a:r>
          </a:p>
          <a:p>
            <a:pPr lvl="1" indent="442913">
              <a:spcAft>
                <a:spcPts val="600"/>
              </a:spcAft>
              <a:buFont typeface="+mj-lt"/>
              <a:buAutoNum type="arabicParenR"/>
            </a:pPr>
            <a:r>
              <a:rPr lang="en-US" altLang="ko-KR" sz="1700" b="1" dirty="0" smtClean="0">
                <a:ea typeface="굴림" pitchFamily="50" charset="-127"/>
              </a:rPr>
              <a:t>Sizes of n-skins for unstable nuclei</a:t>
            </a:r>
          </a:p>
          <a:p>
            <a:pPr lvl="1" indent="442913">
              <a:spcAft>
                <a:spcPts val="600"/>
              </a:spcAft>
              <a:buFont typeface="+mj-lt"/>
              <a:buAutoNum type="arabicParenR"/>
            </a:pPr>
            <a:r>
              <a:rPr lang="en-US" altLang="ko-KR" sz="1700" b="1" dirty="0" smtClean="0">
                <a:ea typeface="굴림" pitchFamily="50" charset="-127"/>
              </a:rPr>
              <a:t>n/p ratio of fast, pre-equilibrium nucleons</a:t>
            </a:r>
          </a:p>
          <a:p>
            <a:pPr lvl="1" indent="442913">
              <a:spcAft>
                <a:spcPts val="600"/>
              </a:spcAft>
              <a:buFont typeface="+mj-lt"/>
              <a:buAutoNum type="arabicParenR"/>
            </a:pPr>
            <a:r>
              <a:rPr lang="en-US" altLang="ko-KR" sz="1700" b="1" dirty="0" err="1" smtClean="0">
                <a:ea typeface="굴림" pitchFamily="50" charset="-127"/>
              </a:rPr>
              <a:t>Isospin</a:t>
            </a:r>
            <a:r>
              <a:rPr lang="en-US" altLang="ko-KR" sz="1700" b="1" dirty="0" smtClean="0">
                <a:ea typeface="굴림" pitchFamily="50" charset="-127"/>
              </a:rPr>
              <a:t> fractionation and </a:t>
            </a:r>
            <a:r>
              <a:rPr lang="en-US" altLang="ko-KR" sz="1700" b="1" dirty="0" err="1" smtClean="0">
                <a:ea typeface="굴림" pitchFamily="50" charset="-127"/>
              </a:rPr>
              <a:t>isoscaling</a:t>
            </a:r>
            <a:r>
              <a:rPr lang="en-US" altLang="ko-KR" sz="1700" b="1" dirty="0" smtClean="0">
                <a:ea typeface="굴림" pitchFamily="50" charset="-127"/>
              </a:rPr>
              <a:t> in nuclear </a:t>
            </a:r>
            <a:r>
              <a:rPr lang="en-US" altLang="ko-KR" sz="1700" b="1" dirty="0" err="1" smtClean="0">
                <a:ea typeface="굴림" pitchFamily="50" charset="-127"/>
              </a:rPr>
              <a:t>multifragmentation</a:t>
            </a:r>
            <a:endParaRPr lang="en-US" altLang="ko-KR" sz="1700" b="1" dirty="0" smtClean="0">
              <a:ea typeface="굴림" pitchFamily="50" charset="-127"/>
            </a:endParaRPr>
          </a:p>
          <a:p>
            <a:pPr lvl="1" indent="442913">
              <a:spcAft>
                <a:spcPts val="600"/>
              </a:spcAft>
              <a:buFont typeface="+mj-lt"/>
              <a:buAutoNum type="arabicParenR"/>
            </a:pPr>
            <a:r>
              <a:rPr lang="en-US" altLang="ko-KR" sz="1700" b="1" dirty="0" err="1" smtClean="0">
                <a:ea typeface="굴림" pitchFamily="50" charset="-127"/>
              </a:rPr>
              <a:t>Isospin</a:t>
            </a:r>
            <a:r>
              <a:rPr lang="en-US" altLang="ko-KR" sz="1700" b="1" dirty="0" smtClean="0">
                <a:ea typeface="굴림" pitchFamily="50" charset="-127"/>
              </a:rPr>
              <a:t> diffusion (transport)</a:t>
            </a:r>
          </a:p>
          <a:p>
            <a:pPr lvl="1" indent="442913">
              <a:spcAft>
                <a:spcPts val="600"/>
              </a:spcAft>
              <a:buFont typeface="+mj-lt"/>
              <a:buAutoNum type="arabicParenR"/>
            </a:pPr>
            <a:r>
              <a:rPr lang="en-US" altLang="ko-KR" sz="1700" b="1" dirty="0" smtClean="0">
                <a:ea typeface="굴림" pitchFamily="50" charset="-127"/>
              </a:rPr>
              <a:t>Differential collective flows (</a:t>
            </a:r>
            <a:r>
              <a:rPr lang="en-US" altLang="ko-KR" sz="1700" b="1" i="1" dirty="0" smtClean="0">
                <a:ea typeface="굴림" pitchFamily="50" charset="-127"/>
                <a:cs typeface="Times New Roman" pitchFamily="18" charset="0"/>
              </a:rPr>
              <a:t>v</a:t>
            </a:r>
            <a:r>
              <a:rPr lang="en-US" altLang="ko-KR" sz="1700" b="1" baseline="-25000" dirty="0" smtClean="0">
                <a:ea typeface="굴림" pitchFamily="50" charset="-127"/>
              </a:rPr>
              <a:t>1</a:t>
            </a:r>
            <a:r>
              <a:rPr lang="en-US" altLang="ko-KR" sz="1700" b="1" dirty="0" smtClean="0">
                <a:ea typeface="굴림" pitchFamily="50" charset="-127"/>
              </a:rPr>
              <a:t> &amp; </a:t>
            </a:r>
            <a:r>
              <a:rPr lang="en-US" altLang="ko-KR" sz="1700" b="1" i="1" dirty="0" smtClean="0">
                <a:ea typeface="굴림" pitchFamily="50" charset="-127"/>
                <a:cs typeface="Times New Roman" pitchFamily="18" charset="0"/>
              </a:rPr>
              <a:t>v</a:t>
            </a:r>
            <a:r>
              <a:rPr lang="en-US" altLang="ko-KR" sz="1700" b="1" baseline="-25000" dirty="0" smtClean="0">
                <a:ea typeface="굴림" pitchFamily="50" charset="-127"/>
              </a:rPr>
              <a:t>2</a:t>
            </a:r>
            <a:r>
              <a:rPr lang="en-US" altLang="ko-KR" sz="1700" b="1" dirty="0" smtClean="0">
                <a:ea typeface="굴림" pitchFamily="50" charset="-127"/>
              </a:rPr>
              <a:t>) of n and p</a:t>
            </a:r>
          </a:p>
          <a:p>
            <a:pPr lvl="1" indent="442913">
              <a:spcAft>
                <a:spcPts val="600"/>
              </a:spcAft>
              <a:buFont typeface="+mj-lt"/>
              <a:buAutoNum type="arabicParenR"/>
            </a:pPr>
            <a:r>
              <a:rPr lang="en-US" altLang="ko-KR" sz="1700" b="1" dirty="0" smtClean="0">
                <a:ea typeface="굴림" pitchFamily="50" charset="-127"/>
              </a:rPr>
              <a:t>Correlation function of n and p</a:t>
            </a:r>
          </a:p>
          <a:p>
            <a:pPr lvl="1" indent="442913">
              <a:spcAft>
                <a:spcPts val="1200"/>
              </a:spcAft>
              <a:buFont typeface="+mj-lt"/>
              <a:buAutoNum type="arabicParenR"/>
            </a:pPr>
            <a:r>
              <a:rPr lang="en-US" altLang="ko-KR" sz="1700" b="1" baseline="30000" dirty="0" smtClean="0">
                <a:ea typeface="굴림" pitchFamily="50" charset="-127"/>
              </a:rPr>
              <a:t>3</a:t>
            </a:r>
            <a:r>
              <a:rPr lang="en-US" altLang="ko-KR" sz="1700" b="1" dirty="0" smtClean="0">
                <a:ea typeface="굴림" pitchFamily="50" charset="-127"/>
              </a:rPr>
              <a:t>H/</a:t>
            </a:r>
            <a:r>
              <a:rPr lang="en-US" altLang="ko-KR" sz="1700" b="1" baseline="30000" dirty="0" smtClean="0">
                <a:ea typeface="굴림" pitchFamily="50" charset="-127"/>
              </a:rPr>
              <a:t>3</a:t>
            </a:r>
            <a:r>
              <a:rPr lang="en-US" altLang="ko-KR" sz="1700" b="1" dirty="0" smtClean="0">
                <a:ea typeface="굴림" pitchFamily="50" charset="-127"/>
              </a:rPr>
              <a:t>He ratio, etc. </a:t>
            </a:r>
          </a:p>
          <a:p>
            <a:pPr indent="273050"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ko-KR" sz="2400" b="1" dirty="0" smtClean="0">
                <a:solidFill>
                  <a:srgbClr val="0000FF"/>
                </a:solidFill>
                <a:ea typeface="굴림" pitchFamily="50" charset="-127"/>
              </a:rPr>
              <a:t>Signals at supra-saturation densities </a:t>
            </a:r>
          </a:p>
          <a:p>
            <a:pPr lvl="1" indent="442913">
              <a:spcAft>
                <a:spcPts val="600"/>
              </a:spcAft>
              <a:buFont typeface="+mj-lt"/>
              <a:buAutoNum type="arabicParenR"/>
            </a:pPr>
            <a:r>
              <a:rPr lang="el-GR" altLang="ko-KR" sz="1700" b="1" dirty="0" smtClean="0">
                <a:latin typeface="Times New Roman"/>
                <a:ea typeface="굴림" pitchFamily="50" charset="-127"/>
                <a:cs typeface="Times New Roman"/>
              </a:rPr>
              <a:t>π</a:t>
            </a:r>
            <a:r>
              <a:rPr lang="en-US" altLang="ko-KR" sz="1700" b="1" baseline="30000" dirty="0" smtClean="0">
                <a:ea typeface="굴림" pitchFamily="50" charset="-127"/>
              </a:rPr>
              <a:t>-</a:t>
            </a:r>
            <a:r>
              <a:rPr lang="en-US" altLang="ko-KR" sz="1700" b="1" dirty="0" smtClean="0">
                <a:ea typeface="굴림" pitchFamily="50" charset="-127"/>
              </a:rPr>
              <a:t>/</a:t>
            </a:r>
            <a:r>
              <a:rPr lang="el-GR" altLang="ko-KR" sz="1700" b="1" dirty="0" smtClean="0">
                <a:latin typeface="Times New Roman"/>
                <a:ea typeface="굴림" pitchFamily="50" charset="-127"/>
                <a:cs typeface="Times New Roman"/>
              </a:rPr>
              <a:t>π</a:t>
            </a:r>
            <a:r>
              <a:rPr lang="en-US" altLang="ko-KR" sz="1700" b="1" baseline="30000" dirty="0" smtClean="0">
                <a:ea typeface="굴림" pitchFamily="50" charset="-127"/>
              </a:rPr>
              <a:t>+</a:t>
            </a:r>
            <a:r>
              <a:rPr lang="en-US" altLang="ko-KR" sz="1700" b="1" dirty="0" smtClean="0">
                <a:ea typeface="굴림" pitchFamily="50" charset="-127"/>
              </a:rPr>
              <a:t> ratio</a:t>
            </a:r>
          </a:p>
          <a:p>
            <a:pPr lvl="1" indent="442913">
              <a:spcAft>
                <a:spcPts val="600"/>
              </a:spcAft>
              <a:buFont typeface="+mj-lt"/>
              <a:buAutoNum type="arabicParenR"/>
            </a:pPr>
            <a:r>
              <a:rPr lang="en-US" altLang="ko-KR" sz="1700" b="1" dirty="0" smtClean="0">
                <a:ea typeface="굴림" pitchFamily="50" charset="-127"/>
              </a:rPr>
              <a:t>Differential collective flows (</a:t>
            </a:r>
            <a:r>
              <a:rPr lang="en-US" altLang="ko-KR" sz="1700" b="1" i="1" dirty="0" smtClean="0">
                <a:ea typeface="굴림" pitchFamily="50" charset="-127"/>
                <a:cs typeface="Times New Roman" pitchFamily="18" charset="0"/>
              </a:rPr>
              <a:t>v</a:t>
            </a:r>
            <a:r>
              <a:rPr lang="en-US" altLang="ko-KR" sz="1700" b="1" baseline="-25000" dirty="0" smtClean="0">
                <a:ea typeface="굴림" pitchFamily="50" charset="-127"/>
              </a:rPr>
              <a:t>1</a:t>
            </a:r>
            <a:r>
              <a:rPr lang="en-US" altLang="ko-KR" sz="1700" b="1" dirty="0" smtClean="0">
                <a:ea typeface="굴림" pitchFamily="50" charset="-127"/>
              </a:rPr>
              <a:t> &amp; </a:t>
            </a:r>
            <a:r>
              <a:rPr lang="en-US" altLang="ko-KR" sz="1700" b="1" i="1" dirty="0" smtClean="0">
                <a:ea typeface="굴림" pitchFamily="50" charset="-127"/>
                <a:cs typeface="Times New Roman" pitchFamily="18" charset="0"/>
              </a:rPr>
              <a:t>v</a:t>
            </a:r>
            <a:r>
              <a:rPr lang="en-US" altLang="ko-KR" sz="1700" b="1" baseline="-25000" dirty="0" smtClean="0">
                <a:ea typeface="굴림" pitchFamily="50" charset="-127"/>
              </a:rPr>
              <a:t>2</a:t>
            </a:r>
            <a:r>
              <a:rPr lang="en-US" altLang="ko-KR" sz="1700" b="1" dirty="0" smtClean="0">
                <a:ea typeface="굴림" pitchFamily="50" charset="-127"/>
              </a:rPr>
              <a:t>) of n and p</a:t>
            </a:r>
          </a:p>
          <a:p>
            <a:pPr lvl="1" indent="442913">
              <a:spcAft>
                <a:spcPts val="600"/>
              </a:spcAft>
              <a:buFont typeface="+mj-lt"/>
              <a:buAutoNum type="arabicParenR"/>
            </a:pPr>
            <a:r>
              <a:rPr lang="en-US" altLang="ko-KR" sz="1700" b="1" dirty="0" err="1" smtClean="0">
                <a:ea typeface="굴림" pitchFamily="50" charset="-127"/>
              </a:rPr>
              <a:t>Azimuthal</a:t>
            </a:r>
            <a:r>
              <a:rPr lang="en-US" altLang="ko-KR" sz="1700" b="1" dirty="0" smtClean="0">
                <a:ea typeface="굴림" pitchFamily="50" charset="-127"/>
              </a:rPr>
              <a:t> angle dependence of n/p ratio with respect to the R.P.</a:t>
            </a:r>
          </a:p>
          <a:p>
            <a:pPr indent="273050"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ko-KR" sz="2000" b="1" dirty="0" smtClean="0">
                <a:solidFill>
                  <a:srgbClr val="FF0000"/>
                </a:solidFill>
                <a:ea typeface="굴림" pitchFamily="50" charset="-127"/>
              </a:rPr>
              <a:t>Correlation of various observables</a:t>
            </a:r>
          </a:p>
          <a:p>
            <a:pPr indent="273050"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ko-KR" sz="2000" b="1" dirty="0" smtClean="0">
                <a:solidFill>
                  <a:srgbClr val="FF0000"/>
                </a:solidFill>
                <a:ea typeface="굴림" pitchFamily="50" charset="-127"/>
              </a:rPr>
              <a:t>Simultaneous measurement of neutrons and charged particles</a:t>
            </a:r>
            <a:endParaRPr lang="ko-KR" altLang="en-US" sz="2000" b="1" dirty="0" smtClean="0">
              <a:solidFill>
                <a:srgbClr val="FF0000"/>
              </a:solidFill>
              <a:ea typeface="굴림" pitchFamily="50" charset="-127"/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March 31 @IBS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March 17, 2014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606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33</a:t>
            </a:fld>
            <a:endParaRPr lang="ko-KR" altLang="en-US" dirty="0"/>
          </a:p>
        </p:txBody>
      </p:sp>
      <p:pic>
        <p:nvPicPr>
          <p:cNvPr id="8" name="그림 7" descr="Neutron_erg_1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71856" y="2772935"/>
            <a:ext cx="4644008" cy="3536385"/>
          </a:xfrm>
          <a:prstGeom prst="rect">
            <a:avLst/>
          </a:prstGeom>
        </p:spPr>
      </p:pic>
      <p:pic>
        <p:nvPicPr>
          <p:cNvPr id="9" name="그림 8" descr="Neutron_erg_perfec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97" y="1505255"/>
            <a:ext cx="4417887" cy="33639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 bwMode="auto">
          <a:xfrm>
            <a:off x="481612" y="1138812"/>
            <a:ext cx="36038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ko-KR" dirty="0" smtClean="0">
                <a:solidFill>
                  <a:srgbClr val="0070C0"/>
                </a:solidFill>
                <a:latin typeface="Bauhaus 93" panose="04030905020B02020C02" pitchFamily="82" charset="0"/>
                <a:ea typeface="굴림" pitchFamily="50" charset="-127"/>
              </a:rPr>
              <a:t>Assuming Perfect Time Resolution</a:t>
            </a:r>
            <a:endParaRPr lang="ko-KR" altLang="en-US" dirty="0" smtClean="0">
              <a:solidFill>
                <a:srgbClr val="0070C0"/>
              </a:solidFill>
              <a:latin typeface="Bauhaus 93" panose="04030905020B02020C02" pitchFamily="82" charset="0"/>
              <a:ea typeface="굴림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5796136" y="2411596"/>
            <a:ext cx="22685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ko-KR" dirty="0" smtClean="0">
                <a:solidFill>
                  <a:srgbClr val="0070C0"/>
                </a:solidFill>
                <a:ea typeface="굴림" pitchFamily="50" charset="-127"/>
              </a:rPr>
              <a:t>Assuming </a:t>
            </a:r>
            <a:r>
              <a:rPr lang="en-US" altLang="ko-KR" dirty="0" err="1" smtClean="0">
                <a:solidFill>
                  <a:srgbClr val="0070C0"/>
                </a:solidFill>
                <a:latin typeface="Symbol" pitchFamily="18" charset="2"/>
                <a:ea typeface="굴림" pitchFamily="50" charset="-127"/>
              </a:rPr>
              <a:t>s</a:t>
            </a:r>
            <a:r>
              <a:rPr lang="en-US" altLang="ko-KR" baseline="-25000" dirty="0" err="1" smtClean="0">
                <a:solidFill>
                  <a:srgbClr val="0070C0"/>
                </a:solidFill>
                <a:ea typeface="굴림" pitchFamily="50" charset="-127"/>
              </a:rPr>
              <a:t>t</a:t>
            </a:r>
            <a:r>
              <a:rPr lang="en-US" altLang="ko-KR" dirty="0" smtClean="0">
                <a:solidFill>
                  <a:srgbClr val="0070C0"/>
                </a:solidFill>
                <a:ea typeface="굴림" pitchFamily="50" charset="-127"/>
              </a:rPr>
              <a:t> = 1 ns</a:t>
            </a:r>
            <a:endParaRPr lang="ko-KR" altLang="en-US" dirty="0" smtClean="0">
              <a:solidFill>
                <a:srgbClr val="0070C0"/>
              </a:solidFill>
              <a:ea typeface="굴림" pitchFamily="50" charset="-127"/>
            </a:endParaRPr>
          </a:p>
        </p:txBody>
      </p:sp>
      <p:sp>
        <p:nvSpPr>
          <p:cNvPr id="12" name="위로 굽은 화살표 11"/>
          <p:cNvSpPr/>
          <p:nvPr/>
        </p:nvSpPr>
        <p:spPr>
          <a:xfrm rot="5400000">
            <a:off x="3383868" y="4833156"/>
            <a:ext cx="864096" cy="1080120"/>
          </a:xfrm>
          <a:prstGeom prst="bentUpArrow">
            <a:avLst>
              <a:gd name="adj1" fmla="val 26628"/>
              <a:gd name="adj2" fmla="val 27442"/>
              <a:gd name="adj3" fmla="val 25000"/>
            </a:avLst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 bwMode="auto">
          <a:xfrm>
            <a:off x="5051233" y="1321604"/>
            <a:ext cx="36347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ko-KR" sz="2800" dirty="0" err="1" smtClean="0">
                <a:solidFill>
                  <a:schemeClr val="accent1">
                    <a:lumMod val="75000"/>
                  </a:schemeClr>
                </a:solidFill>
                <a:latin typeface="Bauhaus 93" panose="04030905020B02020C02" pitchFamily="82" charset="0"/>
                <a:ea typeface="굴림" pitchFamily="50" charset="-127"/>
              </a:rPr>
              <a:t>E</a:t>
            </a:r>
            <a:r>
              <a:rPr lang="en-US" altLang="ko-KR" sz="2800" baseline="-25000" dirty="0" err="1" smtClean="0">
                <a:solidFill>
                  <a:schemeClr val="accent1">
                    <a:lumMod val="75000"/>
                  </a:schemeClr>
                </a:solidFill>
                <a:latin typeface="Bauhaus 93" panose="04030905020B02020C02" pitchFamily="82" charset="0"/>
                <a:ea typeface="굴림" pitchFamily="50" charset="-127"/>
              </a:rPr>
              <a:t>det</a:t>
            </a:r>
            <a:r>
              <a:rPr lang="en-US" altLang="ko-KR" sz="2800" dirty="0" smtClean="0">
                <a:solidFill>
                  <a:schemeClr val="accent1">
                    <a:lumMod val="75000"/>
                  </a:schemeClr>
                </a:solidFill>
                <a:latin typeface="Bauhaus 93" panose="04030905020B02020C02" pitchFamily="82" charset="0"/>
                <a:ea typeface="굴림" pitchFamily="50" charset="-127"/>
              </a:rPr>
              <a:t> estimated by </a:t>
            </a:r>
            <a:r>
              <a:rPr lang="en-US" altLang="ko-KR" sz="2800" dirty="0" err="1" smtClean="0">
                <a:solidFill>
                  <a:schemeClr val="accent1">
                    <a:lumMod val="75000"/>
                  </a:schemeClr>
                </a:solidFill>
                <a:latin typeface="Bauhaus 93" panose="04030905020B02020C02" pitchFamily="82" charset="0"/>
                <a:ea typeface="굴림" pitchFamily="50" charset="-127"/>
              </a:rPr>
              <a:t>ToF</a:t>
            </a:r>
            <a:endParaRPr lang="ko-KR" altLang="en-US" sz="2800" dirty="0" smtClean="0">
              <a:solidFill>
                <a:schemeClr val="accent1">
                  <a:lumMod val="75000"/>
                </a:schemeClr>
              </a:solidFill>
              <a:latin typeface="Bauhaus 93" panose="04030905020B02020C02" pitchFamily="82" charset="0"/>
              <a:ea typeface="굴림" pitchFamily="50" charset="-127"/>
            </a:endParaRPr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March 31 @IBS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March 17, 2014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1715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34</a:t>
            </a:fld>
            <a:endParaRPr lang="ko-KR" altLang="en-US" dirty="0"/>
          </a:p>
        </p:txBody>
      </p:sp>
      <p:pic>
        <p:nvPicPr>
          <p:cNvPr id="8" name="그림 7" descr="Fig-16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4572000" cy="3429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 bwMode="auto">
          <a:xfrm>
            <a:off x="593664" y="1138812"/>
            <a:ext cx="36038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ko-KR" dirty="0" smtClean="0">
                <a:solidFill>
                  <a:srgbClr val="0070C0"/>
                </a:solidFill>
                <a:latin typeface="Bauhaus 93" panose="04030905020B02020C02" pitchFamily="82" charset="0"/>
                <a:ea typeface="굴림" pitchFamily="50" charset="-127"/>
              </a:rPr>
              <a:t>Assuming Perfect Time Resolution</a:t>
            </a:r>
            <a:endParaRPr lang="ko-KR" altLang="en-US" dirty="0" smtClean="0">
              <a:solidFill>
                <a:srgbClr val="0070C0"/>
              </a:solidFill>
              <a:latin typeface="Bauhaus 93" panose="04030905020B02020C02" pitchFamily="82" charset="0"/>
              <a:ea typeface="굴림" pitchFamily="50" charset="-127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4547997" y="2420888"/>
            <a:ext cx="4506076" cy="3730348"/>
            <a:chOff x="4547997" y="1124744"/>
            <a:chExt cx="4506076" cy="3730348"/>
          </a:xfrm>
        </p:grpSpPr>
        <p:pic>
          <p:nvPicPr>
            <p:cNvPr id="9" name="그림 8" descr="Fig-16b.png"/>
            <p:cNvPicPr>
              <a:picLocks noChangeAspect="1"/>
            </p:cNvPicPr>
            <p:nvPr/>
          </p:nvPicPr>
          <p:blipFill>
            <a:blip r:embed="rId3" cstate="print"/>
            <a:srcRect r="4218"/>
            <a:stretch>
              <a:fillRect/>
            </a:stretch>
          </p:blipFill>
          <p:spPr>
            <a:xfrm>
              <a:off x="4547997" y="1326700"/>
              <a:ext cx="4506076" cy="352839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 bwMode="auto">
            <a:xfrm>
              <a:off x="6129920" y="1124744"/>
              <a:ext cx="197522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>
                <a:spcBef>
                  <a:spcPct val="10000"/>
                </a:spcBef>
              </a:pPr>
              <a:r>
                <a:rPr lang="en-US" altLang="ko-KR" dirty="0" smtClean="0">
                  <a:solidFill>
                    <a:srgbClr val="0070C0"/>
                  </a:solidFill>
                  <a:latin typeface="Bauhaus 93" panose="04030905020B02020C02" pitchFamily="82" charset="0"/>
                  <a:ea typeface="굴림" pitchFamily="50" charset="-127"/>
                </a:rPr>
                <a:t>Assuming finite </a:t>
              </a:r>
              <a:r>
                <a:rPr lang="en-US" altLang="ko-KR" dirty="0" err="1" smtClean="0">
                  <a:solidFill>
                    <a:srgbClr val="0070C0"/>
                  </a:solidFill>
                  <a:latin typeface="Bauhaus 93" panose="04030905020B02020C02" pitchFamily="82" charset="0"/>
                  <a:ea typeface="굴림" pitchFamily="50" charset="-127"/>
                </a:rPr>
                <a:t>s</a:t>
              </a:r>
              <a:r>
                <a:rPr lang="en-US" altLang="ko-KR" baseline="-25000" dirty="0" err="1" smtClean="0">
                  <a:solidFill>
                    <a:srgbClr val="0070C0"/>
                  </a:solidFill>
                  <a:latin typeface="Bauhaus 93" panose="04030905020B02020C02" pitchFamily="82" charset="0"/>
                  <a:ea typeface="굴림" pitchFamily="50" charset="-127"/>
                </a:rPr>
                <a:t>t</a:t>
              </a:r>
              <a:r>
                <a:rPr lang="en-US" altLang="ko-KR" dirty="0" smtClean="0">
                  <a:solidFill>
                    <a:srgbClr val="0070C0"/>
                  </a:solidFill>
                  <a:latin typeface="Bauhaus 93" panose="04030905020B02020C02" pitchFamily="82" charset="0"/>
                  <a:ea typeface="굴림" pitchFamily="50" charset="-127"/>
                </a:rPr>
                <a:t> </a:t>
              </a:r>
              <a:endParaRPr lang="ko-KR" altLang="en-US" dirty="0" smtClean="0">
                <a:solidFill>
                  <a:srgbClr val="0070C0"/>
                </a:solidFill>
                <a:latin typeface="Bauhaus 93" panose="04030905020B02020C02" pitchFamily="82" charset="0"/>
                <a:ea typeface="굴림" pitchFamily="50" charset="-127"/>
              </a:endParaRPr>
            </a:p>
          </p:txBody>
        </p:sp>
      </p:grpSp>
      <p:sp>
        <p:nvSpPr>
          <p:cNvPr id="15" name="위로 굽은 화살표 14"/>
          <p:cNvSpPr/>
          <p:nvPr/>
        </p:nvSpPr>
        <p:spPr>
          <a:xfrm rot="5400000">
            <a:off x="3383868" y="4617132"/>
            <a:ext cx="864096" cy="1080120"/>
          </a:xfrm>
          <a:prstGeom prst="bentUpArrow">
            <a:avLst>
              <a:gd name="adj1" fmla="val 26628"/>
              <a:gd name="adj2" fmla="val 27442"/>
              <a:gd name="adj3" fmla="val 25000"/>
            </a:avLst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March 31 @IBS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March 17, 2014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8373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35</a:t>
            </a:fld>
            <a:endParaRPr lang="ko-KR" altLang="en-US" dirty="0"/>
          </a:p>
        </p:txBody>
      </p:sp>
      <p:grpSp>
        <p:nvGrpSpPr>
          <p:cNvPr id="2" name="그룹 1"/>
          <p:cNvGrpSpPr/>
          <p:nvPr/>
        </p:nvGrpSpPr>
        <p:grpSpPr>
          <a:xfrm>
            <a:off x="7360" y="937184"/>
            <a:ext cx="9101144" cy="5228120"/>
            <a:chOff x="7360" y="1052736"/>
            <a:chExt cx="9101144" cy="5228120"/>
          </a:xfrm>
        </p:grpSpPr>
        <p:sp>
          <p:nvSpPr>
            <p:cNvPr id="8" name="직사각형 7"/>
            <p:cNvSpPr/>
            <p:nvPr/>
          </p:nvSpPr>
          <p:spPr>
            <a:xfrm>
              <a:off x="205995" y="4942383"/>
              <a:ext cx="390565" cy="129282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661654" y="4942383"/>
              <a:ext cx="390565" cy="129282"/>
            </a:xfrm>
            <a:prstGeom prst="rect">
              <a:avLst/>
            </a:prstGeom>
            <a:solidFill>
              <a:srgbClr val="D9881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17312" y="4877742"/>
              <a:ext cx="6708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/>
                <a:t>LINAC</a:t>
              </a:r>
              <a:endParaRPr lang="ko-KR" altLang="en-US" sz="1200" b="1" dirty="0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205995" y="5887122"/>
              <a:ext cx="325471" cy="258563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4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4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rgbClr val="A5A5A5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6560" y="5897026"/>
              <a:ext cx="16956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/>
                <a:t>Experimental Hall</a:t>
              </a:r>
              <a:endParaRPr lang="ko-KR" altLang="en-US" sz="1200" b="1" dirty="0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205995" y="5563918"/>
              <a:ext cx="325471" cy="258563"/>
            </a:xfrm>
            <a:prstGeom prst="rect">
              <a:avLst/>
            </a:prstGeom>
            <a:solidFill>
              <a:srgbClr val="B3C18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1400" b="1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4" name="직선 연결선 13"/>
            <p:cNvCxnSpPr/>
            <p:nvPr/>
          </p:nvCxnSpPr>
          <p:spPr>
            <a:xfrm>
              <a:off x="205995" y="5240714"/>
              <a:ext cx="292891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98818" y="5121337"/>
              <a:ext cx="23036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/>
                <a:t>Beam line [for acceleration]</a:t>
              </a:r>
              <a:endParaRPr lang="ko-KR" altLang="en-US" sz="1200" b="1" dirty="0"/>
            </a:p>
          </p:txBody>
        </p:sp>
        <p:cxnSp>
          <p:nvCxnSpPr>
            <p:cNvPr id="16" name="직선 연결선 15"/>
            <p:cNvCxnSpPr/>
            <p:nvPr/>
          </p:nvCxnSpPr>
          <p:spPr>
            <a:xfrm>
              <a:off x="205995" y="5434637"/>
              <a:ext cx="292891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98817" y="5315259"/>
              <a:ext cx="21910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/>
                <a:t>Beam line [for experiment]</a:t>
              </a:r>
              <a:endParaRPr lang="ko-KR" altLang="en-US" sz="12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6560" y="5573822"/>
              <a:ext cx="13356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/>
                <a:t>Target building</a:t>
              </a:r>
              <a:endParaRPr lang="ko-KR" altLang="en-US" sz="1200" b="1" dirty="0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107503" y="4858758"/>
              <a:ext cx="2794989" cy="1422098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1023396" y="1726121"/>
              <a:ext cx="1562259" cy="193923"/>
            </a:xfrm>
            <a:prstGeom prst="rect">
              <a:avLst/>
            </a:prstGeom>
            <a:solidFill>
              <a:srgbClr val="B5281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567737" y="1596839"/>
              <a:ext cx="130188" cy="12928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567737" y="1920043"/>
              <a:ext cx="130188" cy="12928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4" name="꺾인 연결선 57"/>
            <p:cNvCxnSpPr>
              <a:stCxn id="22" idx="2"/>
              <a:endCxn id="21" idx="1"/>
            </p:cNvCxnSpPr>
            <p:nvPr/>
          </p:nvCxnSpPr>
          <p:spPr>
            <a:xfrm rot="16200000" flipH="1">
              <a:off x="779633" y="1579319"/>
              <a:ext cx="96961" cy="390565"/>
            </a:xfrm>
            <a:prstGeom prst="bentConnector2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hape 24"/>
            <p:cNvCxnSpPr>
              <a:stCxn id="23" idx="0"/>
              <a:endCxn id="21" idx="1"/>
            </p:cNvCxnSpPr>
            <p:nvPr/>
          </p:nvCxnSpPr>
          <p:spPr>
            <a:xfrm rot="5400000" flipH="1" flipV="1">
              <a:off x="779633" y="1676280"/>
              <a:ext cx="96961" cy="390565"/>
            </a:xfrm>
            <a:prstGeom prst="bentConnector2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꺾인 연결선 25"/>
            <p:cNvCxnSpPr>
              <a:endCxn id="82" idx="1"/>
            </p:cNvCxnSpPr>
            <p:nvPr/>
          </p:nvCxnSpPr>
          <p:spPr>
            <a:xfrm>
              <a:off x="3171502" y="1823082"/>
              <a:ext cx="65094" cy="1426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 rot="5400000">
              <a:off x="4051406" y="3103073"/>
              <a:ext cx="323204" cy="1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/>
            <p:cNvCxnSpPr/>
            <p:nvPr/>
          </p:nvCxnSpPr>
          <p:spPr>
            <a:xfrm rot="5400000">
              <a:off x="4702347" y="3103073"/>
              <a:ext cx="323204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직사각형 28"/>
            <p:cNvSpPr/>
            <p:nvPr/>
          </p:nvSpPr>
          <p:spPr>
            <a:xfrm>
              <a:off x="6784685" y="1726121"/>
              <a:ext cx="1724535" cy="193923"/>
            </a:xfrm>
            <a:prstGeom prst="rect">
              <a:avLst/>
            </a:prstGeom>
            <a:solidFill>
              <a:srgbClr val="CDCEC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0" name="직선 연결선 29"/>
            <p:cNvCxnSpPr>
              <a:stCxn id="82" idx="3"/>
              <a:endCxn id="29" idx="1"/>
            </p:cNvCxnSpPr>
            <p:nvPr/>
          </p:nvCxnSpPr>
          <p:spPr>
            <a:xfrm>
              <a:off x="6296020" y="1823082"/>
              <a:ext cx="488665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자유형 30"/>
            <p:cNvSpPr/>
            <p:nvPr/>
          </p:nvSpPr>
          <p:spPr>
            <a:xfrm>
              <a:off x="6816772" y="2825016"/>
              <a:ext cx="911319" cy="910115"/>
            </a:xfrm>
            <a:custGeom>
              <a:avLst/>
              <a:gdLst>
                <a:gd name="connsiteX0" fmla="*/ 0 w 1400175"/>
                <a:gd name="connsiteY0" fmla="*/ 0 h 885825"/>
                <a:gd name="connsiteX1" fmla="*/ 228600 w 1400175"/>
                <a:gd name="connsiteY1" fmla="*/ 242888 h 885825"/>
                <a:gd name="connsiteX2" fmla="*/ 1185863 w 1400175"/>
                <a:gd name="connsiteY2" fmla="*/ 657225 h 885825"/>
                <a:gd name="connsiteX3" fmla="*/ 1400175 w 1400175"/>
                <a:gd name="connsiteY3" fmla="*/ 885825 h 88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0175" h="885825">
                  <a:moveTo>
                    <a:pt x="0" y="0"/>
                  </a:moveTo>
                  <a:cubicBezTo>
                    <a:pt x="15478" y="66675"/>
                    <a:pt x="30956" y="133351"/>
                    <a:pt x="228600" y="242888"/>
                  </a:cubicBezTo>
                  <a:cubicBezTo>
                    <a:pt x="426244" y="352426"/>
                    <a:pt x="990601" y="550069"/>
                    <a:pt x="1185863" y="657225"/>
                  </a:cubicBezTo>
                  <a:cubicBezTo>
                    <a:pt x="1381125" y="764381"/>
                    <a:pt x="1390650" y="825103"/>
                    <a:pt x="1400175" y="885825"/>
                  </a:cubicBezTo>
                </a:path>
              </a:pathLst>
            </a:cu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2911126" y="2825015"/>
              <a:ext cx="1236788" cy="193923"/>
            </a:xfrm>
            <a:prstGeom prst="rect">
              <a:avLst/>
            </a:prstGeom>
            <a:solidFill>
              <a:srgbClr val="D9881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422070" y="1052736"/>
              <a:ext cx="12629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/>
                <a:t>IFF LINAC</a:t>
              </a:r>
              <a:endParaRPr lang="ko-KR" altLang="en-US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431879" y="2204864"/>
              <a:ext cx="14473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/>
                <a:t>ISOL LINAC</a:t>
              </a:r>
              <a:endParaRPr lang="ko-KR" altLang="en-US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200297" y="1466960"/>
              <a:ext cx="10238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 smtClean="0"/>
                <a:t>Future plan</a:t>
              </a:r>
              <a:endParaRPr lang="ko-KR" altLang="en-US" sz="1200" b="1" dirty="0"/>
            </a:p>
          </p:txBody>
        </p:sp>
        <p:cxnSp>
          <p:nvCxnSpPr>
            <p:cNvPr id="36" name="직선 화살표 연결선 35"/>
            <p:cNvCxnSpPr/>
            <p:nvPr/>
          </p:nvCxnSpPr>
          <p:spPr>
            <a:xfrm>
              <a:off x="6317019" y="1268759"/>
              <a:ext cx="0" cy="508682"/>
            </a:xfrm>
            <a:prstGeom prst="straightConnector1">
              <a:avLst/>
            </a:prstGeom>
            <a:ln>
              <a:solidFill>
                <a:schemeClr val="accent3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꺾인 연결선 37"/>
            <p:cNvCxnSpPr>
              <a:stCxn id="32" idx="1"/>
            </p:cNvCxnSpPr>
            <p:nvPr/>
          </p:nvCxnSpPr>
          <p:spPr>
            <a:xfrm rot="10800000">
              <a:off x="2911126" y="1823082"/>
              <a:ext cx="1436" cy="1098894"/>
            </a:xfrm>
            <a:prstGeom prst="bentConnector3">
              <a:avLst>
                <a:gd name="adj1" fmla="val 7096035"/>
              </a:avLst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연결선 38"/>
            <p:cNvCxnSpPr/>
            <p:nvPr/>
          </p:nvCxnSpPr>
          <p:spPr>
            <a:xfrm>
              <a:off x="2585655" y="1823082"/>
              <a:ext cx="325471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 39"/>
            <p:cNvCxnSpPr>
              <a:stCxn id="32" idx="3"/>
              <a:endCxn id="41" idx="3"/>
            </p:cNvCxnSpPr>
            <p:nvPr/>
          </p:nvCxnSpPr>
          <p:spPr>
            <a:xfrm>
              <a:off x="4147914" y="2921976"/>
              <a:ext cx="1041506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직사각형 40"/>
            <p:cNvSpPr/>
            <p:nvPr/>
          </p:nvSpPr>
          <p:spPr>
            <a:xfrm>
              <a:off x="4929043" y="2825015"/>
              <a:ext cx="260376" cy="193923"/>
            </a:xfrm>
            <a:prstGeom prst="rect">
              <a:avLst/>
            </a:prstGeom>
            <a:solidFill>
              <a:srgbClr val="D9881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846031" y="1920043"/>
              <a:ext cx="67197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Stripper</a:t>
              </a:r>
              <a:endParaRPr lang="ko-KR" altLang="en-US" sz="1000" b="1" dirty="0"/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763020" y="1726121"/>
              <a:ext cx="195282" cy="193923"/>
            </a:xfrm>
            <a:prstGeom prst="rect">
              <a:avLst/>
            </a:prstGeom>
            <a:solidFill>
              <a:srgbClr val="B5281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62878" y="1310570"/>
              <a:ext cx="77457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SC ECR IS</a:t>
              </a:r>
              <a:endParaRPr lang="ko-KR" altLang="en-US" sz="1000" b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626965" y="1888368"/>
              <a:ext cx="8811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 smtClean="0"/>
                <a:t>Cyclotron</a:t>
              </a:r>
            </a:p>
            <a:p>
              <a:r>
                <a:rPr lang="en-US" altLang="ko-KR" sz="1200" b="1" dirty="0" smtClean="0"/>
                <a:t>K~100</a:t>
              </a:r>
            </a:p>
          </p:txBody>
        </p:sp>
        <p:sp>
          <p:nvSpPr>
            <p:cNvPr id="46" name="타원 45"/>
            <p:cNvSpPr/>
            <p:nvPr/>
          </p:nvSpPr>
          <p:spPr>
            <a:xfrm>
              <a:off x="3887537" y="2366719"/>
              <a:ext cx="130188" cy="129282"/>
            </a:xfrm>
            <a:prstGeom prst="ellipse">
              <a:avLst/>
            </a:prstGeom>
            <a:solidFill>
              <a:srgbClr val="EBF1DE">
                <a:alpha val="2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4278102" y="2825015"/>
              <a:ext cx="520753" cy="193923"/>
            </a:xfrm>
            <a:prstGeom prst="rect">
              <a:avLst/>
            </a:prstGeom>
            <a:solidFill>
              <a:srgbClr val="D9881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자유형 47"/>
            <p:cNvSpPr/>
            <p:nvPr/>
          </p:nvSpPr>
          <p:spPr>
            <a:xfrm>
              <a:off x="2579601" y="1818284"/>
              <a:ext cx="147095" cy="1474960"/>
            </a:xfrm>
            <a:custGeom>
              <a:avLst/>
              <a:gdLst>
                <a:gd name="connsiteX0" fmla="*/ 0 w 162719"/>
                <a:gd name="connsiteY0" fmla="*/ 0 h 1643062"/>
                <a:gd name="connsiteX1" fmla="*/ 85725 w 162719"/>
                <a:gd name="connsiteY1" fmla="*/ 33337 h 1643062"/>
                <a:gd name="connsiteX2" fmla="*/ 123825 w 162719"/>
                <a:gd name="connsiteY2" fmla="*/ 52387 h 1643062"/>
                <a:gd name="connsiteX3" fmla="*/ 147637 w 162719"/>
                <a:gd name="connsiteY3" fmla="*/ 85725 h 1643062"/>
                <a:gd name="connsiteX4" fmla="*/ 157162 w 162719"/>
                <a:gd name="connsiteY4" fmla="*/ 119062 h 1643062"/>
                <a:gd name="connsiteX5" fmla="*/ 161925 w 162719"/>
                <a:gd name="connsiteY5" fmla="*/ 152400 h 1643062"/>
                <a:gd name="connsiteX6" fmla="*/ 161925 w 162719"/>
                <a:gd name="connsiteY6" fmla="*/ 214312 h 1643062"/>
                <a:gd name="connsiteX7" fmla="*/ 161925 w 162719"/>
                <a:gd name="connsiteY7" fmla="*/ 314325 h 1643062"/>
                <a:gd name="connsiteX8" fmla="*/ 161925 w 162719"/>
                <a:gd name="connsiteY8" fmla="*/ 419100 h 1643062"/>
                <a:gd name="connsiteX9" fmla="*/ 161925 w 162719"/>
                <a:gd name="connsiteY9" fmla="*/ 1643062 h 1643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719" h="1643062">
                  <a:moveTo>
                    <a:pt x="0" y="0"/>
                  </a:moveTo>
                  <a:cubicBezTo>
                    <a:pt x="28575" y="11112"/>
                    <a:pt x="65088" y="24606"/>
                    <a:pt x="85725" y="33337"/>
                  </a:cubicBezTo>
                  <a:cubicBezTo>
                    <a:pt x="106362" y="42068"/>
                    <a:pt x="113506" y="43656"/>
                    <a:pt x="123825" y="52387"/>
                  </a:cubicBezTo>
                  <a:cubicBezTo>
                    <a:pt x="134144" y="61118"/>
                    <a:pt x="142081" y="74613"/>
                    <a:pt x="147637" y="85725"/>
                  </a:cubicBezTo>
                  <a:cubicBezTo>
                    <a:pt x="153193" y="96838"/>
                    <a:pt x="154781" y="107950"/>
                    <a:pt x="157162" y="119062"/>
                  </a:cubicBezTo>
                  <a:cubicBezTo>
                    <a:pt x="159543" y="130174"/>
                    <a:pt x="161131" y="136525"/>
                    <a:pt x="161925" y="152400"/>
                  </a:cubicBezTo>
                  <a:cubicBezTo>
                    <a:pt x="162719" y="168275"/>
                    <a:pt x="161925" y="214312"/>
                    <a:pt x="161925" y="214312"/>
                  </a:cubicBezTo>
                  <a:lnTo>
                    <a:pt x="161925" y="314325"/>
                  </a:lnTo>
                  <a:lnTo>
                    <a:pt x="161925" y="419100"/>
                  </a:lnTo>
                  <a:lnTo>
                    <a:pt x="161925" y="1643062"/>
                  </a:lnTo>
                </a:path>
              </a:pathLst>
            </a:cu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자유형 48"/>
            <p:cNvSpPr/>
            <p:nvPr/>
          </p:nvSpPr>
          <p:spPr>
            <a:xfrm>
              <a:off x="2789839" y="2921298"/>
              <a:ext cx="112654" cy="389047"/>
            </a:xfrm>
            <a:custGeom>
              <a:avLst/>
              <a:gdLst>
                <a:gd name="connsiteX0" fmla="*/ 124619 w 124619"/>
                <a:gd name="connsiteY0" fmla="*/ 0 h 433387"/>
                <a:gd name="connsiteX1" fmla="*/ 48419 w 124619"/>
                <a:gd name="connsiteY1" fmla="*/ 33337 h 433387"/>
                <a:gd name="connsiteX2" fmla="*/ 15082 w 124619"/>
                <a:gd name="connsiteY2" fmla="*/ 61912 h 433387"/>
                <a:gd name="connsiteX3" fmla="*/ 5557 w 124619"/>
                <a:gd name="connsiteY3" fmla="*/ 104775 h 433387"/>
                <a:gd name="connsiteX4" fmla="*/ 794 w 124619"/>
                <a:gd name="connsiteY4" fmla="*/ 157162 h 433387"/>
                <a:gd name="connsiteX5" fmla="*/ 794 w 124619"/>
                <a:gd name="connsiteY5" fmla="*/ 228600 h 433387"/>
                <a:gd name="connsiteX6" fmla="*/ 794 w 124619"/>
                <a:gd name="connsiteY6" fmla="*/ 433387 h 433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619" h="433387">
                  <a:moveTo>
                    <a:pt x="124619" y="0"/>
                  </a:moveTo>
                  <a:cubicBezTo>
                    <a:pt x="95647" y="11509"/>
                    <a:pt x="66675" y="23018"/>
                    <a:pt x="48419" y="33337"/>
                  </a:cubicBezTo>
                  <a:cubicBezTo>
                    <a:pt x="30163" y="43656"/>
                    <a:pt x="22226" y="50006"/>
                    <a:pt x="15082" y="61912"/>
                  </a:cubicBezTo>
                  <a:cubicBezTo>
                    <a:pt x="7938" y="73818"/>
                    <a:pt x="7938" y="88900"/>
                    <a:pt x="5557" y="104775"/>
                  </a:cubicBezTo>
                  <a:cubicBezTo>
                    <a:pt x="3176" y="120650"/>
                    <a:pt x="1588" y="136525"/>
                    <a:pt x="794" y="157162"/>
                  </a:cubicBezTo>
                  <a:cubicBezTo>
                    <a:pt x="0" y="177799"/>
                    <a:pt x="794" y="228600"/>
                    <a:pt x="794" y="228600"/>
                  </a:cubicBezTo>
                  <a:lnTo>
                    <a:pt x="794" y="433387"/>
                  </a:lnTo>
                </a:path>
              </a:pathLst>
            </a:cu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2390373" y="3277501"/>
              <a:ext cx="1236788" cy="840331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51" name="그룹 103"/>
            <p:cNvGrpSpPr/>
            <p:nvPr/>
          </p:nvGrpSpPr>
          <p:grpSpPr>
            <a:xfrm flipH="1" flipV="1">
              <a:off x="6751678" y="2934769"/>
              <a:ext cx="1692447" cy="1313496"/>
              <a:chOff x="538984" y="1556792"/>
              <a:chExt cx="8065464" cy="4752528"/>
            </a:xfrm>
          </p:grpSpPr>
          <p:pic>
            <p:nvPicPr>
              <p:cNvPr id="87" name="Picture 15" descr="D:\중이온개념설계-10\임병직\3D Beam Line-Model.t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41762" y="1563932"/>
                <a:ext cx="8062686" cy="474538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8" name="직사각형 87"/>
              <p:cNvSpPr/>
              <p:nvPr/>
            </p:nvSpPr>
            <p:spPr>
              <a:xfrm>
                <a:off x="2987824" y="1556792"/>
                <a:ext cx="2304256" cy="16561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9" name="직사각형 88"/>
              <p:cNvSpPr/>
              <p:nvPr/>
            </p:nvSpPr>
            <p:spPr>
              <a:xfrm>
                <a:off x="1907704" y="2492896"/>
                <a:ext cx="2016224" cy="16561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0" name="타원 89"/>
              <p:cNvSpPr/>
              <p:nvPr/>
            </p:nvSpPr>
            <p:spPr>
              <a:xfrm>
                <a:off x="1591096" y="2276872"/>
                <a:ext cx="720080" cy="6480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1" name="타원 90"/>
              <p:cNvSpPr/>
              <p:nvPr/>
            </p:nvSpPr>
            <p:spPr>
              <a:xfrm>
                <a:off x="2267744" y="3933056"/>
                <a:ext cx="720080" cy="6480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2" name="타원 91"/>
              <p:cNvSpPr/>
              <p:nvPr/>
            </p:nvSpPr>
            <p:spPr>
              <a:xfrm>
                <a:off x="538984" y="3356992"/>
                <a:ext cx="720080" cy="6480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2" name="직사각형 51"/>
            <p:cNvSpPr/>
            <p:nvPr/>
          </p:nvSpPr>
          <p:spPr>
            <a:xfrm>
              <a:off x="7012055" y="4053191"/>
              <a:ext cx="1497165" cy="1486739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  <a:scene3d>
              <a:camera prst="obliqueTopLef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53" name="꺾인 연결선 132"/>
            <p:cNvCxnSpPr>
              <a:stCxn id="41" idx="3"/>
              <a:endCxn id="79" idx="2"/>
            </p:cNvCxnSpPr>
            <p:nvPr/>
          </p:nvCxnSpPr>
          <p:spPr>
            <a:xfrm>
              <a:off x="5189420" y="2921976"/>
              <a:ext cx="716035" cy="96961"/>
            </a:xfrm>
            <a:prstGeom prst="bentConnector4">
              <a:avLst>
                <a:gd name="adj1" fmla="val 22727"/>
                <a:gd name="adj2" fmla="val 311643"/>
              </a:avLst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직선 연결선 53"/>
            <p:cNvCxnSpPr/>
            <p:nvPr/>
          </p:nvCxnSpPr>
          <p:spPr>
            <a:xfrm rot="5400000" flipH="1" flipV="1">
              <a:off x="5281313" y="3290327"/>
              <a:ext cx="129282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직사각형 54"/>
            <p:cNvSpPr/>
            <p:nvPr/>
          </p:nvSpPr>
          <p:spPr>
            <a:xfrm>
              <a:off x="5293776" y="3342142"/>
              <a:ext cx="130188" cy="12928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535461" y="3415074"/>
              <a:ext cx="8130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Fragment </a:t>
              </a:r>
            </a:p>
            <a:p>
              <a:r>
                <a:rPr lang="en-US" altLang="ko-KR" sz="1000" b="1" dirty="0" smtClean="0"/>
                <a:t>Separator</a:t>
              </a:r>
              <a:endParaRPr lang="ko-KR" altLang="en-US" sz="1000" b="1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376866" y="3301595"/>
              <a:ext cx="6575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Charge</a:t>
              </a:r>
            </a:p>
            <a:p>
              <a:r>
                <a:rPr lang="en-US" altLang="ko-KR" sz="1000" b="1" dirty="0" smtClean="0"/>
                <a:t>Breeder</a:t>
              </a:r>
              <a:endParaRPr lang="ko-KR" altLang="en-US" sz="1000" b="1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637232" y="1492815"/>
              <a:ext cx="4491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SCL </a:t>
              </a:r>
              <a:endParaRPr lang="ko-KR" altLang="en-US" sz="1000" b="1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02742" y="1505091"/>
              <a:ext cx="4347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RFQ</a:t>
              </a:r>
              <a:endParaRPr lang="ko-KR" altLang="en-US" sz="1000" b="1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866947" y="2979949"/>
              <a:ext cx="4347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RFQ</a:t>
              </a:r>
              <a:endParaRPr lang="ko-KR" altLang="en-US" sz="1000" b="1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545458" y="1492815"/>
              <a:ext cx="4491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SCL </a:t>
              </a:r>
              <a:endParaRPr lang="ko-KR" altLang="en-US" sz="1000" b="1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416489" y="2979949"/>
              <a:ext cx="40427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SCL</a:t>
              </a:r>
              <a:endParaRPr lang="ko-KR" altLang="en-US" sz="1000" b="1" dirty="0"/>
            </a:p>
          </p:txBody>
        </p:sp>
        <p:sp>
          <p:nvSpPr>
            <p:cNvPr id="63" name="직사각형 62"/>
            <p:cNvSpPr/>
            <p:nvPr/>
          </p:nvSpPr>
          <p:spPr>
            <a:xfrm>
              <a:off x="3692255" y="3277501"/>
              <a:ext cx="846224" cy="840331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64" name="직사각형 63"/>
            <p:cNvSpPr/>
            <p:nvPr/>
          </p:nvSpPr>
          <p:spPr>
            <a:xfrm>
              <a:off x="4603573" y="3277501"/>
              <a:ext cx="585847" cy="840331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676572" y="3536064"/>
              <a:ext cx="22939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 smtClean="0"/>
                <a:t>Low energy experiments</a:t>
              </a:r>
              <a:endParaRPr lang="ko-KR" altLang="en-US" sz="1400" b="1" dirty="0"/>
            </a:p>
          </p:txBody>
        </p:sp>
        <p:sp>
          <p:nvSpPr>
            <p:cNvPr id="66" name="타원 65"/>
            <p:cNvSpPr/>
            <p:nvPr/>
          </p:nvSpPr>
          <p:spPr>
            <a:xfrm>
              <a:off x="7532808" y="3122567"/>
              <a:ext cx="195282" cy="1292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타원 66"/>
            <p:cNvSpPr/>
            <p:nvPr/>
          </p:nvSpPr>
          <p:spPr>
            <a:xfrm>
              <a:off x="7532808" y="3316489"/>
              <a:ext cx="195282" cy="1292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타원 67"/>
            <p:cNvSpPr/>
            <p:nvPr/>
          </p:nvSpPr>
          <p:spPr>
            <a:xfrm>
              <a:off x="7194421" y="3044590"/>
              <a:ext cx="195282" cy="1292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타원 68"/>
            <p:cNvSpPr/>
            <p:nvPr/>
          </p:nvSpPr>
          <p:spPr>
            <a:xfrm>
              <a:off x="7012055" y="3174381"/>
              <a:ext cx="195282" cy="1292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70" name="직선 연결선 69"/>
            <p:cNvCxnSpPr/>
            <p:nvPr/>
          </p:nvCxnSpPr>
          <p:spPr>
            <a:xfrm>
              <a:off x="5618733" y="3238512"/>
              <a:ext cx="1366977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직선 연결선 70"/>
            <p:cNvCxnSpPr/>
            <p:nvPr/>
          </p:nvCxnSpPr>
          <p:spPr>
            <a:xfrm rot="5400000">
              <a:off x="5614571" y="3503744"/>
              <a:ext cx="581768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직사각형 71"/>
            <p:cNvSpPr/>
            <p:nvPr/>
          </p:nvSpPr>
          <p:spPr>
            <a:xfrm>
              <a:off x="2912435" y="1724978"/>
              <a:ext cx="260376" cy="193923"/>
            </a:xfrm>
            <a:prstGeom prst="rect">
              <a:avLst/>
            </a:prstGeom>
            <a:solidFill>
              <a:srgbClr val="7FC63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직사각형 72"/>
            <p:cNvSpPr/>
            <p:nvPr/>
          </p:nvSpPr>
          <p:spPr>
            <a:xfrm>
              <a:off x="5451105" y="3123891"/>
              <a:ext cx="325471" cy="193923"/>
            </a:xfrm>
            <a:prstGeom prst="rect">
              <a:avLst/>
            </a:prstGeom>
            <a:solidFill>
              <a:srgbClr val="7FC63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자유형 73"/>
            <p:cNvSpPr/>
            <p:nvPr/>
          </p:nvSpPr>
          <p:spPr>
            <a:xfrm>
              <a:off x="6153318" y="1790164"/>
              <a:ext cx="588542" cy="689512"/>
            </a:xfrm>
            <a:custGeom>
              <a:avLst/>
              <a:gdLst>
                <a:gd name="connsiteX0" fmla="*/ 0 w 651053"/>
                <a:gd name="connsiteY0" fmla="*/ 0 h 768096"/>
                <a:gd name="connsiteX1" fmla="*/ 453542 w 651053"/>
                <a:gd name="connsiteY1" fmla="*/ 204825 h 768096"/>
                <a:gd name="connsiteX2" fmla="*/ 651053 w 651053"/>
                <a:gd name="connsiteY2" fmla="*/ 768096 h 76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1053" h="768096">
                  <a:moveTo>
                    <a:pt x="0" y="0"/>
                  </a:moveTo>
                  <a:cubicBezTo>
                    <a:pt x="172516" y="38404"/>
                    <a:pt x="345033" y="76809"/>
                    <a:pt x="453542" y="204825"/>
                  </a:cubicBezTo>
                  <a:cubicBezTo>
                    <a:pt x="562051" y="332841"/>
                    <a:pt x="618135" y="654710"/>
                    <a:pt x="651053" y="768096"/>
                  </a:cubicBezTo>
                </a:path>
              </a:pathLst>
            </a:cu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자유형 74"/>
            <p:cNvSpPr/>
            <p:nvPr/>
          </p:nvSpPr>
          <p:spPr>
            <a:xfrm>
              <a:off x="6106932" y="1843757"/>
              <a:ext cx="320585" cy="657456"/>
            </a:xfrm>
            <a:custGeom>
              <a:avLst/>
              <a:gdLst>
                <a:gd name="connsiteX0" fmla="*/ 143010 w 354636"/>
                <a:gd name="connsiteY0" fmla="*/ 0 h 732387"/>
                <a:gd name="connsiteX1" fmla="*/ 307689 w 354636"/>
                <a:gd name="connsiteY1" fmla="*/ 39003 h 732387"/>
                <a:gd name="connsiteX2" fmla="*/ 303355 w 354636"/>
                <a:gd name="connsiteY2" fmla="*/ 234017 h 732387"/>
                <a:gd name="connsiteX3" fmla="*/ 0 w 354636"/>
                <a:gd name="connsiteY3" fmla="*/ 732387 h 73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636" h="732387">
                  <a:moveTo>
                    <a:pt x="143010" y="0"/>
                  </a:moveTo>
                  <a:cubicBezTo>
                    <a:pt x="211987" y="0"/>
                    <a:pt x="280965" y="0"/>
                    <a:pt x="307689" y="39003"/>
                  </a:cubicBezTo>
                  <a:cubicBezTo>
                    <a:pt x="334413" y="78006"/>
                    <a:pt x="354636" y="118453"/>
                    <a:pt x="303355" y="234017"/>
                  </a:cubicBezTo>
                  <a:cubicBezTo>
                    <a:pt x="252074" y="349581"/>
                    <a:pt x="50559" y="650048"/>
                    <a:pt x="0" y="732387"/>
                  </a:cubicBezTo>
                </a:path>
              </a:pathLst>
            </a:cu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자유형 75"/>
            <p:cNvSpPr/>
            <p:nvPr/>
          </p:nvSpPr>
          <p:spPr>
            <a:xfrm>
              <a:off x="5549665" y="2165380"/>
              <a:ext cx="436368" cy="728610"/>
            </a:xfrm>
            <a:custGeom>
              <a:avLst/>
              <a:gdLst>
                <a:gd name="connsiteX0" fmla="*/ 463407 w 482716"/>
                <a:gd name="connsiteY0" fmla="*/ 811650 h 811650"/>
                <a:gd name="connsiteX1" fmla="*/ 405481 w 482716"/>
                <a:gd name="connsiteY1" fmla="*/ 133091 h 811650"/>
                <a:gd name="connsiteX2" fmla="*/ 0 w 482716"/>
                <a:gd name="connsiteY2" fmla="*/ 13102 h 81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2716" h="811650">
                  <a:moveTo>
                    <a:pt x="463407" y="811650"/>
                  </a:moveTo>
                  <a:cubicBezTo>
                    <a:pt x="473061" y="538916"/>
                    <a:pt x="482716" y="266182"/>
                    <a:pt x="405481" y="133091"/>
                  </a:cubicBezTo>
                  <a:cubicBezTo>
                    <a:pt x="328247" y="0"/>
                    <a:pt x="164123" y="6551"/>
                    <a:pt x="0" y="13102"/>
                  </a:cubicBezTo>
                </a:path>
              </a:pathLst>
            </a:cu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자유형 76"/>
            <p:cNvSpPr/>
            <p:nvPr/>
          </p:nvSpPr>
          <p:spPr>
            <a:xfrm>
              <a:off x="6387857" y="3082980"/>
              <a:ext cx="649470" cy="736507"/>
            </a:xfrm>
            <a:custGeom>
              <a:avLst/>
              <a:gdLst>
                <a:gd name="connsiteX0" fmla="*/ 0 w 738835"/>
                <a:gd name="connsiteY0" fmla="*/ 892455 h 892455"/>
                <a:gd name="connsiteX1" fmla="*/ 117043 w 738835"/>
                <a:gd name="connsiteY1" fmla="*/ 534010 h 892455"/>
                <a:gd name="connsiteX2" fmla="*/ 534010 w 738835"/>
                <a:gd name="connsiteY2" fmla="*/ 460858 h 892455"/>
                <a:gd name="connsiteX3" fmla="*/ 738835 w 738835"/>
                <a:gd name="connsiteY3" fmla="*/ 0 h 89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835" h="892455">
                  <a:moveTo>
                    <a:pt x="0" y="892455"/>
                  </a:moveTo>
                  <a:cubicBezTo>
                    <a:pt x="14020" y="749199"/>
                    <a:pt x="28041" y="605943"/>
                    <a:pt x="117043" y="534010"/>
                  </a:cubicBezTo>
                  <a:cubicBezTo>
                    <a:pt x="206045" y="462077"/>
                    <a:pt x="430378" y="549860"/>
                    <a:pt x="534010" y="460858"/>
                  </a:cubicBezTo>
                  <a:cubicBezTo>
                    <a:pt x="637642" y="371856"/>
                    <a:pt x="688238" y="185928"/>
                    <a:pt x="738835" y="0"/>
                  </a:cubicBezTo>
                </a:path>
              </a:pathLst>
            </a:cu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자유형 77"/>
            <p:cNvSpPr/>
            <p:nvPr/>
          </p:nvSpPr>
          <p:spPr>
            <a:xfrm>
              <a:off x="6589764" y="3276903"/>
              <a:ext cx="836523" cy="604143"/>
            </a:xfrm>
            <a:custGeom>
              <a:avLst/>
              <a:gdLst>
                <a:gd name="connsiteX0" fmla="*/ 0 w 925373"/>
                <a:gd name="connsiteY0" fmla="*/ 672998 h 672998"/>
                <a:gd name="connsiteX1" fmla="*/ 775411 w 925373"/>
                <a:gd name="connsiteY1" fmla="*/ 468173 h 672998"/>
                <a:gd name="connsiteX2" fmla="*/ 899770 w 925373"/>
                <a:gd name="connsiteY2" fmla="*/ 0 h 672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5373" h="672998">
                  <a:moveTo>
                    <a:pt x="0" y="672998"/>
                  </a:moveTo>
                  <a:cubicBezTo>
                    <a:pt x="312724" y="626668"/>
                    <a:pt x="625449" y="580339"/>
                    <a:pt x="775411" y="468173"/>
                  </a:cubicBezTo>
                  <a:cubicBezTo>
                    <a:pt x="925373" y="356007"/>
                    <a:pt x="899770" y="99974"/>
                    <a:pt x="899770" y="0"/>
                  </a:cubicBezTo>
                </a:path>
              </a:pathLst>
            </a:cu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직사각형 78"/>
            <p:cNvSpPr/>
            <p:nvPr/>
          </p:nvSpPr>
          <p:spPr>
            <a:xfrm>
              <a:off x="5514890" y="2437170"/>
              <a:ext cx="781129" cy="581768"/>
            </a:xfrm>
            <a:prstGeom prst="rect">
              <a:avLst/>
            </a:prstGeom>
            <a:solidFill>
              <a:srgbClr val="B3C18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altLang="ko-KR" sz="1100" b="1" dirty="0" smtClean="0">
                  <a:solidFill>
                    <a:schemeClr val="tx1"/>
                  </a:solidFill>
                </a:rPr>
                <a:t>70 kW ISOL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ko-KR" sz="1100" b="1" dirty="0" smtClean="0">
                  <a:solidFill>
                    <a:schemeClr val="tx1"/>
                  </a:solidFill>
                </a:rPr>
                <a:t>target</a:t>
              </a:r>
              <a:endParaRPr lang="ko-KR" alt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80" name="직사각형 79"/>
            <p:cNvSpPr/>
            <p:nvPr/>
          </p:nvSpPr>
          <p:spPr>
            <a:xfrm>
              <a:off x="6312718" y="2437170"/>
              <a:ext cx="976412" cy="581768"/>
            </a:xfrm>
            <a:prstGeom prst="rect">
              <a:avLst/>
            </a:prstGeom>
            <a:solidFill>
              <a:srgbClr val="B3C18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altLang="ko-KR" sz="1100" b="1" dirty="0" smtClean="0">
                  <a:solidFill>
                    <a:schemeClr val="tx1"/>
                  </a:solidFill>
                </a:rPr>
                <a:t>400 kW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ko-KR" sz="1100" b="1" dirty="0" smtClean="0">
                  <a:solidFill>
                    <a:schemeClr val="tx1"/>
                  </a:solidFill>
                </a:rPr>
                <a:t>In-flight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ko-KR" sz="1100" b="1" dirty="0" smtClean="0">
                  <a:solidFill>
                    <a:schemeClr val="tx1"/>
                  </a:solidFill>
                </a:rPr>
                <a:t>target</a:t>
              </a:r>
              <a:endParaRPr lang="ko-KR" alt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81" name="직사각형 80"/>
            <p:cNvSpPr/>
            <p:nvPr/>
          </p:nvSpPr>
          <p:spPr>
            <a:xfrm>
              <a:off x="7467714" y="2048727"/>
              <a:ext cx="1041506" cy="646408"/>
            </a:xfrm>
            <a:prstGeom prst="rect">
              <a:avLst/>
            </a:prstGeom>
            <a:solidFill>
              <a:srgbClr val="CBCBC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altLang="ko-KR" sz="1200" b="1" dirty="0" smtClean="0">
                  <a:solidFill>
                    <a:schemeClr val="tx1"/>
                  </a:solidFill>
                </a:rPr>
                <a:t>μ</a:t>
              </a:r>
              <a:r>
                <a:rPr lang="en-US" altLang="ko-KR" sz="1200" b="1" dirty="0" smtClean="0">
                  <a:solidFill>
                    <a:schemeClr val="tx1"/>
                  </a:solidFill>
                </a:rPr>
                <a:t>, Medical</a:t>
              </a:r>
            </a:p>
            <a:p>
              <a:pPr algn="ctr"/>
              <a:r>
                <a:rPr lang="en-US" altLang="ko-KR" sz="1200" b="1" dirty="0" smtClean="0">
                  <a:solidFill>
                    <a:schemeClr val="tx1"/>
                  </a:solidFill>
                </a:rPr>
                <a:t>research</a:t>
              </a:r>
              <a:endParaRPr lang="ko-KR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82" name="직사각형 81"/>
            <p:cNvSpPr/>
            <p:nvPr/>
          </p:nvSpPr>
          <p:spPr>
            <a:xfrm>
              <a:off x="3236596" y="1726121"/>
              <a:ext cx="3059424" cy="193923"/>
            </a:xfrm>
            <a:prstGeom prst="rect">
              <a:avLst/>
            </a:prstGeom>
            <a:solidFill>
              <a:srgbClr val="B5281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직사각형 82"/>
            <p:cNvSpPr/>
            <p:nvPr/>
          </p:nvSpPr>
          <p:spPr>
            <a:xfrm>
              <a:off x="5710173" y="3729987"/>
              <a:ext cx="1041506" cy="840331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 smtClean="0">
                  <a:solidFill>
                    <a:schemeClr val="tx1"/>
                  </a:solidFill>
                </a:rPr>
                <a:t>Atom trap</a:t>
              </a:r>
            </a:p>
            <a:p>
              <a:pPr algn="ctr"/>
              <a:r>
                <a:rPr lang="en-US" altLang="ko-KR" sz="1200" b="1" dirty="0" smtClean="0">
                  <a:solidFill>
                    <a:schemeClr val="tx1"/>
                  </a:solidFill>
                </a:rPr>
                <a:t>experiment</a:t>
              </a:r>
              <a:endParaRPr lang="ko-KR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84" name="타원 83"/>
            <p:cNvSpPr/>
            <p:nvPr/>
          </p:nvSpPr>
          <p:spPr>
            <a:xfrm>
              <a:off x="5384702" y="2049325"/>
              <a:ext cx="260376" cy="258563"/>
            </a:xfrm>
            <a:prstGeom prst="ellipse">
              <a:avLst/>
            </a:prstGeom>
            <a:solidFill>
              <a:srgbClr val="E0D22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TextBox 180"/>
            <p:cNvSpPr txBox="1">
              <a:spLocks noChangeArrowheads="1"/>
            </p:cNvSpPr>
            <p:nvPr/>
          </p:nvSpPr>
          <p:spPr bwMode="auto">
            <a:xfrm>
              <a:off x="487867" y="2060848"/>
              <a:ext cx="516436" cy="388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0147" tIns="40074" rIns="80147" bIns="40074">
              <a:spAutoFit/>
            </a:bodyPr>
            <a:lstStyle/>
            <a:p>
              <a:r>
                <a:rPr lang="en-US" altLang="ko-KR" sz="1000" b="1" dirty="0">
                  <a:latin typeface="맑은 고딕" pitchFamily="50" charset="-127"/>
                  <a:ea typeface="맑은 고딕" pitchFamily="50" charset="-127"/>
                </a:rPr>
                <a:t>H</a:t>
              </a:r>
              <a:r>
                <a:rPr lang="en-US" altLang="ko-KR" sz="1000" b="1" baseline="-25000" dirty="0">
                  <a:latin typeface="맑은 고딕" pitchFamily="50" charset="-127"/>
                  <a:ea typeface="맑은 고딕" pitchFamily="50" charset="-127"/>
                </a:rPr>
                <a:t>2</a:t>
              </a:r>
              <a:r>
                <a:rPr lang="en-US" altLang="ko-KR" sz="1000" b="1" dirty="0">
                  <a:latin typeface="맑은 고딕" pitchFamily="50" charset="-127"/>
                  <a:ea typeface="맑은 고딕" pitchFamily="50" charset="-127"/>
                </a:rPr>
                <a:t>+</a:t>
              </a:r>
            </a:p>
            <a:p>
              <a:r>
                <a:rPr lang="en-US" altLang="ko-KR" sz="1000" b="1" dirty="0">
                  <a:latin typeface="맑은 고딕" pitchFamily="50" charset="-127"/>
                  <a:ea typeface="맑은 고딕" pitchFamily="50" charset="-127"/>
                </a:rPr>
                <a:t>D+</a:t>
              </a:r>
              <a:endParaRPr lang="ko-KR" altLang="en-US" sz="10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6" name="자유형 85"/>
            <p:cNvSpPr/>
            <p:nvPr/>
          </p:nvSpPr>
          <p:spPr>
            <a:xfrm>
              <a:off x="6362423" y="1814552"/>
              <a:ext cx="1106600" cy="492738"/>
            </a:xfrm>
            <a:custGeom>
              <a:avLst/>
              <a:gdLst>
                <a:gd name="connsiteX0" fmla="*/ 0 w 968992"/>
                <a:gd name="connsiteY0" fmla="*/ 0 h 518615"/>
                <a:gd name="connsiteX1" fmla="*/ 313899 w 968992"/>
                <a:gd name="connsiteY1" fmla="*/ 81887 h 518615"/>
                <a:gd name="connsiteX2" fmla="*/ 477672 w 968992"/>
                <a:gd name="connsiteY2" fmla="*/ 436728 h 518615"/>
                <a:gd name="connsiteX3" fmla="*/ 968992 w 968992"/>
                <a:gd name="connsiteY3" fmla="*/ 518615 h 518615"/>
                <a:gd name="connsiteX4" fmla="*/ 968992 w 968992"/>
                <a:gd name="connsiteY4" fmla="*/ 518615 h 518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8992" h="518615">
                  <a:moveTo>
                    <a:pt x="0" y="0"/>
                  </a:moveTo>
                  <a:cubicBezTo>
                    <a:pt x="117143" y="4549"/>
                    <a:pt x="234287" y="9099"/>
                    <a:pt x="313899" y="81887"/>
                  </a:cubicBezTo>
                  <a:cubicBezTo>
                    <a:pt x="393511" y="154675"/>
                    <a:pt x="368490" y="363940"/>
                    <a:pt x="477672" y="436728"/>
                  </a:cubicBezTo>
                  <a:cubicBezTo>
                    <a:pt x="586854" y="509516"/>
                    <a:pt x="968992" y="518615"/>
                    <a:pt x="968992" y="518615"/>
                  </a:cubicBezTo>
                  <a:lnTo>
                    <a:pt x="968992" y="518615"/>
                  </a:lnTo>
                </a:path>
              </a:pathLst>
            </a:cu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내용 개체 틀 4"/>
            <p:cNvSpPr txBox="1">
              <a:spLocks/>
            </p:cNvSpPr>
            <p:nvPr/>
          </p:nvSpPr>
          <p:spPr>
            <a:xfrm>
              <a:off x="2739142" y="3861048"/>
              <a:ext cx="2160240" cy="936104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914400" rtl="0" eaLnBrk="1" fontAlgn="auto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altLang="ko-KR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+mn-cs"/>
                </a:rPr>
                <a:t>Nuclear Astrophysics</a:t>
              </a:r>
            </a:p>
            <a:p>
              <a:pPr marL="342900" marR="0" lvl="0" indent="-342900" algn="l" defTabSz="914400" rtl="0" eaLnBrk="1" fontAlgn="auto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altLang="ko-KR" sz="1200" b="1" dirty="0" smtClean="0">
                  <a:solidFill>
                    <a:srgbClr val="FFFF00"/>
                  </a:solidFill>
                  <a:latin typeface="맑은 고딕" pitchFamily="50" charset="-127"/>
                  <a:ea typeface="맑은 고딕" pitchFamily="50" charset="-127"/>
                </a:rPr>
                <a:t>Material science</a:t>
              </a:r>
            </a:p>
            <a:p>
              <a:pPr marL="342900" marR="0" lvl="0" indent="-342900" algn="l" defTabSz="914400" rtl="0" eaLnBrk="1" fontAlgn="auto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altLang="ko-KR" sz="1200" b="1" dirty="0" smtClean="0">
                  <a:solidFill>
                    <a:srgbClr val="FFFF00"/>
                  </a:solidFill>
                  <a:latin typeface="맑은 고딕" pitchFamily="50" charset="-127"/>
                  <a:ea typeface="맑은 고딕" pitchFamily="50" charset="-127"/>
                </a:rPr>
                <a:t>Bio science</a:t>
              </a:r>
            </a:p>
            <a:p>
              <a:pPr marL="342900" marR="0" lvl="0" indent="-342900" algn="l" defTabSz="914400" rtl="0" eaLnBrk="1" fontAlgn="auto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altLang="ko-KR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+mn-cs"/>
                </a:rPr>
                <a:t>Nuclear data</a:t>
              </a:r>
              <a:endParaRPr kumimoji="0" lang="en-US" altLang="ko-KR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endParaRPr>
            </a:p>
          </p:txBody>
        </p:sp>
        <p:sp>
          <p:nvSpPr>
            <p:cNvPr id="94" name="내용 개체 틀 4"/>
            <p:cNvSpPr txBox="1">
              <a:spLocks/>
            </p:cNvSpPr>
            <p:nvPr/>
          </p:nvSpPr>
          <p:spPr>
            <a:xfrm>
              <a:off x="5512298" y="4365104"/>
              <a:ext cx="1440000" cy="504056"/>
            </a:xfrm>
            <a:prstGeom prst="rect">
              <a:avLst/>
            </a:prstGeom>
            <a:solidFill>
              <a:srgbClr val="002060"/>
            </a:solidFill>
          </p:spPr>
          <p:txBody>
            <a:bodyPr vert="horz" lIns="91440" tIns="45720" rIns="91440" bIns="45720" rtlCol="0" anchor="ctr">
              <a:noAutofit/>
            </a:bodyPr>
            <a:lstStyle/>
            <a:p>
              <a:pPr marL="342900" marR="0" lvl="0" indent="-342900" algn="l" defTabSz="914400" rtl="0" eaLnBrk="1" fontAlgn="auto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altLang="ko-KR" sz="1200" b="1" dirty="0" smtClean="0">
                  <a:solidFill>
                    <a:srgbClr val="FFFF00"/>
                  </a:solidFill>
                  <a:latin typeface="맑은 고딕" pitchFamily="50" charset="-127"/>
                  <a:ea typeface="맑은 고딕" pitchFamily="50" charset="-127"/>
                </a:rPr>
                <a:t>Atomic / Nuclear physics</a:t>
              </a:r>
              <a:endParaRPr kumimoji="0" lang="en-US" altLang="ko-KR" sz="10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endParaRPr>
            </a:p>
          </p:txBody>
        </p:sp>
        <p:sp>
          <p:nvSpPr>
            <p:cNvPr id="95" name="내용 개체 틀 4"/>
            <p:cNvSpPr txBox="1">
              <a:spLocks/>
            </p:cNvSpPr>
            <p:nvPr/>
          </p:nvSpPr>
          <p:spPr>
            <a:xfrm>
              <a:off x="7393334" y="2708920"/>
              <a:ext cx="1466488" cy="288032"/>
            </a:xfrm>
            <a:prstGeom prst="rect">
              <a:avLst/>
            </a:prstGeom>
            <a:solidFill>
              <a:srgbClr val="002060"/>
            </a:solidFill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ctr" defTabSz="914400" rtl="0" eaLnBrk="1" fontAlgn="auto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altLang="ko-KR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+mn-cs"/>
                </a:rPr>
                <a:t>Medical science</a:t>
              </a:r>
              <a:endParaRPr kumimoji="0" lang="en-US" altLang="ko-KR" sz="10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endParaRPr>
            </a:p>
          </p:txBody>
        </p:sp>
        <p:sp>
          <p:nvSpPr>
            <p:cNvPr id="96" name="내용 개체 틀 4"/>
            <p:cNvSpPr txBox="1">
              <a:spLocks/>
            </p:cNvSpPr>
            <p:nvPr/>
          </p:nvSpPr>
          <p:spPr>
            <a:xfrm>
              <a:off x="7059622" y="5085184"/>
              <a:ext cx="1368152" cy="504056"/>
            </a:xfrm>
            <a:prstGeom prst="rect">
              <a:avLst/>
            </a:prstGeom>
            <a:solidFill>
              <a:srgbClr val="002060"/>
            </a:solidFill>
          </p:spPr>
          <p:txBody>
            <a:bodyPr vert="horz" lIns="91440" tIns="45720" rIns="91440" bIns="45720" rtlCol="0" anchor="ctr">
              <a:noAutofit/>
            </a:bodyPr>
            <a:lstStyle/>
            <a:p>
              <a:pPr marL="342900" marR="0" lvl="0" indent="-342900" algn="l" defTabSz="914400" rtl="0" eaLnBrk="1" fontAlgn="auto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altLang="ko-KR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+mn-cs"/>
                </a:rPr>
                <a:t>Nuclear Physics</a:t>
              </a:r>
            </a:p>
          </p:txBody>
        </p:sp>
        <p:sp>
          <p:nvSpPr>
            <p:cNvPr id="97" name="내용 개체 틀 4"/>
            <p:cNvSpPr txBox="1">
              <a:spLocks/>
            </p:cNvSpPr>
            <p:nvPr/>
          </p:nvSpPr>
          <p:spPr>
            <a:xfrm>
              <a:off x="7281976" y="1211832"/>
              <a:ext cx="1826528" cy="288032"/>
            </a:xfrm>
            <a:prstGeom prst="rect">
              <a:avLst/>
            </a:prstGeom>
            <a:solidFill>
              <a:srgbClr val="002060"/>
            </a:solidFill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ctr" defTabSz="914400" rtl="0" eaLnBrk="1" fontAlgn="auto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altLang="ko-KR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+mn-cs"/>
                </a:rPr>
                <a:t>Future extension area</a:t>
              </a:r>
              <a:endParaRPr kumimoji="0" lang="en-US" altLang="ko-KR" sz="10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endParaRPr>
            </a:p>
          </p:txBody>
        </p:sp>
        <p:sp>
          <p:nvSpPr>
            <p:cNvPr id="124" name="직사각형 123"/>
            <p:cNvSpPr/>
            <p:nvPr/>
          </p:nvSpPr>
          <p:spPr>
            <a:xfrm>
              <a:off x="7360" y="4273351"/>
              <a:ext cx="244827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b="1" dirty="0" smtClean="0">
                  <a:solidFill>
                    <a:srgbClr val="0000FF"/>
                  </a:solidFill>
                </a:rPr>
                <a:t>ISOL with cyclotron driver (70 kW)</a:t>
              </a:r>
              <a:endParaRPr lang="ko-KR" altLang="en-US" sz="1400" dirty="0" smtClean="0"/>
            </a:p>
          </p:txBody>
        </p:sp>
        <p:sp>
          <p:nvSpPr>
            <p:cNvPr id="142" name="직사각형 152"/>
            <p:cNvSpPr/>
            <p:nvPr/>
          </p:nvSpPr>
          <p:spPr>
            <a:xfrm>
              <a:off x="7078492" y="4436381"/>
              <a:ext cx="130426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400" b="1" dirty="0" smtClean="0"/>
                <a:t>High energy </a:t>
              </a:r>
            </a:p>
            <a:p>
              <a:pPr algn="ctr"/>
              <a:r>
                <a:rPr lang="en-US" altLang="ko-KR" sz="1400" b="1" dirty="0" smtClean="0"/>
                <a:t>experiments</a:t>
              </a:r>
              <a:endParaRPr lang="ko-KR" altLang="en-US" sz="1400" b="1" dirty="0"/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6282508" y="5877272"/>
            <a:ext cx="281198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lvl="1" algn="ctr"/>
            <a:r>
              <a:rPr lang="en-US" altLang="ko-KR" sz="2000" b="1" kern="1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RAON</a:t>
            </a:r>
            <a:r>
              <a:rPr lang="en-US" altLang="ko-KR" sz="2000" b="1" kern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user community</a:t>
            </a: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March 31 @IBS</a:t>
            </a:r>
            <a:endParaRPr lang="ko-KR" alt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4454368" y="560906"/>
            <a:ext cx="2663317" cy="600164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US" altLang="ko-KR" sz="1400" b="1" dirty="0" smtClean="0">
                <a:ea typeface="맑은 고딕" pitchFamily="50" charset="-127"/>
              </a:rPr>
              <a:t>200 </a:t>
            </a:r>
            <a:r>
              <a:rPr kumimoji="0" lang="en-US" altLang="ko-KR" sz="1400" b="1" dirty="0">
                <a:ea typeface="맑은 고딕" pitchFamily="50" charset="-127"/>
              </a:rPr>
              <a:t>MeV/u, 9Ⅹ10</a:t>
            </a:r>
            <a:r>
              <a:rPr kumimoji="0" lang="en-US" altLang="ko-KR" sz="1400" b="1" baseline="30000" dirty="0">
                <a:ea typeface="맑은 고딕" pitchFamily="50" charset="-127"/>
              </a:rPr>
              <a:t>8</a:t>
            </a:r>
            <a:r>
              <a:rPr kumimoji="0" lang="en-US" altLang="ko-KR" sz="1400" b="1" dirty="0">
                <a:ea typeface="맑은 고딕" pitchFamily="50" charset="-127"/>
              </a:rPr>
              <a:t>pps(</a:t>
            </a:r>
            <a:r>
              <a:rPr kumimoji="0" lang="en-US" altLang="ko-KR" sz="1400" b="1" baseline="30000" dirty="0">
                <a:ea typeface="맑은 고딕" pitchFamily="50" charset="-127"/>
              </a:rPr>
              <a:t>132</a:t>
            </a:r>
            <a:r>
              <a:rPr kumimoji="0" lang="en-US" altLang="ko-KR" sz="1400" b="1" dirty="0">
                <a:ea typeface="맑은 고딕" pitchFamily="50" charset="-127"/>
              </a:rPr>
              <a:t>Sn)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US" altLang="ko-KR" sz="1400" b="1" dirty="0">
                <a:ea typeface="맑은 고딕" pitchFamily="50" charset="-127"/>
              </a:rPr>
              <a:t>200 MeV/u, 8puA (U)</a:t>
            </a:r>
            <a:endParaRPr kumimoji="0" lang="ko-KR" altLang="en-US" sz="1400" b="1" dirty="0">
              <a:ea typeface="맑은 고딕" pitchFamily="50" charset="-127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03685" y="883797"/>
            <a:ext cx="1627254" cy="30777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ea typeface="맑은 고딕" pitchFamily="50" charset="-127"/>
              </a:rPr>
              <a:t>28GHz SC ECR IS</a:t>
            </a:r>
            <a:endParaRPr kumimoji="0" lang="ko-KR" altLang="en-US" sz="1400" b="1" dirty="0">
              <a:ea typeface="맑은 고딕" pitchFamily="50" charset="-127"/>
            </a:endParaRPr>
          </a:p>
        </p:txBody>
      </p:sp>
      <p:sp>
        <p:nvSpPr>
          <p:cNvPr id="101" name="TextBox 93"/>
          <p:cNvSpPr txBox="1">
            <a:spLocks noChangeArrowheads="1"/>
          </p:cNvSpPr>
          <p:nvPr/>
        </p:nvSpPr>
        <p:spPr bwMode="auto">
          <a:xfrm>
            <a:off x="2771800" y="2892972"/>
            <a:ext cx="7232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100" b="1" dirty="0">
                <a:ea typeface="맑은 고딕" pitchFamily="50" charset="-127"/>
              </a:rPr>
              <a:t>Stripper</a:t>
            </a:r>
            <a:endParaRPr kumimoji="0" lang="ko-KR" altLang="en-US" sz="1100" b="1" dirty="0">
              <a:ea typeface="맑은 고딕" pitchFamily="50" charset="-127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216460" y="2763879"/>
            <a:ext cx="1339316" cy="307777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ea typeface="맑은 고딕" pitchFamily="50" charset="-127"/>
              </a:rPr>
              <a:t>18.5 </a:t>
            </a:r>
            <a:r>
              <a:rPr kumimoji="0" lang="en-US" altLang="ko-KR" sz="1400" b="1" dirty="0">
                <a:ea typeface="맑은 고딕" pitchFamily="50" charset="-127"/>
              </a:rPr>
              <a:t>MeV/u  </a:t>
            </a:r>
            <a:endParaRPr kumimoji="0" lang="ko-KR" altLang="en-US" sz="1400" b="1" dirty="0">
              <a:ea typeface="맑은 고딕" pitchFamily="50" charset="-127"/>
            </a:endParaRPr>
          </a:p>
        </p:txBody>
      </p:sp>
      <p:cxnSp>
        <p:nvCxnSpPr>
          <p:cNvPr id="103" name="직선 화살표 연결선 102"/>
          <p:cNvCxnSpPr/>
          <p:nvPr/>
        </p:nvCxnSpPr>
        <p:spPr>
          <a:xfrm>
            <a:off x="2384561" y="2881400"/>
            <a:ext cx="243223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March 17, 2014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4002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36</a:t>
            </a:fld>
            <a:endParaRPr lang="ko-KR" altLang="en-US" dirty="0"/>
          </a:p>
        </p:txBody>
      </p:sp>
      <p:pic>
        <p:nvPicPr>
          <p:cNvPr id="7" name="그림 6" descr="Fig-19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81264" y="2838890"/>
            <a:ext cx="4627240" cy="3470430"/>
          </a:xfrm>
          <a:prstGeom prst="rect">
            <a:avLst/>
          </a:prstGeom>
        </p:spPr>
      </p:pic>
      <p:pic>
        <p:nvPicPr>
          <p:cNvPr id="10" name="그림 9" descr="Neutron_layer_to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78" y="1844824"/>
            <a:ext cx="4552460" cy="34563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 bwMode="auto">
          <a:xfrm>
            <a:off x="1187469" y="1475492"/>
            <a:ext cx="22894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ko-KR" dirty="0" smtClean="0">
                <a:solidFill>
                  <a:srgbClr val="0070C0"/>
                </a:solidFill>
                <a:latin typeface="Bauhaus 93" panose="04030905020B02020C02" pitchFamily="82" charset="0"/>
                <a:ea typeface="굴림" pitchFamily="50" charset="-127"/>
              </a:rPr>
              <a:t>Layer Number vs. </a:t>
            </a:r>
            <a:r>
              <a:rPr lang="en-US" altLang="ko-KR" dirty="0" err="1" smtClean="0">
                <a:solidFill>
                  <a:srgbClr val="0070C0"/>
                </a:solidFill>
                <a:latin typeface="Bauhaus 93" panose="04030905020B02020C02" pitchFamily="82" charset="0"/>
                <a:ea typeface="굴림" pitchFamily="50" charset="-127"/>
              </a:rPr>
              <a:t>ToF</a:t>
            </a:r>
            <a:endParaRPr lang="ko-KR" altLang="en-US" dirty="0" smtClean="0">
              <a:solidFill>
                <a:srgbClr val="0070C0"/>
              </a:solidFill>
              <a:latin typeface="Bauhaus 93" panose="04030905020B02020C02" pitchFamily="82" charset="0"/>
              <a:ea typeface="굴림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5364088" y="2276872"/>
            <a:ext cx="3161315" cy="67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ko-KR" dirty="0" smtClean="0">
                <a:solidFill>
                  <a:srgbClr val="0070C0"/>
                </a:solidFill>
                <a:latin typeface="Bauhaus 93" panose="04030905020B02020C02" pitchFamily="82" charset="0"/>
                <a:ea typeface="굴림" pitchFamily="50" charset="-127"/>
              </a:rPr>
              <a:t>Efficiency as a function of </a:t>
            </a:r>
          </a:p>
          <a:p>
            <a:pPr>
              <a:spcBef>
                <a:spcPct val="10000"/>
              </a:spcBef>
            </a:pPr>
            <a:r>
              <a:rPr lang="en-US" altLang="ko-KR" dirty="0" smtClean="0">
                <a:solidFill>
                  <a:srgbClr val="0070C0"/>
                </a:solidFill>
                <a:latin typeface="Bauhaus 93" panose="04030905020B02020C02" pitchFamily="82" charset="0"/>
                <a:ea typeface="굴림" pitchFamily="50" charset="-127"/>
              </a:rPr>
              <a:t>the distance from the target</a:t>
            </a:r>
            <a:endParaRPr lang="ko-KR" altLang="en-US" dirty="0" smtClean="0">
              <a:solidFill>
                <a:srgbClr val="0070C0"/>
              </a:solidFill>
              <a:latin typeface="Bauhaus 93" panose="04030905020B02020C02" pitchFamily="82" charset="0"/>
              <a:ea typeface="굴림" pitchFamily="50" charset="-127"/>
            </a:endParaRPr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March 31 @IBS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March 17, 2014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069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37</a:t>
            </a:fld>
            <a:endParaRPr lang="ko-KR" altLang="en-US" dirty="0"/>
          </a:p>
        </p:txBody>
      </p:sp>
      <p:grpSp>
        <p:nvGrpSpPr>
          <p:cNvPr id="7" name="그룹 6"/>
          <p:cNvGrpSpPr/>
          <p:nvPr/>
        </p:nvGrpSpPr>
        <p:grpSpPr>
          <a:xfrm>
            <a:off x="179512" y="1080120"/>
            <a:ext cx="8712968" cy="5229200"/>
            <a:chOff x="251520" y="1480638"/>
            <a:chExt cx="8878004" cy="5373216"/>
          </a:xfrm>
        </p:grpSpPr>
        <p:sp>
          <p:nvSpPr>
            <p:cNvPr id="8" name="직사각형 7"/>
            <p:cNvSpPr/>
            <p:nvPr/>
          </p:nvSpPr>
          <p:spPr>
            <a:xfrm>
              <a:off x="251520" y="1484784"/>
              <a:ext cx="2736304" cy="1800200"/>
            </a:xfrm>
            <a:prstGeom prst="rect">
              <a:avLst/>
            </a:prstGeom>
            <a:noFill/>
            <a:ln w="28575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7958" y="2844408"/>
              <a:ext cx="1630139" cy="30777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accent6">
                      <a:lumMod val="75000"/>
                    </a:schemeClr>
                  </a:solidFill>
                </a:rPr>
                <a:t>ISOL</a:t>
              </a:r>
              <a:r>
                <a:rPr lang="en-US" altLang="ko-KR" sz="1400" b="1" dirty="0" smtClean="0"/>
                <a:t>+</a:t>
              </a:r>
              <a:r>
                <a:rPr lang="en-US" altLang="ko-KR" sz="1400" b="1" dirty="0" smtClean="0">
                  <a:solidFill>
                    <a:srgbClr val="7030A0"/>
                  </a:solidFill>
                </a:rPr>
                <a:t>IFF</a:t>
              </a:r>
              <a:r>
                <a:rPr lang="en-US" altLang="ko-KR" sz="1400" b="1" dirty="0" smtClean="0"/>
                <a:t>+</a:t>
              </a:r>
              <a:r>
                <a:rPr lang="en-US" altLang="ko-KR" sz="1400" b="1" dirty="0" smtClean="0">
                  <a:solidFill>
                    <a:srgbClr val="0070C0"/>
                  </a:solidFill>
                </a:rPr>
                <a:t>ISOL</a:t>
              </a:r>
              <a:endParaRPr lang="ko-KR" altLang="en-US" sz="1400" b="1" dirty="0">
                <a:solidFill>
                  <a:srgbClr val="0070C0"/>
                </a:solidFill>
              </a:endParaRPr>
            </a:p>
          </p:txBody>
        </p:sp>
        <p:grpSp>
          <p:nvGrpSpPr>
            <p:cNvPr id="10" name="그룹 50"/>
            <p:cNvGrpSpPr/>
            <p:nvPr/>
          </p:nvGrpSpPr>
          <p:grpSpPr>
            <a:xfrm>
              <a:off x="1208644" y="1480638"/>
              <a:ext cx="7920880" cy="5373216"/>
              <a:chOff x="755576" y="1080120"/>
              <a:chExt cx="7920880" cy="5373216"/>
            </a:xfrm>
          </p:grpSpPr>
          <p:sp>
            <p:nvSpPr>
              <p:cNvPr id="22" name="정육면체 21"/>
              <p:cNvSpPr/>
              <p:nvPr/>
            </p:nvSpPr>
            <p:spPr>
              <a:xfrm>
                <a:off x="755576" y="1844824"/>
                <a:ext cx="7920880" cy="4608512"/>
              </a:xfrm>
              <a:prstGeom prst="cube">
                <a:avLst>
                  <a:gd name="adj" fmla="val 95978"/>
                </a:avLst>
              </a:prstGeom>
              <a:gradFill flip="none" rotWithShape="1"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내용 개체 틀 4"/>
              <p:cNvSpPr txBox="1">
                <a:spLocks/>
              </p:cNvSpPr>
              <p:nvPr/>
            </p:nvSpPr>
            <p:spPr>
              <a:xfrm>
                <a:off x="2557916" y="3729961"/>
                <a:ext cx="3496619" cy="753753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00CC0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342900" marR="0" lvl="0" indent="-342900" algn="l" defTabSz="9144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Ø"/>
                  <a:tabLst/>
                  <a:defRPr/>
                </a:pPr>
                <a:r>
                  <a:rPr kumimoji="0" lang="en-US" altLang="ko-KR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CC00"/>
                    </a:solidFill>
                    <a:effectLst/>
                    <a:uLnTx/>
                    <a:uFillTx/>
                    <a:ea typeface="맑은 고딕" pitchFamily="50" charset="-127"/>
                    <a:cs typeface="+mn-cs"/>
                  </a:rPr>
                  <a:t>Nuclear data using fast neutrons</a:t>
                </a:r>
              </a:p>
              <a:p>
                <a:pPr marL="446088" marR="0" lvl="0" indent="-265113" algn="l" defTabSz="9144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altLang="ko-KR" sz="1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CC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Basic data for future nuclear energy</a:t>
                </a:r>
              </a:p>
              <a:p>
                <a:pPr marL="446088" marR="0" lvl="0" indent="-265113" algn="l" defTabSz="9144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altLang="ko-KR" sz="1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CC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Radioactive waste transmutation</a:t>
                </a:r>
                <a:r>
                  <a:rPr kumimoji="0" lang="en-US" altLang="ko-KR" sz="1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CC00"/>
                    </a:solidFill>
                    <a:effectLst/>
                    <a:uLnTx/>
                    <a:uFillTx/>
                    <a:ea typeface="맑은 고딕" pitchFamily="50" charset="-127"/>
                    <a:cs typeface="+mn-cs"/>
                  </a:rPr>
                  <a:t> </a:t>
                </a:r>
              </a:p>
            </p:txBody>
          </p:sp>
          <p:sp>
            <p:nvSpPr>
              <p:cNvPr id="24" name="내용 개체 틀 4"/>
              <p:cNvSpPr txBox="1">
                <a:spLocks/>
              </p:cNvSpPr>
              <p:nvPr/>
            </p:nvSpPr>
            <p:spPr>
              <a:xfrm>
                <a:off x="4109984" y="2025836"/>
                <a:ext cx="3456384" cy="88789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342900" marR="0" lvl="0" indent="-342900" algn="l" defTabSz="9144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Ø"/>
                  <a:tabLst/>
                  <a:defRPr/>
                </a:pPr>
                <a:r>
                  <a:rPr kumimoji="0" lang="en-US" altLang="ko-KR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  <a:cs typeface="+mn-cs"/>
                  </a:rPr>
                  <a:t>Nuclear Astrophysics</a:t>
                </a:r>
              </a:p>
              <a:p>
                <a:pPr marL="446088" marR="0" lvl="0" indent="-265113" algn="l" defTabSz="9144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altLang="ko-KR" sz="1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  <a:cs typeface="+mn-cs"/>
                  </a:rPr>
                  <a:t>Origin of nuclei</a:t>
                </a:r>
              </a:p>
              <a:p>
                <a:pPr marL="446088" marR="0" lvl="0" indent="-265113" algn="l" defTabSz="9144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altLang="ko-KR" sz="1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  <a:cs typeface="+mn-cs"/>
                  </a:rPr>
                  <a:t>Paths of nucleosynthesis </a:t>
                </a:r>
              </a:p>
              <a:p>
                <a:pPr marL="446088" marR="0" lvl="0" indent="-265113" algn="l" defTabSz="9144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altLang="ko-KR" sz="1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  <a:cs typeface="+mn-cs"/>
                  </a:rPr>
                  <a:t>Neutron stars and supernovae</a:t>
                </a:r>
              </a:p>
            </p:txBody>
          </p:sp>
          <p:sp>
            <p:nvSpPr>
              <p:cNvPr id="25" name="내용 개체 틀 4"/>
              <p:cNvSpPr txBox="1">
                <a:spLocks/>
              </p:cNvSpPr>
              <p:nvPr/>
            </p:nvSpPr>
            <p:spPr>
              <a:xfrm>
                <a:off x="1632750" y="4538487"/>
                <a:ext cx="3521853" cy="8475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342900" marR="0" lvl="0" indent="-342900" algn="l" defTabSz="9144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Ø"/>
                  <a:tabLst/>
                  <a:defRPr/>
                </a:pPr>
                <a:r>
                  <a:rPr kumimoji="0" lang="en-US" altLang="ko-KR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ea typeface="맑은 고딕" pitchFamily="50" charset="-127"/>
                    <a:cs typeface="+mn-cs"/>
                  </a:rPr>
                  <a:t>Material science</a:t>
                </a:r>
              </a:p>
              <a:p>
                <a:pPr marL="446088" marR="0" lvl="0" indent="-265113" algn="l" defTabSz="9144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altLang="ko-KR" sz="1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Production &amp; Characterization</a:t>
                </a:r>
                <a:r>
                  <a:rPr kumimoji="0" lang="en-US" altLang="ko-KR" sz="11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  <a:r>
                  <a:rPr kumimoji="0" lang="en-US" altLang="ko-KR" sz="1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of new materials</a:t>
                </a:r>
              </a:p>
              <a:p>
                <a:pPr marL="446088" marR="0" lvl="0" indent="-265113" algn="l" defTabSz="9144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lang="en-US" altLang="ko-KR" sz="1100" b="1" dirty="0" smtClean="0">
                    <a:solidFill>
                      <a:srgbClr val="0000FF"/>
                    </a:solidFill>
                  </a:rPr>
                  <a:t>D</a:t>
                </a:r>
                <a:r>
                  <a:rPr kumimoji="0" lang="en-US" altLang="ko-KR" sz="11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ynamic</a:t>
                </a:r>
                <a:r>
                  <a:rPr kumimoji="0" lang="en-US" altLang="ko-KR" sz="1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image in nm scale</a:t>
                </a:r>
              </a:p>
            </p:txBody>
          </p:sp>
          <p:sp>
            <p:nvSpPr>
              <p:cNvPr id="26" name="내용 개체 틀 4"/>
              <p:cNvSpPr txBox="1">
                <a:spLocks/>
              </p:cNvSpPr>
              <p:nvPr/>
            </p:nvSpPr>
            <p:spPr>
              <a:xfrm>
                <a:off x="4974079" y="1080120"/>
                <a:ext cx="3555632" cy="9023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342900" marR="0" lvl="0" indent="-342900" algn="l" defTabSz="9144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Ø"/>
                  <a:tabLst/>
                  <a:defRPr/>
                </a:pPr>
                <a:r>
                  <a:rPr kumimoji="0" lang="en-US" altLang="ko-KR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  <a:cs typeface="+mn-cs"/>
                  </a:rPr>
                  <a:t>Nuclear Physics</a:t>
                </a:r>
              </a:p>
              <a:p>
                <a:pPr marL="446088" marR="0" lvl="0" indent="-265113" algn="l" defTabSz="9144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lang="en-US" altLang="ko-KR" sz="1100" b="1" dirty="0" smtClean="0">
                    <a:solidFill>
                      <a:srgbClr val="C00000"/>
                    </a:solidFill>
                    <a:latin typeface="맑은 고딕" pitchFamily="50" charset="-127"/>
                    <a:ea typeface="맑은 고딕" pitchFamily="50" charset="-127"/>
                  </a:rPr>
                  <a:t>E</a:t>
                </a:r>
                <a:r>
                  <a:rPr kumimoji="0" lang="en-US" altLang="ko-KR" sz="11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  <a:cs typeface="+mn-cs"/>
                  </a:rPr>
                  <a:t>xotic</a:t>
                </a:r>
                <a:r>
                  <a:rPr kumimoji="0" lang="en-US" altLang="ko-KR" sz="1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  <a:cs typeface="+mn-cs"/>
                  </a:rPr>
                  <a:t> nuclei near the neutron drip line</a:t>
                </a:r>
              </a:p>
              <a:p>
                <a:pPr marL="446088" marR="0" lvl="0" indent="-265113" algn="l" defTabSz="9144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lang="en-US" altLang="ko-KR" sz="1100" b="1" dirty="0" smtClean="0">
                    <a:solidFill>
                      <a:srgbClr val="C00000"/>
                    </a:solidFill>
                    <a:latin typeface="맑은 고딕" pitchFamily="50" charset="-127"/>
                    <a:ea typeface="맑은 고딕" pitchFamily="50" charset="-127"/>
                  </a:rPr>
                  <a:t>S</a:t>
                </a:r>
                <a:r>
                  <a:rPr kumimoji="0" lang="en-US" altLang="ko-KR" sz="11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  <a:cs typeface="+mn-cs"/>
                  </a:rPr>
                  <a:t>uper</a:t>
                </a:r>
                <a:r>
                  <a:rPr lang="en-US" altLang="ko-KR" sz="1100" b="1" dirty="0" smtClean="0">
                    <a:solidFill>
                      <a:srgbClr val="C00000"/>
                    </a:solidFill>
                    <a:latin typeface="맑은 고딕" pitchFamily="50" charset="-127"/>
                    <a:ea typeface="맑은 고딕" pitchFamily="50" charset="-127"/>
                  </a:rPr>
                  <a:t>-H</a:t>
                </a:r>
                <a:r>
                  <a:rPr kumimoji="0" lang="en-US" altLang="ko-KR" sz="11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  <a:cs typeface="+mn-cs"/>
                  </a:rPr>
                  <a:t>eavy</a:t>
                </a:r>
                <a:r>
                  <a:rPr kumimoji="0" lang="en-US" altLang="ko-KR" sz="1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  <a:cs typeface="+mn-cs"/>
                  </a:rPr>
                  <a:t> Elements (SHE)</a:t>
                </a:r>
              </a:p>
              <a:p>
                <a:pPr marL="446088" marR="0" lvl="0" indent="-265113" algn="l" defTabSz="9144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altLang="ko-KR" sz="1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  <a:cs typeface="+mn-cs"/>
                  </a:rPr>
                  <a:t>Equation-of-state (</a:t>
                </a:r>
                <a:r>
                  <a:rPr kumimoji="0" lang="en-US" altLang="ko-KR" sz="11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  <a:cs typeface="+mn-cs"/>
                  </a:rPr>
                  <a:t>EoS</a:t>
                </a:r>
                <a:r>
                  <a:rPr kumimoji="0" lang="en-US" altLang="ko-KR" sz="1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  <a:cs typeface="+mn-cs"/>
                  </a:rPr>
                  <a:t>) of nuclear matter</a:t>
                </a:r>
              </a:p>
            </p:txBody>
          </p:sp>
          <p:sp>
            <p:nvSpPr>
              <p:cNvPr id="27" name="내용 개체 틀 4"/>
              <p:cNvSpPr txBox="1">
                <a:spLocks/>
              </p:cNvSpPr>
              <p:nvPr/>
            </p:nvSpPr>
            <p:spPr>
              <a:xfrm>
                <a:off x="3320305" y="2973265"/>
                <a:ext cx="3525984" cy="71100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96F07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342900" marR="0" lvl="0" indent="-342900" algn="l" defTabSz="9144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Ø"/>
                  <a:tabLst/>
                  <a:defRPr/>
                </a:pPr>
                <a:r>
                  <a:rPr kumimoji="0" lang="en-US" altLang="ko-KR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96F07"/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  <a:cs typeface="+mn-cs"/>
                  </a:rPr>
                  <a:t>Atomic physics</a:t>
                </a:r>
              </a:p>
              <a:p>
                <a:pPr marL="446088" lvl="0" indent="-265113">
                  <a:spcBef>
                    <a:spcPct val="20000"/>
                  </a:spcBef>
                  <a:buFont typeface="Wingdings" pitchFamily="2" charset="2"/>
                  <a:buChar char="§"/>
                  <a:defRPr/>
                </a:pPr>
                <a:r>
                  <a:rPr lang="en-US" altLang="ko-KR" sz="1100" b="1" dirty="0" smtClean="0">
                    <a:solidFill>
                      <a:srgbClr val="F96F07"/>
                    </a:solidFill>
                    <a:latin typeface="맑은 고딕" pitchFamily="50" charset="-127"/>
                    <a:ea typeface="맑은 고딕" pitchFamily="50" charset="-127"/>
                    <a:cs typeface="Arial" pitchFamily="34" charset="0"/>
                  </a:rPr>
                  <a:t>Limits of nuclear existence</a:t>
                </a:r>
              </a:p>
              <a:p>
                <a:pPr marL="446088" marR="0" lvl="0" indent="-265113" algn="l" defTabSz="9144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altLang="ko-KR" sz="1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96F07"/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  <a:cs typeface="Arial" pitchFamily="34" charset="0"/>
                  </a:rPr>
                  <a:t>Fundamental conservation law</a:t>
                </a:r>
              </a:p>
              <a:p>
                <a:pPr marL="342900" marR="0" lvl="0" indent="-342900" algn="l" defTabSz="9144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ko-KR" sz="1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  <a:cs typeface="+mn-cs"/>
                  </a:rPr>
                  <a:t> </a:t>
                </a:r>
                <a:endParaRPr kumimoji="0" lang="ko-KR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1" name="오른쪽 화살표 10"/>
            <p:cNvSpPr/>
            <p:nvPr/>
          </p:nvSpPr>
          <p:spPr>
            <a:xfrm>
              <a:off x="3059832" y="1774799"/>
              <a:ext cx="2327724" cy="386215"/>
            </a:xfrm>
            <a:prstGeom prst="rightArrow">
              <a:avLst>
                <a:gd name="adj1" fmla="val 29926"/>
                <a:gd name="adj2" fmla="val 53743"/>
              </a:avLst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오른쪽 화살표 11"/>
            <p:cNvSpPr/>
            <p:nvPr/>
          </p:nvSpPr>
          <p:spPr>
            <a:xfrm>
              <a:off x="3059831" y="2633872"/>
              <a:ext cx="1491965" cy="432048"/>
            </a:xfrm>
            <a:prstGeom prst="rightArrow">
              <a:avLst>
                <a:gd name="adj1" fmla="val 29926"/>
                <a:gd name="adj2" fmla="val 50000"/>
              </a:avLst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위로 굽은 화살표 12"/>
            <p:cNvSpPr/>
            <p:nvPr/>
          </p:nvSpPr>
          <p:spPr>
            <a:xfrm rot="5400000">
              <a:off x="2732526" y="2964218"/>
              <a:ext cx="648072" cy="1433620"/>
            </a:xfrm>
            <a:prstGeom prst="bentUpArrow">
              <a:avLst>
                <a:gd name="adj1" fmla="val 25200"/>
                <a:gd name="adj2" fmla="val 34731"/>
                <a:gd name="adj3" fmla="val 30155"/>
              </a:avLst>
            </a:prstGeom>
            <a:solidFill>
              <a:schemeClr val="bg1"/>
            </a:solidFill>
            <a:ln>
              <a:solidFill>
                <a:srgbClr val="F96F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위로 굽은 화살표 13"/>
            <p:cNvSpPr/>
            <p:nvPr/>
          </p:nvSpPr>
          <p:spPr>
            <a:xfrm rot="5400000">
              <a:off x="1680908" y="3439771"/>
              <a:ext cx="1368152" cy="1202594"/>
            </a:xfrm>
            <a:prstGeom prst="bentUpArrow">
              <a:avLst>
                <a:gd name="adj1" fmla="val 11437"/>
                <a:gd name="adj2" fmla="val 19981"/>
                <a:gd name="adj3" fmla="val 18345"/>
              </a:avLst>
            </a:prstGeom>
            <a:solidFill>
              <a:schemeClr val="bg1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위로 굽은 화살표 14"/>
            <p:cNvSpPr/>
            <p:nvPr/>
          </p:nvSpPr>
          <p:spPr>
            <a:xfrm rot="5400000">
              <a:off x="491465" y="3970255"/>
              <a:ext cx="2207616" cy="981091"/>
            </a:xfrm>
            <a:prstGeom prst="bentUpArrow">
              <a:avLst>
                <a:gd name="adj1" fmla="val 14106"/>
                <a:gd name="adj2" fmla="val 22275"/>
                <a:gd name="adj3" fmla="val 18705"/>
              </a:avLst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위로 굽은 화살표 15"/>
            <p:cNvSpPr/>
            <p:nvPr/>
          </p:nvSpPr>
          <p:spPr>
            <a:xfrm rot="5400000">
              <a:off x="-673939" y="4426464"/>
              <a:ext cx="3095509" cy="956566"/>
            </a:xfrm>
            <a:prstGeom prst="bentUpArrow">
              <a:avLst>
                <a:gd name="adj1" fmla="val 15091"/>
                <a:gd name="adj2" fmla="val 22275"/>
                <a:gd name="adj3" fmla="val 16545"/>
              </a:avLst>
            </a:prstGeom>
            <a:solidFill>
              <a:schemeClr val="bg1"/>
            </a:solidFill>
            <a:ln>
              <a:solidFill>
                <a:srgbClr val="CC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내용 개체 틀 4"/>
            <p:cNvSpPr txBox="1">
              <a:spLocks/>
            </p:cNvSpPr>
            <p:nvPr/>
          </p:nvSpPr>
          <p:spPr>
            <a:xfrm>
              <a:off x="1352099" y="5831661"/>
              <a:ext cx="3522939" cy="72206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C00FF"/>
              </a:solidFill>
            </a:ln>
          </p:spPr>
          <p:txBody>
            <a:bodyPr vert="horz" lIns="91440" tIns="45720" rIns="91440" bIns="45720" rtlCol="0">
              <a:noAutofit/>
            </a:bodyPr>
            <a:lstStyle/>
            <a:p>
              <a:pPr marL="342900" indent="-342900">
                <a:spcBef>
                  <a:spcPct val="20000"/>
                </a:spcBef>
                <a:buFont typeface="Wingdings" pitchFamily="2" charset="2"/>
                <a:buChar char="Ø"/>
                <a:defRPr/>
              </a:pPr>
              <a:r>
                <a:rPr lang="en-US" altLang="ko-KR" sz="1400" b="1" dirty="0" smtClean="0">
                  <a:solidFill>
                    <a:srgbClr val="CC00FF"/>
                  </a:solidFill>
                  <a:latin typeface="맑은 고딕" pitchFamily="50" charset="-127"/>
                  <a:ea typeface="맑은 고딕" pitchFamily="50" charset="-127"/>
                </a:rPr>
                <a:t>Medical and Bio sciences</a:t>
              </a:r>
              <a:endPara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endParaRPr>
            </a:p>
            <a:p>
              <a:pPr marL="446088" indent="-265113">
                <a:spcBef>
                  <a:spcPct val="20000"/>
                </a:spcBef>
                <a:buFont typeface="Wingdings" pitchFamily="2" charset="2"/>
                <a:buChar char="§"/>
                <a:defRPr/>
              </a:pPr>
              <a:r>
                <a:rPr lang="en-US" altLang="ko-KR" sz="1100" b="1" dirty="0" smtClean="0">
                  <a:solidFill>
                    <a:srgbClr val="CC00FF"/>
                  </a:solidFill>
                </a:rPr>
                <a:t>Advanced therapy technology</a:t>
              </a:r>
            </a:p>
            <a:p>
              <a:pPr marL="446088" indent="-265113">
                <a:spcBef>
                  <a:spcPct val="20000"/>
                </a:spcBef>
                <a:buFont typeface="Wingdings" pitchFamily="2" charset="2"/>
                <a:buChar char="§"/>
                <a:defRPr/>
              </a:pPr>
              <a:r>
                <a:rPr lang="en-US" altLang="ko-KR" sz="1100" b="1" dirty="0" smtClean="0">
                  <a:solidFill>
                    <a:srgbClr val="CC00FF"/>
                  </a:solidFill>
                </a:rPr>
                <a:t>Mutation of DNA</a:t>
              </a:r>
            </a:p>
          </p:txBody>
        </p:sp>
        <p:grpSp>
          <p:nvGrpSpPr>
            <p:cNvPr id="19" name="그룹 23"/>
            <p:cNvGrpSpPr/>
            <p:nvPr/>
          </p:nvGrpSpPr>
          <p:grpSpPr>
            <a:xfrm>
              <a:off x="276930" y="1517442"/>
              <a:ext cx="2668004" cy="1728192"/>
              <a:chOff x="276930" y="1517442"/>
              <a:chExt cx="2668004" cy="1728192"/>
            </a:xfrm>
          </p:grpSpPr>
          <p:pic>
            <p:nvPicPr>
              <p:cNvPr id="20" name="Picture 2" descr="E:\2010 -2- HU\[과제] 중이온\[3세부] KoRIA layout - 20100804-\20100901-1세부(한장민)에서 질문\koRIA-개념도-2010.9.28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01756" y="1517442"/>
                <a:ext cx="2643178" cy="1728192"/>
              </a:xfrm>
              <a:prstGeom prst="rect">
                <a:avLst/>
              </a:prstGeom>
              <a:noFill/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276930" y="2855845"/>
                <a:ext cx="1853592" cy="30044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3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ISOL</a:t>
                </a:r>
                <a:r>
                  <a:rPr lang="en-US" altLang="ko-KR" sz="1300" b="1" dirty="0" smtClean="0"/>
                  <a:t>+</a:t>
                </a:r>
                <a:r>
                  <a:rPr lang="en-US" altLang="ko-KR" sz="1300" b="1" dirty="0" smtClean="0">
                    <a:solidFill>
                      <a:srgbClr val="7030A0"/>
                    </a:solidFill>
                  </a:rPr>
                  <a:t>IFF</a:t>
                </a:r>
                <a:r>
                  <a:rPr lang="en-US" altLang="ko-KR" sz="1300" b="1" dirty="0" smtClean="0"/>
                  <a:t>+</a:t>
                </a:r>
                <a:r>
                  <a:rPr lang="en-US" altLang="ko-KR" sz="1300" b="1" dirty="0" smtClean="0">
                    <a:solidFill>
                      <a:srgbClr val="0070C0"/>
                    </a:solidFill>
                  </a:rPr>
                  <a:t>ISOL(Trap)</a:t>
                </a:r>
                <a:endParaRPr lang="ko-KR" altLang="en-US" sz="1300" b="1" dirty="0">
                  <a:solidFill>
                    <a:srgbClr val="0070C0"/>
                  </a:solidFill>
                </a:endParaRPr>
              </a:p>
            </p:txBody>
          </p:sp>
        </p:grpSp>
      </p:grpSp>
      <p:sp>
        <p:nvSpPr>
          <p:cNvPr id="28" name="제목 1"/>
          <p:cNvSpPr>
            <a:spLocks noGrp="1"/>
          </p:cNvSpPr>
          <p:nvPr>
            <p:ph type="title"/>
          </p:nvPr>
        </p:nvSpPr>
        <p:spPr>
          <a:xfrm>
            <a:off x="168358" y="116632"/>
            <a:ext cx="3395530" cy="720080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txBody>
          <a:bodyPr>
            <a:normAutofit/>
          </a:bodyPr>
          <a:lstStyle/>
          <a:p>
            <a:pPr algn="l">
              <a:spcAft>
                <a:spcPts val="1200"/>
              </a:spcAft>
            </a:pPr>
            <a:r>
              <a:rPr lang="en-US" altLang="ko-KR" sz="28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1. Introduction</a:t>
            </a:r>
            <a:endParaRPr lang="ko-KR" altLang="en-US" sz="2800" b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</a:endParaRPr>
          </a:p>
        </p:txBody>
      </p:sp>
      <p:sp>
        <p:nvSpPr>
          <p:cNvPr id="29" name="제목 1"/>
          <p:cNvSpPr txBox="1">
            <a:spLocks/>
          </p:cNvSpPr>
          <p:nvPr/>
        </p:nvSpPr>
        <p:spPr>
          <a:xfrm>
            <a:off x="4046218" y="214290"/>
            <a:ext cx="4993953" cy="550414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RAON: Rare Isotope Accelerator Facility </a:t>
            </a:r>
            <a:endParaRPr lang="ko-KR" altLang="en-US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28184" y="5877272"/>
            <a:ext cx="281198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lvl="1" algn="ctr"/>
            <a:r>
              <a:rPr lang="en-US" altLang="ko-KR" sz="2000" b="1" kern="1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RAON</a:t>
            </a:r>
            <a:r>
              <a:rPr lang="en-US" altLang="ko-KR" sz="2000" b="1" kern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user community</a:t>
            </a:r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March 31 @IBS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March 17, 2014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9613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March 31 @IBS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38</a:t>
            </a:fld>
            <a:endParaRPr lang="ko-KR" altLang="en-US"/>
          </a:p>
        </p:txBody>
      </p:sp>
      <p:pic>
        <p:nvPicPr>
          <p:cNvPr id="22530" name="Picture 2" descr="C:\Users\Administrator\Desktop\RAON배치도_201310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624"/>
            <a:ext cx="8352928" cy="626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39952" y="1628800"/>
            <a:ext cx="2663317" cy="600164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US" altLang="ko-KR" sz="1400" b="1" dirty="0" smtClean="0">
                <a:ea typeface="맑은 고딕" pitchFamily="50" charset="-127"/>
              </a:rPr>
              <a:t>200 </a:t>
            </a:r>
            <a:r>
              <a:rPr kumimoji="0" lang="en-US" altLang="ko-KR" sz="1400" b="1" dirty="0">
                <a:ea typeface="맑은 고딕" pitchFamily="50" charset="-127"/>
              </a:rPr>
              <a:t>MeV/u, 9Ⅹ10</a:t>
            </a:r>
            <a:r>
              <a:rPr kumimoji="0" lang="en-US" altLang="ko-KR" sz="1400" b="1" baseline="30000" dirty="0">
                <a:ea typeface="맑은 고딕" pitchFamily="50" charset="-127"/>
              </a:rPr>
              <a:t>8</a:t>
            </a:r>
            <a:r>
              <a:rPr kumimoji="0" lang="en-US" altLang="ko-KR" sz="1400" b="1" dirty="0">
                <a:ea typeface="맑은 고딕" pitchFamily="50" charset="-127"/>
              </a:rPr>
              <a:t>pps(</a:t>
            </a:r>
            <a:r>
              <a:rPr kumimoji="0" lang="en-US" altLang="ko-KR" sz="1400" b="1" baseline="30000" dirty="0">
                <a:ea typeface="맑은 고딕" pitchFamily="50" charset="-127"/>
              </a:rPr>
              <a:t>132</a:t>
            </a:r>
            <a:r>
              <a:rPr kumimoji="0" lang="en-US" altLang="ko-KR" sz="1400" b="1" dirty="0">
                <a:ea typeface="맑은 고딕" pitchFamily="50" charset="-127"/>
              </a:rPr>
              <a:t>Sn)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US" altLang="ko-KR" sz="1400" b="1" dirty="0">
                <a:ea typeface="맑은 고딕" pitchFamily="50" charset="-127"/>
              </a:rPr>
              <a:t>200 MeV/u, 8puA (U)</a:t>
            </a:r>
            <a:endParaRPr kumimoji="0" lang="ko-KR" altLang="en-US" sz="1400" b="1" dirty="0">
              <a:ea typeface="맑은 고딕" pitchFamily="50" charset="-127"/>
            </a:endParaRPr>
          </a:p>
        </p:txBody>
      </p:sp>
      <p:cxnSp>
        <p:nvCxnSpPr>
          <p:cNvPr id="6" name="직선 화살표 연결선 5"/>
          <p:cNvCxnSpPr/>
          <p:nvPr/>
        </p:nvCxnSpPr>
        <p:spPr>
          <a:xfrm>
            <a:off x="5652120" y="2420888"/>
            <a:ext cx="0" cy="508682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3528" y="3429000"/>
            <a:ext cx="1339316" cy="307777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ea typeface="맑은 고딕" pitchFamily="50" charset="-127"/>
              </a:rPr>
              <a:t>18.5 </a:t>
            </a:r>
            <a:r>
              <a:rPr kumimoji="0" lang="en-US" altLang="ko-KR" sz="1400" b="1" dirty="0">
                <a:ea typeface="맑은 고딕" pitchFamily="50" charset="-127"/>
              </a:rPr>
              <a:t>MeV/u  </a:t>
            </a:r>
            <a:endParaRPr kumimoji="0" lang="ko-KR" altLang="en-US" sz="1400" b="1" dirty="0">
              <a:ea typeface="맑은 고딕" pitchFamily="50" charset="-127"/>
            </a:endParaRPr>
          </a:p>
        </p:txBody>
      </p:sp>
      <p:cxnSp>
        <p:nvCxnSpPr>
          <p:cNvPr id="8" name="직선 화살표 연결선 7"/>
          <p:cNvCxnSpPr/>
          <p:nvPr/>
        </p:nvCxnSpPr>
        <p:spPr>
          <a:xfrm>
            <a:off x="1763688" y="3602335"/>
            <a:ext cx="243223" cy="0"/>
          </a:xfrm>
          <a:prstGeom prst="straightConnector1">
            <a:avLst/>
          </a:prstGeom>
          <a:ln w="2222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1"/>
          <p:cNvSpPr txBox="1">
            <a:spLocks/>
          </p:cNvSpPr>
          <p:nvPr/>
        </p:nvSpPr>
        <p:spPr>
          <a:xfrm>
            <a:off x="4860032" y="332656"/>
            <a:ext cx="3672408" cy="1054470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RAON: Rare Isotope Accelerator Facility </a:t>
            </a:r>
            <a:endParaRPr lang="ko-KR" altLang="en-US" sz="24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008" y="260648"/>
            <a:ext cx="1115616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ea typeface="맑은 고딕" pitchFamily="50" charset="-127"/>
              </a:rPr>
              <a:t>28GHz SC ECR IS</a:t>
            </a:r>
            <a:endParaRPr kumimoji="0" lang="ko-KR" altLang="en-US" sz="1400" b="1" dirty="0">
              <a:ea typeface="맑은 고딕" pitchFamily="50" charset="-127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March 17, 2014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39706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39</a:t>
            </a:fld>
            <a:endParaRPr lang="ko-KR" altLang="en-US" dirty="0"/>
          </a:p>
        </p:txBody>
      </p:sp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323528" y="1484784"/>
            <a:ext cx="8208912" cy="4320480"/>
          </a:xfrm>
          <a:noFill/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sz="1800" b="1" dirty="0" smtClean="0">
                <a:solidFill>
                  <a:srgbClr val="0000FF"/>
                </a:solidFill>
                <a:latin typeface="+mj-lt"/>
                <a:ea typeface="+mj-ea"/>
              </a:rPr>
              <a:t>High intensity RI beams by ISOL &amp; IFF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ko-KR" sz="1800" b="1" dirty="0" smtClean="0">
                <a:solidFill>
                  <a:schemeClr val="tx1"/>
                </a:solidFill>
                <a:latin typeface="+mj-lt"/>
                <a:ea typeface="+mj-ea"/>
              </a:rPr>
              <a:t>70 kW ISOL from direct fission of </a:t>
            </a:r>
            <a:r>
              <a:rPr lang="en-US" altLang="ko-KR" sz="1800" b="1" baseline="30000" dirty="0" smtClean="0">
                <a:solidFill>
                  <a:schemeClr val="tx1"/>
                </a:solidFill>
                <a:latin typeface="+mj-lt"/>
                <a:ea typeface="+mj-ea"/>
              </a:rPr>
              <a:t>238</a:t>
            </a:r>
            <a:r>
              <a:rPr lang="en-US" altLang="ko-KR" sz="1800" b="1" dirty="0" smtClean="0">
                <a:solidFill>
                  <a:schemeClr val="tx1"/>
                </a:solidFill>
                <a:latin typeface="+mj-lt"/>
                <a:ea typeface="+mj-ea"/>
              </a:rPr>
              <a:t>U induced by 70 MeV and 1 mA proton cyclotrons 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ko-KR" sz="1800" b="1" dirty="0" smtClean="0">
                <a:solidFill>
                  <a:schemeClr val="tx1"/>
                </a:solidFill>
                <a:latin typeface="+mj-lt"/>
                <a:ea typeface="+mj-ea"/>
              </a:rPr>
              <a:t>400 kW IFF by 200 MeV/u, 8 p</a:t>
            </a:r>
            <a:r>
              <a:rPr lang="el-GR" altLang="ko-KR" sz="1800" b="1" dirty="0" smtClean="0">
                <a:solidFill>
                  <a:schemeClr val="tx1"/>
                </a:solidFill>
                <a:latin typeface="+mj-lt"/>
                <a:ea typeface="+mj-ea"/>
              </a:rPr>
              <a:t>μ</a:t>
            </a:r>
            <a:r>
              <a:rPr lang="en-US" altLang="ko-KR" sz="1800" b="1" dirty="0" smtClean="0">
                <a:solidFill>
                  <a:schemeClr val="tx1"/>
                </a:solidFill>
                <a:latin typeface="+mj-lt"/>
                <a:ea typeface="+mj-ea"/>
              </a:rPr>
              <a:t>A </a:t>
            </a:r>
            <a:r>
              <a:rPr lang="en-US" altLang="ko-KR" sz="1800" b="1" baseline="30000" dirty="0" smtClean="0">
                <a:solidFill>
                  <a:schemeClr val="tx1"/>
                </a:solidFill>
                <a:latin typeface="+mj-lt"/>
                <a:ea typeface="+mj-ea"/>
              </a:rPr>
              <a:t>238</a:t>
            </a:r>
            <a:r>
              <a:rPr lang="en-US" altLang="ko-KR" sz="1800" b="1" dirty="0" smtClean="0">
                <a:solidFill>
                  <a:schemeClr val="tx1"/>
                </a:solidFill>
                <a:latin typeface="+mj-lt"/>
                <a:ea typeface="+mj-ea"/>
              </a:rPr>
              <a:t>U</a:t>
            </a:r>
          </a:p>
          <a:p>
            <a:pPr marL="457200" lvl="0" indent="-4572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ko-KR" sz="1800" b="1" dirty="0" smtClean="0">
                <a:solidFill>
                  <a:srgbClr val="0000FF"/>
                </a:solidFill>
                <a:latin typeface="+mj-lt"/>
              </a:rPr>
              <a:t>High energy, high intensity neutron-rich RI beams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ko-KR" sz="1800" b="1" baseline="30000" dirty="0" smtClean="0">
                <a:solidFill>
                  <a:srgbClr val="006600"/>
                </a:solidFill>
                <a:latin typeface="+mj-lt"/>
              </a:rPr>
              <a:t>132</a:t>
            </a:r>
            <a:r>
              <a:rPr lang="en-US" altLang="ko-KR" sz="1800" b="1" dirty="0" smtClean="0">
                <a:solidFill>
                  <a:srgbClr val="006600"/>
                </a:solidFill>
                <a:latin typeface="+mj-lt"/>
              </a:rPr>
              <a:t>Sn, </a:t>
            </a:r>
            <a:r>
              <a:rPr lang="en-US" altLang="ko-KR" sz="1800" b="1" baseline="30000" dirty="0" smtClean="0">
                <a:solidFill>
                  <a:srgbClr val="006600"/>
                </a:solidFill>
                <a:latin typeface="+mj-lt"/>
              </a:rPr>
              <a:t>142</a:t>
            </a:r>
            <a:r>
              <a:rPr lang="en-US" altLang="ko-KR" sz="1800" b="1" dirty="0" smtClean="0">
                <a:solidFill>
                  <a:srgbClr val="006600"/>
                </a:solidFill>
                <a:latin typeface="+mj-lt"/>
              </a:rPr>
              <a:t>Xe at ~250 MeV/u with intensity &gt; 10</a:t>
            </a:r>
            <a:r>
              <a:rPr lang="en-US" altLang="ko-KR" sz="1800" b="1" baseline="30000" dirty="0" smtClean="0">
                <a:solidFill>
                  <a:srgbClr val="006600"/>
                </a:solidFill>
                <a:latin typeface="+mj-lt"/>
              </a:rPr>
              <a:t>8</a:t>
            </a:r>
            <a:r>
              <a:rPr lang="en-US" altLang="ko-KR" sz="1800" b="1" dirty="0" smtClean="0">
                <a:solidFill>
                  <a:srgbClr val="006600"/>
                </a:solidFill>
                <a:latin typeface="+mj-lt"/>
              </a:rPr>
              <a:t> </a:t>
            </a:r>
            <a:r>
              <a:rPr lang="en-US" altLang="ko-KR" sz="1800" b="1" dirty="0" err="1" smtClean="0">
                <a:solidFill>
                  <a:srgbClr val="006600"/>
                </a:solidFill>
                <a:latin typeface="+mj-lt"/>
              </a:rPr>
              <a:t>pps</a:t>
            </a:r>
            <a:endParaRPr lang="en-US" altLang="ko-KR" sz="1800" b="1" dirty="0" smtClean="0">
              <a:solidFill>
                <a:srgbClr val="006600"/>
              </a:solidFill>
              <a:latin typeface="+mj-lt"/>
            </a:endParaRPr>
          </a:p>
          <a:p>
            <a:pPr marL="534988" indent="-534988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ko-KR" sz="1800" b="1" dirty="0" smtClean="0">
                <a:solidFill>
                  <a:srgbClr val="0000FF"/>
                </a:solidFill>
                <a:latin typeface="+mj-lt"/>
              </a:rPr>
              <a:t>Exploring more exotic RI beams by using multi-step RI production processes by combining </a:t>
            </a:r>
            <a:r>
              <a:rPr lang="en-US" altLang="ko-KR" sz="1800" b="1" dirty="0" smtClean="0">
                <a:solidFill>
                  <a:srgbClr val="FF0000"/>
                </a:solidFill>
                <a:latin typeface="+mj-lt"/>
              </a:rPr>
              <a:t>ISOL &amp; IFF</a:t>
            </a:r>
          </a:p>
          <a:p>
            <a:pPr marL="534988" indent="-534988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ko-KR" sz="1800" b="1" dirty="0" smtClean="0">
                <a:solidFill>
                  <a:srgbClr val="0000FF"/>
                </a:solidFill>
                <a:latin typeface="+mj-lt"/>
              </a:rPr>
              <a:t>Design for maximal use of the facility for basic nuclear physics and applications 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467544" y="548680"/>
            <a:ext cx="41044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RAON: Specification</a:t>
            </a:r>
            <a:endParaRPr lang="ko-KR" alt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2160" y="5909210"/>
            <a:ext cx="300505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lvl="1" algn="ctr"/>
            <a:r>
              <a:rPr lang="en-US" altLang="ko-KR" sz="2000" b="1" kern="1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50" charset="-127"/>
                <a:cs typeface="Arial Unicode MS" pitchFamily="50" charset="-127"/>
              </a:rPr>
              <a:t>RAON</a:t>
            </a:r>
            <a:r>
              <a:rPr lang="en-US" altLang="ko-KR" sz="2000" b="1" kern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50" charset="-127"/>
                <a:cs typeface="Arial Unicode MS" pitchFamily="50" charset="-127"/>
              </a:rPr>
              <a:t> user community</a:t>
            </a:r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March 31 @IBS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March 17, 2014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8700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제목 29"/>
          <p:cNvSpPr txBox="1">
            <a:spLocks/>
          </p:cNvSpPr>
          <p:nvPr/>
        </p:nvSpPr>
        <p:spPr>
          <a:xfrm>
            <a:off x="179512" y="228600"/>
            <a:ext cx="6552728" cy="64016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LAMPS: design for high-energy experiment</a:t>
            </a:r>
            <a:endParaRPr lang="ko-KR" alt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_x205800856" descr="EMB00000ec8397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492896"/>
            <a:ext cx="5544616" cy="345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512" y="1124744"/>
            <a:ext cx="3600400" cy="504056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ko-KR" sz="2300" b="1" dirty="0" smtClean="0">
                <a:solidFill>
                  <a:srgbClr val="C00000"/>
                </a:solidFill>
                <a:latin typeface="+mj-lt"/>
              </a:rPr>
              <a:t>Solenoid spectrometer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sz="2000" dirty="0" smtClean="0">
                <a:solidFill>
                  <a:schemeClr val="tx1"/>
                </a:solidFill>
                <a:latin typeface="+mj-lt"/>
              </a:rPr>
              <a:t>Solenoid magnet (0.6 ~ 1.5 T)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sz="2000" dirty="0" smtClean="0">
                <a:solidFill>
                  <a:schemeClr val="tx1"/>
                </a:solidFill>
                <a:latin typeface="+mj-lt"/>
              </a:rPr>
              <a:t>TPC (</a:t>
            </a:r>
            <a:r>
              <a:rPr lang="en-US" altLang="ko-KR" sz="2000" dirty="0" smtClean="0">
                <a:solidFill>
                  <a:schemeClr val="tx1"/>
                </a:solidFill>
                <a:latin typeface="+mj-lt"/>
                <a:ea typeface="바탕"/>
              </a:rPr>
              <a:t>∆</a:t>
            </a:r>
            <a:r>
              <a:rPr lang="en-US" altLang="ko-KR" sz="2000" i="1" dirty="0" smtClean="0">
                <a:solidFill>
                  <a:schemeClr val="tx1"/>
                </a:solidFill>
                <a:latin typeface="+mj-lt"/>
                <a:ea typeface="바탕"/>
              </a:rPr>
              <a:t>P</a:t>
            </a:r>
            <a:r>
              <a:rPr lang="en-US" altLang="ko-KR" sz="2000" dirty="0" smtClean="0">
                <a:solidFill>
                  <a:schemeClr val="tx1"/>
                </a:solidFill>
                <a:latin typeface="+mj-lt"/>
                <a:ea typeface="바탕"/>
              </a:rPr>
              <a:t>/</a:t>
            </a:r>
            <a:r>
              <a:rPr lang="en-US" altLang="ko-KR" sz="2000" i="1" dirty="0" smtClean="0">
                <a:solidFill>
                  <a:schemeClr val="tx1"/>
                </a:solidFill>
                <a:latin typeface="+mj-lt"/>
                <a:ea typeface="바탕"/>
              </a:rPr>
              <a:t>P</a:t>
            </a:r>
            <a:r>
              <a:rPr lang="en-US" altLang="ko-KR" sz="2000" dirty="0" smtClean="0">
                <a:solidFill>
                  <a:schemeClr val="tx1"/>
                </a:solidFill>
                <a:latin typeface="+mj-lt"/>
                <a:ea typeface="바탕"/>
              </a:rPr>
              <a:t> ~ 10</a:t>
            </a:r>
            <a:r>
              <a:rPr lang="en-US" altLang="ko-KR" sz="2000" baseline="30000" dirty="0" smtClean="0">
                <a:solidFill>
                  <a:schemeClr val="tx1"/>
                </a:solidFill>
                <a:latin typeface="+mj-lt"/>
                <a:ea typeface="바탕"/>
              </a:rPr>
              <a:t>-2</a:t>
            </a:r>
            <a:r>
              <a:rPr lang="en-US" altLang="ko-KR" sz="2000" dirty="0" smtClean="0">
                <a:solidFill>
                  <a:schemeClr val="tx1"/>
                </a:solidFill>
                <a:latin typeface="+mj-lt"/>
                <a:ea typeface="바탕"/>
              </a:rPr>
              <a:t>)</a:t>
            </a:r>
            <a:endParaRPr lang="en-US" altLang="ko-KR" sz="2000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sz="2000" dirty="0" smtClean="0">
                <a:solidFill>
                  <a:schemeClr val="tx1"/>
                </a:solidFill>
                <a:latin typeface="+mj-lt"/>
              </a:rPr>
              <a:t>Si-</a:t>
            </a:r>
            <a:r>
              <a:rPr lang="en-US" altLang="ko-KR" sz="2000" dirty="0" err="1">
                <a:solidFill>
                  <a:schemeClr val="tx1"/>
                </a:solidFill>
                <a:latin typeface="+mj-lt"/>
              </a:rPr>
              <a:t>C</a:t>
            </a:r>
            <a:r>
              <a:rPr lang="en-US" altLang="ko-KR" sz="2000" dirty="0" err="1" smtClean="0">
                <a:solidFill>
                  <a:schemeClr val="tx1"/>
                </a:solidFill>
                <a:latin typeface="+mj-lt"/>
              </a:rPr>
              <a:t>sI</a:t>
            </a:r>
            <a:r>
              <a:rPr lang="en-US" altLang="ko-KR" sz="2000" dirty="0" smtClean="0">
                <a:solidFill>
                  <a:schemeClr val="tx1"/>
                </a:solidFill>
                <a:latin typeface="+mj-lt"/>
              </a:rPr>
              <a:t> array </a:t>
            </a:r>
            <a:r>
              <a:rPr lang="en-US" altLang="ko-KR" sz="2000" dirty="0">
                <a:solidFill>
                  <a:schemeClr val="tx1"/>
                </a:solidFill>
                <a:latin typeface="+mj-lt"/>
              </a:rPr>
              <a:t>(</a:t>
            </a:r>
            <a:r>
              <a:rPr lang="en-US" altLang="ko-KR" sz="2000" dirty="0" smtClean="0">
                <a:solidFill>
                  <a:schemeClr val="tx1"/>
                </a:solidFill>
                <a:latin typeface="+mj-lt"/>
                <a:ea typeface="바탕"/>
              </a:rPr>
              <a:t>∆</a:t>
            </a:r>
            <a:r>
              <a:rPr lang="en-US" altLang="ko-KR" sz="2000" i="1" dirty="0" smtClean="0">
                <a:solidFill>
                  <a:schemeClr val="tx1"/>
                </a:solidFill>
                <a:latin typeface="+mj-lt"/>
                <a:ea typeface="바탕"/>
              </a:rPr>
              <a:t>E</a:t>
            </a:r>
            <a:r>
              <a:rPr lang="en-US" altLang="ko-KR" sz="2000" dirty="0" smtClean="0">
                <a:solidFill>
                  <a:schemeClr val="tx1"/>
                </a:solidFill>
                <a:latin typeface="+mj-lt"/>
                <a:ea typeface="바탕"/>
              </a:rPr>
              <a:t>/</a:t>
            </a:r>
            <a:r>
              <a:rPr lang="en-US" altLang="ko-KR" sz="2000" i="1" dirty="0">
                <a:solidFill>
                  <a:schemeClr val="tx1"/>
                </a:solidFill>
                <a:latin typeface="+mj-lt"/>
                <a:ea typeface="바탕"/>
              </a:rPr>
              <a:t>E</a:t>
            </a:r>
            <a:r>
              <a:rPr lang="en-US" altLang="ko-KR" sz="2000" dirty="0" smtClean="0">
                <a:solidFill>
                  <a:schemeClr val="tx1"/>
                </a:solidFill>
                <a:latin typeface="+mj-lt"/>
                <a:ea typeface="바탕"/>
              </a:rPr>
              <a:t> </a:t>
            </a:r>
            <a:r>
              <a:rPr lang="en-US" altLang="ko-KR" sz="2000" dirty="0">
                <a:solidFill>
                  <a:schemeClr val="tx1"/>
                </a:solidFill>
                <a:latin typeface="+mj-lt"/>
                <a:ea typeface="바탕"/>
              </a:rPr>
              <a:t>~ </a:t>
            </a:r>
            <a:r>
              <a:rPr lang="en-US" altLang="ko-KR" sz="2000" dirty="0" smtClean="0">
                <a:solidFill>
                  <a:schemeClr val="tx1"/>
                </a:solidFill>
                <a:latin typeface="+mj-lt"/>
                <a:ea typeface="바탕"/>
              </a:rPr>
              <a:t>10</a:t>
            </a:r>
            <a:r>
              <a:rPr lang="en-US" altLang="ko-KR" sz="2000" baseline="30000" dirty="0" smtClean="0">
                <a:solidFill>
                  <a:schemeClr val="tx1"/>
                </a:solidFill>
                <a:latin typeface="+mj-lt"/>
                <a:ea typeface="바탕"/>
              </a:rPr>
              <a:t>-2</a:t>
            </a:r>
            <a:r>
              <a:rPr lang="en-US" altLang="ko-KR" sz="2000" dirty="0" smtClean="0">
                <a:solidFill>
                  <a:schemeClr val="tx1"/>
                </a:solidFill>
                <a:latin typeface="+mj-lt"/>
                <a:ea typeface="바탕"/>
              </a:rPr>
              <a:t>)</a:t>
            </a:r>
            <a:endParaRPr lang="en-US" altLang="ko-KR" sz="2000" dirty="0" smtClean="0">
              <a:solidFill>
                <a:schemeClr val="tx1"/>
              </a:solidFill>
              <a:latin typeface="+mj-lt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ko-KR" sz="2000" dirty="0" smtClean="0">
                <a:solidFill>
                  <a:schemeClr val="tx1"/>
                </a:solidFill>
                <a:latin typeface="+mj-lt"/>
              </a:rPr>
              <a:t>Plastic barrel detectors for trigger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altLang="ko-KR" sz="1800" b="1" dirty="0">
              <a:solidFill>
                <a:srgbClr val="0000FF"/>
              </a:solidFill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ko-KR" sz="2300" b="1" dirty="0" smtClean="0">
                <a:solidFill>
                  <a:srgbClr val="C00000"/>
                </a:solidFill>
                <a:latin typeface="+mj-lt"/>
              </a:rPr>
              <a:t>Dipole spectrometer 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sz="2000" dirty="0" smtClean="0">
                <a:solidFill>
                  <a:schemeClr val="tx1"/>
                </a:solidFill>
                <a:latin typeface="+mj-lt"/>
              </a:rPr>
              <a:t>Quadruple-Dipole magnets 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ko-KR" sz="2000" dirty="0" smtClean="0">
                <a:solidFill>
                  <a:schemeClr val="tx1"/>
                </a:solidFill>
                <a:latin typeface="+mj-lt"/>
              </a:rPr>
              <a:t>    (QD or QQD) for focal plane </a:t>
            </a:r>
            <a:r>
              <a:rPr lang="en-US" altLang="ko-KR" sz="2000" dirty="0">
                <a:solidFill>
                  <a:schemeClr val="tx1"/>
                </a:solidFill>
                <a:latin typeface="+mj-lt"/>
              </a:rPr>
              <a:t>(</a:t>
            </a:r>
            <a:r>
              <a:rPr lang="en-US" altLang="ko-KR" sz="2000" dirty="0">
                <a:solidFill>
                  <a:schemeClr val="tx1"/>
                </a:solidFill>
                <a:latin typeface="+mj-lt"/>
                <a:ea typeface="바탕"/>
              </a:rPr>
              <a:t>∆</a:t>
            </a:r>
            <a:r>
              <a:rPr lang="en-US" altLang="ko-KR" sz="2000" i="1" dirty="0">
                <a:solidFill>
                  <a:schemeClr val="tx1"/>
                </a:solidFill>
                <a:latin typeface="+mj-lt"/>
                <a:ea typeface="바탕"/>
              </a:rPr>
              <a:t>P</a:t>
            </a:r>
            <a:r>
              <a:rPr lang="en-US" altLang="ko-KR" sz="2000" dirty="0">
                <a:solidFill>
                  <a:schemeClr val="tx1"/>
                </a:solidFill>
                <a:latin typeface="+mj-lt"/>
                <a:ea typeface="바탕"/>
              </a:rPr>
              <a:t>/</a:t>
            </a:r>
            <a:r>
              <a:rPr lang="en-US" altLang="ko-KR" sz="2000" i="1" dirty="0">
                <a:solidFill>
                  <a:schemeClr val="tx1"/>
                </a:solidFill>
                <a:latin typeface="+mj-lt"/>
                <a:ea typeface="바탕"/>
              </a:rPr>
              <a:t>P</a:t>
            </a:r>
            <a:r>
              <a:rPr lang="en-US" altLang="ko-KR" sz="2000" dirty="0">
                <a:solidFill>
                  <a:schemeClr val="tx1"/>
                </a:solidFill>
                <a:latin typeface="+mj-lt"/>
                <a:ea typeface="바탕"/>
              </a:rPr>
              <a:t> ~ </a:t>
            </a:r>
            <a:r>
              <a:rPr lang="en-US" altLang="ko-KR" sz="2000" dirty="0" smtClean="0">
                <a:solidFill>
                  <a:schemeClr val="tx1"/>
                </a:solidFill>
                <a:latin typeface="+mj-lt"/>
                <a:ea typeface="바탕"/>
              </a:rPr>
              <a:t>4 x 10</a:t>
            </a:r>
            <a:r>
              <a:rPr lang="en-US" altLang="ko-KR" sz="2000" baseline="30000" dirty="0" smtClean="0">
                <a:solidFill>
                  <a:schemeClr val="tx1"/>
                </a:solidFill>
                <a:latin typeface="+mj-lt"/>
                <a:ea typeface="바탕"/>
              </a:rPr>
              <a:t>-4</a:t>
            </a:r>
            <a:r>
              <a:rPr lang="en-US" altLang="ko-KR" sz="2000" dirty="0" smtClean="0">
                <a:solidFill>
                  <a:schemeClr val="tx1"/>
                </a:solidFill>
                <a:latin typeface="+mj-lt"/>
                <a:ea typeface="바탕"/>
              </a:rPr>
              <a:t>)</a:t>
            </a:r>
            <a:endParaRPr lang="en-US" altLang="ko-KR" sz="2000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sz="2000" dirty="0" smtClean="0">
                <a:solidFill>
                  <a:schemeClr val="tx1"/>
                </a:solidFill>
                <a:latin typeface="+mj-lt"/>
              </a:rPr>
              <a:t>Drift chambers </a:t>
            </a:r>
            <a:endParaRPr lang="en-US" altLang="ko-KR" sz="2000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ko-KR" sz="2000" dirty="0" smtClean="0">
                <a:solidFill>
                  <a:schemeClr val="tx1"/>
                </a:solidFill>
                <a:latin typeface="+mj-lt"/>
              </a:rPr>
              <a:t>TOF wall </a:t>
            </a:r>
            <a:endParaRPr lang="en-US" altLang="ko-KR" sz="2000" dirty="0">
              <a:solidFill>
                <a:schemeClr val="tx1"/>
              </a:solidFill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altLang="ko-KR" sz="1600" b="1" dirty="0">
              <a:solidFill>
                <a:srgbClr val="0000FF"/>
              </a:solidFill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ko-KR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Neutron </a:t>
            </a:r>
            <a:r>
              <a:rPr lang="en-US" altLang="ko-KR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detector array 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sz="2100" dirty="0" smtClean="0">
                <a:solidFill>
                  <a:schemeClr val="tx1"/>
                </a:solidFill>
                <a:latin typeface="+mj-lt"/>
              </a:rPr>
              <a:t>Acceptance ~ 100 </a:t>
            </a:r>
            <a:r>
              <a:rPr lang="en-US" altLang="ko-KR" sz="2100" dirty="0" err="1" smtClean="0">
                <a:solidFill>
                  <a:schemeClr val="tx1"/>
                </a:solidFill>
                <a:latin typeface="+mj-lt"/>
              </a:rPr>
              <a:t>mSr</a:t>
            </a:r>
            <a:endParaRPr lang="en-US" altLang="ko-KR" sz="2100" dirty="0" smtClean="0">
              <a:solidFill>
                <a:schemeClr val="tx1"/>
              </a:solidFill>
              <a:latin typeface="+mj-lt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sz="2100" dirty="0" smtClean="0">
                <a:solidFill>
                  <a:schemeClr val="tx1"/>
                </a:solidFill>
                <a:latin typeface="+mj-lt"/>
                <a:ea typeface="바탕"/>
              </a:rPr>
              <a:t>∆</a:t>
            </a:r>
            <a:r>
              <a:rPr lang="en-US" altLang="ko-KR" sz="2100" i="1" dirty="0">
                <a:solidFill>
                  <a:schemeClr val="tx1"/>
                </a:solidFill>
                <a:latin typeface="+mj-lt"/>
                <a:ea typeface="바탕"/>
              </a:rPr>
              <a:t>E</a:t>
            </a:r>
            <a:r>
              <a:rPr lang="en-US" altLang="ko-KR" sz="2100" dirty="0">
                <a:solidFill>
                  <a:schemeClr val="tx1"/>
                </a:solidFill>
                <a:latin typeface="+mj-lt"/>
                <a:ea typeface="바탕"/>
              </a:rPr>
              <a:t>/</a:t>
            </a:r>
            <a:r>
              <a:rPr lang="en-US" altLang="ko-KR" sz="2100" i="1" dirty="0">
                <a:solidFill>
                  <a:schemeClr val="tx1"/>
                </a:solidFill>
                <a:latin typeface="+mj-lt"/>
                <a:ea typeface="바탕"/>
              </a:rPr>
              <a:t>E</a:t>
            </a:r>
            <a:r>
              <a:rPr lang="en-US" altLang="ko-KR" sz="2100" dirty="0">
                <a:solidFill>
                  <a:schemeClr val="tx1"/>
                </a:solidFill>
                <a:latin typeface="+mj-lt"/>
                <a:ea typeface="바탕"/>
              </a:rPr>
              <a:t> ~ </a:t>
            </a:r>
            <a:r>
              <a:rPr lang="en-US" altLang="ko-KR" sz="2100" dirty="0" smtClean="0">
                <a:solidFill>
                  <a:schemeClr val="tx1"/>
                </a:solidFill>
                <a:latin typeface="+mj-lt"/>
                <a:ea typeface="바탕"/>
              </a:rPr>
              <a:t>2 x 10</a:t>
            </a:r>
            <a:r>
              <a:rPr lang="en-US" altLang="ko-KR" sz="2100" baseline="30000" dirty="0" smtClean="0">
                <a:solidFill>
                  <a:schemeClr val="tx1"/>
                </a:solidFill>
                <a:latin typeface="+mj-lt"/>
                <a:ea typeface="바탕"/>
              </a:rPr>
              <a:t>-2</a:t>
            </a:r>
            <a:endParaRPr lang="en-US" altLang="ko-KR" sz="21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March 31 @IBS</a:t>
            </a:r>
            <a:endParaRPr lang="ko-KR" altLang="en-US" dirty="0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March 17, 2014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968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March 31 @IBS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40</a:t>
            </a:fld>
            <a:endParaRPr lang="ko-KR" altLang="en-US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9" y="101328"/>
            <a:ext cx="9004767" cy="620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251520" y="4077072"/>
            <a:ext cx="8640960" cy="1224136"/>
          </a:xfrm>
          <a:prstGeom prst="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March 17, 2014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56158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41</a:t>
            </a:fld>
            <a:endParaRPr lang="ko-KR" altLang="en-US"/>
          </a:p>
        </p:txBody>
      </p:sp>
      <p:sp>
        <p:nvSpPr>
          <p:cNvPr id="15" name="TextBox 14"/>
          <p:cNvSpPr txBox="1"/>
          <p:nvPr/>
        </p:nvSpPr>
        <p:spPr bwMode="auto">
          <a:xfrm>
            <a:off x="4607564" y="786190"/>
            <a:ext cx="3924876" cy="60939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ko-KR" sz="1600" b="1" dirty="0" err="1" smtClean="0"/>
              <a:t>Bao</a:t>
            </a:r>
            <a:r>
              <a:rPr lang="en-US" altLang="ko-KR" sz="1600" b="1" dirty="0" smtClean="0"/>
              <a:t>-An Li, PRL 88, 192701 (2002)</a:t>
            </a:r>
          </a:p>
          <a:p>
            <a:pPr>
              <a:spcBef>
                <a:spcPct val="10000"/>
              </a:spcBef>
            </a:pPr>
            <a:r>
              <a:rPr lang="en-US" altLang="zh-CN" sz="1600" b="1" dirty="0">
                <a:cs typeface="Times New Roman" pitchFamily="18" charset="0"/>
              </a:rPr>
              <a:t> </a:t>
            </a:r>
            <a:r>
              <a:rPr lang="en-US" altLang="zh-CN" sz="1600" b="1" dirty="0" smtClean="0">
                <a:cs typeface="Times New Roman" pitchFamily="18" charset="0"/>
              </a:rPr>
              <a:t>              </a:t>
            </a:r>
            <a:r>
              <a:rPr lang="en-US" altLang="zh-CN" sz="1600" b="1" dirty="0" err="1" smtClean="0">
                <a:cs typeface="Times New Roman" pitchFamily="18" charset="0"/>
              </a:rPr>
              <a:t>Phys</a:t>
            </a:r>
            <a:r>
              <a:rPr lang="en-US" altLang="zh-CN" sz="1600" b="1" dirty="0" smtClean="0">
                <a:cs typeface="Times New Roman" pitchFamily="18" charset="0"/>
              </a:rPr>
              <a:t> </a:t>
            </a:r>
            <a:r>
              <a:rPr lang="en-US" altLang="zh-CN" sz="1600" b="1" dirty="0">
                <a:cs typeface="Times New Roman" pitchFamily="18" charset="0"/>
              </a:rPr>
              <a:t>Rep. 464 113 (2008</a:t>
            </a:r>
            <a:r>
              <a:rPr lang="en-US" altLang="zh-CN" sz="1600" b="1" dirty="0" smtClean="0">
                <a:cs typeface="Times New Roman" pitchFamily="18" charset="0"/>
              </a:rPr>
              <a:t>)</a:t>
            </a:r>
            <a:endParaRPr lang="en-US" altLang="zh-CN" sz="1600" b="1" dirty="0">
              <a:cs typeface="Times New Roman" pitchFamily="18" charset="0"/>
            </a:endParaRPr>
          </a:p>
        </p:txBody>
      </p:sp>
      <p:grpSp>
        <p:nvGrpSpPr>
          <p:cNvPr id="8" name="그룹 19"/>
          <p:cNvGrpSpPr/>
          <p:nvPr/>
        </p:nvGrpSpPr>
        <p:grpSpPr>
          <a:xfrm>
            <a:off x="107504" y="968414"/>
            <a:ext cx="3638927" cy="5268897"/>
            <a:chOff x="5182448" y="1142985"/>
            <a:chExt cx="3675832" cy="5643602"/>
          </a:xfrm>
        </p:grpSpPr>
        <p:pic>
          <p:nvPicPr>
            <p:cNvPr id="14" name="그림 13" descr="EoS-Li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82448" y="1142985"/>
              <a:ext cx="3675832" cy="5643602"/>
            </a:xfrm>
            <a:prstGeom prst="rect">
              <a:avLst/>
            </a:prstGeom>
          </p:spPr>
        </p:pic>
        <p:sp>
          <p:nvSpPr>
            <p:cNvPr id="17" name="자유형 16"/>
            <p:cNvSpPr/>
            <p:nvPr/>
          </p:nvSpPr>
          <p:spPr>
            <a:xfrm>
              <a:off x="5786651" y="4339988"/>
              <a:ext cx="1951630" cy="641445"/>
            </a:xfrm>
            <a:custGeom>
              <a:avLst/>
              <a:gdLst>
                <a:gd name="connsiteX0" fmla="*/ 0 w 1951630"/>
                <a:gd name="connsiteY0" fmla="*/ 259308 h 641445"/>
                <a:gd name="connsiteX1" fmla="*/ 191068 w 1951630"/>
                <a:gd name="connsiteY1" fmla="*/ 163773 h 641445"/>
                <a:gd name="connsiteX2" fmla="*/ 341194 w 1951630"/>
                <a:gd name="connsiteY2" fmla="*/ 95534 h 641445"/>
                <a:gd name="connsiteX3" fmla="*/ 545910 w 1951630"/>
                <a:gd name="connsiteY3" fmla="*/ 27296 h 641445"/>
                <a:gd name="connsiteX4" fmla="*/ 723331 w 1951630"/>
                <a:gd name="connsiteY4" fmla="*/ 0 h 641445"/>
                <a:gd name="connsiteX5" fmla="*/ 955343 w 1951630"/>
                <a:gd name="connsiteY5" fmla="*/ 27296 h 641445"/>
                <a:gd name="connsiteX6" fmla="*/ 1214650 w 1951630"/>
                <a:gd name="connsiteY6" fmla="*/ 95534 h 641445"/>
                <a:gd name="connsiteX7" fmla="*/ 1487606 w 1951630"/>
                <a:gd name="connsiteY7" fmla="*/ 232012 h 641445"/>
                <a:gd name="connsiteX8" fmla="*/ 1692322 w 1951630"/>
                <a:gd name="connsiteY8" fmla="*/ 382137 h 641445"/>
                <a:gd name="connsiteX9" fmla="*/ 1883391 w 1951630"/>
                <a:gd name="connsiteY9" fmla="*/ 559558 h 641445"/>
                <a:gd name="connsiteX10" fmla="*/ 1951630 w 1951630"/>
                <a:gd name="connsiteY10" fmla="*/ 641445 h 641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51630" h="641445">
                  <a:moveTo>
                    <a:pt x="0" y="259308"/>
                  </a:moveTo>
                  <a:lnTo>
                    <a:pt x="191068" y="163773"/>
                  </a:lnTo>
                  <a:cubicBezTo>
                    <a:pt x="247934" y="136477"/>
                    <a:pt x="282054" y="118280"/>
                    <a:pt x="341194" y="95534"/>
                  </a:cubicBezTo>
                  <a:cubicBezTo>
                    <a:pt x="400334" y="72788"/>
                    <a:pt x="482221" y="43218"/>
                    <a:pt x="545910" y="27296"/>
                  </a:cubicBezTo>
                  <a:cubicBezTo>
                    <a:pt x="609600" y="11374"/>
                    <a:pt x="655092" y="0"/>
                    <a:pt x="723331" y="0"/>
                  </a:cubicBezTo>
                  <a:cubicBezTo>
                    <a:pt x="791570" y="0"/>
                    <a:pt x="873457" y="11374"/>
                    <a:pt x="955343" y="27296"/>
                  </a:cubicBezTo>
                  <a:cubicBezTo>
                    <a:pt x="1037229" y="43218"/>
                    <a:pt x="1125940" y="61415"/>
                    <a:pt x="1214650" y="95534"/>
                  </a:cubicBezTo>
                  <a:cubicBezTo>
                    <a:pt x="1303360" y="129653"/>
                    <a:pt x="1407994" y="184245"/>
                    <a:pt x="1487606" y="232012"/>
                  </a:cubicBezTo>
                  <a:cubicBezTo>
                    <a:pt x="1567218" y="279779"/>
                    <a:pt x="1626358" y="327546"/>
                    <a:pt x="1692322" y="382137"/>
                  </a:cubicBezTo>
                  <a:cubicBezTo>
                    <a:pt x="1758286" y="436728"/>
                    <a:pt x="1840173" y="516340"/>
                    <a:pt x="1883391" y="559558"/>
                  </a:cubicBezTo>
                  <a:cubicBezTo>
                    <a:pt x="1926609" y="602776"/>
                    <a:pt x="1939119" y="622110"/>
                    <a:pt x="1951630" y="641445"/>
                  </a:cubicBezTo>
                </a:path>
              </a:pathLst>
            </a:cu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5786446" y="3857628"/>
              <a:ext cx="2916000" cy="2556000"/>
            </a:xfrm>
            <a:prstGeom prst="rect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자유형 18"/>
            <p:cNvSpPr/>
            <p:nvPr/>
          </p:nvSpPr>
          <p:spPr>
            <a:xfrm>
              <a:off x="5800299" y="5302155"/>
              <a:ext cx="2442949" cy="1125941"/>
            </a:xfrm>
            <a:custGeom>
              <a:avLst/>
              <a:gdLst>
                <a:gd name="connsiteX0" fmla="*/ 0 w 2442949"/>
                <a:gd name="connsiteY0" fmla="*/ 607326 h 1125941"/>
                <a:gd name="connsiteX1" fmla="*/ 150125 w 2442949"/>
                <a:gd name="connsiteY1" fmla="*/ 552735 h 1125941"/>
                <a:gd name="connsiteX2" fmla="*/ 300250 w 2442949"/>
                <a:gd name="connsiteY2" fmla="*/ 429905 h 1125941"/>
                <a:gd name="connsiteX3" fmla="*/ 491319 w 2442949"/>
                <a:gd name="connsiteY3" fmla="*/ 307075 h 1125941"/>
                <a:gd name="connsiteX4" fmla="*/ 682388 w 2442949"/>
                <a:gd name="connsiteY4" fmla="*/ 184245 h 1125941"/>
                <a:gd name="connsiteX5" fmla="*/ 859808 w 2442949"/>
                <a:gd name="connsiteY5" fmla="*/ 75063 h 1125941"/>
                <a:gd name="connsiteX6" fmla="*/ 1037229 w 2442949"/>
                <a:gd name="connsiteY6" fmla="*/ 20472 h 1125941"/>
                <a:gd name="connsiteX7" fmla="*/ 1255594 w 2442949"/>
                <a:gd name="connsiteY7" fmla="*/ 6824 h 1125941"/>
                <a:gd name="connsiteX8" fmla="*/ 1542197 w 2442949"/>
                <a:gd name="connsiteY8" fmla="*/ 61415 h 1125941"/>
                <a:gd name="connsiteX9" fmla="*/ 1828800 w 2442949"/>
                <a:gd name="connsiteY9" fmla="*/ 252484 h 1125941"/>
                <a:gd name="connsiteX10" fmla="*/ 2019868 w 2442949"/>
                <a:gd name="connsiteY10" fmla="*/ 429905 h 1125941"/>
                <a:gd name="connsiteX11" fmla="*/ 2183641 w 2442949"/>
                <a:gd name="connsiteY11" fmla="*/ 648269 h 1125941"/>
                <a:gd name="connsiteX12" fmla="*/ 2320119 w 2442949"/>
                <a:gd name="connsiteY12" fmla="*/ 852985 h 1125941"/>
                <a:gd name="connsiteX13" fmla="*/ 2442949 w 2442949"/>
                <a:gd name="connsiteY13" fmla="*/ 1125941 h 11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42949" h="1125941">
                  <a:moveTo>
                    <a:pt x="0" y="607326"/>
                  </a:moveTo>
                  <a:cubicBezTo>
                    <a:pt x="50041" y="594815"/>
                    <a:pt x="100083" y="582305"/>
                    <a:pt x="150125" y="552735"/>
                  </a:cubicBezTo>
                  <a:cubicBezTo>
                    <a:pt x="200167" y="523165"/>
                    <a:pt x="243384" y="470848"/>
                    <a:pt x="300250" y="429905"/>
                  </a:cubicBezTo>
                  <a:cubicBezTo>
                    <a:pt x="357116" y="388962"/>
                    <a:pt x="491319" y="307075"/>
                    <a:pt x="491319" y="307075"/>
                  </a:cubicBezTo>
                  <a:lnTo>
                    <a:pt x="682388" y="184245"/>
                  </a:lnTo>
                  <a:cubicBezTo>
                    <a:pt x="743803" y="145576"/>
                    <a:pt x="800668" y="102359"/>
                    <a:pt x="859808" y="75063"/>
                  </a:cubicBezTo>
                  <a:cubicBezTo>
                    <a:pt x="918948" y="47767"/>
                    <a:pt x="971265" y="31845"/>
                    <a:pt x="1037229" y="20472"/>
                  </a:cubicBezTo>
                  <a:cubicBezTo>
                    <a:pt x="1103193" y="9099"/>
                    <a:pt x="1171433" y="0"/>
                    <a:pt x="1255594" y="6824"/>
                  </a:cubicBezTo>
                  <a:cubicBezTo>
                    <a:pt x="1339755" y="13648"/>
                    <a:pt x="1446663" y="20472"/>
                    <a:pt x="1542197" y="61415"/>
                  </a:cubicBezTo>
                  <a:cubicBezTo>
                    <a:pt x="1637731" y="102358"/>
                    <a:pt x="1749188" y="191069"/>
                    <a:pt x="1828800" y="252484"/>
                  </a:cubicBezTo>
                  <a:cubicBezTo>
                    <a:pt x="1908412" y="313899"/>
                    <a:pt x="1960728" y="363941"/>
                    <a:pt x="2019868" y="429905"/>
                  </a:cubicBezTo>
                  <a:cubicBezTo>
                    <a:pt x="2079008" y="495869"/>
                    <a:pt x="2133599" y="577756"/>
                    <a:pt x="2183641" y="648269"/>
                  </a:cubicBezTo>
                  <a:cubicBezTo>
                    <a:pt x="2233683" y="718782"/>
                    <a:pt x="2276901" y="773373"/>
                    <a:pt x="2320119" y="852985"/>
                  </a:cubicBezTo>
                  <a:cubicBezTo>
                    <a:pt x="2363337" y="932597"/>
                    <a:pt x="2403143" y="1029269"/>
                    <a:pt x="2442949" y="1125941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2" name="TextBox 21"/>
          <p:cNvSpPr txBox="1"/>
          <p:nvPr/>
        </p:nvSpPr>
        <p:spPr bwMode="auto">
          <a:xfrm>
            <a:off x="4067944" y="5480182"/>
            <a:ext cx="4968552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10000"/>
              </a:spcBef>
            </a:pPr>
            <a:r>
              <a:rPr lang="en-US" altLang="ko-KR" b="1" dirty="0" smtClean="0">
                <a:solidFill>
                  <a:srgbClr val="FF0000"/>
                </a:solidFill>
                <a:latin typeface="Georgia" panose="02040502050405020303" pitchFamily="18" charset="0"/>
                <a:ea typeface="굴림" pitchFamily="50" charset="-127"/>
              </a:rPr>
              <a:t>High </a:t>
            </a:r>
            <a:r>
              <a:rPr lang="en-US" altLang="ko-KR" b="1" dirty="0" smtClean="0">
                <a:solidFill>
                  <a:srgbClr val="0000FF"/>
                </a:solidFill>
                <a:latin typeface="Georgia" panose="02040502050405020303" pitchFamily="18" charset="0"/>
                <a:ea typeface="굴림" pitchFamily="50" charset="-127"/>
              </a:rPr>
              <a:t>(Low) </a:t>
            </a:r>
            <a:r>
              <a:rPr lang="en-US" altLang="ko-KR" dirty="0" smtClean="0">
                <a:latin typeface="Georgia" panose="02040502050405020303" pitchFamily="18" charset="0"/>
                <a:ea typeface="굴림" pitchFamily="50" charset="-127"/>
              </a:rPr>
              <a:t>density matter  is more neutron rich with </a:t>
            </a:r>
            <a:r>
              <a:rPr lang="en-US" altLang="ko-KR" b="1" dirty="0" smtClean="0">
                <a:solidFill>
                  <a:srgbClr val="FF0000"/>
                </a:solidFill>
                <a:latin typeface="Georgia" panose="02040502050405020303" pitchFamily="18" charset="0"/>
                <a:ea typeface="굴림" pitchFamily="50" charset="-127"/>
              </a:rPr>
              <a:t>soft </a:t>
            </a:r>
            <a:r>
              <a:rPr lang="en-US" altLang="ko-KR" b="1" dirty="0" smtClean="0">
                <a:solidFill>
                  <a:srgbClr val="0000FF"/>
                </a:solidFill>
                <a:latin typeface="Georgia" panose="02040502050405020303" pitchFamily="18" charset="0"/>
                <a:ea typeface="굴림" pitchFamily="50" charset="-127"/>
              </a:rPr>
              <a:t>(stiff) </a:t>
            </a:r>
            <a:r>
              <a:rPr lang="en-US" altLang="ko-KR" dirty="0" smtClean="0">
                <a:latin typeface="Georgia" panose="02040502050405020303" pitchFamily="18" charset="0"/>
                <a:ea typeface="굴림" pitchFamily="50" charset="-127"/>
              </a:rPr>
              <a:t>symmetry energy</a:t>
            </a:r>
            <a:endParaRPr lang="ko-KR" altLang="en-US" dirty="0" smtClean="0">
              <a:latin typeface="Georgia" panose="02040502050405020303" pitchFamily="18" charset="0"/>
              <a:ea typeface="굴림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79512" y="260648"/>
            <a:ext cx="7963334" cy="405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altLang="ko-KR" sz="2000" b="1" dirty="0" smtClean="0">
                <a:solidFill>
                  <a:srgbClr val="002060"/>
                </a:solidFill>
                <a:latin typeface="+mj-lt"/>
              </a:rPr>
              <a:t>LAMPS probes symmetry-energy up to </a:t>
            </a:r>
            <a:r>
              <a:rPr lang="el-GR" altLang="ko-KR" sz="2000" b="1" i="1" dirty="0" smtClean="0">
                <a:solidFill>
                  <a:srgbClr val="002060"/>
                </a:solidFill>
                <a:latin typeface="Times New Roman" pitchFamily="18" charset="0"/>
                <a:ea typeface="바탕"/>
                <a:cs typeface="Times New Roman" pitchFamily="18" charset="0"/>
              </a:rPr>
              <a:t>ρ</a:t>
            </a:r>
            <a:r>
              <a:rPr lang="en-US" altLang="ko-KR" sz="2000" b="1" baseline="-25000" dirty="0" smtClean="0">
                <a:solidFill>
                  <a:srgbClr val="002060"/>
                </a:solidFill>
                <a:latin typeface="Times New Roman" pitchFamily="18" charset="0"/>
                <a:ea typeface="바탕"/>
                <a:cs typeface="Times New Roman" pitchFamily="18" charset="0"/>
              </a:rPr>
              <a:t>0</a:t>
            </a:r>
            <a:r>
              <a:rPr lang="en-US" altLang="ko-KR" sz="2000" b="1" dirty="0" smtClean="0">
                <a:solidFill>
                  <a:srgbClr val="002060"/>
                </a:solidFill>
                <a:latin typeface="Times New Roman" pitchFamily="18" charset="0"/>
                <a:ea typeface="바탕"/>
                <a:cs typeface="Times New Roman" pitchFamily="18" charset="0"/>
              </a:rPr>
              <a:t>/</a:t>
            </a:r>
            <a:r>
              <a:rPr lang="el-GR" altLang="ko-KR" sz="2000" b="1" i="1" dirty="0" smtClean="0">
                <a:solidFill>
                  <a:srgbClr val="002060"/>
                </a:solidFill>
                <a:latin typeface="Times New Roman" pitchFamily="18" charset="0"/>
                <a:ea typeface="바탕"/>
                <a:cs typeface="Times New Roman" pitchFamily="18" charset="0"/>
              </a:rPr>
              <a:t>ρ</a:t>
            </a:r>
            <a:r>
              <a:rPr lang="en-US" altLang="ko-KR" sz="2000" b="1" dirty="0" smtClean="0">
                <a:solidFill>
                  <a:srgbClr val="002060"/>
                </a:solidFill>
                <a:latin typeface="Times New Roman" pitchFamily="18" charset="0"/>
                <a:ea typeface="바탕"/>
                <a:cs typeface="Times New Roman" pitchFamily="18" charset="0"/>
              </a:rPr>
              <a:t> </a:t>
            </a:r>
            <a:r>
              <a:rPr lang="en-US" altLang="ko-KR" sz="2000" b="1" dirty="0" smtClean="0">
                <a:solidFill>
                  <a:srgbClr val="002060"/>
                </a:solidFill>
                <a:latin typeface="+mj-lt"/>
                <a:ea typeface="바탕"/>
              </a:rPr>
              <a:t>~ 2 with 200 </a:t>
            </a:r>
            <a:r>
              <a:rPr lang="en-US" altLang="ko-KR" sz="2000" b="1" dirty="0" err="1" smtClean="0">
                <a:solidFill>
                  <a:srgbClr val="002060"/>
                </a:solidFill>
                <a:latin typeface="+mj-lt"/>
                <a:ea typeface="바탕"/>
              </a:rPr>
              <a:t>AMeV</a:t>
            </a:r>
            <a:endParaRPr lang="en-US" altLang="ko-KR" sz="2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March 31 @IBS</a:t>
            </a:r>
            <a:endParaRPr lang="ko-KR" altLang="en-US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927232"/>
            <a:ext cx="3024336" cy="266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직사각형 3"/>
          <p:cNvSpPr/>
          <p:nvPr/>
        </p:nvSpPr>
        <p:spPr>
          <a:xfrm>
            <a:off x="3707905" y="1556792"/>
            <a:ext cx="54006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b="1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At nuclear matter density </a:t>
            </a:r>
            <a:r>
              <a:rPr lang="el-GR" altLang="zh-CN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바탕"/>
                <a:cs typeface="Times New Roman" panose="02020603050405020304" pitchFamily="18" charset="0"/>
              </a:rPr>
              <a:t>ρ</a:t>
            </a:r>
            <a:r>
              <a:rPr lang="en-US" altLang="zh-CN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바탕"/>
                <a:cs typeface="Times New Roman" panose="02020603050405020304" pitchFamily="18" charset="0"/>
              </a:rPr>
              <a:t> </a:t>
            </a:r>
            <a:r>
              <a:rPr lang="en-US" altLang="zh-CN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&gt; </a:t>
            </a:r>
            <a:r>
              <a:rPr lang="el-GR" altLang="zh-CN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바탕"/>
                <a:cs typeface="Times New Roman" panose="02020603050405020304" pitchFamily="18" charset="0"/>
              </a:rPr>
              <a:t>ρ</a:t>
            </a:r>
            <a:r>
              <a:rPr lang="en-US" altLang="zh-CN" b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ea typeface="바탕"/>
                <a:cs typeface="Times New Roman" panose="02020603050405020304" pitchFamily="18" charset="0"/>
              </a:rPr>
              <a:t>0</a:t>
            </a:r>
            <a:r>
              <a:rPr lang="en-US" altLang="zh-CN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바탕"/>
                <a:cs typeface="Times New Roman" panose="02020603050405020304" pitchFamily="18" charset="0"/>
              </a:rPr>
              <a:t> ( = 0.16 fm</a:t>
            </a:r>
            <a:r>
              <a:rPr lang="en-US" altLang="zh-CN" b="1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ea typeface="바탕"/>
                <a:cs typeface="Times New Roman" panose="02020603050405020304" pitchFamily="18" charset="0"/>
              </a:rPr>
              <a:t>-3</a:t>
            </a:r>
            <a:r>
              <a:rPr lang="en-US" altLang="zh-CN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바탕"/>
                <a:cs typeface="Times New Roman" panose="02020603050405020304" pitchFamily="18" charset="0"/>
              </a:rPr>
              <a:t>)</a:t>
            </a:r>
            <a:endParaRPr lang="en-US" altLang="zh-CN" b="1" dirty="0" smtClean="0">
              <a:solidFill>
                <a:srgbClr val="0000FF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r>
              <a:rPr lang="en-US" altLang="zh-CN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Case </a:t>
            </a:r>
            <a:r>
              <a:rPr lang="en-US" altLang="zh-CN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1: </a:t>
            </a:r>
            <a:r>
              <a:rPr lang="en-US" altLang="zh-CN" b="1" i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</a:t>
            </a:r>
            <a:r>
              <a:rPr lang="en-US" altLang="zh-CN" b="1" i="1" baseline="300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</a:t>
            </a:r>
            <a:r>
              <a:rPr lang="en-US" altLang="zh-CN" b="1" baseline="-250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sym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</a:t>
            </a:r>
            <a:r>
              <a:rPr lang="el-GR" altLang="zh-CN" b="1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ρ</a:t>
            </a:r>
            <a:r>
              <a:rPr lang="en-US" altLang="zh-CN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 = </a:t>
            </a:r>
            <a:r>
              <a:rPr lang="en-US" altLang="zh-CN" b="1" i="1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</a:t>
            </a:r>
            <a:r>
              <a:rPr lang="en-US" altLang="zh-CN" b="1" baseline="-25000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sym</a:t>
            </a:r>
            <a:r>
              <a:rPr lang="en-US" altLang="zh-CN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</a:t>
            </a:r>
            <a:r>
              <a:rPr lang="el-GR" altLang="zh-CN" b="1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ρ</a:t>
            </a:r>
            <a:r>
              <a:rPr lang="en-US" altLang="zh-CN" b="1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0</a:t>
            </a:r>
            <a:r>
              <a:rPr lang="en-US" altLang="zh-CN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 </a:t>
            </a:r>
            <a:r>
              <a:rPr lang="en-US" altLang="zh-CN" b="1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u</a:t>
            </a:r>
            <a:r>
              <a:rPr lang="en-US" altLang="zh-CN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 </a:t>
            </a:r>
            <a:r>
              <a:rPr lang="en-US" altLang="zh-CN" b="1" i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u</a:t>
            </a:r>
            <a:r>
              <a:rPr lang="en-US" altLang="zh-CN" b="1" baseline="-250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 </a:t>
            </a:r>
            <a:r>
              <a:rPr lang="el-GR" altLang="zh-CN" b="1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ρ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/</a:t>
            </a:r>
            <a:r>
              <a:rPr lang="el-GR" altLang="zh-CN" b="1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ρ</a:t>
            </a:r>
            <a:r>
              <a:rPr lang="en-US" altLang="zh-CN" b="1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0</a:t>
            </a:r>
            <a:endParaRPr lang="en-US" altLang="zh-CN" b="1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r>
              <a:rPr lang="en-US" altLang="zh-CN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Case </a:t>
            </a:r>
            <a:r>
              <a:rPr lang="en-US" altLang="zh-CN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2: </a:t>
            </a:r>
            <a:r>
              <a:rPr lang="en-US" altLang="zh-CN" b="1" i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</a:t>
            </a:r>
            <a:r>
              <a:rPr lang="en-US" altLang="zh-CN" b="1" i="1" baseline="300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</a:t>
            </a:r>
            <a:r>
              <a:rPr lang="en-US" altLang="zh-CN" b="1" baseline="-250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sym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</a:t>
            </a:r>
            <a:r>
              <a:rPr lang="el-GR" altLang="zh-CN" b="1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ρ</a:t>
            </a:r>
            <a:r>
              <a:rPr lang="en-US" altLang="zh-CN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 = </a:t>
            </a:r>
            <a:r>
              <a:rPr lang="en-US" altLang="zh-CN" b="1" i="1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</a:t>
            </a:r>
            <a:r>
              <a:rPr lang="en-US" altLang="zh-CN" b="1" baseline="-25000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sym</a:t>
            </a:r>
            <a:r>
              <a:rPr lang="en-US" altLang="zh-CN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</a:t>
            </a:r>
            <a:r>
              <a:rPr lang="el-GR" altLang="zh-CN" b="1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ρ</a:t>
            </a:r>
            <a:r>
              <a:rPr lang="en-US" altLang="zh-CN" b="1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0</a:t>
            </a:r>
            <a:r>
              <a:rPr lang="en-US" altLang="zh-CN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 </a:t>
            </a:r>
            <a:r>
              <a:rPr lang="en-US" altLang="zh-CN" b="1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u</a:t>
            </a:r>
            <a:r>
              <a:rPr lang="en-US" altLang="zh-CN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(</a:t>
            </a:r>
            <a:r>
              <a:rPr lang="en-US" altLang="zh-CN" b="1" i="1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u</a:t>
            </a:r>
            <a:r>
              <a:rPr lang="en-US" altLang="zh-CN" b="1" baseline="-25000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</a:t>
            </a:r>
            <a:r>
              <a:rPr lang="en-US" altLang="zh-CN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– </a:t>
            </a:r>
            <a:r>
              <a:rPr lang="en-US" altLang="zh-CN" b="1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u</a:t>
            </a:r>
            <a:r>
              <a:rPr lang="en-US" altLang="zh-CN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)/(</a:t>
            </a:r>
            <a:r>
              <a:rPr lang="en-US" altLang="zh-CN" b="1" i="1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u</a:t>
            </a:r>
            <a:r>
              <a:rPr lang="en-US" altLang="zh-CN" b="1" baseline="-25000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</a:t>
            </a:r>
            <a:r>
              <a:rPr lang="en-US" altLang="zh-CN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– 1),  </a:t>
            </a:r>
            <a:r>
              <a:rPr lang="en-US" altLang="zh-CN" b="1" i="1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u</a:t>
            </a:r>
            <a:r>
              <a:rPr lang="en-US" altLang="zh-CN" b="1" baseline="-250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</a:t>
            </a:r>
            <a:r>
              <a:rPr lang="el-GR" altLang="zh-CN" b="1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ρ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/</a:t>
            </a:r>
            <a:r>
              <a:rPr lang="el-GR" altLang="zh-CN" b="1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ρ</a:t>
            </a:r>
            <a:r>
              <a:rPr lang="en-US" altLang="zh-CN" b="1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0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827584" y="1434262"/>
            <a:ext cx="7601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Case 1</a:t>
            </a:r>
            <a:endParaRPr lang="ko-KR" altLang="en-US" sz="1600" dirty="0">
              <a:solidFill>
                <a:srgbClr val="0000FF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755576" y="3522494"/>
            <a:ext cx="7601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Case </a:t>
            </a:r>
            <a:r>
              <a:rPr lang="en-US" altLang="zh-CN" sz="16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endParaRPr lang="ko-KR" altLang="en-US" sz="1600" dirty="0">
              <a:solidFill>
                <a:srgbClr val="C00000"/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5972096" y="3164265"/>
            <a:ext cx="7601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Case 1</a:t>
            </a:r>
            <a:endParaRPr lang="ko-KR" altLang="en-US" sz="1600" dirty="0">
              <a:solidFill>
                <a:srgbClr val="0000FF"/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7379075" y="4682160"/>
            <a:ext cx="7601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Case </a:t>
            </a:r>
            <a:r>
              <a:rPr lang="en-US" altLang="zh-CN" sz="1600" b="1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endParaRPr lang="ko-KR" altLang="en-US" sz="1600" dirty="0">
              <a:solidFill>
                <a:srgbClr val="C00000"/>
              </a:solidFill>
            </a:endParaRP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March 17, 2014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098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1979712" y="2132856"/>
            <a:ext cx="5616624" cy="3893071"/>
            <a:chOff x="1403648" y="1628800"/>
            <a:chExt cx="7017363" cy="4829175"/>
          </a:xfrm>
        </p:grpSpPr>
        <p:grpSp>
          <p:nvGrpSpPr>
            <p:cNvPr id="16" name="그룹 47"/>
            <p:cNvGrpSpPr/>
            <p:nvPr/>
          </p:nvGrpSpPr>
          <p:grpSpPr>
            <a:xfrm>
              <a:off x="1403648" y="1628800"/>
              <a:ext cx="7017363" cy="4829175"/>
              <a:chOff x="1428728" y="1142984"/>
              <a:chExt cx="7017363" cy="4829175"/>
            </a:xfrm>
          </p:grpSpPr>
          <p:sp>
            <p:nvSpPr>
              <p:cNvPr id="19" name="Text Box 29"/>
              <p:cNvSpPr txBox="1">
                <a:spLocks noChangeArrowheads="1"/>
              </p:cNvSpPr>
              <p:nvPr/>
            </p:nvSpPr>
            <p:spPr bwMode="auto">
              <a:xfrm>
                <a:off x="7452320" y="4869160"/>
                <a:ext cx="993771" cy="458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b="1" dirty="0">
                    <a:solidFill>
                      <a:srgbClr val="660066"/>
                    </a:solidFill>
                    <a:latin typeface="Times New Roman" pitchFamily="18" charset="0"/>
                    <a:cs typeface="Times New Roman" pitchFamily="18" charset="0"/>
                  </a:rPr>
                  <a:t>FAIR</a:t>
                </a:r>
              </a:p>
            </p:txBody>
          </p:sp>
          <p:pic>
            <p:nvPicPr>
              <p:cNvPr id="20" name="Picture 2" descr="E_symm_diff_DOE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428728" y="1142984"/>
                <a:ext cx="6019800" cy="4829175"/>
              </a:xfrm>
              <a:prstGeom prst="rect">
                <a:avLst/>
              </a:prstGeom>
              <a:noFill/>
            </p:spPr>
          </p:pic>
          <p:sp>
            <p:nvSpPr>
              <p:cNvPr id="22" name="Line 16"/>
              <p:cNvSpPr>
                <a:spLocks noChangeShapeType="1"/>
              </p:cNvSpPr>
              <p:nvPr/>
            </p:nvSpPr>
            <p:spPr bwMode="auto">
              <a:xfrm>
                <a:off x="3084912" y="3951296"/>
                <a:ext cx="1872208" cy="0"/>
              </a:xfrm>
              <a:prstGeom prst="line">
                <a:avLst/>
              </a:prstGeom>
              <a:noFill/>
              <a:ln w="38100">
                <a:solidFill>
                  <a:srgbClr val="006666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ko-KR" altLang="en-US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5" name="Group 28"/>
              <p:cNvGrpSpPr>
                <a:grpSpLocks/>
              </p:cNvGrpSpPr>
              <p:nvPr/>
            </p:nvGrpSpPr>
            <p:grpSpPr bwMode="auto">
              <a:xfrm>
                <a:off x="5772128" y="4267197"/>
                <a:ext cx="1600200" cy="458789"/>
                <a:chOff x="2880" y="2448"/>
                <a:chExt cx="1008" cy="289"/>
              </a:xfrm>
            </p:grpSpPr>
            <p:sp>
              <p:nvSpPr>
                <p:cNvPr id="30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312" y="2448"/>
                  <a:ext cx="576" cy="2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ko-KR" b="1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rPr>
                    <a:t>GSI</a:t>
                  </a:r>
                </a:p>
              </p:txBody>
            </p:sp>
            <p:sp>
              <p:nvSpPr>
                <p:cNvPr id="31" name="Line 23"/>
                <p:cNvSpPr>
                  <a:spLocks noChangeShapeType="1"/>
                </p:cNvSpPr>
                <p:nvPr/>
              </p:nvSpPr>
              <p:spPr bwMode="auto">
                <a:xfrm>
                  <a:off x="2880" y="2688"/>
                  <a:ext cx="960" cy="0"/>
                </a:xfrm>
                <a:prstGeom prst="line">
                  <a:avLst/>
                </a:prstGeom>
                <a:noFill/>
                <a:ln w="38100">
                  <a:solidFill>
                    <a:srgbClr val="0000CC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ko-KR" altLang="en-US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6" name="Group 25"/>
              <p:cNvGrpSpPr>
                <a:grpSpLocks/>
              </p:cNvGrpSpPr>
              <p:nvPr/>
            </p:nvGrpSpPr>
            <p:grpSpPr bwMode="auto">
              <a:xfrm>
                <a:off x="3833788" y="1863696"/>
                <a:ext cx="1905000" cy="458789"/>
                <a:chOff x="1680" y="934"/>
                <a:chExt cx="1200" cy="289"/>
              </a:xfrm>
            </p:grpSpPr>
            <p:sp>
              <p:nvSpPr>
                <p:cNvPr id="28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934" y="934"/>
                  <a:ext cx="576" cy="2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ko-KR" b="1" dirty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rPr>
                    <a:t>FRIB</a:t>
                  </a:r>
                </a:p>
              </p:txBody>
            </p:sp>
            <p:sp>
              <p:nvSpPr>
                <p:cNvPr id="29" name="Line 24"/>
                <p:cNvSpPr>
                  <a:spLocks noChangeShapeType="1"/>
                </p:cNvSpPr>
                <p:nvPr/>
              </p:nvSpPr>
              <p:spPr bwMode="auto">
                <a:xfrm>
                  <a:off x="1680" y="1200"/>
                  <a:ext cx="1200" cy="0"/>
                </a:xfrm>
                <a:prstGeom prst="line">
                  <a:avLst/>
                </a:prstGeom>
                <a:noFill/>
                <a:ln w="38100">
                  <a:solidFill>
                    <a:srgbClr val="FF00FF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ko-KR" altLang="en-US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7" name="Text Box 22"/>
              <p:cNvSpPr txBox="1">
                <a:spLocks noChangeArrowheads="1"/>
              </p:cNvSpPr>
              <p:nvPr/>
            </p:nvSpPr>
            <p:spPr bwMode="auto">
              <a:xfrm>
                <a:off x="3857815" y="2399255"/>
                <a:ext cx="2283845" cy="458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LAMPS/RAON</a:t>
                </a:r>
                <a:endParaRPr lang="en-US" altLang="ko-KR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7" name="Text Box 22"/>
            <p:cNvSpPr txBox="1">
              <a:spLocks noChangeArrowheads="1"/>
            </p:cNvSpPr>
            <p:nvPr/>
          </p:nvSpPr>
          <p:spPr bwMode="auto">
            <a:xfrm>
              <a:off x="4716016" y="2132856"/>
              <a:ext cx="914400" cy="458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RIBF</a:t>
              </a:r>
              <a:endParaRPr lang="en-US" altLang="ko-KR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 Box 22"/>
            <p:cNvSpPr txBox="1">
              <a:spLocks noChangeArrowheads="1"/>
            </p:cNvSpPr>
            <p:nvPr/>
          </p:nvSpPr>
          <p:spPr bwMode="auto">
            <a:xfrm>
              <a:off x="3491880" y="4077071"/>
              <a:ext cx="914400" cy="458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MSU</a:t>
              </a:r>
              <a:endParaRPr lang="en-US" altLang="ko-KR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제목 1"/>
          <p:cNvSpPr txBox="1">
            <a:spLocks/>
          </p:cNvSpPr>
          <p:nvPr/>
        </p:nvSpPr>
        <p:spPr>
          <a:xfrm>
            <a:off x="107504" y="332656"/>
            <a:ext cx="8892480" cy="64807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txBody>
          <a:bodyPr anchor="ctr" anchorCtr="0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cs typeface="Times New Roman" pitchFamily="18" charset="0"/>
              </a:rPr>
              <a:t>LAMPS/RAON: exploring a wide range of </a:t>
            </a:r>
            <a:r>
              <a:rPr kumimoji="0" lang="en-US" altLang="ko-KR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cs typeface="Times New Roman" panose="02020603050405020304" pitchFamily="18" charset="0"/>
              </a:rPr>
              <a:t>N</a:t>
            </a:r>
            <a:r>
              <a:rPr kumimoji="0" lang="en-US" altLang="ko-KR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cs typeface="Times New Roman" panose="02020603050405020304" pitchFamily="18" charset="0"/>
              </a:rPr>
              <a:t>/</a:t>
            </a:r>
            <a:r>
              <a:rPr kumimoji="0" lang="en-US" altLang="ko-KR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cs typeface="Times New Roman" panose="02020603050405020304" pitchFamily="18" charset="0"/>
              </a:rPr>
              <a:t>Z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cs typeface="Times New Roman" pitchFamily="18" charset="0"/>
              </a:rPr>
              <a:t> asymmetry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cs typeface="Times New Roman" pitchFamily="18" charset="0"/>
            </a:endParaRPr>
          </a:p>
        </p:txBody>
      </p:sp>
      <p:sp>
        <p:nvSpPr>
          <p:cNvPr id="14" name="내용 개체 틀 3"/>
          <p:cNvSpPr txBox="1">
            <a:spLocks/>
          </p:cNvSpPr>
          <p:nvPr/>
        </p:nvSpPr>
        <p:spPr>
          <a:xfrm>
            <a:off x="251520" y="1198493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The symmetry energy at sub-saturation density and supra-saturation density</a:t>
            </a:r>
            <a:r>
              <a:rPr lang="en-US" altLang="ko-KR" b="1" dirty="0">
                <a:latin typeface="+mj-lt"/>
                <a:cs typeface="Times New Roman" pitchFamily="18" charset="0"/>
              </a:rPr>
              <a:t> </a:t>
            </a:r>
            <a:r>
              <a:rPr lang="en-US" altLang="ko-KR" b="1" dirty="0" smtClean="0">
                <a:latin typeface="+mj-lt"/>
                <a:cs typeface="Times New Roman" pitchFamily="18" charset="0"/>
              </a:rPr>
              <a:t>with ~ 250 </a:t>
            </a:r>
            <a:r>
              <a:rPr lang="en-US" altLang="ko-KR" b="1" dirty="0" err="1" smtClean="0">
                <a:latin typeface="+mj-lt"/>
                <a:cs typeface="Times New Roman" pitchFamily="18" charset="0"/>
              </a:rPr>
              <a:t>AMeV</a:t>
            </a:r>
            <a:r>
              <a:rPr lang="en-US" altLang="ko-KR" b="1" dirty="0" smtClean="0">
                <a:latin typeface="+mj-lt"/>
                <a:cs typeface="Times New Roman" pitchFamily="18" charset="0"/>
              </a:rPr>
              <a:t> </a:t>
            </a:r>
            <a:endParaRPr kumimoji="0" lang="en-US" altLang="ko-KR" b="1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j-lt"/>
              <a:cs typeface="Times New Roman" pitchFamily="18" charset="0"/>
            </a:endParaRPr>
          </a:p>
        </p:txBody>
      </p:sp>
      <p:sp>
        <p:nvSpPr>
          <p:cNvPr id="33" name="슬라이드 번호 개체 틀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649D-0A32-4DBC-948B-F27BA88892A0}" type="slidenum">
              <a:rPr lang="ko-KR" altLang="en-US" smtClean="0"/>
              <a:pPr/>
              <a:t>42</a:t>
            </a:fld>
            <a:endParaRPr lang="ko-KR" altLang="en-US" dirty="0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March 31 @IBS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March 17, 2014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077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43</a:t>
            </a:fld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5601" name="_x206375584" descr="EMB000014544a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170" y="4362053"/>
            <a:ext cx="4453310" cy="194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내용 개체 틀 2"/>
          <p:cNvSpPr txBox="1">
            <a:spLocks/>
          </p:cNvSpPr>
          <p:nvPr/>
        </p:nvSpPr>
        <p:spPr>
          <a:xfrm>
            <a:off x="251520" y="188640"/>
            <a:ext cx="4824536" cy="367240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914400" rtl="0" eaLnBrk="1" latinLnBrk="1" hangingPunct="1">
              <a:spcBef>
                <a:spcPct val="20000"/>
              </a:spcBef>
              <a:buFont typeface="+mj-lt"/>
              <a:buAutoNum type="arabicPeriod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2063" indent="-269875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Si-</a:t>
            </a:r>
            <a:r>
              <a:rPr lang="en-US" altLang="ko-K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CsI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 arrays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itchFamily="18" charset="0"/>
              </a:rPr>
              <a:t> </a:t>
            </a:r>
            <a:endParaRPr lang="en-US" altLang="ko-KR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Times New Roman" pitchFamily="18" charset="0"/>
            </a:endParaRPr>
          </a:p>
          <a:p>
            <a:pPr marL="285750"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sz="1700" b="1" dirty="0" smtClean="0">
                <a:solidFill>
                  <a:schemeClr val="tx1"/>
                </a:solidFill>
                <a:latin typeface="+mj-lt"/>
              </a:rPr>
              <a:t>Energy measurement and particle ID for both </a:t>
            </a:r>
            <a:r>
              <a:rPr lang="en-US" altLang="ko-KR" sz="1700" b="1" dirty="0" smtClean="0">
                <a:solidFill>
                  <a:schemeClr val="tx1"/>
                </a:solidFill>
                <a:latin typeface="+mj-lt"/>
                <a:ea typeface="바탕"/>
              </a:rPr>
              <a:t>nuclear fragments and </a:t>
            </a:r>
            <a:r>
              <a:rPr lang="el-GR" altLang="ko-KR" sz="1700" b="1" i="1" dirty="0" smtClean="0">
                <a:solidFill>
                  <a:schemeClr val="tx1"/>
                </a:solidFill>
                <a:latin typeface="Times New Roman" pitchFamily="18" charset="0"/>
                <a:ea typeface="바탕"/>
                <a:cs typeface="Times New Roman" pitchFamily="18" charset="0"/>
              </a:rPr>
              <a:t>γ</a:t>
            </a:r>
            <a:r>
              <a:rPr lang="en-US" altLang="ko-KR" sz="1700" b="1" dirty="0" smtClean="0">
                <a:solidFill>
                  <a:schemeClr val="tx1"/>
                </a:solidFill>
                <a:latin typeface="+mj-lt"/>
                <a:ea typeface="바탕"/>
                <a:cs typeface="Times New Roman" panose="02020603050405020304" pitchFamily="18" charset="0"/>
              </a:rPr>
              <a:t>’s </a:t>
            </a:r>
            <a:endParaRPr lang="en-US" altLang="ko-KR" sz="1700" b="1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285750"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sz="1700" b="1" dirty="0" smtClean="0">
                <a:solidFill>
                  <a:srgbClr val="0000FF"/>
                </a:solidFill>
                <a:latin typeface="+mj-lt"/>
              </a:rPr>
              <a:t>100 </a:t>
            </a:r>
            <a:r>
              <a:rPr lang="el-GR" altLang="ko-KR" sz="1700" b="1" dirty="0" smtClean="0">
                <a:solidFill>
                  <a:srgbClr val="0000FF"/>
                </a:solidFill>
                <a:latin typeface="+mj-lt"/>
                <a:ea typeface="바탕"/>
              </a:rPr>
              <a:t>μ</a:t>
            </a:r>
            <a:r>
              <a:rPr lang="en-US" altLang="ko-KR" sz="1700" b="1" dirty="0" smtClean="0">
                <a:solidFill>
                  <a:srgbClr val="0000FF"/>
                </a:solidFill>
                <a:latin typeface="+mj-lt"/>
                <a:ea typeface="바탕"/>
              </a:rPr>
              <a:t>m thick Si </a:t>
            </a:r>
          </a:p>
          <a:p>
            <a:pPr marL="285750"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sz="1700" b="1" dirty="0" smtClean="0">
                <a:solidFill>
                  <a:srgbClr val="0000FF"/>
                </a:solidFill>
                <a:latin typeface="+mj-lt"/>
                <a:ea typeface="바탕"/>
              </a:rPr>
              <a:t>50-mm thick </a:t>
            </a:r>
            <a:r>
              <a:rPr lang="en-US" altLang="ko-KR" sz="1700" b="1" dirty="0" err="1" smtClean="0">
                <a:solidFill>
                  <a:srgbClr val="0000FF"/>
                </a:solidFill>
                <a:latin typeface="+mj-lt"/>
                <a:ea typeface="바탕"/>
              </a:rPr>
              <a:t>CsI</a:t>
            </a:r>
            <a:r>
              <a:rPr lang="en-US" altLang="ko-KR" sz="1700" b="1" dirty="0" smtClean="0">
                <a:solidFill>
                  <a:srgbClr val="0000FF"/>
                </a:solidFill>
                <a:latin typeface="+mj-lt"/>
                <a:ea typeface="바탕"/>
              </a:rPr>
              <a:t> </a:t>
            </a:r>
          </a:p>
          <a:p>
            <a:pPr marL="504000" lvl="1" indent="-252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ko-KR" sz="1700" b="1" dirty="0">
                <a:solidFill>
                  <a:schemeClr val="tx1"/>
                </a:solidFill>
                <a:latin typeface="+mj-lt"/>
                <a:ea typeface="바탕"/>
              </a:rPr>
              <a:t>F</a:t>
            </a:r>
            <a:r>
              <a:rPr lang="en-US" altLang="ko-KR" sz="1700" b="1" dirty="0" smtClean="0">
                <a:solidFill>
                  <a:schemeClr val="tx1"/>
                </a:solidFill>
                <a:latin typeface="+mj-lt"/>
                <a:ea typeface="바탕"/>
              </a:rPr>
              <a:t>ull absorption for all charged particles</a:t>
            </a:r>
          </a:p>
          <a:p>
            <a:pPr marL="504000" lvl="1" indent="-2520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l-GR" altLang="ko-KR" sz="1700" b="1" dirty="0" smtClean="0">
                <a:solidFill>
                  <a:schemeClr val="tx1"/>
                </a:solidFill>
                <a:latin typeface="+mj-lt"/>
                <a:ea typeface="바탕"/>
              </a:rPr>
              <a:t>ε</a:t>
            </a:r>
            <a:r>
              <a:rPr lang="en-US" altLang="ko-KR" sz="1700" b="1" dirty="0" smtClean="0">
                <a:solidFill>
                  <a:schemeClr val="tx1"/>
                </a:solidFill>
                <a:latin typeface="+mj-lt"/>
                <a:ea typeface="바탕"/>
              </a:rPr>
              <a:t> &gt; 70% for </a:t>
            </a:r>
            <a:r>
              <a:rPr lang="el-GR" altLang="ko-KR" sz="1700" b="1" i="1" dirty="0">
                <a:solidFill>
                  <a:schemeClr val="tx1"/>
                </a:solidFill>
                <a:latin typeface="Times New Roman" pitchFamily="18" charset="0"/>
                <a:ea typeface="바탕"/>
                <a:cs typeface="Times New Roman" pitchFamily="18" charset="0"/>
              </a:rPr>
              <a:t>γ</a:t>
            </a:r>
            <a:r>
              <a:rPr lang="en-US" altLang="ko-KR" sz="1700" b="1" dirty="0">
                <a:solidFill>
                  <a:schemeClr val="tx1"/>
                </a:solidFill>
                <a:latin typeface="Times New Roman" pitchFamily="18" charset="0"/>
                <a:ea typeface="바탕"/>
                <a:cs typeface="Times New Roman" pitchFamily="18" charset="0"/>
              </a:rPr>
              <a:t>’</a:t>
            </a:r>
            <a:r>
              <a:rPr lang="en-US" altLang="ko-KR" sz="1700" b="1" dirty="0">
                <a:solidFill>
                  <a:schemeClr val="tx1"/>
                </a:solidFill>
                <a:latin typeface="Georgia" panose="02040502050405020303" pitchFamily="18" charset="0"/>
                <a:ea typeface="바탕"/>
                <a:cs typeface="Times New Roman" panose="02020603050405020304" pitchFamily="18" charset="0"/>
              </a:rPr>
              <a:t>s</a:t>
            </a:r>
            <a:r>
              <a:rPr lang="en-US" altLang="ko-KR" sz="17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  </a:t>
            </a:r>
          </a:p>
          <a:p>
            <a:pPr marL="285750"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sz="1700" b="1" dirty="0" smtClean="0">
                <a:solidFill>
                  <a:schemeClr val="tx1"/>
                </a:solidFill>
                <a:latin typeface="+mn-ea"/>
              </a:rPr>
              <a:t>Another solution</a:t>
            </a:r>
          </a:p>
          <a:p>
            <a:pPr marL="285750"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sz="1700" b="1" dirty="0" smtClean="0">
                <a:solidFill>
                  <a:schemeClr val="tx1"/>
                </a:solidFill>
                <a:latin typeface="+mn-ea"/>
              </a:rPr>
              <a:t>Thin plastic-</a:t>
            </a:r>
            <a:r>
              <a:rPr lang="en-US" altLang="ko-KR" sz="1700" b="1" dirty="0" err="1" smtClean="0">
                <a:solidFill>
                  <a:schemeClr val="tx1"/>
                </a:solidFill>
                <a:latin typeface="+mn-ea"/>
              </a:rPr>
              <a:t>CsI</a:t>
            </a:r>
            <a:r>
              <a:rPr lang="en-US" altLang="ko-KR" sz="1700" b="1" dirty="0" smtClean="0">
                <a:solidFill>
                  <a:schemeClr val="tx1"/>
                </a:solidFill>
                <a:latin typeface="+mn-ea"/>
              </a:rPr>
              <a:t> arrays</a:t>
            </a:r>
            <a:r>
              <a:rPr lang="ko-KR" altLang="en-US" sz="1700" b="1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1700" b="1" dirty="0" smtClean="0">
                <a:solidFill>
                  <a:schemeClr val="tx1"/>
                </a:solidFill>
                <a:latin typeface="+mn-ea"/>
              </a:rPr>
              <a:t>for measurement of lower-energy HI fragments </a:t>
            </a:r>
          </a:p>
          <a:p>
            <a:pPr marL="285750"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altLang="ko-KR" sz="1700" b="1" dirty="0">
              <a:solidFill>
                <a:srgbClr val="0000FF"/>
              </a:solidFill>
              <a:latin typeface="Georgia" panose="02040502050405020303" pitchFamily="18" charset="0"/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26845"/>
            <a:ext cx="3099780" cy="228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오른쪽 화살표 5"/>
          <p:cNvSpPr/>
          <p:nvPr/>
        </p:nvSpPr>
        <p:spPr>
          <a:xfrm flipH="1">
            <a:off x="3709622" y="4822265"/>
            <a:ext cx="50233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March 31 @IBS</a:t>
            </a:r>
            <a:endParaRPr lang="ko-KR" altLang="en-US"/>
          </a:p>
        </p:txBody>
      </p:sp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4894" y="980728"/>
            <a:ext cx="3741602" cy="349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직사각형 10"/>
          <p:cNvSpPr/>
          <p:nvPr/>
        </p:nvSpPr>
        <p:spPr>
          <a:xfrm>
            <a:off x="5364088" y="116632"/>
            <a:ext cx="377991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ctr">
              <a:spcBef>
                <a:spcPts val="0"/>
              </a:spcBef>
              <a:buNone/>
            </a:pPr>
            <a:r>
              <a:rPr lang="en-US" altLang="ko-KR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Particle occupancies (PHITS)</a:t>
            </a:r>
          </a:p>
          <a:p>
            <a:pPr marL="0" lvl="1" indent="0" algn="ctr">
              <a:spcBef>
                <a:spcPts val="0"/>
              </a:spcBef>
              <a:buNone/>
            </a:pPr>
            <a:r>
              <a:rPr lang="en-US" altLang="ko-KR" sz="1700" b="1" dirty="0" smtClean="0">
                <a:latin typeface="+mn-ea"/>
              </a:rPr>
              <a:t>Black: all charge particles</a:t>
            </a:r>
          </a:p>
          <a:p>
            <a:pPr marL="0" lvl="1" indent="0" algn="ctr">
              <a:spcBef>
                <a:spcPts val="0"/>
              </a:spcBef>
              <a:buNone/>
            </a:pPr>
            <a:r>
              <a:rPr lang="en-US" altLang="ko-KR" sz="1700" b="1" dirty="0" smtClean="0">
                <a:solidFill>
                  <a:srgbClr val="FF0000"/>
                </a:solidFill>
                <a:latin typeface="+mn-ea"/>
              </a:rPr>
              <a:t>Red: </a:t>
            </a:r>
            <a:r>
              <a:rPr lang="el-GR" altLang="ko-KR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ko-KR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ko-KR" sz="1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BLUE: protons</a:t>
            </a:r>
            <a:endParaRPr lang="en-US" altLang="ko-KR" sz="17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March 17, 2014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905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199" y="214290"/>
            <a:ext cx="5349909" cy="550414"/>
          </a:xfrm>
          <a:noFill/>
        </p:spPr>
        <p:txBody>
          <a:bodyPr>
            <a:normAutofit/>
          </a:bodyPr>
          <a:lstStyle/>
          <a:p>
            <a:r>
              <a:rPr lang="en-US" altLang="ko-KR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Magnets in the original designs</a:t>
            </a:r>
            <a:endParaRPr lang="ko-KR" altLang="en-US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grpSp>
        <p:nvGrpSpPr>
          <p:cNvPr id="3" name="그룹 17"/>
          <p:cNvGrpSpPr/>
          <p:nvPr/>
        </p:nvGrpSpPr>
        <p:grpSpPr>
          <a:xfrm>
            <a:off x="4427984" y="980728"/>
            <a:ext cx="4702464" cy="5242516"/>
            <a:chOff x="85560" y="1052736"/>
            <a:chExt cx="4702464" cy="524251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6839" t="11055" r="31347" b="8542"/>
            <a:stretch>
              <a:fillRect/>
            </a:stretch>
          </p:blipFill>
          <p:spPr bwMode="auto">
            <a:xfrm>
              <a:off x="85560" y="1052736"/>
              <a:ext cx="2758248" cy="2206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85560" y="3287892"/>
              <a:ext cx="4554727" cy="1077212"/>
            </a:xfrm>
            <a:prstGeom prst="rect">
              <a:avLst/>
            </a:prstGeom>
            <a:noFill/>
          </p:spPr>
          <p:txBody>
            <a:bodyPr wrap="square" lIns="91432" tIns="45717" rIns="91432" bIns="45717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b="1" dirty="0" smtClean="0">
                  <a:solidFill>
                    <a:srgbClr val="006600"/>
                  </a:solidFill>
                  <a:latin typeface="+mn-ea"/>
                  <a:cs typeface="Times New Roman" pitchFamily="18" charset="0"/>
                  <a:sym typeface="Wingdings" pitchFamily="2" charset="2"/>
                </a:rPr>
                <a:t>H-type dipole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b="1" dirty="0" smtClean="0">
                  <a:solidFill>
                    <a:srgbClr val="002060"/>
                  </a:solidFill>
                  <a:latin typeface="+mn-ea"/>
                  <a:cs typeface="Times New Roman" pitchFamily="18" charset="0"/>
                  <a:sym typeface="Wingdings" pitchFamily="2" charset="2"/>
                </a:rPr>
                <a:t>Pole size: (</a:t>
              </a:r>
              <a:r>
                <a:rPr kumimoji="1" lang="en-US" altLang="ko-KR" sz="1600" b="1" i="1" dirty="0" err="1" smtClean="0">
                  <a:solidFill>
                    <a:srgbClr val="002060"/>
                  </a:solidFill>
                  <a:latin typeface="+mn-ea"/>
                  <a:cs typeface="Times New Roman" pitchFamily="18" charset="0"/>
                  <a:sym typeface="Wingdings" pitchFamily="2" charset="2"/>
                </a:rPr>
                <a:t>x</a:t>
              </a:r>
              <a:r>
                <a:rPr kumimoji="1" lang="en-US" altLang="ko-KR" sz="1600" b="1" dirty="0" err="1" smtClean="0">
                  <a:solidFill>
                    <a:srgbClr val="002060"/>
                  </a:solidFill>
                  <a:latin typeface="+mn-ea"/>
                  <a:cs typeface="Times New Roman" pitchFamily="18" charset="0"/>
                  <a:sym typeface="Wingdings" pitchFamily="2" charset="2"/>
                </a:rPr>
                <a:t>,</a:t>
              </a:r>
              <a:r>
                <a:rPr kumimoji="1" lang="en-US" altLang="ko-KR" sz="1600" b="1" i="1" dirty="0" err="1" smtClean="0">
                  <a:solidFill>
                    <a:srgbClr val="002060"/>
                  </a:solidFill>
                  <a:latin typeface="+mn-ea"/>
                  <a:cs typeface="Times New Roman" pitchFamily="18" charset="0"/>
                  <a:sym typeface="Wingdings" pitchFamily="2" charset="2"/>
                </a:rPr>
                <a:t>z</a:t>
              </a:r>
              <a:r>
                <a:rPr kumimoji="1" lang="en-US" altLang="ko-KR" sz="1600" b="1" dirty="0" smtClean="0">
                  <a:solidFill>
                    <a:srgbClr val="002060"/>
                  </a:solidFill>
                  <a:latin typeface="+mn-ea"/>
                  <a:cs typeface="Times New Roman" pitchFamily="18" charset="0"/>
                  <a:sym typeface="Wingdings" pitchFamily="2" charset="2"/>
                </a:rPr>
                <a:t>)=(150 cm, 100 cm)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b="1" dirty="0" smtClean="0">
                  <a:solidFill>
                    <a:srgbClr val="002060"/>
                  </a:solidFill>
                  <a:latin typeface="+mn-ea"/>
                  <a:cs typeface="Times New Roman" pitchFamily="18" charset="0"/>
                  <a:sym typeface="Wingdings" pitchFamily="2" charset="2"/>
                </a:rPr>
                <a:t>Maximum </a:t>
              </a:r>
              <a:r>
                <a:rPr kumimoji="1" lang="en-US" altLang="ko-KR" sz="1600" b="1" i="1" dirty="0" smtClean="0">
                  <a:solidFill>
                    <a:srgbClr val="002060"/>
                  </a:solidFill>
                  <a:latin typeface="+mn-ea"/>
                  <a:cs typeface="Times New Roman" pitchFamily="18" charset="0"/>
                  <a:sym typeface="Wingdings" pitchFamily="2" charset="2"/>
                </a:rPr>
                <a:t>B</a:t>
              </a:r>
              <a:r>
                <a:rPr kumimoji="1" lang="en-US" altLang="ko-KR" sz="1600" b="1" i="1" baseline="-25000" dirty="0" smtClean="0">
                  <a:solidFill>
                    <a:srgbClr val="002060"/>
                  </a:solidFill>
                  <a:latin typeface="+mn-ea"/>
                  <a:cs typeface="Times New Roman" pitchFamily="18" charset="0"/>
                  <a:sym typeface="Wingdings" pitchFamily="2" charset="2"/>
                </a:rPr>
                <a:t>y</a:t>
              </a:r>
              <a:r>
                <a:rPr kumimoji="1" lang="en-US" altLang="ko-KR" sz="1600" b="1" dirty="0" smtClean="0">
                  <a:solidFill>
                    <a:srgbClr val="002060"/>
                  </a:solidFill>
                  <a:latin typeface="+mn-ea"/>
                  <a:cs typeface="Times New Roman" pitchFamily="18" charset="0"/>
                  <a:sym typeface="Wingdings" pitchFamily="2" charset="2"/>
                </a:rPr>
                <a:t>: ~ 1.5 T (~ 4 T for SC option)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b="1" dirty="0" smtClean="0">
                  <a:solidFill>
                    <a:srgbClr val="002060"/>
                  </a:solidFill>
                  <a:latin typeface="+mn-ea"/>
                  <a:cs typeface="Times New Roman" pitchFamily="18" charset="0"/>
                  <a:sym typeface="Wingdings" pitchFamily="2" charset="2"/>
                </a:rPr>
                <a:t>Gradient: 1.0 </a:t>
              </a:r>
              <a:r>
                <a:rPr kumimoji="1" lang="en-US" altLang="ko-KR" sz="1600" b="1" dirty="0" err="1" smtClean="0">
                  <a:solidFill>
                    <a:srgbClr val="002060"/>
                  </a:solidFill>
                  <a:latin typeface="+mn-ea"/>
                  <a:cs typeface="Times New Roman" pitchFamily="18" charset="0"/>
                  <a:sym typeface="Wingdings" pitchFamily="2" charset="2"/>
                </a:rPr>
                <a:t>T∙m</a:t>
              </a:r>
              <a:r>
                <a:rPr kumimoji="1" lang="en-US" altLang="ko-KR" sz="1600" b="1" dirty="0" smtClean="0">
                  <a:solidFill>
                    <a:srgbClr val="002060"/>
                  </a:solidFill>
                  <a:latin typeface="+mn-ea"/>
                  <a:cs typeface="Times New Roman" pitchFamily="18" charset="0"/>
                  <a:sym typeface="Wingdings" pitchFamily="2" charset="2"/>
                </a:rPr>
                <a:t> &lt; ∫</a:t>
              </a:r>
              <a:r>
                <a:rPr kumimoji="1" lang="en-US" altLang="ko-KR" sz="1600" b="1" i="1" dirty="0" err="1" smtClean="0">
                  <a:solidFill>
                    <a:srgbClr val="002060"/>
                  </a:solidFill>
                  <a:latin typeface="+mn-ea"/>
                  <a:cs typeface="Times New Roman" pitchFamily="18" charset="0"/>
                  <a:sym typeface="Wingdings" pitchFamily="2" charset="2"/>
                </a:rPr>
                <a:t>B</a:t>
              </a:r>
              <a:r>
                <a:rPr kumimoji="1" lang="en-US" altLang="ko-KR" sz="1600" b="1" baseline="-25000" dirty="0" err="1" smtClean="0">
                  <a:solidFill>
                    <a:srgbClr val="002060"/>
                  </a:solidFill>
                  <a:latin typeface="+mn-ea"/>
                  <a:cs typeface="Times New Roman" pitchFamily="18" charset="0"/>
                  <a:sym typeface="Wingdings" pitchFamily="2" charset="2"/>
                </a:rPr>
                <a:t>y</a:t>
              </a:r>
              <a:r>
                <a:rPr kumimoji="1" lang="en-US" altLang="ko-KR" sz="1600" b="1" dirty="0" err="1" smtClean="0">
                  <a:solidFill>
                    <a:srgbClr val="002060"/>
                  </a:solidFill>
                  <a:latin typeface="+mn-ea"/>
                  <a:cs typeface="Times New Roman" pitchFamily="18" charset="0"/>
                  <a:sym typeface="Wingdings" pitchFamily="2" charset="2"/>
                </a:rPr>
                <a:t>∙</a:t>
              </a:r>
              <a:r>
                <a:rPr kumimoji="1" lang="en-US" altLang="ko-KR" sz="1600" b="1" i="1" dirty="0" err="1" smtClean="0">
                  <a:solidFill>
                    <a:srgbClr val="002060"/>
                  </a:solidFill>
                  <a:latin typeface="+mn-ea"/>
                  <a:cs typeface="Times New Roman" pitchFamily="18" charset="0"/>
                  <a:sym typeface="Wingdings" pitchFamily="2" charset="2"/>
                </a:rPr>
                <a:t>dz</a:t>
              </a:r>
              <a:r>
                <a:rPr kumimoji="1" lang="en-US" altLang="ko-KR" sz="1600" b="1" dirty="0" smtClean="0">
                  <a:solidFill>
                    <a:srgbClr val="002060"/>
                  </a:solidFill>
                  <a:latin typeface="+mn-ea"/>
                  <a:cs typeface="Times New Roman" pitchFamily="18" charset="0"/>
                  <a:sym typeface="Wingdings" pitchFamily="2" charset="2"/>
                </a:rPr>
                <a:t> &lt; 2.0 </a:t>
              </a:r>
              <a:r>
                <a:rPr kumimoji="1" lang="en-US" altLang="ko-KR" sz="1600" b="1" dirty="0" err="1" smtClean="0">
                  <a:solidFill>
                    <a:srgbClr val="002060"/>
                  </a:solidFill>
                  <a:latin typeface="+mn-ea"/>
                  <a:cs typeface="Times New Roman" pitchFamily="18" charset="0"/>
                  <a:sym typeface="Wingdings" pitchFamily="2" charset="2"/>
                </a:rPr>
                <a:t>T∙m</a:t>
              </a:r>
              <a:endParaRPr kumimoji="1" lang="en-US" altLang="ko-KR" sz="1600" b="1" dirty="0" smtClean="0">
                <a:solidFill>
                  <a:srgbClr val="002060"/>
                </a:solidFill>
                <a:latin typeface="+mn-ea"/>
                <a:cs typeface="Times New Roman" pitchFamily="18" charset="0"/>
              </a:endParaRP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14975" y="1336207"/>
              <a:ext cx="1973049" cy="1694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6624" y="4418483"/>
              <a:ext cx="3515296" cy="1876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그룹 16"/>
          <p:cNvGrpSpPr/>
          <p:nvPr/>
        </p:nvGrpSpPr>
        <p:grpSpPr>
          <a:xfrm>
            <a:off x="-8375" y="1340768"/>
            <a:ext cx="4584096" cy="4824536"/>
            <a:chOff x="4810804" y="1574522"/>
            <a:chExt cx="4338894" cy="4618918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 l="19955" r="36729"/>
            <a:stretch>
              <a:fillRect/>
            </a:stretch>
          </p:blipFill>
          <p:spPr bwMode="auto">
            <a:xfrm>
              <a:off x="4810804" y="1574522"/>
              <a:ext cx="2520280" cy="2097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 l="19737" r="18506"/>
            <a:stretch>
              <a:fillRect/>
            </a:stretch>
          </p:blipFill>
          <p:spPr bwMode="auto">
            <a:xfrm>
              <a:off x="7183565" y="1892579"/>
              <a:ext cx="1852930" cy="1612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7" name="그룹 4"/>
            <p:cNvGrpSpPr/>
            <p:nvPr/>
          </p:nvGrpSpPr>
          <p:grpSpPr>
            <a:xfrm>
              <a:off x="5292080" y="4321232"/>
              <a:ext cx="3528392" cy="1872208"/>
              <a:chOff x="285720" y="428604"/>
              <a:chExt cx="8162071" cy="3320684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7300" t="6070" r="22128" b="25643"/>
              <a:stretch>
                <a:fillRect/>
              </a:stretch>
            </p:blipFill>
            <p:spPr bwMode="auto">
              <a:xfrm>
                <a:off x="571472" y="428604"/>
                <a:ext cx="7876319" cy="32147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3277" t="80000" r="23231" b="17692"/>
              <a:stretch>
                <a:fillRect/>
              </a:stretch>
            </p:blipFill>
            <p:spPr bwMode="auto">
              <a:xfrm>
                <a:off x="285720" y="3643314"/>
                <a:ext cx="8001056" cy="1059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6" name="TextBox 15"/>
            <p:cNvSpPr txBox="1"/>
            <p:nvPr/>
          </p:nvSpPr>
          <p:spPr>
            <a:xfrm>
              <a:off x="5261267" y="3501094"/>
              <a:ext cx="3888431" cy="795575"/>
            </a:xfrm>
            <a:prstGeom prst="rect">
              <a:avLst/>
            </a:prstGeom>
            <a:noFill/>
          </p:spPr>
          <p:txBody>
            <a:bodyPr wrap="square" lIns="91432" tIns="45717" rIns="91432" bIns="45717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b="1" dirty="0" smtClean="0">
                  <a:solidFill>
                    <a:srgbClr val="006600"/>
                  </a:solidFill>
                  <a:cs typeface="Times New Roman" pitchFamily="18" charset="0"/>
                  <a:sym typeface="Wingdings" pitchFamily="2" charset="2"/>
                </a:rPr>
                <a:t>Solenoid </a:t>
              </a:r>
              <a:endParaRPr kumimoji="1" lang="en-US" altLang="ko-KR" sz="1600" b="1" dirty="0">
                <a:solidFill>
                  <a:srgbClr val="006600"/>
                </a:solidFill>
                <a:cs typeface="Times New Roman" pitchFamily="18" charset="0"/>
                <a:sym typeface="Wingdings" pitchFamily="2" charset="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b="1" dirty="0" smtClean="0">
                  <a:solidFill>
                    <a:srgbClr val="0000FF"/>
                  </a:solidFill>
                  <a:cs typeface="Times New Roman" pitchFamily="18" charset="0"/>
                  <a:sym typeface="Wingdings" pitchFamily="2" charset="2"/>
                </a:rPr>
                <a:t>Size (</a:t>
              </a:r>
              <a:r>
                <a:rPr kumimoji="1" lang="en-US" altLang="ko-KR" sz="1600" b="1" i="1" dirty="0" err="1" smtClean="0">
                  <a:solidFill>
                    <a:srgbClr val="0000FF"/>
                  </a:solidFill>
                  <a:cs typeface="Times New Roman" pitchFamily="18" charset="0"/>
                  <a:sym typeface="Wingdings" pitchFamily="2" charset="2"/>
                </a:rPr>
                <a:t>r</a:t>
              </a:r>
              <a:r>
                <a:rPr kumimoji="1" lang="en-US" altLang="ko-KR" sz="1600" b="1" dirty="0" err="1" smtClean="0">
                  <a:solidFill>
                    <a:srgbClr val="0000FF"/>
                  </a:solidFill>
                  <a:cs typeface="Times New Roman" pitchFamily="18" charset="0"/>
                  <a:sym typeface="Wingdings" pitchFamily="2" charset="2"/>
                </a:rPr>
                <a:t>,</a:t>
              </a:r>
              <a:r>
                <a:rPr kumimoji="1" lang="en-US" altLang="ko-KR" sz="1600" b="1" i="1" dirty="0" err="1" smtClean="0">
                  <a:solidFill>
                    <a:srgbClr val="0000FF"/>
                  </a:solidFill>
                  <a:cs typeface="Times New Roman" pitchFamily="18" charset="0"/>
                  <a:sym typeface="Wingdings" pitchFamily="2" charset="2"/>
                </a:rPr>
                <a:t>z</a:t>
              </a:r>
              <a:r>
                <a:rPr kumimoji="1" lang="en-US" altLang="ko-KR" sz="1600" b="1" dirty="0" smtClean="0">
                  <a:solidFill>
                    <a:srgbClr val="0000FF"/>
                  </a:solidFill>
                  <a:cs typeface="Times New Roman" pitchFamily="18" charset="0"/>
                  <a:sym typeface="Wingdings" pitchFamily="2" charset="2"/>
                </a:rPr>
                <a:t>) : (50 cm, 200 cm)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b="1" dirty="0" smtClean="0">
                  <a:solidFill>
                    <a:srgbClr val="0000FF"/>
                  </a:solidFill>
                  <a:cs typeface="Times New Roman" pitchFamily="18" charset="0"/>
                  <a:sym typeface="Wingdings" pitchFamily="2" charset="2"/>
                </a:rPr>
                <a:t>Maximum </a:t>
              </a:r>
              <a:r>
                <a:rPr kumimoji="1" lang="en-US" altLang="ko-KR" sz="1600" b="1" i="1" dirty="0" err="1" smtClean="0">
                  <a:solidFill>
                    <a:srgbClr val="0000FF"/>
                  </a:solidFill>
                  <a:cs typeface="Times New Roman" pitchFamily="18" charset="0"/>
                  <a:sym typeface="Wingdings" pitchFamily="2" charset="2"/>
                </a:rPr>
                <a:t>B</a:t>
              </a:r>
              <a:r>
                <a:rPr kumimoji="1" lang="en-US" altLang="ko-KR" sz="1600" b="1" i="1" baseline="-25000" dirty="0" err="1" smtClean="0">
                  <a:solidFill>
                    <a:srgbClr val="0000FF"/>
                  </a:solidFill>
                  <a:cs typeface="Times New Roman" pitchFamily="18" charset="0"/>
                  <a:sym typeface="Wingdings" pitchFamily="2" charset="2"/>
                </a:rPr>
                <a:t>z</a:t>
              </a:r>
              <a:r>
                <a:rPr kumimoji="1" lang="en-US" altLang="ko-KR" sz="1600" b="1" dirty="0" smtClean="0">
                  <a:solidFill>
                    <a:srgbClr val="0000FF"/>
                  </a:solidFill>
                  <a:cs typeface="Times New Roman" pitchFamily="18" charset="0"/>
                  <a:sym typeface="Wingdings" pitchFamily="2" charset="2"/>
                </a:rPr>
                <a:t>: about 1.0 T</a:t>
              </a:r>
            </a:p>
          </p:txBody>
        </p:sp>
      </p:grpSp>
      <p:sp>
        <p:nvSpPr>
          <p:cNvPr id="19" name="TextBox 18"/>
          <p:cNvSpPr txBox="1"/>
          <p:nvPr/>
        </p:nvSpPr>
        <p:spPr bwMode="auto">
          <a:xfrm>
            <a:off x="371091" y="1038668"/>
            <a:ext cx="41610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ko-KR" b="1" dirty="0" smtClean="0">
                <a:solidFill>
                  <a:srgbClr val="006600"/>
                </a:solidFill>
                <a:latin typeface="+mj-lt"/>
                <a:ea typeface="굴림" pitchFamily="50" charset="-127"/>
              </a:rPr>
              <a:t>Simulation by S. Hwang &amp; J. K. </a:t>
            </a:r>
            <a:r>
              <a:rPr lang="en-US" altLang="ko-KR" b="1" dirty="0" err="1" smtClean="0">
                <a:solidFill>
                  <a:srgbClr val="006600"/>
                </a:solidFill>
                <a:latin typeface="+mj-lt"/>
                <a:ea typeface="굴림" pitchFamily="50" charset="-127"/>
              </a:rPr>
              <a:t>Ahn</a:t>
            </a:r>
            <a:endParaRPr lang="ko-KR" altLang="en-US" b="1" dirty="0" smtClean="0">
              <a:solidFill>
                <a:srgbClr val="006600"/>
              </a:solidFill>
              <a:latin typeface="+mj-lt"/>
              <a:ea typeface="굴림" pitchFamily="50" charset="-127"/>
            </a:endParaRPr>
          </a:p>
        </p:txBody>
      </p:sp>
      <p:sp>
        <p:nvSpPr>
          <p:cNvPr id="18" name="바닥글 개체 틀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March 31 @IBS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March 17, 2014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849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3555" name="_x213830008" descr="EMB00001644129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0649"/>
            <a:ext cx="4464496" cy="323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3557" name="_x213161032" descr="DRW0000164412b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89040"/>
            <a:ext cx="6480720" cy="243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내용 개체 틀 2"/>
          <p:cNvSpPr txBox="1">
            <a:spLocks/>
          </p:cNvSpPr>
          <p:nvPr/>
        </p:nvSpPr>
        <p:spPr>
          <a:xfrm>
            <a:off x="131858" y="260648"/>
            <a:ext cx="4440142" cy="302433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914400" rtl="0" eaLnBrk="1" latinLnBrk="1" hangingPunct="1">
              <a:spcBef>
                <a:spcPct val="20000"/>
              </a:spcBef>
              <a:buFont typeface="+mj-lt"/>
              <a:buAutoNum type="arabicPeriod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2063" indent="-269875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TPC</a:t>
            </a:r>
          </a:p>
          <a:p>
            <a:pPr marL="216000" lvl="1" indent="-216000" algn="just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altLang="ko-KR" sz="1600" b="1" dirty="0" smtClean="0">
                <a:solidFill>
                  <a:schemeClr val="tx1"/>
                </a:solidFill>
                <a:latin typeface="+mn-ea"/>
              </a:rPr>
              <a:t>Gas: P10 or </a:t>
            </a:r>
            <a:r>
              <a:rPr lang="en-US" altLang="ko-KR" sz="1600" b="1" dirty="0" err="1" smtClean="0">
                <a:solidFill>
                  <a:schemeClr val="tx1"/>
                </a:solidFill>
                <a:latin typeface="+mn-ea"/>
              </a:rPr>
              <a:t>Ar</a:t>
            </a:r>
            <a:r>
              <a:rPr lang="en-US" altLang="ko-KR" sz="1600" b="1" dirty="0" smtClean="0">
                <a:solidFill>
                  <a:schemeClr val="tx1"/>
                </a:solidFill>
                <a:latin typeface="+mn-ea"/>
              </a:rPr>
              <a:t> +CO</a:t>
            </a:r>
            <a:r>
              <a:rPr lang="en-US" altLang="ko-KR" sz="1600" b="1" baseline="-25000" dirty="0" smtClean="0">
                <a:solidFill>
                  <a:schemeClr val="tx1"/>
                </a:solidFill>
                <a:latin typeface="+mn-ea"/>
              </a:rPr>
              <a:t>2</a:t>
            </a:r>
            <a:r>
              <a:rPr lang="en-US" altLang="ko-KR" sz="1600" b="1" dirty="0" smtClean="0">
                <a:solidFill>
                  <a:schemeClr val="tx1"/>
                </a:solidFill>
                <a:latin typeface="+mn-ea"/>
              </a:rPr>
              <a:t> mixture </a:t>
            </a:r>
          </a:p>
          <a:p>
            <a:pPr marL="216000" lvl="1" indent="-216000" algn="just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altLang="ko-KR" sz="1600" b="1" dirty="0" smtClean="0">
                <a:solidFill>
                  <a:schemeClr val="tx1"/>
                </a:solidFill>
                <a:latin typeface="+mn-ea"/>
              </a:rPr>
              <a:t>Drift field: ~ 150 V cm</a:t>
            </a:r>
            <a:r>
              <a:rPr lang="en-US" altLang="ko-KR" sz="1600" b="1" baseline="30000" dirty="0" smtClean="0">
                <a:solidFill>
                  <a:schemeClr val="tx1"/>
                </a:solidFill>
                <a:latin typeface="+mn-ea"/>
              </a:rPr>
              <a:t>-2</a:t>
            </a:r>
            <a:r>
              <a:rPr lang="en-US" altLang="ko-KR" sz="1600" b="1" dirty="0" smtClean="0">
                <a:solidFill>
                  <a:schemeClr val="tx1"/>
                </a:solidFill>
                <a:latin typeface="+mn-ea"/>
              </a:rPr>
              <a:t> </a:t>
            </a:r>
          </a:p>
          <a:p>
            <a:pPr marL="216000" lvl="1" indent="-2160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altLang="ko-KR" sz="1600" b="1" dirty="0" smtClean="0">
                <a:solidFill>
                  <a:schemeClr val="tx1"/>
                </a:solidFill>
                <a:latin typeface="+mn-ea"/>
              </a:rPr>
              <a:t>Read-out: Triple-GEM &amp; hexagonal pads (5 mm) at both </a:t>
            </a:r>
            <a:r>
              <a:rPr lang="en-US" altLang="ko-KR" sz="1600" b="1" dirty="0" err="1" smtClean="0">
                <a:solidFill>
                  <a:schemeClr val="tx1"/>
                </a:solidFill>
                <a:latin typeface="+mn-ea"/>
              </a:rPr>
              <a:t>endcaps</a:t>
            </a:r>
            <a:r>
              <a:rPr lang="en-US" altLang="ko-KR" sz="1600" b="1" dirty="0" smtClean="0">
                <a:solidFill>
                  <a:schemeClr val="tx1"/>
                </a:solidFill>
                <a:latin typeface="+mn-ea"/>
              </a:rPr>
              <a:t> </a:t>
            </a:r>
          </a:p>
          <a:p>
            <a:pPr marL="0" lvl="1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altLang="ko-KR" sz="1600" b="1" dirty="0" smtClean="0">
                <a:solidFill>
                  <a:srgbClr val="C00000"/>
                </a:solidFill>
                <a:latin typeface="+mn-ea"/>
              </a:rPr>
              <a:t>Choice of GEMs: higher rate capability from MIPs to heavily ionizing particles</a:t>
            </a:r>
            <a:endParaRPr lang="en-US" altLang="ko-KR" sz="1600" b="1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March 31 @IBS</a:t>
            </a:r>
            <a:endParaRPr lang="ko-KR" alt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96008"/>
            <a:ext cx="2076807" cy="192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407428" y="3496652"/>
            <a:ext cx="17595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rgbClr val="0000FF"/>
                </a:solidFill>
                <a:latin typeface="+mn-ea"/>
              </a:rPr>
              <a:t>Hexagonal pads</a:t>
            </a:r>
          </a:p>
          <a:p>
            <a:pPr algn="ctr"/>
            <a:r>
              <a:rPr lang="en-US" altLang="ko-KR" sz="1600" b="1" dirty="0">
                <a:solidFill>
                  <a:srgbClr val="0000FF"/>
                </a:solidFill>
                <a:latin typeface="+mn-ea"/>
              </a:rPr>
              <a:t>f</a:t>
            </a:r>
            <a:r>
              <a:rPr lang="en-US" altLang="ko-KR" sz="1600" b="1" dirty="0" smtClean="0">
                <a:solidFill>
                  <a:srgbClr val="0000FF"/>
                </a:solidFill>
                <a:latin typeface="+mn-ea"/>
              </a:rPr>
              <a:t>or a prototype</a:t>
            </a:r>
            <a:endParaRPr lang="ko-KR" altLang="en-US" sz="1600" b="1" dirty="0">
              <a:latin typeface="+mn-ea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March 17, 2014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5232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_x275398152" descr="EMB00000ba40af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810" y="836712"/>
            <a:ext cx="4448693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7</a:t>
            </a:fld>
            <a:endParaRPr lang="ko-KR" altLang="en-US"/>
          </a:p>
        </p:txBody>
      </p:sp>
      <p:pic>
        <p:nvPicPr>
          <p:cNvPr id="6" name="_x205801096" descr="EMB00000ec839c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4" b="40618"/>
          <a:stretch/>
        </p:blipFill>
        <p:spPr bwMode="auto">
          <a:xfrm>
            <a:off x="17512" y="3939505"/>
            <a:ext cx="5688632" cy="242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제목 29"/>
          <p:cNvSpPr txBox="1">
            <a:spLocks/>
          </p:cNvSpPr>
          <p:nvPr/>
        </p:nvSpPr>
        <p:spPr>
          <a:xfrm>
            <a:off x="35496" y="116632"/>
            <a:ext cx="6480720" cy="64807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LAMPS: design for low-energy experiment</a:t>
            </a:r>
            <a:endParaRPr lang="ko-KR" alt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107504" y="845680"/>
            <a:ext cx="4392488" cy="524761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</a:pPr>
            <a:r>
              <a:rPr lang="en-US" altLang="ko-K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Vacuum chamber </a:t>
            </a:r>
            <a:endParaRPr lang="en-US" altLang="ko-KR" sz="2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285750" indent="-28575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n-US" altLang="ko-KR" sz="1700" b="1" dirty="0" smtClean="0">
                <a:solidFill>
                  <a:srgbClr val="0000FF"/>
                </a:solidFill>
                <a:latin typeface="+mn-ea"/>
              </a:rPr>
              <a:t>Si-</a:t>
            </a:r>
            <a:r>
              <a:rPr lang="en-US" altLang="ko-KR" sz="1700" b="1" dirty="0" err="1" smtClean="0">
                <a:solidFill>
                  <a:srgbClr val="0000FF"/>
                </a:solidFill>
                <a:latin typeface="+mn-ea"/>
              </a:rPr>
              <a:t>CsI</a:t>
            </a:r>
            <a:r>
              <a:rPr lang="en-US" altLang="ko-KR" sz="1700" b="1" dirty="0" smtClean="0">
                <a:solidFill>
                  <a:srgbClr val="0000FF"/>
                </a:solidFill>
                <a:latin typeface="+mn-ea"/>
              </a:rPr>
              <a:t> array (charged particles </a:t>
            </a:r>
            <a:r>
              <a:rPr lang="en-US" altLang="ko-KR" sz="1800" b="1" dirty="0" smtClean="0">
                <a:solidFill>
                  <a:srgbClr val="0000FF"/>
                </a:solidFill>
                <a:latin typeface="+mn-ea"/>
              </a:rPr>
              <a:t>&amp; </a:t>
            </a:r>
            <a:r>
              <a:rPr lang="el-GR" altLang="ko-KR" sz="1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ko-KR" sz="1700" b="1" dirty="0" smtClean="0">
                <a:solidFill>
                  <a:srgbClr val="0000FF"/>
                </a:solidFill>
                <a:latin typeface="+mn-ea"/>
              </a:rPr>
              <a:t>)</a:t>
            </a:r>
          </a:p>
          <a:p>
            <a:pPr marL="360000" indent="-252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n-US" altLang="ko-KR" sz="1600" b="1" dirty="0" smtClean="0">
                <a:solidFill>
                  <a:schemeClr val="tx1"/>
                </a:solidFill>
                <a:latin typeface="+mn-ea"/>
              </a:rPr>
              <a:t>∆</a:t>
            </a:r>
            <a:r>
              <a:rPr lang="en-US" altLang="ko-KR" sz="1600" b="1" i="1" dirty="0" smtClean="0">
                <a:solidFill>
                  <a:schemeClr val="tx1"/>
                </a:solidFill>
                <a:latin typeface="+mn-ea"/>
              </a:rPr>
              <a:t>E</a:t>
            </a:r>
            <a:r>
              <a:rPr lang="en-US" altLang="ko-KR" sz="1600" b="1" dirty="0" smtClean="0">
                <a:solidFill>
                  <a:schemeClr val="tx1"/>
                </a:solidFill>
                <a:latin typeface="+mn-ea"/>
              </a:rPr>
              <a:t>/</a:t>
            </a:r>
            <a:r>
              <a:rPr lang="en-US" altLang="ko-KR" sz="1600" b="1" i="1" dirty="0" smtClean="0">
                <a:solidFill>
                  <a:schemeClr val="tx1"/>
                </a:solidFill>
                <a:latin typeface="+mn-ea"/>
              </a:rPr>
              <a:t>E</a:t>
            </a:r>
            <a:r>
              <a:rPr lang="en-US" altLang="ko-KR" sz="1600" b="1" dirty="0" smtClean="0">
                <a:solidFill>
                  <a:schemeClr val="tx1"/>
                </a:solidFill>
                <a:latin typeface="+mn-ea"/>
              </a:rPr>
              <a:t> ~ 10</a:t>
            </a:r>
            <a:r>
              <a:rPr lang="en-US" altLang="ko-KR" sz="1600" b="1" baseline="30000" dirty="0" smtClean="0">
                <a:solidFill>
                  <a:schemeClr val="tx1"/>
                </a:solidFill>
                <a:latin typeface="+mn-ea"/>
              </a:rPr>
              <a:t>-2</a:t>
            </a:r>
            <a:endParaRPr lang="en-US" altLang="ko-KR" sz="1600" b="1" dirty="0" smtClean="0">
              <a:solidFill>
                <a:schemeClr val="tx1"/>
              </a:solidFill>
              <a:latin typeface="+mn-ea"/>
            </a:endParaRPr>
          </a:p>
          <a:p>
            <a:pPr marL="360000" indent="-252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n-US" altLang="ko-KR" sz="1600" b="1" dirty="0" smtClean="0">
                <a:solidFill>
                  <a:schemeClr val="tx1"/>
                </a:solidFill>
                <a:latin typeface="+mn-ea"/>
              </a:rPr>
              <a:t>TOF measurement for protons and heavy particles </a:t>
            </a:r>
          </a:p>
          <a:p>
            <a:pPr marL="360000" indent="-2520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ko-KR" sz="1600" b="1" dirty="0" smtClean="0">
                <a:solidFill>
                  <a:schemeClr val="tx1"/>
                </a:solidFill>
                <a:latin typeface="+mn-ea"/>
              </a:rPr>
              <a:t>Particle ID </a:t>
            </a:r>
            <a:endParaRPr lang="en-US" altLang="ko-KR" sz="1600" b="1" dirty="0" smtClean="0">
              <a:solidFill>
                <a:srgbClr val="0000FF"/>
              </a:solidFill>
              <a:latin typeface="+mn-ea"/>
            </a:endParaRPr>
          </a:p>
          <a:p>
            <a:pPr marL="0" indent="0"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</a:pPr>
            <a:r>
              <a:rPr lang="en-US" altLang="ko-K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Neutron detector array </a:t>
            </a:r>
          </a:p>
          <a:p>
            <a:pPr marL="360000" indent="-252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n-US" altLang="ko-KR" sz="1600" b="1" dirty="0" smtClean="0">
                <a:solidFill>
                  <a:schemeClr val="tx1"/>
                </a:solidFill>
                <a:latin typeface="+mn-ea"/>
              </a:rPr>
              <a:t>Acceptance = 100 ~ 300 </a:t>
            </a:r>
            <a:r>
              <a:rPr lang="en-US" altLang="ko-KR" sz="1600" b="1" dirty="0" err="1" smtClean="0">
                <a:solidFill>
                  <a:schemeClr val="tx1"/>
                </a:solidFill>
                <a:latin typeface="+mn-ea"/>
              </a:rPr>
              <a:t>mSr</a:t>
            </a:r>
            <a:endParaRPr lang="en-US" altLang="ko-KR" sz="1600" b="1" dirty="0" smtClean="0">
              <a:solidFill>
                <a:schemeClr val="tx1"/>
              </a:solidFill>
              <a:latin typeface="+mn-ea"/>
            </a:endParaRPr>
          </a:p>
          <a:p>
            <a:pPr marL="360000" indent="-252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n-US" altLang="ko-KR" sz="1600" b="1" dirty="0" smtClean="0">
                <a:solidFill>
                  <a:schemeClr val="tx1"/>
                </a:solidFill>
                <a:latin typeface="+mn-ea"/>
              </a:rPr>
              <a:t>∆</a:t>
            </a:r>
            <a:r>
              <a:rPr lang="en-US" altLang="ko-KR" sz="1600" b="1" i="1" dirty="0" smtClean="0">
                <a:solidFill>
                  <a:schemeClr val="tx1"/>
                </a:solidFill>
                <a:latin typeface="+mn-ea"/>
              </a:rPr>
              <a:t>E</a:t>
            </a:r>
            <a:r>
              <a:rPr lang="en-US" altLang="ko-KR" sz="1600" b="1" dirty="0" smtClean="0">
                <a:solidFill>
                  <a:schemeClr val="tx1"/>
                </a:solidFill>
                <a:latin typeface="+mn-ea"/>
              </a:rPr>
              <a:t>/</a:t>
            </a:r>
            <a:r>
              <a:rPr lang="en-US" altLang="ko-KR" sz="1600" b="1" i="1" dirty="0" smtClean="0">
                <a:solidFill>
                  <a:schemeClr val="tx1"/>
                </a:solidFill>
                <a:latin typeface="+mn-ea"/>
              </a:rPr>
              <a:t>E</a:t>
            </a:r>
            <a:r>
              <a:rPr lang="en-US" altLang="ko-KR" sz="1600" b="1" dirty="0" smtClean="0">
                <a:solidFill>
                  <a:schemeClr val="tx1"/>
                </a:solidFill>
                <a:latin typeface="+mn-ea"/>
              </a:rPr>
              <a:t> ~ 5.0 x 10</a:t>
            </a:r>
            <a:r>
              <a:rPr lang="en-US" altLang="ko-KR" sz="1600" b="1" baseline="30000" dirty="0" smtClean="0">
                <a:solidFill>
                  <a:schemeClr val="tx1"/>
                </a:solidFill>
                <a:latin typeface="+mn-ea"/>
              </a:rPr>
              <a:t>-2 </a:t>
            </a:r>
            <a:r>
              <a:rPr lang="en-US" altLang="ko-KR" sz="1600" b="1" dirty="0" smtClean="0">
                <a:solidFill>
                  <a:schemeClr val="tx1"/>
                </a:solidFill>
                <a:latin typeface="+mn-ea"/>
              </a:rPr>
              <a:t>via TOF measurements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March 31 @IBS</a:t>
            </a:r>
            <a:endParaRPr lang="ko-KR" alt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March 17, 2014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351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8</a:t>
            </a:fld>
            <a:endParaRPr lang="ko-KR" altLang="en-US"/>
          </a:p>
        </p:txBody>
      </p:sp>
      <p:pic>
        <p:nvPicPr>
          <p:cNvPr id="92161" name="_x275398072" descr="DRW00000ba40b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54419"/>
            <a:ext cx="5112568" cy="276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latin typeface="Broadway" pitchFamily="82" charset="0"/>
            </a:endParaRPr>
          </a:p>
        </p:txBody>
      </p:sp>
      <p:sp>
        <p:nvSpPr>
          <p:cNvPr id="10" name="제목 29"/>
          <p:cNvSpPr txBox="1">
            <a:spLocks/>
          </p:cNvSpPr>
          <p:nvPr/>
        </p:nvSpPr>
        <p:spPr>
          <a:xfrm>
            <a:off x="0" y="0"/>
            <a:ext cx="9144000" cy="620688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</a:rPr>
              <a:t>2</a:t>
            </a:r>
            <a:r>
              <a:rPr lang="en-US" altLang="ko-K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</a:rPr>
              <a:t>. Neutron detectors for high-energy experiment</a:t>
            </a:r>
            <a:endParaRPr lang="ko-KR" alt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n-ea"/>
            </a:endParaRPr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179512" y="836712"/>
            <a:ext cx="8856984" cy="25922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</a:pPr>
            <a:r>
              <a:rPr lang="en-US" altLang="ko-KR" sz="1600" b="1" dirty="0" smtClean="0">
                <a:solidFill>
                  <a:srgbClr val="00B050"/>
                </a:solidFill>
                <a:latin typeface="+mn-ea"/>
              </a:rPr>
              <a:t>Proposed structure: </a:t>
            </a:r>
            <a:r>
              <a:rPr lang="en-US" altLang="ko-KR" sz="1600" b="1" dirty="0" smtClean="0">
                <a:solidFill>
                  <a:srgbClr val="0000FF"/>
                </a:solidFill>
                <a:latin typeface="+mn-ea"/>
              </a:rPr>
              <a:t>4 layers of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 </a:t>
            </a:r>
            <a:r>
              <a:rPr lang="en-US" altLang="ko-KR" sz="1600" b="1" dirty="0" smtClean="0">
                <a:solidFill>
                  <a:srgbClr val="0000FF"/>
                </a:solidFill>
                <a:latin typeface="+mn-ea"/>
              </a:rPr>
              <a:t>plastic scintillators (2-m long)   </a:t>
            </a:r>
            <a:r>
              <a:rPr lang="en-US" altLang="ko-KR" sz="1600" b="1" dirty="0" smtClean="0">
                <a:solidFill>
                  <a:srgbClr val="D904FC"/>
                </a:solidFill>
                <a:latin typeface="+mn-ea"/>
              </a:rPr>
              <a:t>                                     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</a:pPr>
            <a:r>
              <a:rPr lang="en-US" altLang="ko-KR" sz="1600" b="1" dirty="0">
                <a:solidFill>
                  <a:srgbClr val="D904FC"/>
                </a:solidFill>
                <a:latin typeface="+mn-ea"/>
              </a:rPr>
              <a:t> </a:t>
            </a:r>
            <a:r>
              <a:rPr lang="en-US" altLang="ko-KR" sz="1600" b="1" dirty="0" smtClean="0">
                <a:solidFill>
                  <a:srgbClr val="D904FC"/>
                </a:solidFill>
                <a:latin typeface="+mn-ea"/>
              </a:rPr>
              <a:t>                        + </a:t>
            </a:r>
            <a:r>
              <a:rPr lang="en-US" altLang="ko-KR" sz="1600" b="1" dirty="0" smtClean="0">
                <a:solidFill>
                  <a:srgbClr val="0000FF"/>
                </a:solidFill>
                <a:latin typeface="+mn-ea"/>
              </a:rPr>
              <a:t>1 Veto plastic layer for charged particle rejection</a:t>
            </a:r>
          </a:p>
          <a:p>
            <a:pPr marL="360000" indent="-25200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Each layer composed of 40 </a:t>
            </a:r>
            <a:r>
              <a:rPr lang="en-US" altLang="ko-KR" sz="1600" b="1" dirty="0" smtClean="0">
                <a:solidFill>
                  <a:srgbClr val="0000FF"/>
                </a:solidFill>
                <a:latin typeface="+mn-ea"/>
              </a:rPr>
              <a:t>10-cm-thick bar detector </a:t>
            </a: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(20 of each for x and y directions) </a:t>
            </a:r>
          </a:p>
          <a:p>
            <a:pPr marL="360000" indent="-25200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Energy range: </a:t>
            </a:r>
            <a:r>
              <a:rPr lang="en-US" altLang="ko-KR" sz="1600" b="1" dirty="0" smtClean="0">
                <a:solidFill>
                  <a:srgbClr val="C00000"/>
                </a:solidFill>
                <a:latin typeface="+mn-ea"/>
              </a:rPr>
              <a:t>30 ~ 300 MeV </a:t>
            </a: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(10 MeV for the minimum detection)</a:t>
            </a:r>
          </a:p>
          <a:p>
            <a:pPr marL="360000" indent="-25200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Acceptance </a:t>
            </a:r>
            <a:r>
              <a:rPr lang="en-US" altLang="ko-KR" sz="1600" b="1" dirty="0" smtClean="0">
                <a:solidFill>
                  <a:srgbClr val="C00000"/>
                </a:solidFill>
                <a:latin typeface="+mn-ea"/>
              </a:rPr>
              <a:t>~ 100 </a:t>
            </a:r>
            <a:r>
              <a:rPr lang="en-US" altLang="ko-KR" sz="1600" b="1" dirty="0" err="1" smtClean="0">
                <a:solidFill>
                  <a:srgbClr val="C00000"/>
                </a:solidFill>
                <a:latin typeface="+mn-ea"/>
              </a:rPr>
              <a:t>mSr</a:t>
            </a:r>
            <a:r>
              <a:rPr lang="en-US" altLang="ko-KR" sz="1600" b="1" dirty="0" smtClean="0">
                <a:solidFill>
                  <a:srgbClr val="C00000"/>
                </a:solidFill>
                <a:latin typeface="+mn-ea"/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when</a:t>
            </a:r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installed</a:t>
            </a:r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at 15 m from the target </a:t>
            </a:r>
          </a:p>
          <a:p>
            <a:pPr marL="360000" indent="-25200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n-US" altLang="ko-KR" sz="1600" b="1" dirty="0" smtClean="0">
                <a:solidFill>
                  <a:srgbClr val="C00000"/>
                </a:solidFill>
                <a:latin typeface="+mn-ea"/>
              </a:rPr>
              <a:t>∆</a:t>
            </a:r>
            <a:r>
              <a:rPr lang="en-US" altLang="ko-KR" sz="1600" b="1" i="1" dirty="0" smtClean="0">
                <a:solidFill>
                  <a:srgbClr val="C00000"/>
                </a:solidFill>
                <a:latin typeface="+mn-ea"/>
              </a:rPr>
              <a:t>E</a:t>
            </a:r>
            <a:r>
              <a:rPr lang="en-US" altLang="ko-KR" sz="1600" b="1" dirty="0" smtClean="0">
                <a:solidFill>
                  <a:srgbClr val="C00000"/>
                </a:solidFill>
                <a:latin typeface="+mn-ea"/>
              </a:rPr>
              <a:t>/</a:t>
            </a:r>
            <a:r>
              <a:rPr lang="en-US" altLang="ko-KR" sz="1600" b="1" i="1" dirty="0" smtClean="0">
                <a:solidFill>
                  <a:srgbClr val="C00000"/>
                </a:solidFill>
                <a:latin typeface="+mn-ea"/>
              </a:rPr>
              <a:t>E</a:t>
            </a:r>
            <a:r>
              <a:rPr lang="en-US" altLang="ko-KR" sz="1600" b="1" dirty="0" smtClean="0">
                <a:solidFill>
                  <a:srgbClr val="C00000"/>
                </a:solidFill>
                <a:latin typeface="+mn-ea"/>
              </a:rPr>
              <a:t> ~ </a:t>
            </a:r>
            <a:r>
              <a:rPr lang="en-US" altLang="ko-KR" sz="1600" b="1" dirty="0">
                <a:solidFill>
                  <a:srgbClr val="C00000"/>
                </a:solidFill>
                <a:latin typeface="+mn-ea"/>
              </a:rPr>
              <a:t>2</a:t>
            </a:r>
            <a:r>
              <a:rPr lang="en-US" altLang="ko-KR" sz="1600" b="1" dirty="0" smtClean="0">
                <a:solidFill>
                  <a:srgbClr val="C00000"/>
                </a:solidFill>
                <a:latin typeface="+mn-ea"/>
              </a:rPr>
              <a:t> x 10</a:t>
            </a:r>
            <a:r>
              <a:rPr lang="en-US" altLang="ko-KR" sz="1600" b="1" baseline="30000" dirty="0" smtClean="0">
                <a:solidFill>
                  <a:srgbClr val="C00000"/>
                </a:solidFill>
                <a:latin typeface="+mn-ea"/>
              </a:rPr>
              <a:t>-2 </a:t>
            </a: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via TOF measurements </a:t>
            </a:r>
          </a:p>
          <a:p>
            <a:pPr marL="108000" inden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   → </a:t>
            </a: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Required </a:t>
            </a:r>
            <a:r>
              <a:rPr lang="el-GR" altLang="ko-KR" sz="1600" dirty="0" smtClean="0">
                <a:solidFill>
                  <a:schemeClr val="tx1"/>
                </a:solidFill>
                <a:latin typeface="+mn-ea"/>
              </a:rPr>
              <a:t>σ</a:t>
            </a: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for 100 MeV </a:t>
            </a: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neutrons </a:t>
            </a: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~ 500 </a:t>
            </a:r>
            <a:r>
              <a:rPr lang="en-US" altLang="ko-KR" sz="1600" dirty="0" err="1" smtClean="0">
                <a:solidFill>
                  <a:schemeClr val="tx1"/>
                </a:solidFill>
                <a:latin typeface="+mn-ea"/>
              </a:rPr>
              <a:t>ps</a:t>
            </a: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  </a:t>
            </a:r>
          </a:p>
          <a:p>
            <a:pPr marL="360000" indent="-25200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l-GR" altLang="ko-KR" sz="1600" b="1" i="1" dirty="0" smtClean="0">
                <a:solidFill>
                  <a:srgbClr val="FF0000"/>
                </a:solidFill>
                <a:latin typeface="+mn-ea"/>
              </a:rPr>
              <a:t>ε</a:t>
            </a:r>
            <a:r>
              <a:rPr lang="en-US" altLang="ko-KR" sz="1600" b="1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ko-KR" sz="1600" b="1" dirty="0">
                <a:solidFill>
                  <a:srgbClr val="FF0000"/>
                </a:solidFill>
                <a:latin typeface="+mn-ea"/>
              </a:rPr>
              <a:t>=</a:t>
            </a:r>
            <a:r>
              <a:rPr lang="en-US" altLang="ko-KR" sz="1600" b="1" dirty="0" smtClean="0">
                <a:solidFill>
                  <a:srgbClr val="FF0000"/>
                </a:solidFill>
                <a:latin typeface="+mn-ea"/>
              </a:rPr>
              <a:t> 0.60 </a:t>
            </a:r>
            <a:r>
              <a:rPr lang="en-US" altLang="ko-KR" sz="1600" dirty="0" smtClean="0">
                <a:solidFill>
                  <a:srgbClr val="0000FF"/>
                </a:solidFill>
                <a:latin typeface="+mn-ea"/>
              </a:rPr>
              <a:t>for single-neutron detection (100 MeV) </a:t>
            </a:r>
            <a:r>
              <a:rPr lang="en-US" altLang="ko-KR" sz="1600" dirty="0">
                <a:solidFill>
                  <a:srgbClr val="0000FF"/>
                </a:solidFill>
                <a:latin typeface="+mn-ea"/>
              </a:rPr>
              <a:t>(GEANT4</a:t>
            </a:r>
            <a:r>
              <a:rPr lang="en-US" altLang="ko-KR" sz="1600" dirty="0" smtClean="0">
                <a:solidFill>
                  <a:srgbClr val="0000FF"/>
                </a:solidFill>
                <a:latin typeface="+mn-ea"/>
              </a:rPr>
              <a:t>) </a:t>
            </a:r>
            <a:endParaRPr lang="en-US" altLang="ko-KR" sz="16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March 31 @IBS</a:t>
            </a:r>
            <a:endParaRPr lang="ko-KR" alt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March 17, 2014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9491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9</a:t>
            </a:fld>
            <a:endParaRPr lang="ko-KR" altLang="en-US"/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89761"/>
            <a:ext cx="2736304" cy="127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3059832" y="752798"/>
            <a:ext cx="6012160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n-p </a:t>
            </a:r>
            <a:r>
              <a:rPr lang="en-US" altLang="ko-KR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elastic scattering </a:t>
            </a:r>
          </a:p>
          <a:p>
            <a:pPr marL="216000" indent="-2160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n-</a:t>
            </a:r>
            <a:r>
              <a:rPr lang="en-US" altLang="ko-KR" sz="1600" b="1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ko-KR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altLang="ko-KR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elastic scattering </a:t>
            </a:r>
          </a:p>
          <a:p>
            <a:pPr marL="216000" indent="-2160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altLang="ko-KR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n+p </a:t>
            </a:r>
            <a:r>
              <a:rPr lang="pt-BR" altLang="ko-KR" sz="1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바탕"/>
                <a:cs typeface="Times New Roman" panose="02020603050405020304" pitchFamily="18" charset="0"/>
              </a:rPr>
              <a:t>→ </a:t>
            </a:r>
            <a:r>
              <a:rPr lang="pt-BR" altLang="ko-KR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d+γ </a:t>
            </a:r>
            <a:r>
              <a:rPr lang="pt-BR" altLang="ko-KR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(neutron capture, </a:t>
            </a:r>
            <a:r>
              <a:rPr lang="pt-BR" altLang="ko-KR" sz="1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t-BR" altLang="ko-KR" sz="1600" b="1" i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pt-BR" altLang="ko-KR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2.23 MeV) </a:t>
            </a:r>
          </a:p>
          <a:p>
            <a:pPr marL="216000" indent="-2160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altLang="ko-KR" sz="1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n+</a:t>
            </a:r>
            <a:r>
              <a:rPr lang="pt-BR" altLang="ko-KR" sz="1600" b="1" baseline="30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pt-BR" altLang="ko-KR" sz="1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pt-BR" altLang="ko-KR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바탕"/>
                <a:cs typeface="Times New Roman" panose="02020603050405020304" pitchFamily="18" charset="0"/>
              </a:rPr>
              <a:t>→ </a:t>
            </a:r>
            <a:r>
              <a:rPr lang="pt-BR" altLang="ko-KR" sz="1600" b="1" baseline="30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pt-BR" altLang="ko-KR" sz="1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C+γ (neutron capture, </a:t>
            </a:r>
            <a:r>
              <a:rPr lang="pt-BR" altLang="ko-KR" sz="16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t-BR" altLang="ko-KR" sz="1600" b="1" i="1" baseline="-25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pt-BR" altLang="ko-KR" sz="1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1.2, 3.6, 4.9 MeV) </a:t>
            </a:r>
            <a:endParaRPr lang="pt-BR" altLang="ko-KR" sz="16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제목 29"/>
          <p:cNvSpPr txBox="1">
            <a:spLocks/>
          </p:cNvSpPr>
          <p:nvPr/>
        </p:nvSpPr>
        <p:spPr>
          <a:xfrm>
            <a:off x="35496" y="116632"/>
            <a:ext cx="7848872" cy="57606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 detector module for high-energy experiment</a:t>
            </a:r>
            <a:endParaRPr lang="ko-KR" alt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91020"/>
            <a:ext cx="6912768" cy="4140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March 31 @IBS</a:t>
            </a:r>
            <a:endParaRPr lang="ko-KR" alt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March 17, 2014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7591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  <a:effectLst/>
      </a:spPr>
      <a:bodyPr wrap="none" rtlCol="0">
        <a:spAutoFit/>
      </a:bodyPr>
      <a:lstStyle>
        <a:defPPr>
          <a:spcBef>
            <a:spcPct val="10000"/>
          </a:spcBef>
          <a:defRPr dirty="0" smtClean="0">
            <a:ea typeface="굴림" pitchFamily="50" charset="-12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5169</TotalTime>
  <Words>3176</Words>
  <Application>Microsoft Office PowerPoint</Application>
  <PresentationFormat>화면 슬라이드 쇼(4:3)</PresentationFormat>
  <Paragraphs>708</Paragraphs>
  <Slides>43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16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43</vt:i4>
      </vt:variant>
    </vt:vector>
  </HeadingPairs>
  <TitlesOfParts>
    <vt:vector size="61" baseType="lpstr">
      <vt:lpstr>굴림</vt:lpstr>
      <vt:lpstr>Arial</vt:lpstr>
      <vt:lpstr>Times New Roman</vt:lpstr>
      <vt:lpstr>Bauhaus 93</vt:lpstr>
      <vt:lpstr>华文楷体</vt:lpstr>
      <vt:lpstr>바탕</vt:lpstr>
      <vt:lpstr>Calibri</vt:lpstr>
      <vt:lpstr>Symbol</vt:lpstr>
      <vt:lpstr>Georgia</vt:lpstr>
      <vt:lpstr>Wingdings</vt:lpstr>
      <vt:lpstr>Broadway</vt:lpstr>
      <vt:lpstr>Apple SD 산돌고딕 Neo 옅은체</vt:lpstr>
      <vt:lpstr>宋体</vt:lpstr>
      <vt:lpstr>맑은 고딕</vt:lpstr>
      <vt:lpstr>Arial Black</vt:lpstr>
      <vt:lpstr>Arial Unicode MS</vt:lpstr>
      <vt:lpstr>Office 테마</vt:lpstr>
      <vt:lpstr>수식</vt:lpstr>
      <vt:lpstr>PowerPoint 프레젠테이션</vt:lpstr>
      <vt:lpstr>1. Introductions: LAMPS at RAON</vt:lpstr>
      <vt:lpstr>Nuclear Equation of State</vt:lpstr>
      <vt:lpstr>PowerPoint 프레젠테이션</vt:lpstr>
      <vt:lpstr>Magnets in the original designs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6. Summary &amp; milestones</vt:lpstr>
      <vt:lpstr>PowerPoint 프레젠테이션</vt:lpstr>
      <vt:lpstr>Backup</vt:lpstr>
      <vt:lpstr>RAON: Rare Isotope Accelerator Facility </vt:lpstr>
      <vt:lpstr>Importance of Symmetry Energy</vt:lpstr>
      <vt:lpstr>PowerPoint 프레젠테이션</vt:lpstr>
      <vt:lpstr>PowerPoint 프레젠테이션</vt:lpstr>
      <vt:lpstr>Experimental Observables</vt:lpstr>
      <vt:lpstr>PowerPoint 프레젠테이션</vt:lpstr>
      <vt:lpstr>PowerPoint 프레젠테이션</vt:lpstr>
      <vt:lpstr>PowerPoint 프레젠테이션</vt:lpstr>
      <vt:lpstr>PowerPoint 프레젠테이션</vt:lpstr>
      <vt:lpstr>1. Introduction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 of the GSI Physics Program</dc:title>
  <dc:creator>user</dc:creator>
  <cp:lastModifiedBy>Windows 사용자</cp:lastModifiedBy>
  <cp:revision>502</cp:revision>
  <dcterms:created xsi:type="dcterms:W3CDTF">2009-01-26T17:02:28Z</dcterms:created>
  <dcterms:modified xsi:type="dcterms:W3CDTF">2014-03-18T04:40:01Z</dcterms:modified>
</cp:coreProperties>
</file>