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5" r:id="rId7"/>
    <p:sldId id="263" r:id="rId8"/>
    <p:sldId id="268" r:id="rId9"/>
    <p:sldId id="264" r:id="rId10"/>
    <p:sldId id="266" r:id="rId11"/>
    <p:sldId id="270" r:id="rId12"/>
    <p:sldId id="258" r:id="rId13"/>
    <p:sldId id="267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F31F-8E86-46A0-930C-E010C691D1EC}" type="datetimeFigureOut">
              <a:rPr lang="ko-KR" altLang="en-US" smtClean="0"/>
              <a:pPr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F1DD-EDB1-4307-AB6D-F5973E7790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F31F-8E86-46A0-930C-E010C691D1EC}" type="datetimeFigureOut">
              <a:rPr lang="ko-KR" altLang="en-US" smtClean="0"/>
              <a:pPr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F1DD-EDB1-4307-AB6D-F5973E7790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F31F-8E86-46A0-930C-E010C691D1EC}" type="datetimeFigureOut">
              <a:rPr lang="ko-KR" altLang="en-US" smtClean="0"/>
              <a:pPr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F1DD-EDB1-4307-AB6D-F5973E7790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F31F-8E86-46A0-930C-E010C691D1EC}" type="datetimeFigureOut">
              <a:rPr lang="ko-KR" altLang="en-US" smtClean="0"/>
              <a:pPr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F1DD-EDB1-4307-AB6D-F5973E7790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F31F-8E86-46A0-930C-E010C691D1EC}" type="datetimeFigureOut">
              <a:rPr lang="ko-KR" altLang="en-US" smtClean="0"/>
              <a:pPr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F1DD-EDB1-4307-AB6D-F5973E7790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F31F-8E86-46A0-930C-E010C691D1EC}" type="datetimeFigureOut">
              <a:rPr lang="ko-KR" altLang="en-US" smtClean="0"/>
              <a:pPr/>
              <a:t>2013-09-06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F1DD-EDB1-4307-AB6D-F5973E7790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F31F-8E86-46A0-930C-E010C691D1EC}" type="datetimeFigureOut">
              <a:rPr lang="ko-KR" altLang="en-US" smtClean="0"/>
              <a:pPr/>
              <a:t>2013-09-06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F1DD-EDB1-4307-AB6D-F5973E7790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F31F-8E86-46A0-930C-E010C691D1EC}" type="datetimeFigureOut">
              <a:rPr lang="ko-KR" altLang="en-US" smtClean="0"/>
              <a:pPr/>
              <a:t>2013-09-06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F1DD-EDB1-4307-AB6D-F5973E7790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F31F-8E86-46A0-930C-E010C691D1EC}" type="datetimeFigureOut">
              <a:rPr lang="ko-KR" altLang="en-US" smtClean="0"/>
              <a:pPr/>
              <a:t>2013-09-06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F1DD-EDB1-4307-AB6D-F5973E7790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F31F-8E86-46A0-930C-E010C691D1EC}" type="datetimeFigureOut">
              <a:rPr lang="ko-KR" altLang="en-US" smtClean="0"/>
              <a:pPr/>
              <a:t>2013-09-06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F1DD-EDB1-4307-AB6D-F5973E7790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F31F-8E86-46A0-930C-E010C691D1EC}" type="datetimeFigureOut">
              <a:rPr lang="ko-KR" altLang="en-US" smtClean="0"/>
              <a:pPr/>
              <a:t>2013-09-06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F1DD-EDB1-4307-AB6D-F5973E7790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F31F-8E86-46A0-930C-E010C691D1EC}" type="datetimeFigureOut">
              <a:rPr lang="ko-KR" altLang="en-US" smtClean="0"/>
              <a:pPr/>
              <a:t>2013-09-06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F1DD-EDB1-4307-AB6D-F5973E7790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LAMPS prototype-TPC design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b="1" dirty="0" smtClean="0">
                <a:latin typeface="Tw Cen MT" pitchFamily="34" charset="0"/>
              </a:rPr>
              <a:t>이효상</a:t>
            </a:r>
            <a:endParaRPr lang="en-US" altLang="ko-KR" b="1" dirty="0" smtClean="0">
              <a:latin typeface="Tw Cen MT" pitchFamily="34" charset="0"/>
            </a:endParaRPr>
          </a:p>
          <a:p>
            <a:r>
              <a:rPr lang="en-US" altLang="ko-KR" b="1" dirty="0" smtClean="0">
                <a:latin typeface="Tw Cen MT" pitchFamily="34" charset="0"/>
              </a:rPr>
              <a:t>2013.09.06</a:t>
            </a:r>
            <a:endParaRPr lang="ko-KR" altLang="en-US" b="1" dirty="0"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71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LAMPS </a:t>
            </a:r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prototype-TPC : Plan</a:t>
            </a:r>
            <a:endParaRPr lang="ko-KR" altLang="en-US" sz="2400" b="1" dirty="0">
              <a:solidFill>
                <a:srgbClr val="FF0000"/>
              </a:solidFill>
              <a:latin typeface="Rockwell Condensed" pitchFamily="18" charset="0"/>
              <a:ea typeface="굴림" pitchFamily="50" charset="-127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3913619" cy="432048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924944"/>
            <a:ext cx="3533184" cy="3479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20688"/>
            <a:ext cx="7009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</a:rPr>
              <a:t>Test plan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Cosmic ray test : reconstruct </a:t>
            </a:r>
            <a:r>
              <a:rPr lang="en-US" altLang="ko-KR" sz="2400" b="1" dirty="0" err="1" smtClean="0"/>
              <a:t>muon</a:t>
            </a:r>
            <a:r>
              <a:rPr lang="en-US" altLang="ko-KR" sz="2400" b="1" dirty="0" smtClean="0"/>
              <a:t> track</a:t>
            </a:r>
            <a:endParaRPr lang="en-US" altLang="ko-KR" sz="2400" b="1" dirty="0" smtClean="0"/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Fe-55 source test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ExB</a:t>
            </a:r>
            <a:r>
              <a:rPr lang="en-US" altLang="ko-KR" sz="2400" b="1" dirty="0" smtClean="0"/>
              <a:t> test in the magnet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85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LAMPS prototype-TPC</a:t>
            </a:r>
            <a:endParaRPr lang="ko-KR" altLang="en-US" sz="2400" b="1" dirty="0">
              <a:solidFill>
                <a:srgbClr val="FF0000"/>
              </a:solidFill>
              <a:latin typeface="Rockwell Condensed" pitchFamily="18" charset="0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85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LAMPS prototype-TPC</a:t>
            </a:r>
            <a:endParaRPr lang="ko-KR" altLang="en-US" sz="2400" b="1" dirty="0">
              <a:solidFill>
                <a:srgbClr val="FF0000"/>
              </a:solidFill>
              <a:latin typeface="Rockwell Condensed" pitchFamily="18" charset="0"/>
              <a:ea typeface="굴림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752"/>
            <a:ext cx="76872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</a:rPr>
              <a:t>Motivation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Uniform electric field : field strip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PAD </a:t>
            </a:r>
            <a:r>
              <a:rPr lang="en-US" altLang="ko-KR" sz="2400" b="1" dirty="0" smtClean="0"/>
              <a:t>: Hexagon shape with 5mm or 2.5mm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Cathode : Membrane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GEM : </a:t>
            </a:r>
            <a:r>
              <a:rPr lang="en-US" altLang="ko-KR" sz="2400" b="1" dirty="0" smtClean="0"/>
              <a:t>Large </a:t>
            </a:r>
            <a:r>
              <a:rPr lang="en-US" altLang="ko-KR" sz="2400" b="1" dirty="0" smtClean="0"/>
              <a:t>size? Shape?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Gas chamber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Optimized design &amp; construction </a:t>
            </a:r>
            <a:r>
              <a:rPr lang="en-US" altLang="ko-KR" sz="2400" b="1" dirty="0" smtClean="0"/>
              <a:t>method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Data taking : </a:t>
            </a:r>
            <a:r>
              <a:rPr lang="en-US" altLang="ko-KR" sz="2400" b="1" dirty="0" err="1" smtClean="0"/>
              <a:t>CoBo</a:t>
            </a:r>
            <a:r>
              <a:rPr lang="en-US" altLang="ko-KR" sz="2400" b="1" dirty="0" smtClean="0"/>
              <a:t> system</a:t>
            </a:r>
            <a:endParaRPr lang="en-US" altLang="ko-KR" sz="2400" b="1" dirty="0" smtClean="0"/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Reconstruction </a:t>
            </a:r>
            <a:r>
              <a:rPr lang="en-US" altLang="ko-KR" sz="2400" b="1" dirty="0" smtClean="0"/>
              <a:t>algorism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½ size</a:t>
            </a:r>
            <a:endParaRPr lang="ko-KR" alt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85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LAMPS prototype-TPC</a:t>
            </a:r>
            <a:endParaRPr lang="ko-KR" altLang="en-US" sz="2400" b="1" dirty="0">
              <a:solidFill>
                <a:srgbClr val="FF0000"/>
              </a:solidFill>
              <a:latin typeface="Rockwell Condensed" pitchFamily="18" charset="0"/>
              <a:ea typeface="굴림" pitchFamily="50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718185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85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LAMPS prototype-TPC</a:t>
            </a:r>
            <a:endParaRPr lang="ko-KR" altLang="en-US" sz="2400" b="1" dirty="0">
              <a:solidFill>
                <a:srgbClr val="FF0000"/>
              </a:solidFill>
              <a:latin typeface="Rockwell Condensed" pitchFamily="18" charset="0"/>
              <a:ea typeface="굴림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47763"/>
            <a:ext cx="60483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601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LAMPS TPC</a:t>
            </a:r>
            <a:endParaRPr lang="ko-KR" altLang="en-US" sz="2400" b="1" dirty="0">
              <a:solidFill>
                <a:srgbClr val="FF0000"/>
              </a:solidFill>
              <a:latin typeface="Rockwell Condensed" pitchFamily="18" charset="0"/>
              <a:ea typeface="굴림" pitchFamily="50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1024" b="10758"/>
          <a:stretch>
            <a:fillRect/>
          </a:stretch>
        </p:blipFill>
        <p:spPr bwMode="auto">
          <a:xfrm>
            <a:off x="179512" y="1340768"/>
            <a:ext cx="85820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854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LAMPS prototype-TPC</a:t>
            </a:r>
            <a:endParaRPr lang="ko-KR" altLang="en-US" sz="2400" b="1" dirty="0">
              <a:solidFill>
                <a:srgbClr val="FF0000"/>
              </a:solidFill>
              <a:latin typeface="Rockwell Condensed" pitchFamily="18" charset="0"/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60752"/>
            <a:ext cx="76872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</a:rPr>
              <a:t>Motivation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Uniform electric field : field strip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PAD </a:t>
            </a:r>
            <a:r>
              <a:rPr lang="en-US" altLang="ko-KR" sz="2400" b="1" dirty="0" smtClean="0"/>
              <a:t>: Hexagon shape with 5mm or 2.5mm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Cathode : Membrane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GEM : </a:t>
            </a:r>
            <a:r>
              <a:rPr lang="en-US" altLang="ko-KR" sz="2400" b="1" dirty="0" smtClean="0"/>
              <a:t>Large </a:t>
            </a:r>
            <a:r>
              <a:rPr lang="en-US" altLang="ko-KR" sz="2400" b="1" dirty="0" smtClean="0"/>
              <a:t>size? Shape?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Gas chamber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Optimized design &amp; construction </a:t>
            </a:r>
            <a:r>
              <a:rPr lang="en-US" altLang="ko-KR" sz="2400" b="1" dirty="0" smtClean="0"/>
              <a:t>method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Data taking : </a:t>
            </a:r>
            <a:r>
              <a:rPr lang="en-US" altLang="ko-KR" sz="2400" b="1" dirty="0" err="1" smtClean="0"/>
              <a:t>CoBo</a:t>
            </a:r>
            <a:r>
              <a:rPr lang="en-US" altLang="ko-KR" sz="2400" b="1" dirty="0" smtClean="0"/>
              <a:t> system</a:t>
            </a:r>
            <a:endParaRPr lang="en-US" altLang="ko-KR" sz="2400" b="1" dirty="0" smtClean="0"/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Reconstruction </a:t>
            </a:r>
            <a:r>
              <a:rPr lang="en-US" altLang="ko-KR" sz="2400" b="1" dirty="0" smtClean="0"/>
              <a:t>algorism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½ size</a:t>
            </a:r>
            <a:endParaRPr lang="ko-KR" altLang="en-US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195" t="23261" r="40427" b="18586"/>
          <a:stretch>
            <a:fillRect/>
          </a:stretch>
        </p:blipFill>
        <p:spPr bwMode="auto">
          <a:xfrm>
            <a:off x="4824536" y="3479587"/>
            <a:ext cx="4139952" cy="32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947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LAMPS </a:t>
            </a:r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prototype-TPC : design</a:t>
            </a:r>
            <a:endParaRPr lang="ko-KR" altLang="en-US" sz="2400" b="1" dirty="0">
              <a:solidFill>
                <a:srgbClr val="FF0000"/>
              </a:solidFill>
              <a:latin typeface="Rockwell Condensed" pitchFamily="18" charset="0"/>
              <a:ea typeface="굴림" pitchFamily="50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681" t="9956" r="25409" b="7529"/>
          <a:stretch>
            <a:fillRect/>
          </a:stretch>
        </p:blipFill>
        <p:spPr bwMode="auto">
          <a:xfrm>
            <a:off x="4932040" y="188640"/>
            <a:ext cx="368829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9316" t="5102" r="19558" b="5102"/>
          <a:stretch>
            <a:fillRect/>
          </a:stretch>
        </p:blipFill>
        <p:spPr bwMode="auto">
          <a:xfrm>
            <a:off x="279739" y="548680"/>
            <a:ext cx="414824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7911" t="11169" r="23071" b="11169"/>
          <a:stretch>
            <a:fillRect/>
          </a:stretch>
        </p:blipFill>
        <p:spPr bwMode="auto">
          <a:xfrm>
            <a:off x="4932040" y="3717032"/>
            <a:ext cx="374447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6657" t="12106" r="9649" b="17950"/>
          <a:stretch>
            <a:fillRect/>
          </a:stretch>
        </p:blipFill>
        <p:spPr bwMode="auto">
          <a:xfrm>
            <a:off x="159383" y="4077072"/>
            <a:ext cx="4340609" cy="256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91880" y="5877272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470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8644" y="6165304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130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4365104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180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752" y="5805264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50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5157192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117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5013176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142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575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LAMPS </a:t>
            </a:r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prototype-TPC : PAD &amp; GEM</a:t>
            </a:r>
            <a:endParaRPr lang="ko-KR" altLang="en-US" sz="2400" b="1" dirty="0">
              <a:solidFill>
                <a:srgbClr val="FF0000"/>
              </a:solidFill>
              <a:latin typeface="Rockwell Condensed" pitchFamily="18" charset="0"/>
              <a:ea typeface="굴림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32571" r="34749"/>
          <a:stretch>
            <a:fillRect/>
          </a:stretch>
        </p:blipFill>
        <p:spPr bwMode="auto">
          <a:xfrm>
            <a:off x="5890479" y="1027484"/>
            <a:ext cx="2857985" cy="50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32571" r="34749"/>
          <a:stretch>
            <a:fillRect/>
          </a:stretch>
        </p:blipFill>
        <p:spPr bwMode="auto">
          <a:xfrm>
            <a:off x="3082167" y="1027484"/>
            <a:ext cx="2857985" cy="50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l="32571" r="34749"/>
          <a:stretch>
            <a:fillRect/>
          </a:stretch>
        </p:blipFill>
        <p:spPr bwMode="auto">
          <a:xfrm>
            <a:off x="273855" y="1027484"/>
            <a:ext cx="2857985" cy="50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직선 화살표 연결선 11"/>
          <p:cNvCxnSpPr/>
          <p:nvPr/>
        </p:nvCxnSpPr>
        <p:spPr>
          <a:xfrm flipH="1">
            <a:off x="755576" y="5229200"/>
            <a:ext cx="432048" cy="86409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6093296"/>
            <a:ext cx="268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Gas chamber (bottom)</a:t>
            </a:r>
            <a:endParaRPr lang="ko-KR" altLang="en-US" b="1" dirty="0"/>
          </a:p>
        </p:txBody>
      </p:sp>
      <p:cxnSp>
        <p:nvCxnSpPr>
          <p:cNvPr id="17" name="직선 화살표 연결선 16"/>
          <p:cNvCxnSpPr/>
          <p:nvPr/>
        </p:nvCxnSpPr>
        <p:spPr>
          <a:xfrm flipH="1">
            <a:off x="3993007" y="5147900"/>
            <a:ext cx="504056" cy="93610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88951" y="6084004"/>
            <a:ext cx="137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PAD board</a:t>
            </a:r>
            <a:endParaRPr lang="ko-KR" altLang="en-US" b="1" dirty="0"/>
          </a:p>
        </p:txBody>
      </p:sp>
      <p:cxnSp>
        <p:nvCxnSpPr>
          <p:cNvPr id="19" name="직선 화살표 연결선 18"/>
          <p:cNvCxnSpPr/>
          <p:nvPr/>
        </p:nvCxnSpPr>
        <p:spPr>
          <a:xfrm flipH="1">
            <a:off x="6876256" y="5157192"/>
            <a:ext cx="504056" cy="93610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72200" y="6093296"/>
            <a:ext cx="169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GEM : 3layers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636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LAMPS </a:t>
            </a:r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prototype-TPC : PAD</a:t>
            </a:r>
            <a:endParaRPr lang="ko-KR" altLang="en-US" sz="2400" b="1" dirty="0">
              <a:solidFill>
                <a:srgbClr val="FF0000"/>
              </a:solidFill>
              <a:latin typeface="Rockwell Condensed" pitchFamily="18" charset="0"/>
              <a:ea typeface="굴림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657" t="12106" r="9649" b="17950"/>
          <a:stretch>
            <a:fillRect/>
          </a:stretch>
        </p:blipFill>
        <p:spPr bwMode="auto">
          <a:xfrm>
            <a:off x="251520" y="692696"/>
            <a:ext cx="853017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92280" y="4293096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470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4941168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130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6296" y="1556792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180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221088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50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2924944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117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2780928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142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3717032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45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4437112"/>
            <a:ext cx="497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rgbClr val="FF0000"/>
                </a:solidFill>
              </a:rPr>
              <a:t>157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43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LAMPS </a:t>
            </a:r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prototype-TPC : PAD configuration</a:t>
            </a:r>
            <a:endParaRPr lang="ko-KR" altLang="en-US" sz="2400" b="1" dirty="0">
              <a:solidFill>
                <a:srgbClr val="FF0000"/>
              </a:solidFill>
              <a:latin typeface="Rockwell Condensed" pitchFamily="18" charset="0"/>
              <a:ea typeface="굴림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2331" t="2463" r="22113" b="2568"/>
          <a:stretch>
            <a:fillRect/>
          </a:stretch>
        </p:blipFill>
        <p:spPr bwMode="auto">
          <a:xfrm>
            <a:off x="107504" y="608687"/>
            <a:ext cx="6120680" cy="606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1760" y="980728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5mm</a:t>
            </a:r>
          </a:p>
          <a:p>
            <a:r>
              <a:rPr lang="en-US" altLang="ko-KR" b="1" dirty="0" smtClean="0">
                <a:solidFill>
                  <a:srgbClr val="FFFF00"/>
                </a:solidFill>
              </a:rPr>
              <a:t>: ~154ch</a:t>
            </a:r>
          </a:p>
          <a:p>
            <a:r>
              <a:rPr lang="en-US" altLang="ko-KR" b="1" dirty="0" smtClean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  <a:sym typeface="Wingdings" pitchFamily="2" charset="2"/>
              </a:rPr>
              <a:t> 1R-CoBo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544522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5mm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356992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2.5mm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992" y="3212976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FF00"/>
                </a:solidFill>
              </a:rPr>
              <a:t>2.5mm</a:t>
            </a:r>
          </a:p>
          <a:p>
            <a:r>
              <a:rPr lang="en-US" altLang="ko-KR" b="1" dirty="0" smtClean="0">
                <a:solidFill>
                  <a:srgbClr val="FFFF00"/>
                </a:solidFill>
              </a:rPr>
              <a:t>: ~674ch</a:t>
            </a:r>
          </a:p>
          <a:p>
            <a:r>
              <a:rPr lang="en-US" altLang="ko-KR" b="1" dirty="0" smtClean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  <a:sym typeface="Wingdings" pitchFamily="2" charset="2"/>
              </a:rPr>
              <a:t> 2R-CoBo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32579" r="21300"/>
          <a:stretch>
            <a:fillRect/>
          </a:stretch>
        </p:blipFill>
        <p:spPr bwMode="auto">
          <a:xfrm>
            <a:off x="6288430" y="764704"/>
            <a:ext cx="285557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464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LAMPS </a:t>
            </a:r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prototype-TPC : Estimated channel</a:t>
            </a:r>
            <a:endParaRPr lang="ko-KR" altLang="en-US" sz="2400" b="1" dirty="0">
              <a:solidFill>
                <a:srgbClr val="FF0000"/>
              </a:solidFill>
              <a:latin typeface="Rockwell Condensed" pitchFamily="18" charset="0"/>
              <a:ea typeface="굴림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4907668" cy="367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41493" y="764704"/>
            <a:ext cx="3302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 ASAD : 4GET </a:t>
            </a:r>
            <a:r>
              <a:rPr lang="en-US" altLang="ko-KR" dirty="0" smtClean="0">
                <a:sym typeface="Wingdings" pitchFamily="2" charset="2"/>
              </a:rPr>
              <a:t> 256ch</a:t>
            </a:r>
          </a:p>
          <a:p>
            <a:r>
              <a:rPr lang="en-US" altLang="ko-KR" dirty="0" smtClean="0">
                <a:sym typeface="Wingdings" pitchFamily="2" charset="2"/>
              </a:rPr>
              <a:t>1 COBO : 4ASAD 1024ch</a:t>
            </a:r>
          </a:p>
          <a:p>
            <a:r>
              <a:rPr lang="en-US" altLang="ko-KR" dirty="0" smtClean="0"/>
              <a:t>1 </a:t>
            </a:r>
            <a:r>
              <a:rPr lang="en-US" altLang="ko-KR" dirty="0" err="1" smtClean="0"/>
              <a:t>uTCA</a:t>
            </a:r>
            <a:r>
              <a:rPr lang="en-US" altLang="ko-KR" dirty="0" smtClean="0"/>
              <a:t> : 10COBO </a:t>
            </a:r>
            <a:r>
              <a:rPr lang="en-US" altLang="ko-KR" dirty="0" smtClean="0">
                <a:sym typeface="Wingdings" pitchFamily="2" charset="2"/>
              </a:rPr>
              <a:t> 10240ch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2861" t="31089" b="23060"/>
          <a:stretch>
            <a:fillRect/>
          </a:stretch>
        </p:blipFill>
        <p:spPr bwMode="auto">
          <a:xfrm>
            <a:off x="467544" y="4221088"/>
            <a:ext cx="3456384" cy="252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39952" y="5014917"/>
            <a:ext cx="4955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5mm size PAD : ~11000ch x 2 </a:t>
            </a:r>
            <a:r>
              <a:rPr lang="en-US" altLang="ko-KR" dirty="0" smtClean="0">
                <a:sym typeface="Wingdings" pitchFamily="2" charset="2"/>
              </a:rPr>
              <a:t> 2~3 </a:t>
            </a:r>
            <a:r>
              <a:rPr lang="en-US" altLang="ko-KR" dirty="0" err="1" smtClean="0">
                <a:sym typeface="Wingdings" pitchFamily="2" charset="2"/>
              </a:rPr>
              <a:t>uTCA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en-US" altLang="ko-KR" dirty="0" smtClean="0"/>
              <a:t>2.5mm size PAD : ~44000ch x 2 </a:t>
            </a:r>
            <a:r>
              <a:rPr lang="en-US" altLang="ko-KR" dirty="0" smtClean="0">
                <a:sym typeface="Wingdings" pitchFamily="2" charset="2"/>
              </a:rPr>
              <a:t> 8~9 </a:t>
            </a:r>
            <a:r>
              <a:rPr lang="en-US" altLang="ko-KR" dirty="0" err="1" smtClean="0">
                <a:sym typeface="Wingdings" pitchFamily="2" charset="2"/>
              </a:rPr>
              <a:t>uTCA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LAMPS </a:t>
            </a:r>
            <a:r>
              <a:rPr lang="en-US" altLang="ko-KR" sz="2400" b="1" dirty="0" smtClean="0">
                <a:solidFill>
                  <a:srgbClr val="FF0000"/>
                </a:solidFill>
                <a:latin typeface="Rockwell Condensed" pitchFamily="18" charset="0"/>
                <a:ea typeface="굴림" pitchFamily="50" charset="-127"/>
              </a:rPr>
              <a:t>prototype-TPC</a:t>
            </a:r>
            <a:endParaRPr lang="ko-KR" altLang="en-US" sz="2400" b="1" dirty="0">
              <a:solidFill>
                <a:srgbClr val="FF0000"/>
              </a:solidFill>
              <a:latin typeface="Rockwell Condensed" pitchFamily="18" charset="0"/>
              <a:ea typeface="굴림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2297" t="1833" r="22490" b="1950"/>
          <a:stretch>
            <a:fillRect/>
          </a:stretch>
        </p:blipFill>
        <p:spPr bwMode="auto">
          <a:xfrm>
            <a:off x="4788024" y="2564904"/>
            <a:ext cx="41366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20688"/>
            <a:ext cx="68759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0070C0"/>
                </a:solidFill>
              </a:rPr>
              <a:t>Key point of prototype-TPC design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reduce dead region</a:t>
            </a:r>
            <a:endParaRPr lang="en-US" altLang="ko-KR" sz="2400" b="1" dirty="0" smtClean="0"/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PAD configuration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Connection between PAD &amp; FEE(ZAP)</a:t>
            </a:r>
            <a:br>
              <a:rPr lang="en-US" altLang="ko-KR" sz="2400" b="1" dirty="0" smtClean="0"/>
            </a:br>
            <a:r>
              <a:rPr lang="en-US" altLang="ko-KR" sz="2400" b="1" dirty="0" smtClean="0"/>
              <a:t>	: one board </a:t>
            </a:r>
            <a:r>
              <a:rPr lang="en-US" altLang="ko-KR" sz="2400" b="1" dirty="0" smtClean="0">
                <a:solidFill>
                  <a:srgbClr val="00B050"/>
                </a:solidFill>
              </a:rPr>
              <a:t>or</a:t>
            </a:r>
            <a:r>
              <a:rPr lang="en-US" altLang="ko-KR" sz="2400" b="1" dirty="0" smtClean="0"/>
              <a:t> PAD &amp; connector board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R-</a:t>
            </a:r>
            <a:r>
              <a:rPr lang="en-US" altLang="ko-KR" sz="2400" b="1" dirty="0" err="1" smtClean="0"/>
              <a:t>CoBo</a:t>
            </a:r>
            <a:r>
              <a:rPr lang="en-US" altLang="ko-KR" sz="2400" b="1" dirty="0" smtClean="0"/>
              <a:t> system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Membrane Cathode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GEM : </a:t>
            </a:r>
            <a:r>
              <a:rPr lang="en-US" altLang="ko-KR" sz="2400" b="1" dirty="0" smtClean="0"/>
              <a:t>Large </a:t>
            </a:r>
            <a:r>
              <a:rPr lang="en-US" altLang="ko-KR" sz="2400" b="1" dirty="0" smtClean="0"/>
              <a:t>size? Shape</a:t>
            </a:r>
            <a:r>
              <a:rPr lang="en-US" altLang="ko-KR" sz="2400" b="1" dirty="0" smtClean="0"/>
              <a:t>?</a:t>
            </a:r>
            <a:endParaRPr lang="en-US" altLang="ko-KR" sz="24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266</Words>
  <Application>Microsoft Office PowerPoint</Application>
  <PresentationFormat>화면 슬라이드 쇼(4:3)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LAMPS prototype-TPC design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hslee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LAMPS prototype-TPC design</dc:title>
  <dc:creator>hslee</dc:creator>
  <cp:lastModifiedBy>hslee</cp:lastModifiedBy>
  <cp:revision>15</cp:revision>
  <dcterms:created xsi:type="dcterms:W3CDTF">2013-09-05T20:03:43Z</dcterms:created>
  <dcterms:modified xsi:type="dcterms:W3CDTF">2013-09-06T01:11:54Z</dcterms:modified>
</cp:coreProperties>
</file>