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70" r:id="rId3"/>
    <p:sldId id="271" r:id="rId4"/>
    <p:sldId id="262" r:id="rId5"/>
    <p:sldId id="257" r:id="rId6"/>
    <p:sldId id="265" r:id="rId7"/>
    <p:sldId id="266" r:id="rId8"/>
    <p:sldId id="267" r:id="rId9"/>
    <p:sldId id="268" r:id="rId10"/>
    <p:sldId id="264" r:id="rId11"/>
    <p:sldId id="274" r:id="rId12"/>
    <p:sldId id="272" r:id="rId1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10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A54565-B3F2-4539-8B69-081A08FB9208}" type="datetimeFigureOut">
              <a:rPr lang="ko-KR" altLang="en-US" smtClean="0"/>
              <a:t>2013-09-12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9C0203-E59C-43E8-AC52-1F2BDD478B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7443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9C0203-E59C-43E8-AC52-1F2BDD478B59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58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D3FC9-D8E5-4250-B27F-95239959B7AB}" type="datetimeFigureOut">
              <a:rPr lang="ko-KR" altLang="en-US" smtClean="0"/>
              <a:pPr/>
              <a:t>2013-09-12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B6817-A152-4DA2-84F0-BE806714FCC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0551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D3FC9-D8E5-4250-B27F-95239959B7AB}" type="datetimeFigureOut">
              <a:rPr lang="ko-KR" altLang="en-US" smtClean="0"/>
              <a:pPr/>
              <a:t>2013-09-12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B6817-A152-4DA2-84F0-BE806714FCC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7199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D3FC9-D8E5-4250-B27F-95239959B7AB}" type="datetimeFigureOut">
              <a:rPr lang="ko-KR" altLang="en-US" smtClean="0"/>
              <a:pPr/>
              <a:t>2013-09-12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B6817-A152-4DA2-84F0-BE806714FCC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93868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D3FC9-D8E5-4250-B27F-95239959B7AB}" type="datetimeFigureOut">
              <a:rPr lang="ko-KR" altLang="en-US" smtClean="0"/>
              <a:pPr/>
              <a:t>2013-09-12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B6817-A152-4DA2-84F0-BE806714FCC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901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D3FC9-D8E5-4250-B27F-95239959B7AB}" type="datetimeFigureOut">
              <a:rPr lang="ko-KR" altLang="en-US" smtClean="0"/>
              <a:pPr/>
              <a:t>2013-09-12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B6817-A152-4DA2-84F0-BE806714FCC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85130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D3FC9-D8E5-4250-B27F-95239959B7AB}" type="datetimeFigureOut">
              <a:rPr lang="ko-KR" altLang="en-US" smtClean="0"/>
              <a:pPr/>
              <a:t>2013-09-12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B6817-A152-4DA2-84F0-BE806714FCC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38575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D3FC9-D8E5-4250-B27F-95239959B7AB}" type="datetimeFigureOut">
              <a:rPr lang="ko-KR" altLang="en-US" smtClean="0"/>
              <a:pPr/>
              <a:t>2013-09-12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B6817-A152-4DA2-84F0-BE806714FCC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3294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D3FC9-D8E5-4250-B27F-95239959B7AB}" type="datetimeFigureOut">
              <a:rPr lang="ko-KR" altLang="en-US" smtClean="0"/>
              <a:pPr/>
              <a:t>2013-09-12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B6817-A152-4DA2-84F0-BE806714FCC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59863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D3FC9-D8E5-4250-B27F-95239959B7AB}" type="datetimeFigureOut">
              <a:rPr lang="ko-KR" altLang="en-US" smtClean="0"/>
              <a:pPr/>
              <a:t>2013-09-12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B6817-A152-4DA2-84F0-BE806714FCC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6875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D3FC9-D8E5-4250-B27F-95239959B7AB}" type="datetimeFigureOut">
              <a:rPr lang="ko-KR" altLang="en-US" smtClean="0"/>
              <a:pPr/>
              <a:t>2013-09-12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B6817-A152-4DA2-84F0-BE806714FCC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87515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D3FC9-D8E5-4250-B27F-95239959B7AB}" type="datetimeFigureOut">
              <a:rPr lang="ko-KR" altLang="en-US" smtClean="0"/>
              <a:pPr/>
              <a:t>2013-09-12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B6817-A152-4DA2-84F0-BE806714FCC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16647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8D3FC9-D8E5-4250-B27F-95239959B7AB}" type="datetimeFigureOut">
              <a:rPr lang="ko-KR" altLang="en-US" smtClean="0"/>
              <a:pPr/>
              <a:t>2013-09-12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B6817-A152-4DA2-84F0-BE806714FCC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6362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42910" y="714356"/>
            <a:ext cx="7772400" cy="1470025"/>
          </a:xfrm>
        </p:spPr>
        <p:txBody>
          <a:bodyPr>
            <a:normAutofit/>
          </a:bodyPr>
          <a:lstStyle/>
          <a:p>
            <a:r>
              <a:rPr lang="en-US" altLang="ko-KR" sz="3600" b="1" dirty="0" smtClean="0"/>
              <a:t>Neutron Detector Simulation</a:t>
            </a:r>
            <a:br>
              <a:rPr lang="en-US" altLang="ko-KR" sz="3600" b="1" dirty="0" smtClean="0"/>
            </a:br>
            <a:r>
              <a:rPr lang="en-US" altLang="ko-KR" sz="3600" b="1" dirty="0" smtClean="0"/>
              <a:t>2013 / 09 </a:t>
            </a:r>
            <a:r>
              <a:rPr lang="en-US" altLang="ko-KR" sz="3600" b="1" dirty="0" smtClean="0"/>
              <a:t>/ 13</a:t>
            </a:r>
            <a:endParaRPr lang="ko-KR" altLang="en-US" sz="3600" b="1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928794" y="4786322"/>
            <a:ext cx="5414978" cy="1143008"/>
          </a:xfrm>
        </p:spPr>
        <p:txBody>
          <a:bodyPr>
            <a:normAutofit/>
          </a:bodyPr>
          <a:lstStyle/>
          <a:p>
            <a:r>
              <a:rPr lang="en-US" altLang="ko-KR" sz="2000" dirty="0" smtClean="0"/>
              <a:t>Korea University</a:t>
            </a:r>
            <a:br>
              <a:rPr lang="en-US" altLang="ko-KR" sz="2000" dirty="0" smtClean="0"/>
            </a:br>
            <a:r>
              <a:rPr lang="en-US" altLang="ko-KR" sz="2000" dirty="0" smtClean="0"/>
              <a:t>Nuclear Physics Lab.</a:t>
            </a:r>
          </a:p>
          <a:p>
            <a:r>
              <a:rPr lang="en-US" altLang="ko-KR" sz="2000" dirty="0" err="1" smtClean="0"/>
              <a:t>BumGon</a:t>
            </a:r>
            <a:r>
              <a:rPr lang="en-US" altLang="ko-KR" sz="2000" dirty="0" smtClean="0"/>
              <a:t> Kim</a:t>
            </a:r>
            <a:endParaRPr lang="ko-KR" altLang="en-US" sz="2000" dirty="0"/>
          </a:p>
        </p:txBody>
      </p:sp>
      <p:pic>
        <p:nvPicPr>
          <p:cNvPr id="1026" name="Picture 2" descr="D:\바탕 화면\pic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4" y="2357430"/>
            <a:ext cx="4039906" cy="207170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11740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48072"/>
          </a:xfrm>
        </p:spPr>
        <p:txBody>
          <a:bodyPr>
            <a:normAutofit/>
          </a:bodyPr>
          <a:lstStyle/>
          <a:p>
            <a:r>
              <a:rPr lang="en-US" altLang="ko-KR" sz="2400" b="1" dirty="0" smtClean="0"/>
              <a:t>Analysis</a:t>
            </a:r>
            <a:endParaRPr lang="ko-KR" altLang="en-US" sz="24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166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/>
              <a:t>-   When the threshold is 3 &amp; 5 MeV, efficiency of the case of the </a:t>
            </a:r>
          </a:p>
          <a:p>
            <a:pPr marL="0" indent="0">
              <a:buNone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   60 cm gap is higher than that of the case of the 40 cm gap.</a:t>
            </a:r>
          </a:p>
          <a:p>
            <a:pPr marL="0" indent="0">
              <a:buNone/>
            </a:pPr>
            <a:endParaRPr lang="en-US" altLang="ko-KR" sz="2000" dirty="0" smtClean="0"/>
          </a:p>
          <a:p>
            <a:pPr>
              <a:buFontTx/>
              <a:buChar char="-"/>
            </a:pPr>
            <a:r>
              <a:rPr lang="en-US" altLang="ko-KR" sz="2000" dirty="0" smtClean="0"/>
              <a:t>When the threshold is 7 &amp; 10 MeV, efficiency of the case of the 40 cm gap is higher than that of the case of the 60 cm gap.</a:t>
            </a:r>
          </a:p>
          <a:p>
            <a:pPr marL="0" indent="0">
              <a:buNone/>
            </a:pPr>
            <a:endParaRPr lang="en-US" altLang="ko-KR" sz="2000" dirty="0" smtClean="0"/>
          </a:p>
          <a:p>
            <a:pPr>
              <a:buFontTx/>
              <a:buChar char="-"/>
            </a:pPr>
            <a:r>
              <a:rPr lang="en-US" altLang="ko-KR" sz="2000" dirty="0" smtClean="0"/>
              <a:t>In the event of two stacks, in the region of the gap is longer than 20 cm &amp; shorter than 80 cm, efficiency becomes lower gradually as long as the length of the gap becomes longer.</a:t>
            </a:r>
          </a:p>
          <a:p>
            <a:pPr marL="0" indent="0">
              <a:buNone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   → It may be caused by decrease of the cross section</a:t>
            </a:r>
          </a:p>
          <a:p>
            <a:pPr marL="0" indent="0">
              <a:buNone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      (decrease of the solid angle) by the result of increase of the </a:t>
            </a:r>
          </a:p>
          <a:p>
            <a:pPr marL="0" indent="0">
              <a:buNone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      length of the gap.</a:t>
            </a:r>
          </a:p>
          <a:p>
            <a:pPr>
              <a:buFontTx/>
              <a:buChar char="-"/>
            </a:pPr>
            <a:endParaRPr lang="en-US" altLang="ko-KR" sz="2000" dirty="0" smtClean="0"/>
          </a:p>
        </p:txBody>
      </p:sp>
    </p:spTree>
    <p:extLst>
      <p:ext uri="{BB962C8B-B14F-4D97-AF65-F5344CB8AC3E}">
        <p14:creationId xmlns:p14="http://schemas.microsoft.com/office/powerpoint/2010/main" val="1138923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48072"/>
          </a:xfrm>
        </p:spPr>
        <p:txBody>
          <a:bodyPr>
            <a:normAutofit/>
          </a:bodyPr>
          <a:lstStyle/>
          <a:p>
            <a:r>
              <a:rPr lang="en-US" altLang="ko-KR" sz="2400" b="1" dirty="0" smtClean="0"/>
              <a:t>Analysis</a:t>
            </a:r>
            <a:endParaRPr lang="ko-KR" altLang="en-US" sz="24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16624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altLang="ko-KR" sz="2000" dirty="0" smtClean="0"/>
              <a:t>In the region of the length of the gap is longer than 80 cm &amp; shorter than 800 cm, </a:t>
            </a:r>
          </a:p>
          <a:p>
            <a:pPr marL="0" indent="0">
              <a:buNone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   efficiency becomes gradually higher as long as the length of the </a:t>
            </a:r>
          </a:p>
          <a:p>
            <a:pPr marL="0" indent="0">
              <a:buNone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   gap becomes longer.</a:t>
            </a:r>
          </a:p>
          <a:p>
            <a:pPr marL="0" indent="0">
              <a:buNone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   → It may be caused by weakening of the effect of back scattering</a:t>
            </a:r>
          </a:p>
          <a:p>
            <a:pPr marL="0" indent="0">
              <a:buNone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      by the result of increase of the length of the gap.</a:t>
            </a:r>
          </a:p>
          <a:p>
            <a:pPr>
              <a:buFontTx/>
              <a:buChar char="-"/>
            </a:pPr>
            <a:endParaRPr lang="en-US" altLang="ko-KR" sz="2000" dirty="0"/>
          </a:p>
          <a:p>
            <a:pPr>
              <a:buFontTx/>
              <a:buChar char="-"/>
            </a:pPr>
            <a:r>
              <a:rPr lang="en-US" altLang="ko-KR" sz="2000" dirty="0" smtClean="0"/>
              <a:t>In the region of the length of the gap is longer than 800 cm, </a:t>
            </a:r>
          </a:p>
          <a:p>
            <a:pPr marL="0" indent="0">
              <a:buNone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   efficiency becomes lower as long as the length of the gap </a:t>
            </a:r>
          </a:p>
          <a:p>
            <a:pPr marL="0" indent="0">
              <a:buNone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   becomes longer.</a:t>
            </a:r>
          </a:p>
          <a:p>
            <a:pPr marL="0" indent="0">
              <a:buNone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   → It may be caused by the domination of the effect of</a:t>
            </a:r>
          </a:p>
          <a:p>
            <a:pPr marL="0" indent="0">
              <a:buNone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       decrease </a:t>
            </a:r>
            <a:r>
              <a:rPr lang="en-US" altLang="ko-KR" sz="2000" dirty="0"/>
              <a:t>of the cross </a:t>
            </a:r>
            <a:r>
              <a:rPr lang="en-US" altLang="ko-KR" sz="2000" dirty="0" smtClean="0"/>
              <a:t>section(decrease </a:t>
            </a:r>
            <a:r>
              <a:rPr lang="en-US" altLang="ko-KR" sz="2000" dirty="0"/>
              <a:t>of the solid angle</a:t>
            </a:r>
            <a:r>
              <a:rPr lang="en-US" altLang="ko-KR" sz="2000" dirty="0" smtClean="0"/>
              <a:t>)</a:t>
            </a:r>
          </a:p>
          <a:p>
            <a:pPr marL="0" indent="0">
              <a:buNone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       </a:t>
            </a:r>
            <a:r>
              <a:rPr lang="en-US" altLang="ko-KR" sz="2000" dirty="0"/>
              <a:t>by the result of </a:t>
            </a:r>
            <a:r>
              <a:rPr lang="en-US" altLang="ko-KR" sz="2000" dirty="0" smtClean="0"/>
              <a:t>increase </a:t>
            </a:r>
            <a:r>
              <a:rPr lang="en-US" altLang="ko-KR" sz="2000" dirty="0"/>
              <a:t>of </a:t>
            </a:r>
            <a:r>
              <a:rPr lang="en-US" altLang="ko-KR" sz="2000" dirty="0" smtClean="0"/>
              <a:t>the length of the gap</a:t>
            </a:r>
            <a:r>
              <a:rPr lang="en-US" altLang="ko-KR" sz="2000" dirty="0"/>
              <a:t>.</a:t>
            </a:r>
          </a:p>
          <a:p>
            <a:pPr marL="0" indent="0">
              <a:buNone/>
            </a:pPr>
            <a:endParaRPr lang="en-US" altLang="ko-KR" sz="2000" dirty="0" smtClean="0"/>
          </a:p>
          <a:p>
            <a:pPr>
              <a:buFontTx/>
              <a:buChar char="-"/>
            </a:pPr>
            <a:endParaRPr lang="en-US" altLang="ko-KR" sz="2000" dirty="0"/>
          </a:p>
          <a:p>
            <a:pPr>
              <a:buFontTx/>
              <a:buChar char="-"/>
            </a:pPr>
            <a:endParaRPr lang="en-US" altLang="ko-KR" sz="2000" dirty="0" smtClean="0"/>
          </a:p>
        </p:txBody>
      </p:sp>
    </p:spTree>
    <p:extLst>
      <p:ext uri="{BB962C8B-B14F-4D97-AF65-F5344CB8AC3E}">
        <p14:creationId xmlns:p14="http://schemas.microsoft.com/office/powerpoint/2010/main" val="1213176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48072"/>
          </a:xfrm>
        </p:spPr>
        <p:txBody>
          <a:bodyPr>
            <a:normAutofit/>
          </a:bodyPr>
          <a:lstStyle/>
          <a:p>
            <a:r>
              <a:rPr lang="en-US" altLang="ko-KR" sz="2400" b="1" dirty="0" smtClean="0"/>
              <a:t>Conclusion</a:t>
            </a:r>
            <a:endParaRPr lang="ko-KR" altLang="en-US" sz="24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16624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altLang="ko-KR" sz="2000" dirty="0" smtClean="0"/>
              <a:t>In case of the two stacks(in the region of the length of the gap is</a:t>
            </a:r>
          </a:p>
          <a:p>
            <a:pPr marL="0" indent="0">
              <a:buNone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   longer than 40cm &amp; shorter than 800 cm), as long as the length </a:t>
            </a:r>
          </a:p>
          <a:p>
            <a:pPr marL="0" indent="0">
              <a:buNone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   of the gap become longer, efficiency become gradually higher.</a:t>
            </a:r>
          </a:p>
          <a:p>
            <a:pPr>
              <a:buFontTx/>
              <a:buChar char="-"/>
            </a:pPr>
            <a:endParaRPr lang="en-US" altLang="ko-KR" sz="2000" dirty="0" smtClean="0"/>
          </a:p>
          <a:p>
            <a:pPr>
              <a:buFontTx/>
              <a:buChar char="-"/>
            </a:pPr>
            <a:r>
              <a:rPr lang="en-US" altLang="ko-KR" sz="2000" dirty="0" smtClean="0"/>
              <a:t>But, in the event of many neutrons, change of the gap is </a:t>
            </a:r>
            <a:endParaRPr lang="en-US" altLang="ko-KR" sz="2000" dirty="0"/>
          </a:p>
          <a:p>
            <a:pPr marL="0" indent="0">
              <a:buNone/>
            </a:pPr>
            <a:r>
              <a:rPr lang="en-US" altLang="ko-KR" sz="2000" dirty="0" smtClean="0"/>
              <a:t>    insignificant.</a:t>
            </a:r>
            <a:endParaRPr lang="en-US" altLang="ko-KR" sz="2000" dirty="0"/>
          </a:p>
          <a:p>
            <a:pPr>
              <a:buFontTx/>
              <a:buChar char="-"/>
            </a:pPr>
            <a:endParaRPr lang="en-US" altLang="ko-KR" sz="2000" dirty="0"/>
          </a:p>
          <a:p>
            <a:pPr>
              <a:buFontTx/>
              <a:buChar char="-"/>
            </a:pPr>
            <a:r>
              <a:rPr lang="en-US" altLang="ko-KR" sz="2000" dirty="0" smtClean="0"/>
              <a:t>Need to find another ways to improve the efficiency.</a:t>
            </a:r>
          </a:p>
          <a:p>
            <a:pPr>
              <a:buFontTx/>
              <a:buChar char="-"/>
            </a:pPr>
            <a:endParaRPr lang="en-US" altLang="ko-KR" sz="2000" dirty="0"/>
          </a:p>
          <a:p>
            <a:pPr>
              <a:buFontTx/>
              <a:buChar char="-"/>
            </a:pPr>
            <a:endParaRPr lang="en-US" altLang="ko-KR" sz="2000" dirty="0" smtClean="0"/>
          </a:p>
          <a:p>
            <a:pPr>
              <a:buFontTx/>
              <a:buChar char="-"/>
            </a:pPr>
            <a:endParaRPr lang="en-US" altLang="ko-KR" sz="2000" dirty="0"/>
          </a:p>
        </p:txBody>
      </p:sp>
    </p:spTree>
    <p:extLst>
      <p:ext uri="{BB962C8B-B14F-4D97-AF65-F5344CB8AC3E}">
        <p14:creationId xmlns:p14="http://schemas.microsoft.com/office/powerpoint/2010/main" val="3292225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648072"/>
          </a:xfrm>
        </p:spPr>
        <p:txBody>
          <a:bodyPr>
            <a:normAutofit/>
          </a:bodyPr>
          <a:lstStyle/>
          <a:p>
            <a:r>
              <a:rPr lang="en-US" altLang="ko-KR" sz="2400" b="1" dirty="0" smtClean="0"/>
              <a:t>Neutron Bar Detector</a:t>
            </a:r>
            <a:endParaRPr lang="ko-KR" altLang="en-US" sz="2400" b="1" dirty="0"/>
          </a:p>
        </p:txBody>
      </p:sp>
      <p:sp>
        <p:nvSpPr>
          <p:cNvPr id="23" name="내용 개체 틀 2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1662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ko-KR" sz="1600" dirty="0" smtClean="0"/>
          </a:p>
          <a:p>
            <a:pPr marL="0" indent="0">
              <a:buNone/>
            </a:pPr>
            <a:endParaRPr lang="en-US" altLang="ko-KR" sz="1600" dirty="0" smtClean="0"/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endParaRPr lang="en-US" altLang="ko-KR" sz="1600" dirty="0" smtClean="0"/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endParaRPr lang="en-US" altLang="ko-KR" sz="1600" dirty="0" smtClean="0"/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endParaRPr lang="en-US" altLang="ko-KR" sz="1600" dirty="0" smtClean="0"/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r>
              <a:rPr lang="en-US" altLang="ko-KR" sz="1600" dirty="0" smtClean="0"/>
              <a:t>                      </a:t>
            </a:r>
          </a:p>
          <a:p>
            <a:pPr marL="0" indent="0"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             </a:t>
            </a:r>
            <a:endParaRPr lang="en-US" altLang="ko-KR" sz="1600" dirty="0"/>
          </a:p>
          <a:p>
            <a:pPr marL="0" indent="0">
              <a:buNone/>
            </a:pPr>
            <a:r>
              <a:rPr lang="en-US" altLang="ko-KR" sz="1600" dirty="0" smtClean="0"/>
              <a:t>                      Horizontal                                           Vertical</a:t>
            </a:r>
            <a:endParaRPr lang="en-US" altLang="ko-KR" sz="1600" dirty="0"/>
          </a:p>
          <a:p>
            <a:pPr marL="0" indent="0">
              <a:buNone/>
            </a:pPr>
            <a:endParaRPr lang="en-US" altLang="ko-KR" sz="1600" dirty="0"/>
          </a:p>
          <a:p>
            <a:pPr>
              <a:buFontTx/>
              <a:buChar char="-"/>
            </a:pPr>
            <a:r>
              <a:rPr lang="en-US" altLang="ko-KR" sz="1600" dirty="0" smtClean="0"/>
              <a:t>Horizontal layer + Vertical layer = 1 Stack</a:t>
            </a:r>
          </a:p>
          <a:p>
            <a:pPr>
              <a:buFontTx/>
              <a:buChar char="-"/>
            </a:pPr>
            <a:r>
              <a:rPr lang="en-US" altLang="ko-KR" sz="1600" dirty="0" smtClean="0"/>
              <a:t>Structure to know the locations where neutrons have passed.</a:t>
            </a:r>
          </a:p>
          <a:p>
            <a:pPr marL="0" indent="0">
              <a:buNone/>
            </a:pPr>
            <a:r>
              <a:rPr lang="ko-KR" altLang="en-US" sz="1600" dirty="0" smtClean="0"/>
              <a:t>     → </a:t>
            </a:r>
            <a:r>
              <a:rPr lang="en-US" altLang="ko-KR" sz="1600" dirty="0" smtClean="0"/>
              <a:t>To recognize the path where neutrons have traveled.</a:t>
            </a:r>
          </a:p>
          <a:p>
            <a:pPr>
              <a:buFontTx/>
              <a:buChar char="-"/>
            </a:pPr>
            <a:endParaRPr lang="en-US" altLang="ko-KR" sz="1600" dirty="0" smtClean="0"/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endParaRPr lang="en-US" altLang="ko-KR" sz="1600" dirty="0" smtClean="0"/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endParaRPr lang="ko-KR" altLang="en-US" sz="1600" dirty="0"/>
          </a:p>
        </p:txBody>
      </p:sp>
      <p:pic>
        <p:nvPicPr>
          <p:cNvPr id="5" name="Picture 3" descr="C:\Users\Administrator\Desktop\Horizontal.png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268759"/>
            <a:ext cx="2880000" cy="28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C:\Users\Administrator\Desktop\Vertical.png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268759"/>
            <a:ext cx="2880000" cy="28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8410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76064"/>
          </a:xfrm>
        </p:spPr>
        <p:txBody>
          <a:bodyPr>
            <a:normAutofit/>
          </a:bodyPr>
          <a:lstStyle/>
          <a:p>
            <a:r>
              <a:rPr lang="en-US" altLang="ko-KR" sz="2400" b="1" dirty="0" smtClean="0"/>
              <a:t>Multi-neutron Recognition Basic Algorithm</a:t>
            </a:r>
            <a:endParaRPr lang="ko-KR" altLang="en-US" sz="2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내용 개체 틀 2"/>
              <p:cNvSpPr>
                <a:spLocks noGrp="1"/>
              </p:cNvSpPr>
              <p:nvPr>
                <p:ph idx="1"/>
              </p:nvPr>
            </p:nvSpPr>
            <p:spPr>
              <a:xfrm>
                <a:off x="323528" y="908720"/>
                <a:ext cx="8496944" cy="568863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en-US" altLang="ko-KR" sz="1600" b="1" dirty="0" smtClean="0"/>
              </a:p>
              <a:p>
                <a:pPr marL="0" indent="0">
                  <a:buNone/>
                </a:pPr>
                <a:endParaRPr lang="en-US" altLang="ko-KR" sz="1600" b="1" dirty="0"/>
              </a:p>
              <a:p>
                <a:pPr marL="0" indent="0">
                  <a:buNone/>
                </a:pPr>
                <a:endParaRPr lang="en-US" altLang="ko-KR" sz="1600" b="1" dirty="0" smtClean="0"/>
              </a:p>
              <a:p>
                <a:pPr marL="0" indent="0">
                  <a:buNone/>
                </a:pPr>
                <a:endParaRPr lang="en-US" altLang="ko-KR" sz="1600" b="1" dirty="0"/>
              </a:p>
              <a:p>
                <a:pPr marL="0" indent="0">
                  <a:buNone/>
                </a:pPr>
                <a:endParaRPr lang="en-US" altLang="ko-KR" sz="1600" b="1" dirty="0" smtClean="0"/>
              </a:p>
              <a:p>
                <a:pPr marL="0" indent="0">
                  <a:buNone/>
                </a:pPr>
                <a:endParaRPr lang="en-US" altLang="ko-KR" sz="1600" b="1" dirty="0"/>
              </a:p>
              <a:p>
                <a:pPr marL="0" indent="0">
                  <a:buNone/>
                </a:pPr>
                <a:endParaRPr lang="en-US" altLang="ko-KR" sz="1600" b="1" dirty="0"/>
              </a:p>
              <a:p>
                <a:pPr>
                  <a:buAutoNum type="arabicPeriod"/>
                </a:pPr>
                <a:endParaRPr lang="en-US" altLang="ko-KR" sz="1600" b="1" dirty="0" smtClean="0"/>
              </a:p>
              <a:p>
                <a:pPr>
                  <a:buAutoNum type="arabicPeriod"/>
                </a:pPr>
                <a:endParaRPr lang="en-US" altLang="ko-KR" sz="1600" b="1" dirty="0"/>
              </a:p>
              <a:p>
                <a:pPr>
                  <a:buAutoNum type="arabicPeriod"/>
                </a:pPr>
                <a:r>
                  <a:rPr lang="en-US" altLang="ko-KR" sz="1600" b="1" dirty="0" smtClean="0"/>
                  <a:t>Geometric Condition</a:t>
                </a:r>
              </a:p>
              <a:p>
                <a:pPr>
                  <a:buFontTx/>
                  <a:buChar char="-"/>
                </a:pPr>
                <a:r>
                  <a:rPr lang="en-US" altLang="ko-KR" sz="1600" dirty="0" smtClean="0"/>
                  <a:t>1</a:t>
                </a:r>
                <a:r>
                  <a:rPr lang="en-US" altLang="ko-KR" sz="1600" baseline="30000" dirty="0" smtClean="0"/>
                  <a:t>st</a:t>
                </a:r>
                <a:r>
                  <a:rPr lang="en-US" altLang="ko-KR" sz="1600" dirty="0" smtClean="0"/>
                  <a:t> layer : within 30 cm from 1</a:t>
                </a:r>
                <a:r>
                  <a:rPr lang="en-US" altLang="ko-KR" sz="1600" baseline="30000" dirty="0" smtClean="0"/>
                  <a:t>st</a:t>
                </a:r>
                <a:r>
                  <a:rPr lang="en-US" altLang="ko-KR" sz="1600" dirty="0" smtClean="0"/>
                  <a:t> hit.</a:t>
                </a:r>
              </a:p>
              <a:p>
                <a:pPr>
                  <a:buFontTx/>
                  <a:buChar char="-"/>
                </a:pPr>
                <a:r>
                  <a:rPr lang="en-US" altLang="ko-KR" sz="1600" dirty="0" smtClean="0"/>
                  <a:t>2</a:t>
                </a:r>
                <a:r>
                  <a:rPr lang="en-US" altLang="ko-KR" sz="1600" baseline="30000" dirty="0" smtClean="0"/>
                  <a:t>nd</a:t>
                </a:r>
                <a:r>
                  <a:rPr lang="en-US" altLang="ko-KR" sz="1600" dirty="0" smtClean="0"/>
                  <a:t> layer : 40 cm</a:t>
                </a:r>
              </a:p>
              <a:p>
                <a:pPr>
                  <a:buFontTx/>
                  <a:buChar char="-"/>
                </a:pPr>
                <a:r>
                  <a:rPr lang="en-US" altLang="ko-KR" sz="1600" dirty="0" smtClean="0"/>
                  <a:t>3</a:t>
                </a:r>
                <a:r>
                  <a:rPr lang="en-US" altLang="ko-KR" sz="1600" baseline="30000" dirty="0" smtClean="0"/>
                  <a:t>rd</a:t>
                </a:r>
                <a:r>
                  <a:rPr lang="en-US" altLang="ko-KR" sz="1600" dirty="0" smtClean="0"/>
                  <a:t> layer &amp; 4</a:t>
                </a:r>
                <a:r>
                  <a:rPr lang="en-US" altLang="ko-KR" sz="1600" baseline="30000" dirty="0" smtClean="0"/>
                  <a:t>th</a:t>
                </a:r>
                <a:r>
                  <a:rPr lang="en-US" altLang="ko-KR" sz="1600" dirty="0" smtClean="0"/>
                  <a:t> layer : 60 cm</a:t>
                </a:r>
              </a:p>
              <a:p>
                <a:pPr marL="0" indent="0">
                  <a:buNone/>
                </a:pPr>
                <a:endParaRPr lang="en-US" altLang="ko-KR" sz="1600" b="1" dirty="0" smtClean="0"/>
              </a:p>
              <a:p>
                <a:pPr marL="0" indent="0">
                  <a:buNone/>
                </a:pPr>
                <a:r>
                  <a:rPr lang="en-US" altLang="ko-KR" sz="1600" b="1" dirty="0" smtClean="0"/>
                  <a:t>2.  </a:t>
                </a:r>
                <a:r>
                  <a:rPr lang="en-US" altLang="ko-KR" sz="1600" b="1" dirty="0" err="1" smtClean="0"/>
                  <a:t>Betha</a:t>
                </a:r>
                <a:r>
                  <a:rPr lang="en-US" altLang="ko-KR" sz="1600" b="1" dirty="0" smtClean="0"/>
                  <a:t> Condition</a:t>
                </a:r>
              </a:p>
              <a:p>
                <a:pPr marL="0" indent="0">
                  <a:buNone/>
                </a:pPr>
                <a:r>
                  <a:rPr lang="en-US" altLang="ko-KR" sz="1600" dirty="0" smtClean="0"/>
                  <a:t>- </a:t>
                </a:r>
                <a:r>
                  <a:rPr lang="el-GR" altLang="ko-KR" sz="1600" dirty="0" smtClean="0"/>
                  <a:t>β</a:t>
                </a:r>
                <a:r>
                  <a:rPr lang="en-US" altLang="ko-KR" sz="1600" dirty="0" smtClean="0"/>
                  <a:t> &gt;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l-GR" altLang="ko-KR" sz="1600" i="1" smtClean="0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altLang="ko-KR" sz="1600" dirty="0"/>
                          <m:t>β</m:t>
                        </m:r>
                      </m:e>
                      <m:sub>
                        <m:r>
                          <a:rPr lang="en-US" altLang="ko-KR" sz="1600" b="0" i="1" smtClean="0">
                            <a:latin typeface="Cambria Math"/>
                          </a:rPr>
                          <m:t>12</m:t>
                        </m:r>
                      </m:sub>
                    </m:sSub>
                  </m:oMath>
                </a14:m>
                <a:r>
                  <a:rPr lang="en-US" altLang="ko-KR" sz="1600" dirty="0" smtClean="0"/>
                  <a:t> :  earlier incoming, larger velocity(loss of energy).</a:t>
                </a:r>
              </a:p>
              <a:p>
                <a:pPr marL="0" indent="0">
                  <a:buNone/>
                </a:pPr>
                <a:endParaRPr lang="ko-KR" altLang="en-US" sz="1600" b="1" dirty="0"/>
              </a:p>
            </p:txBody>
          </p:sp>
        </mc:Choice>
        <mc:Fallback xmlns="">
          <p:sp>
            <p:nvSpPr>
              <p:cNvPr id="3" name="내용 개체 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23528" y="908720"/>
                <a:ext cx="8496944" cy="5688632"/>
              </a:xfrm>
              <a:blipFill rotWithShape="1">
                <a:blip r:embed="rId2"/>
                <a:stretch>
                  <a:fillRect l="-502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 descr="C:\Users\Administrator\Desktop\Algorithm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124744"/>
            <a:ext cx="6840760" cy="1949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1274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76064"/>
          </a:xfrm>
        </p:spPr>
        <p:txBody>
          <a:bodyPr>
            <a:normAutofit/>
          </a:bodyPr>
          <a:lstStyle/>
          <a:p>
            <a:r>
              <a:rPr lang="en-US" altLang="ko-KR" sz="2400" b="1" dirty="0" smtClean="0">
                <a:solidFill>
                  <a:srgbClr val="FF0000"/>
                </a:solidFill>
              </a:rPr>
              <a:t>(Correction!)</a:t>
            </a:r>
            <a:r>
              <a:rPr lang="en-US" altLang="ko-KR" sz="2400" b="1" dirty="0" smtClean="0"/>
              <a:t>The Number of Stacks &amp; Real Efficiency</a:t>
            </a:r>
            <a:endParaRPr lang="ko-KR" altLang="en-US" sz="24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23528" y="908720"/>
            <a:ext cx="8496944" cy="56635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600" dirty="0" smtClean="0"/>
              <a:t>Real Efficiency(%) = (# of</a:t>
            </a:r>
            <a:r>
              <a:rPr lang="ko-KR" altLang="en-US" sz="1600" dirty="0" smtClean="0"/>
              <a:t> </a:t>
            </a:r>
            <a:r>
              <a:rPr lang="en-US" altLang="ko-KR" sz="1600" dirty="0" smtClean="0"/>
              <a:t>well recognized)/(# of event-Null event) * (1-fake rate) * 100</a:t>
            </a:r>
          </a:p>
          <a:p>
            <a:pPr marL="0" indent="0">
              <a:buNone/>
            </a:pPr>
            <a:r>
              <a:rPr lang="en-US" altLang="ko-KR" sz="1600" dirty="0" smtClean="0"/>
              <a:t>Neutron Energy : 100 ~ 300 MeV,                Time Resolution : 0.3 ns</a:t>
            </a:r>
          </a:p>
          <a:p>
            <a:pPr marL="0" indent="0">
              <a:buNone/>
            </a:pPr>
            <a:r>
              <a:rPr lang="en-US" altLang="ko-KR" sz="1600" dirty="0" smtClean="0"/>
              <a:t>            2 stack, </a:t>
            </a:r>
            <a:r>
              <a:rPr lang="en-US" altLang="ko-KR" sz="1600" b="1" dirty="0" smtClean="0"/>
              <a:t>40 cm gap</a:t>
            </a:r>
            <a:r>
              <a:rPr lang="en-US" altLang="ko-KR" sz="1600" dirty="0" smtClean="0"/>
              <a:t>                                      4 stack, </a:t>
            </a:r>
            <a:r>
              <a:rPr lang="en-US" altLang="ko-KR" sz="1600" b="1" dirty="0" smtClean="0"/>
              <a:t>40 cm gap</a:t>
            </a:r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endParaRPr lang="en-US" altLang="ko-KR" sz="1600" dirty="0" smtClean="0"/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endParaRPr lang="en-US" altLang="ko-KR" sz="1600" dirty="0" smtClean="0"/>
          </a:p>
          <a:p>
            <a:pPr marL="0" indent="0">
              <a:buNone/>
            </a:pPr>
            <a:r>
              <a:rPr lang="en-US" altLang="ko-KR" sz="1100" dirty="0"/>
              <a:t> </a:t>
            </a:r>
            <a:r>
              <a:rPr lang="en-US" altLang="ko-KR" sz="1100" dirty="0" smtClean="0"/>
              <a:t>                                                                    Black </a:t>
            </a:r>
            <a:r>
              <a:rPr lang="en-US" altLang="ko-KR" sz="1100" dirty="0"/>
              <a:t>: 3 MeV, </a:t>
            </a:r>
          </a:p>
          <a:p>
            <a:pPr marL="0" indent="0">
              <a:buNone/>
            </a:pPr>
            <a:r>
              <a:rPr lang="en-US" altLang="ko-KR" sz="1100" dirty="0" smtClean="0"/>
              <a:t>                                                                     Red </a:t>
            </a:r>
            <a:r>
              <a:rPr lang="en-US" altLang="ko-KR" sz="1100" dirty="0"/>
              <a:t>: 5 MeV,</a:t>
            </a:r>
          </a:p>
          <a:p>
            <a:pPr marL="0" indent="0">
              <a:buNone/>
            </a:pPr>
            <a:r>
              <a:rPr lang="en-US" altLang="ko-KR" sz="1100" dirty="0"/>
              <a:t>                                                                </a:t>
            </a:r>
            <a:r>
              <a:rPr lang="en-US" altLang="ko-KR" sz="1100" dirty="0" smtClean="0"/>
              <a:t>     Green </a:t>
            </a:r>
            <a:r>
              <a:rPr lang="en-US" altLang="ko-KR" sz="1100" dirty="0"/>
              <a:t>: 7 MeV,</a:t>
            </a:r>
          </a:p>
          <a:p>
            <a:pPr marL="0" indent="0">
              <a:buNone/>
            </a:pPr>
            <a:r>
              <a:rPr lang="en-US" altLang="ko-KR" sz="1100" dirty="0"/>
              <a:t>                                                               </a:t>
            </a:r>
            <a:r>
              <a:rPr lang="en-US" altLang="ko-KR" sz="1100" dirty="0" smtClean="0"/>
              <a:t>      Blue </a:t>
            </a:r>
            <a:r>
              <a:rPr lang="en-US" altLang="ko-KR" sz="1100" dirty="0"/>
              <a:t>: 10 MeV   </a:t>
            </a:r>
          </a:p>
          <a:p>
            <a:pPr marL="0" indent="0">
              <a:buNone/>
            </a:pPr>
            <a:endParaRPr lang="en-US" altLang="ko-KR" sz="1600" dirty="0" smtClean="0"/>
          </a:p>
          <a:p>
            <a:pPr marL="0" indent="0">
              <a:buNone/>
            </a:pPr>
            <a:r>
              <a:rPr lang="en-US" altLang="ko-KR" sz="1600" dirty="0" smtClean="0"/>
              <a:t>           6 stack, </a:t>
            </a:r>
            <a:r>
              <a:rPr lang="en-US" altLang="ko-KR" sz="1600" b="1" dirty="0" smtClean="0"/>
              <a:t>40 cm gap</a:t>
            </a:r>
            <a:r>
              <a:rPr lang="en-US" altLang="ko-KR" sz="1600" dirty="0" smtClean="0"/>
              <a:t>                                       8 stack, </a:t>
            </a:r>
            <a:r>
              <a:rPr lang="en-US" altLang="ko-KR" sz="1600" b="1" dirty="0" smtClean="0"/>
              <a:t>40 cm gap</a:t>
            </a:r>
          </a:p>
          <a:p>
            <a:pPr marL="0" indent="0">
              <a:buNone/>
            </a:pPr>
            <a:endParaRPr lang="en-US" altLang="ko-KR" sz="1600" dirty="0" smtClean="0"/>
          </a:p>
          <a:p>
            <a:pPr marL="0" indent="0">
              <a:buNone/>
            </a:pPr>
            <a:r>
              <a:rPr lang="en-US" altLang="ko-KR" sz="1600" b="1" dirty="0" smtClean="0"/>
              <a:t>                                           </a:t>
            </a:r>
            <a:endParaRPr lang="ko-KR" altLang="en-US" sz="1100" b="1" dirty="0"/>
          </a:p>
        </p:txBody>
      </p:sp>
      <p:pic>
        <p:nvPicPr>
          <p:cNvPr id="2050" name="Picture 2" descr="C:\Users\Administrator\Desktop\real_eff_0_3ns_res_2468_stack_40cm_gap_100_300_MeV\new_real_eff_2_stack_40cm_gap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472" y="1857364"/>
            <a:ext cx="2871454" cy="21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Administrator\Desktop\real_eff_0_3ns_res_2468_stack_40cm_gap_100_300_MeV\new_real_eff_4_stack_40cm_gap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2066" y="1857364"/>
            <a:ext cx="2871454" cy="21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Administrator\Desktop\real_eff_0_3ns_res_2468_stack_40cm_gap_100_300_MeV\new_real_eff_6_stack_40cm_gap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472" y="4429132"/>
            <a:ext cx="2871454" cy="21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Administrator\Desktop\real_eff_0_3ns_res_2468_stack_40cm_gap_100_300_MeV\new_real_eff_8_stack_40cm_gap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2066" y="4429132"/>
            <a:ext cx="2871454" cy="21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6883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76064"/>
          </a:xfrm>
        </p:spPr>
        <p:txBody>
          <a:bodyPr>
            <a:normAutofit/>
          </a:bodyPr>
          <a:lstStyle/>
          <a:p>
            <a:r>
              <a:rPr lang="en-US" altLang="ko-KR" sz="2400" b="1" dirty="0" smtClean="0"/>
              <a:t>The Number of Stacks &amp; Real Efficiency</a:t>
            </a:r>
            <a:endParaRPr lang="ko-KR" altLang="en-US" sz="24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23528" y="908720"/>
            <a:ext cx="8496944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600" dirty="0" smtClean="0"/>
              <a:t>Real Efficiency(%) = (# of</a:t>
            </a:r>
            <a:r>
              <a:rPr lang="ko-KR" altLang="en-US" sz="1600" dirty="0" smtClean="0"/>
              <a:t> </a:t>
            </a:r>
            <a:r>
              <a:rPr lang="en-US" altLang="ko-KR" sz="1600" dirty="0" smtClean="0"/>
              <a:t>well recognized)/(# of event-Null event) * (1-fake rate) * 100</a:t>
            </a:r>
          </a:p>
          <a:p>
            <a:pPr marL="0" indent="0">
              <a:buNone/>
            </a:pPr>
            <a:r>
              <a:rPr lang="en-US" altLang="ko-KR" sz="1600" dirty="0" smtClean="0"/>
              <a:t>Neutron Energy : 100 ~ 300 MeV,                Time Resolution : 0.3 ns</a:t>
            </a:r>
          </a:p>
          <a:p>
            <a:pPr marL="0" indent="0">
              <a:buNone/>
            </a:pPr>
            <a:r>
              <a:rPr lang="en-US" altLang="ko-KR" sz="1600" dirty="0" smtClean="0"/>
              <a:t>             2 stack, </a:t>
            </a:r>
            <a:r>
              <a:rPr lang="en-US" altLang="ko-KR" sz="1600" b="1" dirty="0" smtClean="0"/>
              <a:t>60 cm gap</a:t>
            </a:r>
            <a:r>
              <a:rPr lang="en-US" altLang="ko-KR" sz="1600" dirty="0" smtClean="0"/>
              <a:t>                                    4 stack, </a:t>
            </a:r>
            <a:r>
              <a:rPr lang="en-US" altLang="ko-KR" sz="1600" b="1" dirty="0" smtClean="0"/>
              <a:t>60 cm gap</a:t>
            </a:r>
            <a:endParaRPr lang="en-US" altLang="ko-KR" sz="1600" b="1" dirty="0"/>
          </a:p>
          <a:p>
            <a:pPr marL="0" indent="0">
              <a:buNone/>
            </a:pPr>
            <a:endParaRPr lang="en-US" altLang="ko-KR" sz="1600" dirty="0" smtClean="0"/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endParaRPr lang="en-US" altLang="ko-KR" sz="1600" dirty="0" smtClean="0"/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endParaRPr lang="en-US" altLang="ko-KR" sz="1600" dirty="0" smtClean="0"/>
          </a:p>
          <a:p>
            <a:pPr marL="0" indent="0">
              <a:buNone/>
            </a:pPr>
            <a:r>
              <a:rPr lang="en-US" altLang="ko-KR" sz="1100" dirty="0" smtClean="0"/>
              <a:t>                                                                    Black : 3 MeV, </a:t>
            </a:r>
          </a:p>
          <a:p>
            <a:pPr marL="0" indent="0">
              <a:buNone/>
            </a:pPr>
            <a:r>
              <a:rPr lang="en-US" altLang="ko-KR" sz="1100" dirty="0"/>
              <a:t> </a:t>
            </a:r>
            <a:r>
              <a:rPr lang="en-US" altLang="ko-KR" sz="1100" dirty="0" smtClean="0"/>
              <a:t>                                                                   Red : 5 MeV,</a:t>
            </a:r>
          </a:p>
          <a:p>
            <a:pPr marL="0" indent="0">
              <a:buNone/>
            </a:pPr>
            <a:r>
              <a:rPr lang="en-US" altLang="ko-KR" sz="1100" dirty="0"/>
              <a:t> </a:t>
            </a:r>
            <a:r>
              <a:rPr lang="en-US" altLang="ko-KR" sz="1100" dirty="0" smtClean="0"/>
              <a:t>                                                                   Green : 7 MeV,</a:t>
            </a:r>
          </a:p>
          <a:p>
            <a:pPr marL="0" indent="0">
              <a:buNone/>
            </a:pPr>
            <a:r>
              <a:rPr lang="en-US" altLang="ko-KR" sz="1100" dirty="0"/>
              <a:t> </a:t>
            </a:r>
            <a:r>
              <a:rPr lang="en-US" altLang="ko-KR" sz="1100" dirty="0" smtClean="0"/>
              <a:t>                                                                   Blue : 10 MeV   </a:t>
            </a:r>
            <a:endParaRPr lang="en-US" altLang="ko-KR" sz="1600" dirty="0" smtClean="0"/>
          </a:p>
          <a:p>
            <a:pPr marL="0" indent="0">
              <a:buNone/>
            </a:pPr>
            <a:r>
              <a:rPr lang="en-US" altLang="ko-KR" sz="1600" dirty="0" smtClean="0"/>
              <a:t>             6 stack, </a:t>
            </a:r>
            <a:r>
              <a:rPr lang="en-US" altLang="ko-KR" sz="1600" b="1" dirty="0" smtClean="0"/>
              <a:t>60 cm gap</a:t>
            </a:r>
            <a:r>
              <a:rPr lang="en-US" altLang="ko-KR" sz="1600" dirty="0" smtClean="0"/>
              <a:t>                                    8 stack, </a:t>
            </a:r>
            <a:r>
              <a:rPr lang="en-US" altLang="ko-KR" sz="1600" b="1" dirty="0" smtClean="0"/>
              <a:t>60 cm gap</a:t>
            </a:r>
            <a:endParaRPr lang="ko-KR" altLang="en-US" sz="1600" b="1" dirty="0"/>
          </a:p>
        </p:txBody>
      </p:sp>
      <p:pic>
        <p:nvPicPr>
          <p:cNvPr id="4" name="Picture 2" descr="C:\Users\Administrator\Desktop\real_eff_0_3ns_res_2468_stack_40cm_gap_100_300_MeV\new_real_eff_2_stack_60cm_gap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844824"/>
            <a:ext cx="2871454" cy="21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C:\Users\Administrator\Desktop\real_eff_0_3ns_res_2468_stack_40cm_gap_100_300_MeV\new_real_eff_4_stack_60cm_gap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844824"/>
            <a:ext cx="2871454" cy="21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C:\Users\Administrator\Desktop\real_eff_0_3ns_res_2468_stack_40cm_gap_100_300_MeV\new_real_eff_6_stack_60cm_gap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437112"/>
            <a:ext cx="2871454" cy="21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5" descr="C:\Users\Administrator\Desktop\real_eff_0_3ns_res_2468_stack_40cm_gap_100_300_MeV\new_real_eff_8_stack_60cm_gap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4437112"/>
            <a:ext cx="2871454" cy="21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7235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76064"/>
          </a:xfrm>
        </p:spPr>
        <p:txBody>
          <a:bodyPr>
            <a:normAutofit/>
          </a:bodyPr>
          <a:lstStyle/>
          <a:p>
            <a:r>
              <a:rPr lang="en-US" altLang="ko-KR" sz="2400" b="1" dirty="0" smtClean="0"/>
              <a:t>Two Stacks &amp; Gap</a:t>
            </a:r>
            <a:endParaRPr lang="ko-KR" altLang="en-US" sz="2400" b="1" dirty="0"/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323528" y="836712"/>
            <a:ext cx="8496944" cy="58326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600" dirty="0" smtClean="0"/>
              <a:t>        20 cm gap                            40 cm gap                             60 cm gap</a:t>
            </a:r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endParaRPr lang="en-US" altLang="ko-KR" sz="1600" dirty="0" smtClean="0"/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endParaRPr lang="en-US" altLang="ko-KR" sz="1600" dirty="0" smtClean="0"/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endParaRPr lang="en-US" altLang="ko-KR" sz="1600" dirty="0" smtClean="0"/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endParaRPr lang="en-US" altLang="ko-KR" sz="1600" dirty="0" smtClean="0"/>
          </a:p>
          <a:p>
            <a:pPr marL="0" indent="0">
              <a:buNone/>
            </a:pPr>
            <a:r>
              <a:rPr lang="en-US" altLang="ko-KR" sz="1600" dirty="0" smtClean="0"/>
              <a:t>        80 cm gap                            100 cm gap                           120 cm gap</a:t>
            </a:r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endParaRPr lang="en-US" altLang="ko-KR" sz="1600" dirty="0" smtClean="0"/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endParaRPr lang="en-US" altLang="ko-KR" sz="1600" dirty="0" smtClean="0"/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endParaRPr lang="en-US" altLang="ko-KR" sz="1600" dirty="0" smtClean="0"/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endParaRPr lang="en-US" altLang="ko-KR" sz="1600" dirty="0" smtClean="0"/>
          </a:p>
          <a:p>
            <a:pPr marL="0" indent="0">
              <a:buNone/>
            </a:pPr>
            <a:r>
              <a:rPr lang="en-US" altLang="ko-KR" sz="1600" dirty="0" smtClean="0"/>
              <a:t>- </a:t>
            </a:r>
            <a:endParaRPr lang="en-US" altLang="ko-KR" sz="1600" dirty="0"/>
          </a:p>
        </p:txBody>
      </p:sp>
      <p:pic>
        <p:nvPicPr>
          <p:cNvPr id="1027" name="Picture 3" descr="C:\Users\Administrator\Desktop\real_eff_0_3ns_res_2_stack_20_1600cm_gap_100_300_MeV\new_real_eff_2_stack_20cm_gap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24744"/>
            <a:ext cx="2871454" cy="21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Administrator\Desktop\real_eff_0_3ns_res_2_stack_20_1600cm_gap_100_300_MeV\new_real_eff_2_stack_40cm_gap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9515" y="1124744"/>
            <a:ext cx="2871454" cy="21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Administrator\Desktop\real_eff_0_3ns_res_2_stack_20_1600cm_gap_100_300_MeV\new_real_eff_2_stack_40cm_gap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124744"/>
            <a:ext cx="2871454" cy="21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Administrator\Desktop\real_eff_0_3ns_res_2_stack_20_1600cm_gap_100_300_MeV\new_real_eff_2_stack_80cm_gap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789040"/>
            <a:ext cx="2871454" cy="21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Administrator\Desktop\real_eff_0_3ns_res_2_stack_20_1600cm_gap_100_300_MeV\new_real_eff_2_stack_100cm_gap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9515" y="3789040"/>
            <a:ext cx="2871454" cy="21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Administrator\Desktop\real_eff_0_3ns_res_2_stack_20_1600cm_gap_100_300_MeV\new_real_eff_2_stack_120cm_gap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3789040"/>
            <a:ext cx="2871454" cy="21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3353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76064"/>
          </a:xfrm>
        </p:spPr>
        <p:txBody>
          <a:bodyPr>
            <a:normAutofit/>
          </a:bodyPr>
          <a:lstStyle/>
          <a:p>
            <a:r>
              <a:rPr lang="en-US" altLang="ko-KR" sz="2400" b="1" dirty="0" smtClean="0"/>
              <a:t>Two Stacks &amp; Gap</a:t>
            </a:r>
            <a:endParaRPr lang="ko-KR" altLang="en-US" sz="2400" b="1" dirty="0"/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ko-KR" sz="1600" dirty="0" smtClean="0"/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r>
              <a:rPr lang="en-US" altLang="ko-KR" sz="1600" dirty="0" smtClean="0"/>
              <a:t>                 220 cm gap                                             400 cm gap</a:t>
            </a:r>
          </a:p>
        </p:txBody>
      </p:sp>
      <p:pic>
        <p:nvPicPr>
          <p:cNvPr id="2050" name="Picture 2" descr="C:\Users\Administrator\Desktop\real_eff_0_3ns_res_2_stack_20_1600cm_gap_100_300_MeV\new_real_eff_2_stack_220cm_gap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272" y="1916832"/>
            <a:ext cx="4307181" cy="32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Administrator\Desktop\real_eff_0_3ns_res_2_stack_20_1600cm_gap_100_300_MeV\new_real_eff_2_stack_400cm_gap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8452" y="1916832"/>
            <a:ext cx="4307181" cy="32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5548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76064"/>
          </a:xfrm>
        </p:spPr>
        <p:txBody>
          <a:bodyPr>
            <a:normAutofit/>
          </a:bodyPr>
          <a:lstStyle/>
          <a:p>
            <a:r>
              <a:rPr lang="en-US" altLang="ko-KR" sz="2400" b="1" dirty="0" smtClean="0"/>
              <a:t>Two Stacks &amp; Gap</a:t>
            </a:r>
            <a:endParaRPr lang="ko-KR" altLang="en-US" sz="2400" b="1" dirty="0"/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83264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ko-KR" sz="1600" dirty="0" smtClean="0"/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r>
              <a:rPr lang="en-US" altLang="ko-KR" sz="1600" dirty="0" smtClean="0"/>
              <a:t>                 800 cm gap                                             1600 cm gap</a:t>
            </a:r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endParaRPr lang="en-US" altLang="ko-KR" sz="1600" dirty="0" smtClean="0"/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endParaRPr lang="en-US" altLang="ko-KR" sz="1600" dirty="0" smtClean="0"/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endParaRPr lang="en-US" altLang="ko-KR" sz="1600" dirty="0" smtClean="0"/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endParaRPr lang="en-US" altLang="ko-KR" sz="1600" dirty="0" smtClean="0"/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endParaRPr lang="en-US" altLang="ko-KR" sz="1600" dirty="0" smtClean="0"/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endParaRPr lang="en-US" altLang="ko-KR" sz="1600" dirty="0" smtClean="0"/>
          </a:p>
          <a:p>
            <a:pPr>
              <a:buFontTx/>
              <a:buChar char="-"/>
            </a:pPr>
            <a:r>
              <a:rPr lang="en-US" altLang="ko-KR" sz="1600" dirty="0" smtClean="0"/>
              <a:t>Gap</a:t>
            </a:r>
            <a:r>
              <a:rPr lang="ko-KR" altLang="en-US" sz="1600" dirty="0" smtClean="0"/>
              <a:t>이 약 </a:t>
            </a:r>
            <a:r>
              <a:rPr lang="en-US" altLang="ko-KR" sz="1600" dirty="0" smtClean="0"/>
              <a:t>800 cm </a:t>
            </a:r>
            <a:r>
              <a:rPr lang="ko-KR" altLang="en-US" sz="1600" dirty="0" smtClean="0"/>
              <a:t>전후일 때</a:t>
            </a:r>
            <a:r>
              <a:rPr lang="en-US" altLang="ko-KR" sz="1600" dirty="0" smtClean="0"/>
              <a:t>, efficiency </a:t>
            </a:r>
            <a:r>
              <a:rPr lang="ko-KR" altLang="en-US" sz="1600" dirty="0" smtClean="0"/>
              <a:t>가 가장 </a:t>
            </a:r>
            <a:r>
              <a:rPr lang="ko-KR" altLang="en-US" sz="1600" dirty="0"/>
              <a:t>높</a:t>
            </a:r>
            <a:r>
              <a:rPr lang="ko-KR" altLang="en-US" sz="1600" dirty="0" smtClean="0"/>
              <a:t>다</a:t>
            </a:r>
            <a:r>
              <a:rPr lang="en-US" altLang="ko-KR" sz="1600" dirty="0" smtClean="0"/>
              <a:t>. </a:t>
            </a:r>
          </a:p>
          <a:p>
            <a:pPr marL="0" indent="0">
              <a:buNone/>
            </a:pPr>
            <a:r>
              <a:rPr lang="en-US" altLang="ko-KR" sz="1600" dirty="0" smtClean="0"/>
              <a:t>     </a:t>
            </a:r>
            <a:endParaRPr lang="en-US" altLang="ko-KR" sz="1600" dirty="0"/>
          </a:p>
          <a:p>
            <a:pPr>
              <a:buFontTx/>
              <a:buChar char="-"/>
            </a:pPr>
            <a:endParaRPr lang="en-US" altLang="ko-KR" sz="1600" dirty="0" smtClean="0"/>
          </a:p>
        </p:txBody>
      </p:sp>
      <p:pic>
        <p:nvPicPr>
          <p:cNvPr id="3074" name="Picture 2" descr="C:\Users\Administrator\Desktop\real_eff_0_3ns_res_2_stack_20_1600cm_gap_100_300_MeV\new_real_eff_2_stack_800cm_gap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271" y="1916832"/>
            <a:ext cx="4307181" cy="32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Administrator\Desktop\real_eff_0_3ns_res_2_stack_20_1600cm_gap_100_300_MeV\new_real_eff_2_stack_1600cm_gap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8452" y="1916832"/>
            <a:ext cx="4307181" cy="32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9373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76064"/>
          </a:xfrm>
        </p:spPr>
        <p:txBody>
          <a:bodyPr>
            <a:normAutofit/>
          </a:bodyPr>
          <a:lstStyle/>
          <a:p>
            <a:r>
              <a:rPr lang="en-US" altLang="ko-KR" sz="2400" b="1" dirty="0" smtClean="0"/>
              <a:t>Two Stacks &amp; Gap</a:t>
            </a:r>
            <a:endParaRPr lang="ko-KR" altLang="en-US" sz="2400" b="1" dirty="0"/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83264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ko-KR" sz="1600" dirty="0" smtClean="0"/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r>
              <a:rPr lang="en-US" altLang="ko-KR" sz="1600" dirty="0" smtClean="0"/>
              <a:t>                 3200 cm gap                                           6400 cm gap</a:t>
            </a:r>
            <a:endParaRPr lang="en-US" altLang="ko-KR" sz="1600" dirty="0"/>
          </a:p>
          <a:p>
            <a:pPr marL="0" indent="0">
              <a:buNone/>
            </a:pPr>
            <a:endParaRPr lang="en-US" altLang="ko-KR" sz="1600" dirty="0" smtClean="0"/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endParaRPr lang="en-US" altLang="ko-KR" sz="1600" dirty="0" smtClean="0"/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endParaRPr lang="en-US" altLang="ko-KR" sz="1600" dirty="0" smtClean="0"/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endParaRPr lang="en-US" altLang="ko-KR" sz="1600" dirty="0" smtClean="0"/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endParaRPr lang="en-US" altLang="ko-KR" sz="1600" dirty="0" smtClean="0"/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endParaRPr lang="en-US" altLang="ko-KR" sz="1600" dirty="0" smtClean="0"/>
          </a:p>
          <a:p>
            <a:pPr marL="0" indent="0">
              <a:buNone/>
            </a:pPr>
            <a:endParaRPr lang="en-US" altLang="ko-KR" sz="1600" dirty="0"/>
          </a:p>
          <a:p>
            <a:pPr>
              <a:buFontTx/>
              <a:buChar char="-"/>
            </a:pPr>
            <a:r>
              <a:rPr lang="en-US" altLang="ko-KR" sz="1600" dirty="0" smtClean="0"/>
              <a:t>Gap</a:t>
            </a:r>
            <a:r>
              <a:rPr lang="ko-KR" altLang="en-US" sz="1600" dirty="0" smtClean="0"/>
              <a:t>이 </a:t>
            </a:r>
            <a:r>
              <a:rPr lang="en-US" altLang="ko-KR" sz="1600" dirty="0" smtClean="0"/>
              <a:t>800 cm </a:t>
            </a:r>
            <a:r>
              <a:rPr lang="ko-KR" altLang="en-US" sz="1600" dirty="0" smtClean="0"/>
              <a:t>보다 커질수록</a:t>
            </a:r>
            <a:r>
              <a:rPr lang="en-US" altLang="ko-KR" sz="1600" dirty="0" smtClean="0"/>
              <a:t>, efficiency</a:t>
            </a:r>
            <a:r>
              <a:rPr lang="ko-KR" altLang="en-US" sz="1600" dirty="0" smtClean="0"/>
              <a:t>가 점차 감소한다</a:t>
            </a:r>
            <a:r>
              <a:rPr lang="en-US" altLang="ko-KR" sz="1600" dirty="0" smtClean="0"/>
              <a:t>.</a:t>
            </a:r>
          </a:p>
          <a:p>
            <a:pPr marL="0" indent="0">
              <a:buNone/>
            </a:pPr>
            <a:r>
              <a:rPr lang="en-US" altLang="ko-KR" sz="1600" dirty="0" smtClean="0"/>
              <a:t>     → Back Scattering </a:t>
            </a:r>
            <a:r>
              <a:rPr lang="ko-KR" altLang="en-US" sz="1600" dirty="0" smtClean="0"/>
              <a:t>의 감소에 의한 영향보다</a:t>
            </a:r>
            <a:r>
              <a:rPr lang="en-US" altLang="ko-KR" sz="1600" dirty="0" smtClean="0"/>
              <a:t>,</a:t>
            </a:r>
            <a:r>
              <a:rPr lang="ko-KR" altLang="en-US" sz="1600" dirty="0" smtClean="0"/>
              <a:t> </a:t>
            </a:r>
            <a:r>
              <a:rPr lang="en-US" altLang="ko-KR" sz="1600" dirty="0" smtClean="0"/>
              <a:t>gap</a:t>
            </a:r>
            <a:r>
              <a:rPr lang="ko-KR" altLang="en-US" sz="1600" dirty="0" smtClean="0"/>
              <a:t>의 증가로 인한 영향이 더 커진다</a:t>
            </a:r>
            <a:r>
              <a:rPr lang="en-US" altLang="ko-KR" sz="1600" dirty="0" smtClean="0"/>
              <a:t>.</a:t>
            </a:r>
            <a:r>
              <a:rPr lang="ko-KR" altLang="en-US" sz="1600" dirty="0" smtClean="0"/>
              <a:t> </a:t>
            </a:r>
            <a:endParaRPr lang="en-US" altLang="ko-KR" sz="1600" dirty="0"/>
          </a:p>
          <a:p>
            <a:pPr marL="0" indent="0">
              <a:buNone/>
            </a:pPr>
            <a:r>
              <a:rPr lang="en-US" altLang="ko-KR" sz="1600" dirty="0" smtClean="0"/>
              <a:t>                                                   </a:t>
            </a:r>
          </a:p>
        </p:txBody>
      </p:sp>
      <p:pic>
        <p:nvPicPr>
          <p:cNvPr id="4098" name="Picture 2" descr="C:\Users\Administrator\Desktop\real_eff_0_3ns_res_2_stack_20_1600cm_gap_100_300_MeV\new_real_eff_2_stack_3200cm_gap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271" y="1916832"/>
            <a:ext cx="4307181" cy="32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Administrator\Desktop\real_eff_0_3ns_res_2_stack_20_1600cm_gap_100_300_MeV\new_real_eff_2_stack_6400cm_gap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8452" y="1916832"/>
            <a:ext cx="4307181" cy="32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1208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2483</TotalTime>
  <Words>717</Words>
  <Application>Microsoft Office PowerPoint</Application>
  <PresentationFormat>화면 슬라이드 쇼(4:3)</PresentationFormat>
  <Paragraphs>167</Paragraphs>
  <Slides>12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13" baseType="lpstr">
      <vt:lpstr>Office 테마</vt:lpstr>
      <vt:lpstr>Neutron Detector Simulation 2013 / 09 / 13</vt:lpstr>
      <vt:lpstr>Neutron Bar Detector</vt:lpstr>
      <vt:lpstr>Multi-neutron Recognition Basic Algorithm</vt:lpstr>
      <vt:lpstr>(Correction!)The Number of Stacks &amp; Real Efficiency</vt:lpstr>
      <vt:lpstr>The Number of Stacks &amp; Real Efficiency</vt:lpstr>
      <vt:lpstr>Two Stacks &amp; Gap</vt:lpstr>
      <vt:lpstr>Two Stacks &amp; Gap</vt:lpstr>
      <vt:lpstr>Two Stacks &amp; Gap</vt:lpstr>
      <vt:lpstr>Two Stacks &amp; Gap</vt:lpstr>
      <vt:lpstr>Analysis</vt:lpstr>
      <vt:lpstr>Analysis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Neutron Detector Simulation 2013 / 08 / 09</dc:title>
  <dc:creator>Windows 사용자</dc:creator>
  <cp:lastModifiedBy>Windows 사용자</cp:lastModifiedBy>
  <cp:revision>121</cp:revision>
  <dcterms:created xsi:type="dcterms:W3CDTF">2013-08-05T10:13:08Z</dcterms:created>
  <dcterms:modified xsi:type="dcterms:W3CDTF">2013-09-12T11:17:42Z</dcterms:modified>
</cp:coreProperties>
</file>