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58" r:id="rId10"/>
    <p:sldId id="266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5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67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5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7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0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79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99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8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9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0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98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8967-B8FC-44DF-B8D7-DAD268DCE679}" type="datetimeFigureOut">
              <a:rPr lang="ko-KR" altLang="en-US" smtClean="0"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0F6F-598D-4F48-990E-9BEE17310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4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캡처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1483" r="2189"/>
          <a:stretch/>
        </p:blipFill>
        <p:spPr bwMode="auto">
          <a:xfrm>
            <a:off x="1198182" y="116632"/>
            <a:ext cx="6737131" cy="57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3736" y="60123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과제종료일</a:t>
            </a:r>
            <a:r>
              <a:rPr lang="en-US" altLang="ko-KR" sz="2000" dirty="0" smtClean="0"/>
              <a:t>: 2014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28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최종보고서제출</a:t>
            </a:r>
            <a:r>
              <a:rPr lang="en-US" altLang="ko-KR" sz="2000" dirty="0" smtClean="0"/>
              <a:t>: 2014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30</a:t>
            </a:r>
            <a:r>
              <a:rPr lang="ko-KR" altLang="en-US" sz="2000" dirty="0"/>
              <a:t>일</a:t>
            </a:r>
          </a:p>
        </p:txBody>
      </p:sp>
      <p:sp>
        <p:nvSpPr>
          <p:cNvPr id="5" name="타원 4"/>
          <p:cNvSpPr/>
          <p:nvPr/>
        </p:nvSpPr>
        <p:spPr>
          <a:xfrm>
            <a:off x="6043690" y="3532538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>
            <a:stCxn id="8" idx="1"/>
            <a:endCxn id="5" idx="6"/>
          </p:cNvCxnSpPr>
          <p:nvPr/>
        </p:nvCxnSpPr>
        <p:spPr>
          <a:xfrm flipH="1" flipV="1">
            <a:off x="6907786" y="3640550"/>
            <a:ext cx="928718" cy="34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6504" y="3366986"/>
            <a:ext cx="1296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1/8 size TPC prototype</a:t>
            </a:r>
            <a:endParaRPr lang="ko-KR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188542" y="4345646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27984" y="4149878"/>
            <a:ext cx="14160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 x 0.1 x 2 m</a:t>
            </a:r>
            <a:r>
              <a:rPr lang="en-US" altLang="ko-KR" sz="1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직선 화살표 연결선 15"/>
          <p:cNvCxnSpPr>
            <a:stCxn id="14" idx="1"/>
          </p:cNvCxnSpPr>
          <p:nvPr/>
        </p:nvCxnSpPr>
        <p:spPr>
          <a:xfrm flipH="1">
            <a:off x="5908622" y="4311461"/>
            <a:ext cx="1819362" cy="341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34160" y="4582936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ith different scintillator</a:t>
            </a:r>
          </a:p>
          <a:p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x 10 x 20 cm</a:t>
            </a:r>
            <a:r>
              <a:rPr lang="en-US" altLang="ko-KR" sz="1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직선 화살표 연결선 19"/>
          <p:cNvCxnSpPr>
            <a:stCxn id="18" idx="1"/>
          </p:cNvCxnSpPr>
          <p:nvPr/>
        </p:nvCxnSpPr>
        <p:spPr>
          <a:xfrm flipH="1" flipV="1">
            <a:off x="4067944" y="4797152"/>
            <a:ext cx="3566216" cy="1781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1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TPC R&amp;D Plan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604" y="445142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electronics requested from PNU are at RISP</a:t>
            </a:r>
          </a:p>
          <a:p>
            <a:pPr marL="342900" indent="-342900">
              <a:buFont typeface="Symbol"/>
              <a:buChar char="®"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There are some difficulties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All of them got tax reduction and they have to be at RISP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Hard to make a plan for sending them to PNU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 system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988840"/>
            <a:ext cx="444172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" y="3212976"/>
            <a:ext cx="4566469" cy="278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~8200 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15567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~4800 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7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TPC R&amp;D Plan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604" y="44514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electronics requested from PNU are at RISP</a:t>
            </a:r>
          </a:p>
          <a:p>
            <a:pPr marL="342900" indent="-342900">
              <a:buFont typeface="Symbol"/>
              <a:buChar char="®"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There are some difficulties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All of them got tax reduction and they have to be at RISP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Hard to make a plan for sending them to PNU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 system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we setup TPC test bench at RISP?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3736" y="60123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과제종료일</a:t>
            </a:r>
            <a:r>
              <a:rPr lang="en-US" altLang="ko-KR" sz="2000" dirty="0" smtClean="0"/>
              <a:t>: 2014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28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최종보고서제출</a:t>
            </a:r>
            <a:r>
              <a:rPr lang="en-US" altLang="ko-KR" sz="2000" dirty="0" smtClean="0"/>
              <a:t>: 2014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30</a:t>
            </a:r>
            <a:r>
              <a:rPr lang="ko-KR" altLang="en-US" sz="2000" dirty="0"/>
              <a:t>일</a:t>
            </a:r>
          </a:p>
        </p:txBody>
      </p:sp>
      <p:pic>
        <p:nvPicPr>
          <p:cNvPr id="2050" name="Picture 2" descr="C:\Users\admin\Desktop\캡처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1331" r="1484" b="2098"/>
          <a:stretch/>
        </p:blipFill>
        <p:spPr bwMode="auto">
          <a:xfrm>
            <a:off x="1208356" y="111093"/>
            <a:ext cx="6708449" cy="517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3970405"/>
            <a:ext cx="1656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altLang="ko-KR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ko-K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strip</a:t>
            </a:r>
            <a:endParaRPr lang="ko-KR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0000" y="544522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 Si detector </a:t>
            </a:r>
            <a:r>
              <a:rPr lang="ko-KR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개발기술</a:t>
            </a:r>
            <a:endParaRPr lang="ko-KR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2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LAMPS-L Si-</a:t>
            </a:r>
            <a:r>
              <a:rPr lang="en-US" altLang="ko-KR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7999" r="1544"/>
          <a:stretch/>
        </p:blipFill>
        <p:spPr bwMode="auto">
          <a:xfrm>
            <a:off x="1030408" y="557389"/>
            <a:ext cx="708318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3887" r="756" b="2233"/>
          <a:stretch/>
        </p:blipFill>
        <p:spPr bwMode="auto">
          <a:xfrm>
            <a:off x="22075" y="3213569"/>
            <a:ext cx="6048000" cy="359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7549" y="3383119"/>
            <a:ext cx="2290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x 9 cm</a:t>
            </a:r>
            <a:r>
              <a:rPr lang="en-US" altLang="ko-K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 thick Si pad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(3 x 3 segment)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 cm thick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CsI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crystal with PMT readout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889" y="5085184"/>
            <a:ext cx="219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x 15 cm</a:t>
            </a:r>
            <a:r>
              <a:rPr lang="en-US" altLang="ko-K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 thick Si pad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(3 x 3 segment)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 cm thick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CsI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crystal with PMT readout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9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R&amp;D Plan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268" y="548680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5”x5” 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detectors at RISP 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PMT bases are ordered</a:t>
            </a:r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5”x3” 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detectors are ordered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crystals from KNU are at RISP</a:t>
            </a:r>
          </a:p>
          <a:p>
            <a:pPr marL="342900" indent="-342900">
              <a:buFont typeface="Symbol" pitchFamily="18" charset="2"/>
              <a:buChar char="®"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going to assemble soon &amp; test with source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Need intensive low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nergy Si-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CsI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Geant4 simulation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20130903_145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4368" y="282231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20130903_145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540" y="2816873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7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LAMPS Budget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77908"/>
              </p:ext>
            </p:extLst>
          </p:nvPr>
        </p:nvGraphicFramePr>
        <p:xfrm>
          <a:off x="67026" y="571574"/>
          <a:ext cx="4824536" cy="3526155"/>
        </p:xfrm>
        <a:graphic>
          <a:graphicData uri="http://schemas.openxmlformats.org/drawingml/2006/table">
            <a:tbl>
              <a:tblPr/>
              <a:tblGrid>
                <a:gridCol w="1224136"/>
                <a:gridCol w="2520280"/>
                <a:gridCol w="1080120"/>
              </a:tblGrid>
              <a:tr h="2706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장치명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세부장치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예상연구비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569214">
                <a:tc row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저에너지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실험장치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detector &amp; electronic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detectors &amp; channels)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CsI</a:t>
                      </a:r>
                      <a:r>
                        <a:rPr 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 detectors &amp; channels)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(160 detectors &amp; channels)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chamber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합계</a:t>
                      </a: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b="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ko-KR" altLang="en-US" sz="1500" b="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 </a:t>
                      </a:r>
                      <a:endParaRPr lang="ko-KR" altLang="en-US" sz="1500" b="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10996"/>
              </p:ext>
            </p:extLst>
          </p:nvPr>
        </p:nvGraphicFramePr>
        <p:xfrm>
          <a:off x="67027" y="4238648"/>
          <a:ext cx="4824536" cy="1972056"/>
        </p:xfrm>
        <a:graphic>
          <a:graphicData uri="http://schemas.openxmlformats.org/drawingml/2006/table">
            <a:tbl>
              <a:tblPr/>
              <a:tblGrid>
                <a:gridCol w="1224135"/>
                <a:gridCol w="2520280"/>
                <a:gridCol w="1080121"/>
              </a:tblGrid>
              <a:tr h="2706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장치명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세부장치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예상연구비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366014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공통장비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counter &amp; electronics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2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 target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(Au, Pb, Ca, Ni, 3</a:t>
                      </a: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종의 </a:t>
                      </a: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합계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천 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09"/>
              </p:ext>
            </p:extLst>
          </p:nvPr>
        </p:nvGraphicFramePr>
        <p:xfrm>
          <a:off x="4932040" y="569700"/>
          <a:ext cx="4139952" cy="2337816"/>
        </p:xfrm>
        <a:graphic>
          <a:graphicData uri="http://schemas.openxmlformats.org/drawingml/2006/table">
            <a:tbl>
              <a:tblPr/>
              <a:tblGrid>
                <a:gridCol w="1008112"/>
                <a:gridCol w="2016224"/>
                <a:gridCol w="1115616"/>
              </a:tblGrid>
              <a:tr h="2706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장치명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세부장치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예상연구비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569214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DAQ </a:t>
                      </a:r>
                      <a:r>
                        <a:rPr lang="en-US" sz="15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Electronics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DAQ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(Event builders </a:t>
                      </a:r>
                      <a:r>
                        <a:rPr lang="en-US" sz="15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 </a:t>
                      </a:r>
                      <a:r>
                        <a:rPr lang="en-US" sz="150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switchs</a:t>
                      </a: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 </a:t>
                      </a: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천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DAQ electronics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합계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천 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1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LAMPS Budget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89164"/>
              </p:ext>
            </p:extLst>
          </p:nvPr>
        </p:nvGraphicFramePr>
        <p:xfrm>
          <a:off x="251520" y="864181"/>
          <a:ext cx="4896544" cy="5589155"/>
        </p:xfrm>
        <a:graphic>
          <a:graphicData uri="http://schemas.openxmlformats.org/drawingml/2006/table">
            <a:tbl>
              <a:tblPr/>
              <a:tblGrid>
                <a:gridCol w="720080"/>
                <a:gridCol w="3096344"/>
                <a:gridCol w="1080120"/>
              </a:tblGrid>
              <a:tr h="1750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장치명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세부장치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예상연구비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80241">
                <a:tc row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고에너지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실험장치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magnet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(solenoid moving system + collimator)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magnet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 magnet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quadrupole magnets + dipole rotation station)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chamber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detector &amp; 100k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(220 detectors &amp; 440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(70 detectors &amp; 2240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CsI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(70 detectors &amp; 1120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Focal plane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(MWDC+ToF)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합계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41092" y="908720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Total: 350 </a:t>
            </a:r>
            <a:r>
              <a:rPr lang="ko-K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억</a:t>
            </a:r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to cut some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LAMPS-H has to be put as a stage 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LAMPS Budget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83773"/>
              </p:ext>
            </p:extLst>
          </p:nvPr>
        </p:nvGraphicFramePr>
        <p:xfrm>
          <a:off x="251520" y="864181"/>
          <a:ext cx="4896544" cy="5589155"/>
        </p:xfrm>
        <a:graphic>
          <a:graphicData uri="http://schemas.openxmlformats.org/drawingml/2006/table">
            <a:tbl>
              <a:tblPr/>
              <a:tblGrid>
                <a:gridCol w="720080"/>
                <a:gridCol w="3096344"/>
                <a:gridCol w="1080120"/>
              </a:tblGrid>
              <a:tr h="1750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장치명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세부장치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예상연구비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80241">
                <a:tc rowSpan="9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고에너지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실험장치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magnet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(solenoid moving system + collimator)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magnet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 magnet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quadrupole magnets + dipole rotation station)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chamber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detector &amp; 100k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(220 detectors &amp; 440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(70 detectors &amp; 2240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CsI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(70 detectors &amp; 1120 channels)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Focal plane detector &amp; electronics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(MWDC+ToF)</a:t>
                      </a: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2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합계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함초롬바탕"/>
                          <a:cs typeface="Times New Roman" panose="02020603050405020304" pitchFamily="18" charset="0"/>
                        </a:rPr>
                        <a:t>억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537" marR="40537" marT="11207" marB="112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2080" y="90872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spectrometer &amp; Si-</a:t>
            </a:r>
            <a:r>
              <a:rPr lang="en-US" altLang="ko-K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are for upgrade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Total: 227 </a:t>
            </a:r>
            <a:r>
              <a:rPr lang="ko-K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억</a:t>
            </a:r>
            <a:endParaRPr lang="en-US" altLang="ko-K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971600" y="1967820"/>
            <a:ext cx="41764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971600" y="2420888"/>
            <a:ext cx="41764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971600" y="2903924"/>
            <a:ext cx="41764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971600" y="4612658"/>
            <a:ext cx="41764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971600" y="5229200"/>
            <a:ext cx="41764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971600" y="5856252"/>
            <a:ext cx="41764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47964" y="6153251"/>
            <a:ext cx="64807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 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억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5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LAMPS Schedule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407712"/>
              </p:ext>
            </p:extLst>
          </p:nvPr>
        </p:nvGraphicFramePr>
        <p:xfrm>
          <a:off x="385026" y="764704"/>
          <a:ext cx="8352927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944216"/>
                <a:gridCol w="4752527"/>
              </a:tblGrid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구분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내용</a:t>
                      </a:r>
                      <a:endParaRPr lang="ko-KR" altLang="en-US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4</a:t>
                      </a:r>
                      <a:r>
                        <a:rPr lang="ko-KR" altLang="en-US" sz="2000" dirty="0" smtClean="0"/>
                        <a:t>차년도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14.3 ~ 15.2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R&amp;D</a:t>
                      </a:r>
                      <a:endParaRPr lang="ko-KR" altLang="en-US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5</a:t>
                      </a:r>
                      <a:r>
                        <a:rPr lang="ko-KR" altLang="en-US" sz="2000" dirty="0" smtClean="0"/>
                        <a:t>차년도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15.3 ~ 16.2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R&amp;D</a:t>
                      </a:r>
                      <a:endParaRPr lang="ko-KR" altLang="en-US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6</a:t>
                      </a:r>
                      <a:r>
                        <a:rPr lang="ko-KR" altLang="en-US" sz="2000" dirty="0" smtClean="0"/>
                        <a:t>차년도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16.3 ~ 17.2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낮은 에너지 실험장치 제작</a:t>
                      </a:r>
                      <a:endParaRPr lang="en-US" altLang="ko-KR" sz="2000" dirty="0" smtClean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7</a:t>
                      </a:r>
                      <a:r>
                        <a:rPr lang="ko-KR" altLang="en-US" sz="2000" dirty="0" smtClean="0"/>
                        <a:t>차년도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17.3 ~ 18.2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낮은 에너지 실험장치 제작 및 설치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높은 에너지 실험장치 제작</a:t>
                      </a:r>
                      <a:endParaRPr lang="ko-KR" altLang="en-US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8</a:t>
                      </a:r>
                      <a:r>
                        <a:rPr lang="ko-KR" altLang="en-US" sz="2000" dirty="0" smtClean="0"/>
                        <a:t>차년도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18.3 ~ 19.2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낮은 에너지 실험장치 시운전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높은 에너지 실험장치 제작</a:t>
                      </a:r>
                      <a:endParaRPr lang="ko-KR" altLang="en-US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9</a:t>
                      </a:r>
                      <a:r>
                        <a:rPr lang="ko-KR" altLang="en-US" sz="2000" dirty="0" smtClean="0"/>
                        <a:t>차년도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/>
                        <a:t>19.3 ~ 20.2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낮은 에너지 실험장치 시운전 및 실험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높은 에너지 실험장치 설치</a:t>
                      </a:r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8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45132" r="1991" b="2227"/>
          <a:stretch/>
        </p:blipFill>
        <p:spPr bwMode="auto">
          <a:xfrm>
            <a:off x="1677453" y="2708920"/>
            <a:ext cx="5774867" cy="31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44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TPC R&amp;D Plan</a:t>
            </a:r>
            <a:endParaRPr lang="ko-KR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7604" y="445142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electronics requested from PNU are at RISP</a:t>
            </a:r>
          </a:p>
          <a:p>
            <a:pPr marL="342900" indent="-342900">
              <a:buFont typeface="Symbol"/>
              <a:buChar char="®"/>
            </a:pPr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There are some difficulties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All of them got tax reduction and they have to be at RISP</a:t>
            </a: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Hard to make a plan for sending them to PNU</a:t>
            </a:r>
          </a:p>
          <a:p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 system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27907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~2800 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929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725</Words>
  <Application>Microsoft Office PowerPoint</Application>
  <PresentationFormat>화면 슬라이드 쇼(4:3)</PresentationFormat>
  <Paragraphs>191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21</cp:revision>
  <dcterms:created xsi:type="dcterms:W3CDTF">2013-09-03T02:11:58Z</dcterms:created>
  <dcterms:modified xsi:type="dcterms:W3CDTF">2013-09-06T04:04:03Z</dcterms:modified>
</cp:coreProperties>
</file>