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9939338" cy="6805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85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85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85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85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1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9669" autoAdjust="0"/>
  </p:normalViewPr>
  <p:slideViewPr>
    <p:cSldViewPr>
      <p:cViewPr>
        <p:scale>
          <a:sx n="33" d="100"/>
          <a:sy n="33" d="100"/>
        </p:scale>
        <p:origin x="-1664" y="4280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6886" cy="340659"/>
          </a:xfrm>
          <a:prstGeom prst="rect">
            <a:avLst/>
          </a:prstGeom>
        </p:spPr>
        <p:txBody>
          <a:bodyPr vert="horz" lIns="63479" tIns="31740" rIns="63479" bIns="31740" rtlCol="0"/>
          <a:lstStyle>
            <a:lvl1pPr algn="l">
              <a:defRPr sz="8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48" y="2"/>
            <a:ext cx="4308489" cy="340659"/>
          </a:xfrm>
          <a:prstGeom prst="rect">
            <a:avLst/>
          </a:prstGeom>
        </p:spPr>
        <p:txBody>
          <a:bodyPr vert="horz" lIns="63479" tIns="31740" rIns="63479" bIns="31740" rtlCol="0"/>
          <a:lstStyle>
            <a:lvl1pPr algn="r">
              <a:defRPr sz="800"/>
            </a:lvl1pPr>
          </a:lstStyle>
          <a:p>
            <a:fld id="{FC4DE7D0-E438-4179-8809-B7032C301B39}" type="datetimeFigureOut">
              <a:rPr lang="ko-KR" altLang="en-US" smtClean="0"/>
              <a:t>4/18/13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64197"/>
            <a:ext cx="4306886" cy="339902"/>
          </a:xfrm>
          <a:prstGeom prst="rect">
            <a:avLst/>
          </a:prstGeom>
        </p:spPr>
        <p:txBody>
          <a:bodyPr vert="horz" lIns="63479" tIns="31740" rIns="63479" bIns="31740" rtlCol="0" anchor="b"/>
          <a:lstStyle>
            <a:lvl1pPr algn="l">
              <a:defRPr sz="8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48" y="6464197"/>
            <a:ext cx="4308489" cy="339902"/>
          </a:xfrm>
          <a:prstGeom prst="rect">
            <a:avLst/>
          </a:prstGeom>
        </p:spPr>
        <p:txBody>
          <a:bodyPr vert="horz" lIns="63479" tIns="31740" rIns="63479" bIns="31740" rtlCol="0" anchor="b"/>
          <a:lstStyle>
            <a:lvl1pPr algn="r">
              <a:defRPr sz="800"/>
            </a:lvl1pPr>
          </a:lstStyle>
          <a:p>
            <a:fld id="{C5243BEE-7DFD-4328-881A-7E56F1144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861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7742" cy="34022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279" y="2"/>
            <a:ext cx="4307742" cy="34022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64D64269-D14D-4459-9269-4846B018FE0D}" type="datetimeFigureOut">
              <a:rPr lang="ko-KR" altLang="en-US" smtClean="0"/>
              <a:t>4/18/13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511175"/>
            <a:ext cx="19145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4632" y="3232695"/>
            <a:ext cx="7950078" cy="3062037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64300"/>
            <a:ext cx="4307742" cy="340226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279" y="6464300"/>
            <a:ext cx="4307742" cy="340226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553C06B1-D460-4C7B-9CF4-2E4707FC0A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27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C06B1-D460-4C7B-9CF4-2E4707FC0A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89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E211-CDDE-4E6C-9B74-04EE6E3449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241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9D183-D56F-4122-AB39-E6276D53F0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36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49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49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B8FE-BEA9-4B9D-A2D4-0BC191995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883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AD1A-EFA6-44A5-A467-5E34EC7529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626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F50E-AB3E-4397-83F5-08B18C29C2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208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9F36-3A54-4F79-9741-C508CBEDEB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56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7DD1-0957-49A6-95F7-DE38A56B66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551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7421-BCC6-44FB-B856-51612748AA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382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7DFA7-5512-45F8-9A28-D9B1C6D07C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705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E20A-500C-43C5-8741-06A2B1BE486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269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51A3-864D-410A-A458-E413DBE0B2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401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defTabSz="4321175">
              <a:defRPr sz="66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 defTabSz="4321175">
              <a:defRPr sz="66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 defTabSz="4321175">
              <a:defRPr sz="6600"/>
            </a:lvl1pPr>
          </a:lstStyle>
          <a:p>
            <a:pPr>
              <a:defRPr/>
            </a:pPr>
            <a:fld id="{3F13876A-2621-4949-98F7-5511EE3FDA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4321175" rtl="0" fontAlgn="base" latinLnBrk="1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4321175" rtl="0" fontAlgn="base" latinLnBrk="1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4321175" rtl="0" fontAlgn="base" latinLnBrk="1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4321175" rtl="0" fontAlgn="base" latinLnBrk="1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1620838" indent="-1620838" algn="l" defTabSz="4321175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3200">
          <a:solidFill>
            <a:schemeClr val="tx1"/>
          </a:solidFill>
          <a:latin typeface="+mn-lt"/>
          <a:ea typeface="+mn-ea"/>
        </a:defRPr>
      </a:lvl2pPr>
      <a:lvl3pPr marL="5400675" indent="-1079500" algn="l" defTabSz="4321175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1300">
          <a:solidFill>
            <a:schemeClr val="tx1"/>
          </a:solidFill>
          <a:latin typeface="+mn-lt"/>
          <a:ea typeface="+mn-ea"/>
        </a:defRPr>
      </a:lvl3pPr>
      <a:lvl4pPr marL="7561263" indent="-1081088" algn="l" defTabSz="4321175" rtl="0" eaLnBrk="0" fontAlgn="base" latinLnBrk="1" hangingPunct="0">
        <a:spcBef>
          <a:spcPct val="20000"/>
        </a:spcBef>
        <a:spcAft>
          <a:spcPct val="0"/>
        </a:spcAft>
        <a:buChar char="–"/>
        <a:defRPr kumimoji="1" sz="9500">
          <a:solidFill>
            <a:schemeClr val="tx1"/>
          </a:solidFill>
          <a:latin typeface="+mn-lt"/>
          <a:ea typeface="+mn-ea"/>
        </a:defRPr>
      </a:lvl4pPr>
      <a:lvl5pPr marL="9721850" indent="-1081088" algn="l" defTabSz="4321175" rtl="0" eaLnBrk="0" fontAlgn="base" latinLnBrk="1" hangingPunct="0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5pPr>
      <a:lvl6pPr marL="10179050" indent="-1081088" algn="l" defTabSz="4321175" rtl="0" fontAlgn="base" latinLnBrk="1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6pPr>
      <a:lvl7pPr marL="10636250" indent="-1081088" algn="l" defTabSz="4321175" rtl="0" fontAlgn="base" latinLnBrk="1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7pPr>
      <a:lvl8pPr marL="11093450" indent="-1081088" algn="l" defTabSz="4321175" rtl="0" fontAlgn="base" latinLnBrk="1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8pPr>
      <a:lvl9pPr marL="11550650" indent="-1081088" algn="l" defTabSz="4321175" rtl="0" fontAlgn="base" latinLnBrk="1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20" Type="http://schemas.openxmlformats.org/officeDocument/2006/relationships/image" Target="../media/image14.jpeg"/><Relationship Id="rId21" Type="http://schemas.openxmlformats.org/officeDocument/2006/relationships/image" Target="../media/image15.jpeg"/><Relationship Id="rId22" Type="http://schemas.openxmlformats.org/officeDocument/2006/relationships/image" Target="../media/image16.jpeg"/><Relationship Id="rId10" Type="http://schemas.openxmlformats.org/officeDocument/2006/relationships/image" Target="../media/image7.jpe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jpe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microsoft.com/office/2007/relationships/hdphoto" Target="../media/hdphoto1.wdp"/><Relationship Id="rId7" Type="http://schemas.openxmlformats.org/officeDocument/2006/relationships/image" Target="../media/image4.jpeg"/><Relationship Id="rId8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288257" y="3672708"/>
            <a:ext cx="15913768" cy="385962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050" name="Rectangle 221"/>
          <p:cNvSpPr>
            <a:spLocks noChangeArrowheads="1"/>
          </p:cNvSpPr>
          <p:nvPr/>
        </p:nvSpPr>
        <p:spPr bwMode="auto">
          <a:xfrm>
            <a:off x="16463763" y="3672708"/>
            <a:ext cx="15601256" cy="38524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endParaRPr lang="ko-KR" altLang="ko-KR" sz="3200">
              <a:solidFill>
                <a:srgbClr val="000000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88257" y="0"/>
            <a:ext cx="31829375" cy="3672708"/>
          </a:xfrm>
          <a:prstGeom prst="rect">
            <a:avLst/>
          </a:prstGeom>
          <a:gradFill rotWithShape="1">
            <a:gsLst>
              <a:gs pos="0">
                <a:srgbClr val="4D0000"/>
              </a:gs>
              <a:gs pos="50000">
                <a:srgbClr val="730000"/>
              </a:gs>
              <a:gs pos="100000">
                <a:srgbClr val="8A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8000" anchor="ctr"/>
          <a:lstStyle/>
          <a:p>
            <a:pPr algn="ctr">
              <a:lnSpc>
                <a:spcPct val="120000"/>
              </a:lnSpc>
            </a:pPr>
            <a:endParaRPr lang="ko-KR" altLang="ko-KR" sz="3200">
              <a:solidFill>
                <a:schemeClr val="accent2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397000" y="288332"/>
            <a:ext cx="297402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1884" tIns="195942" rIns="391884" bIns="195942" anchor="ctr"/>
          <a:lstStyle/>
          <a:p>
            <a:pPr algn="ctr">
              <a:lnSpc>
                <a:spcPct val="30000"/>
              </a:lnSpc>
            </a:pPr>
            <a:r>
              <a:rPr lang="en-US" altLang="ko-KR" sz="6000" b="1" dirty="0" smtClean="0">
                <a:solidFill>
                  <a:srgbClr val="FFFF00"/>
                </a:solidFill>
                <a:latin typeface="Verdana"/>
                <a:cs typeface="Verdana"/>
              </a:rPr>
              <a:t>FOUR-GAP PHENOLIC RPC’S TEST RESULT</a:t>
            </a:r>
            <a:r>
              <a:rPr lang="en-US" altLang="ko-KR" sz="6000" b="1" dirty="0" smtClean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lang="en-US" altLang="ko-KR" sz="6000" b="1" dirty="0" smtClean="0">
                <a:solidFill>
                  <a:srgbClr val="FFFF00"/>
                </a:solidFill>
                <a:latin typeface="Verdana"/>
                <a:cs typeface="Verdana"/>
              </a:rPr>
              <a:t>WITH</a:t>
            </a:r>
          </a:p>
          <a:p>
            <a:pPr algn="ctr">
              <a:lnSpc>
                <a:spcPct val="30000"/>
              </a:lnSpc>
            </a:pPr>
            <a:endParaRPr lang="en-US" altLang="ko-KR" sz="6600" b="1" dirty="0">
              <a:solidFill>
                <a:srgbClr val="FFFF00"/>
              </a:solidFill>
              <a:latin typeface="Verdana"/>
              <a:cs typeface="Verdana"/>
            </a:endParaRPr>
          </a:p>
          <a:p>
            <a:pPr algn="ctr">
              <a:lnSpc>
                <a:spcPct val="30000"/>
              </a:lnSpc>
            </a:pPr>
            <a:r>
              <a:rPr lang="en-US" altLang="ko-KR" sz="6000" b="1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</a:p>
          <a:p>
            <a:pPr algn="ctr">
              <a:lnSpc>
                <a:spcPct val="30000"/>
              </a:lnSpc>
            </a:pPr>
            <a:r>
              <a:rPr lang="en-US" altLang="ko-KR" sz="6000" b="1" dirty="0" smtClean="0">
                <a:solidFill>
                  <a:srgbClr val="FFFF00"/>
                </a:solidFill>
                <a:latin typeface="Verdana"/>
                <a:cs typeface="Verdana"/>
              </a:rPr>
              <a:t>COSMIC MUONS AND HIGH-RATE GAMMAS</a:t>
            </a:r>
            <a:endParaRPr lang="en-US" altLang="ko-KR" sz="6000" b="1" dirty="0">
              <a:solidFill>
                <a:srgbClr val="FFFF00"/>
              </a:solidFill>
              <a:latin typeface="Verdana"/>
              <a:cs typeface="Verdana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5256809" y="2016524"/>
            <a:ext cx="236906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19545300" algn="l"/>
              </a:tabLst>
            </a:pP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Benard Mulilo, </a:t>
            </a: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Byungsik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800" b="1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Hong, Chong 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Kim, </a:t>
            </a:r>
            <a:r>
              <a:rPr lang="en-US" altLang="ko-KR" sz="2800" b="1" dirty="0" err="1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Eunah</a:t>
            </a:r>
            <a:r>
              <a:rPr lang="en-US" altLang="ko-KR" sz="2800" b="1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Joo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2800" b="1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Genie </a:t>
            </a: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Jhang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2800" b="1" dirty="0" err="1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Hyuncheol</a:t>
            </a:r>
            <a:r>
              <a:rPr lang="en-US" altLang="ko-KR" sz="2800" b="1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Kim, </a:t>
            </a: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Kisoo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Lee, </a:t>
            </a: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Kwang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-Souk </a:t>
            </a: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Sim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 Kyongsei Lee</a:t>
            </a:r>
            <a:r>
              <a:rPr lang="en-US" altLang="ko-KR" sz="2800" b="1" baseline="300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</a:t>
            </a:r>
          </a:p>
          <a:p>
            <a:pPr algn="ctr">
              <a:tabLst>
                <a:tab pos="19545300" algn="l"/>
              </a:tabLst>
            </a:pP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Mihee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Jo, Park Sung Keun</a:t>
            </a:r>
            <a:r>
              <a:rPr lang="en-US" altLang="ko-KR" sz="2800" b="1" baseline="300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,Seung Su Shin, Shin Young Kim</a:t>
            </a:r>
            <a:r>
              <a:rPr lang="en-US" altLang="ko-KR" sz="2800" b="1" baseline="300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Songkyo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Lee, </a:t>
            </a: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Suhyun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Lee</a:t>
            </a:r>
            <a:r>
              <a:rPr lang="en-US" altLang="ko-KR" sz="2800" b="1" baseline="300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,3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2800" b="1" dirty="0" err="1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Yeonju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Go</a:t>
            </a:r>
            <a:r>
              <a:rPr lang="en-US" altLang="ko-KR" sz="2800" b="1" baseline="300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2,3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en-US" altLang="ko-KR" sz="2800" b="1" baseline="300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4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800" b="1" dirty="0">
              <a:solidFill>
                <a:srgbClr val="FFFF00"/>
              </a:solidFill>
              <a:latin typeface="바탕" pitchFamily="18" charset="-127"/>
              <a:ea typeface="바탕" pitchFamily="18" charset="-127"/>
            </a:endParaRPr>
          </a:p>
          <a:p>
            <a:pPr algn="ctr">
              <a:tabLst>
                <a:tab pos="19545300" algn="l"/>
              </a:tabLst>
            </a:pPr>
            <a:r>
              <a:rPr lang="en-US" altLang="ko-KR" sz="2800" b="1" baseline="300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Korea University, </a:t>
            </a:r>
            <a:r>
              <a:rPr lang="en-US" altLang="ko-KR" sz="2800" b="1" baseline="300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2</a:t>
            </a:r>
            <a:r>
              <a:rPr lang="en-US" altLang="ko-KR" sz="2800" b="1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Nuclear and High Energy Physics Laboratory</a:t>
            </a:r>
            <a:endParaRPr lang="en-US" altLang="ko-KR" sz="3200" b="1" dirty="0">
              <a:solidFill>
                <a:srgbClr val="008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88257" y="3888733"/>
            <a:ext cx="5112568" cy="792088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ABSTRACT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288257" y="4752829"/>
            <a:ext cx="15697743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just" defTabSz="3919538" latinLnBrk="0">
              <a:spcBef>
                <a:spcPct val="50000"/>
              </a:spcBef>
              <a:buFont typeface="Wingdings" charset="2"/>
              <a:buChar char="v"/>
              <a:tabLst>
                <a:tab pos="9871075" algn="l"/>
              </a:tabLst>
            </a:pPr>
            <a:r>
              <a:rPr kumimoji="0" lang="en-US" altLang="ko-KR" sz="2800" b="1" dirty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D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evelopment of an oiled four gap Phenolic RPC 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for 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for 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use as high-rate particle 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in high energy physics experiments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Arial Unicode MS"/>
                <a:ea typeface="Arial Unicode MS" pitchFamily="50" charset="-127"/>
                <a:cs typeface="Arial Unicode MS"/>
              </a:rPr>
              <a:t>.</a:t>
            </a:r>
            <a:endParaRPr kumimoji="0" lang="en-US" altLang="ko-KR" sz="2800" b="1" dirty="0">
              <a:solidFill>
                <a:srgbClr val="800000"/>
              </a:solidFill>
              <a:latin typeface="Arial Unicode MS"/>
              <a:ea typeface="Arial Unicode MS" pitchFamily="50" charset="-127"/>
              <a:cs typeface="Arial Unicode MS"/>
            </a:endParaRPr>
          </a:p>
        </p:txBody>
      </p:sp>
      <p:sp>
        <p:nvSpPr>
          <p:cNvPr id="2217" name="Text Box 169"/>
          <p:cNvSpPr txBox="1">
            <a:spLocks noChangeArrowheads="1"/>
          </p:cNvSpPr>
          <p:nvPr/>
        </p:nvSpPr>
        <p:spPr bwMode="auto">
          <a:xfrm>
            <a:off x="16562065" y="35788276"/>
            <a:ext cx="3744416" cy="648072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REFERENCE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53" name="Text Box 205"/>
          <p:cNvSpPr txBox="1">
            <a:spLocks noChangeArrowheads="1"/>
          </p:cNvSpPr>
          <p:nvPr/>
        </p:nvSpPr>
        <p:spPr bwMode="auto">
          <a:xfrm>
            <a:off x="360265" y="27219324"/>
            <a:ext cx="15769752" cy="72008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ELECTRONICS SETUP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66" name="Text Box 215"/>
          <p:cNvSpPr txBox="1">
            <a:spLocks noChangeArrowheads="1"/>
          </p:cNvSpPr>
          <p:nvPr/>
        </p:nvSpPr>
        <p:spPr bwMode="auto">
          <a:xfrm>
            <a:off x="16634073" y="36508356"/>
            <a:ext cx="15337704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514350" indent="-514350" eaLnBrk="1" latinLnBrk="0" hangingPunct="1">
              <a:spcBef>
                <a:spcPct val="50000"/>
              </a:spcBef>
              <a:buFont typeface="+mj-ea"/>
              <a:buAutoNum type="circleNumDbPlain"/>
            </a:pP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CMS collection, Detector performance and software? Technical design report 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Volume 1, CERN-LHCC 2006-001 (2006)</a:t>
            </a:r>
          </a:p>
          <a:p>
            <a:pPr marL="514350" indent="-514350" eaLnBrk="1" latinLnBrk="0" hangingPunct="1">
              <a:spcBef>
                <a:spcPct val="50000"/>
              </a:spcBef>
              <a:buFont typeface="+mj-ea"/>
              <a:buAutoNum type="circleNumDbPlain"/>
            </a:pP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CMS collaboration, The Muon project, technical design report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, CERN-LHCC-97-032 (1997).</a:t>
            </a:r>
          </a:p>
          <a:p>
            <a:pPr marL="514350" indent="-514350" eaLnBrk="1" latinLnBrk="0" hangingPunct="1">
              <a:spcBef>
                <a:spcPct val="50000"/>
              </a:spcBef>
              <a:buFont typeface="+mj-ea"/>
              <a:buAutoNum type="circleNumDbPlain"/>
            </a:pP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H.C. Kim et al&gt;,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Quantitative aging study with intense irradiation tests for the CMS forward RPCs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, Nucl. Instrum. Meth. A 533 (2009) 102.</a:t>
            </a:r>
          </a:p>
          <a:p>
            <a:pPr marL="514350" indent="-514350" eaLnBrk="1" latinLnBrk="0" hangingPunct="1">
              <a:spcBef>
                <a:spcPct val="50000"/>
              </a:spcBef>
              <a:buFont typeface="+mj-ea"/>
              <a:buAutoNum type="circleNumDbPlain"/>
            </a:pP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M. Abrescia et al.,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Study of long-term performance of CMS RPC under irradiatio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n at the CERN GIF, Nucl. Instrum. Meth. A 533 (2004) 102.</a:t>
            </a:r>
          </a:p>
          <a:p>
            <a:pPr marL="514350" indent="-514350" eaLnBrk="1" latinLnBrk="0" hangingPunct="1">
              <a:spcBef>
                <a:spcPct val="50000"/>
              </a:spcBef>
              <a:buFont typeface="+mj-ea"/>
              <a:buAutoNum type="circleNumDbPlain"/>
            </a:pP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S. H. Ahn et al.,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Characteristics of a double gap resistive plate chamber for the endcap region of CMS/LHC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: data </a:t>
            </a:r>
            <a:r>
              <a:rPr kumimoji="0" lang="en-US" altLang="ko-KR" sz="2800" b="1" dirty="0" err="1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vs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 simulation in avalanche mode, Nucl. Instrum. Meth. A 533 (2004) 32.</a:t>
            </a:r>
          </a:p>
        </p:txBody>
      </p:sp>
      <p:sp>
        <p:nvSpPr>
          <p:cNvPr id="2276" name="Text Box 228"/>
          <p:cNvSpPr txBox="1">
            <a:spLocks noChangeArrowheads="1"/>
          </p:cNvSpPr>
          <p:nvPr/>
        </p:nvSpPr>
        <p:spPr bwMode="auto">
          <a:xfrm>
            <a:off x="288258" y="42251114"/>
            <a:ext cx="31611512" cy="665954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Verdana"/>
              </a:rPr>
              <a:t>For more details, please contact: Prof. Lee Kyongsei, Department of Physics, Korea University; Email: kslee0421@korea.ac.kr</a:t>
            </a:r>
            <a:endParaRPr lang="ko-KR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2" name="Picture 6" descr="고려대학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7" y="360340"/>
            <a:ext cx="280831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6" descr="고려대학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713" y="42286558"/>
            <a:ext cx="576064" cy="7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 Box 21"/>
          <p:cNvSpPr txBox="1">
            <a:spLocks noChangeArrowheads="1"/>
          </p:cNvSpPr>
          <p:nvPr/>
        </p:nvSpPr>
        <p:spPr bwMode="auto">
          <a:xfrm>
            <a:off x="288257" y="8569252"/>
            <a:ext cx="5184576" cy="864096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MOTIVATION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273" y="6048972"/>
            <a:ext cx="156977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2800" b="1" dirty="0">
                <a:solidFill>
                  <a:srgbClr val="000090"/>
                </a:solidFill>
                <a:latin typeface="Verdana"/>
                <a:cs typeface="Verdana"/>
              </a:rPr>
              <a:t>P</a:t>
            </a:r>
            <a:r>
              <a:rPr lang="en-US" sz="2800" b="1" dirty="0" smtClean="0">
                <a:solidFill>
                  <a:srgbClr val="800000"/>
                </a:solidFill>
                <a:latin typeface="Verdana"/>
                <a:cs typeface="Verdana"/>
              </a:rPr>
              <a:t>rototype RPC </a:t>
            </a: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with </a:t>
            </a:r>
            <a:r>
              <a:rPr lang="en-US" sz="2800" b="1" dirty="0">
                <a:solidFill>
                  <a:srgbClr val="800000"/>
                </a:solidFill>
                <a:latin typeface="Verdana"/>
                <a:cs typeface="Verdana"/>
              </a:rPr>
              <a:t>4</a:t>
            </a:r>
            <a:r>
              <a:rPr lang="en-US" sz="2800" b="1" dirty="0" smtClean="0">
                <a:solidFill>
                  <a:srgbClr val="800000"/>
                </a:solidFill>
                <a:latin typeface="Verdana"/>
                <a:cs typeface="Verdana"/>
              </a:rPr>
              <a:t> ga</a:t>
            </a: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ps made from </a:t>
            </a:r>
            <a:r>
              <a:rPr lang="en-US" sz="2800" b="1" dirty="0" smtClean="0">
                <a:solidFill>
                  <a:srgbClr val="800000"/>
                </a:solidFill>
                <a:latin typeface="Verdana"/>
                <a:cs typeface="Verdana"/>
              </a:rPr>
              <a:t>HPL plates </a:t>
            </a: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has been built.</a:t>
            </a:r>
          </a:p>
          <a:p>
            <a:pPr marL="571500" indent="-571500">
              <a:buFont typeface="Wingdings" charset="2"/>
              <a:buChar char="²"/>
            </a:pPr>
            <a:r>
              <a:rPr lang="en-US" sz="2800" b="1" dirty="0">
                <a:solidFill>
                  <a:srgbClr val="000090"/>
                </a:solidFill>
                <a:latin typeface="Verdana"/>
                <a:cs typeface="Verdana"/>
              </a:rPr>
              <a:t>D</a:t>
            </a: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etector aims at reducing </a:t>
            </a:r>
            <a:r>
              <a:rPr lang="en-US" sz="2800" b="1" dirty="0" smtClean="0">
                <a:solidFill>
                  <a:srgbClr val="800000"/>
                </a:solidFill>
                <a:latin typeface="Verdana"/>
                <a:cs typeface="Verdana"/>
              </a:rPr>
              <a:t>probability of radiation induced degradation</a:t>
            </a:r>
            <a:r>
              <a:rPr lang="en-US" sz="2800" b="1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&amp;</a:t>
            </a:r>
          </a:p>
          <a:p>
            <a:pPr marL="571500" indent="-571500">
              <a:buFont typeface="Wingdings" charset="2"/>
              <a:buChar char="²"/>
            </a:pPr>
            <a:r>
              <a:rPr lang="en-US" sz="2800" b="1" dirty="0">
                <a:solidFill>
                  <a:srgbClr val="000090"/>
                </a:solidFill>
                <a:latin typeface="Verdana"/>
                <a:cs typeface="Verdana"/>
              </a:rPr>
              <a:t>I</a:t>
            </a:r>
            <a:r>
              <a:rPr lang="en-US" sz="2800" b="1" dirty="0" smtClean="0">
                <a:solidFill>
                  <a:srgbClr val="800000"/>
                </a:solidFill>
                <a:latin typeface="Verdana"/>
                <a:cs typeface="Verdana"/>
              </a:rPr>
              <a:t>mprovement of the detection rate capability.</a:t>
            </a:r>
          </a:p>
          <a:p>
            <a:pPr marL="571500" indent="-571500">
              <a:buFont typeface="Wingdings" charset="2"/>
              <a:buChar char="²"/>
            </a:pP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P</a:t>
            </a:r>
            <a:r>
              <a:rPr lang="en-US" sz="2800" b="1" dirty="0" smtClean="0">
                <a:solidFill>
                  <a:srgbClr val="800000"/>
                </a:solidFill>
                <a:latin typeface="Verdana"/>
                <a:cs typeface="Verdana"/>
              </a:rPr>
              <a:t>roperties </a:t>
            </a: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obtained using </a:t>
            </a:r>
            <a:r>
              <a:rPr lang="en-US" sz="2800" b="1" dirty="0" err="1" smtClean="0">
                <a:solidFill>
                  <a:srgbClr val="800000"/>
                </a:solidFill>
                <a:latin typeface="Verdana"/>
                <a:cs typeface="Verdana"/>
              </a:rPr>
              <a:t>muons</a:t>
            </a: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 &amp;</a:t>
            </a:r>
            <a:r>
              <a:rPr lang="en-US" sz="2800" b="1" dirty="0" smtClean="0">
                <a:solidFill>
                  <a:srgbClr val="800000"/>
                </a:solidFill>
                <a:latin typeface="Verdana"/>
                <a:cs typeface="Verdana"/>
              </a:rPr>
              <a:t> gammas from a </a:t>
            </a:r>
            <a:r>
              <a:rPr lang="en-US" sz="2800" b="1" dirty="0" smtClean="0">
                <a:solidFill>
                  <a:srgbClr val="008000"/>
                </a:solidFill>
                <a:latin typeface="Verdana"/>
                <a:cs typeface="Verdana"/>
              </a:rPr>
              <a:t>200-mCi </a:t>
            </a:r>
            <a:r>
              <a:rPr lang="en-US" altLang="ko-KR" sz="2800" b="1" kern="0" baseline="30000" dirty="0" smtClean="0">
                <a:solidFill>
                  <a:srgbClr val="008000"/>
                </a:solidFill>
                <a:latin typeface="Georgia" pitchFamily="18" charset="0"/>
              </a:rPr>
              <a:t>137</a:t>
            </a:r>
            <a:r>
              <a:rPr lang="en-US" altLang="ko-KR" sz="2800" b="1" kern="0" dirty="0" smtClean="0">
                <a:solidFill>
                  <a:srgbClr val="008000"/>
                </a:solidFill>
                <a:latin typeface="Georgia" pitchFamily="18" charset="0"/>
              </a:rPr>
              <a:t>Cs</a:t>
            </a:r>
            <a:r>
              <a:rPr lang="en-US" sz="2800" b="1" dirty="0" smtClean="0">
                <a:solidFill>
                  <a:srgbClr val="800000"/>
                </a:solidFill>
                <a:latin typeface="Verdana"/>
                <a:cs typeface="Verdana"/>
              </a:rPr>
              <a:t>  source</a:t>
            </a:r>
            <a:endParaRPr lang="en-US" sz="2800" b="1" dirty="0" smtClean="0">
              <a:solidFill>
                <a:srgbClr val="008000"/>
              </a:solidFill>
              <a:latin typeface="Verdana"/>
              <a:cs typeface="Verdana"/>
            </a:endParaRPr>
          </a:p>
        </p:txBody>
      </p:sp>
      <p:pic>
        <p:nvPicPr>
          <p:cNvPr id="131" name="그림 5" descr="fi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297" y="19226436"/>
            <a:ext cx="8352928" cy="7632848"/>
          </a:xfrm>
          <a:prstGeom prst="rect">
            <a:avLst/>
          </a:prstGeom>
        </p:spPr>
      </p:pic>
      <p:pic>
        <p:nvPicPr>
          <p:cNvPr id="136" name="그림 3" descr="fig3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1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273" y="28083420"/>
            <a:ext cx="9217024" cy="6048672"/>
          </a:xfrm>
          <a:prstGeom prst="rect">
            <a:avLst/>
          </a:prstGeom>
        </p:spPr>
      </p:pic>
      <p:sp>
        <p:nvSpPr>
          <p:cNvPr id="148" name="Text Box 169"/>
          <p:cNvSpPr txBox="1">
            <a:spLocks noChangeArrowheads="1"/>
          </p:cNvSpPr>
          <p:nvPr/>
        </p:nvSpPr>
        <p:spPr bwMode="auto">
          <a:xfrm>
            <a:off x="288257" y="5904956"/>
            <a:ext cx="5040560" cy="72008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INTRODUCTION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1" name="Text Box 169"/>
          <p:cNvSpPr txBox="1">
            <a:spLocks noChangeArrowheads="1"/>
          </p:cNvSpPr>
          <p:nvPr/>
        </p:nvSpPr>
        <p:spPr bwMode="auto">
          <a:xfrm>
            <a:off x="288257" y="35140204"/>
            <a:ext cx="8352928" cy="72008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(1) Test with Cosmic </a:t>
            </a:r>
            <a:r>
              <a:rPr lang="en-US" altLang="ko-K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Muons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9" name="Text Box 169"/>
          <p:cNvSpPr txBox="1">
            <a:spLocks noChangeArrowheads="1"/>
          </p:cNvSpPr>
          <p:nvPr/>
        </p:nvSpPr>
        <p:spPr bwMode="auto">
          <a:xfrm>
            <a:off x="8641185" y="35140204"/>
            <a:ext cx="7488832" cy="72008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(2) Test with High-Rate 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/>
                <a:ea typeface="Lucida Grande"/>
                <a:cs typeface="Lucida Grande"/>
              </a:rPr>
              <a:t>ϒ’s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53" name="그림 6" descr="5_cluster_mu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22105" y="11305556"/>
            <a:ext cx="7128792" cy="5184576"/>
          </a:xfrm>
          <a:prstGeom prst="rect">
            <a:avLst/>
          </a:prstGeom>
        </p:spPr>
      </p:pic>
      <p:sp>
        <p:nvSpPr>
          <p:cNvPr id="164" name="Text Box 169"/>
          <p:cNvSpPr txBox="1">
            <a:spLocks noChangeArrowheads="1"/>
          </p:cNvSpPr>
          <p:nvPr/>
        </p:nvSpPr>
        <p:spPr bwMode="auto">
          <a:xfrm>
            <a:off x="24463515" y="3672708"/>
            <a:ext cx="45719" cy="19298144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altLang="ko-KR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65" name="그림 7" descr="14_gamma_ef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03025" y="4824836"/>
            <a:ext cx="6336704" cy="4968552"/>
          </a:xfrm>
          <a:prstGeom prst="rect">
            <a:avLst/>
          </a:prstGeom>
        </p:spPr>
      </p:pic>
      <p:pic>
        <p:nvPicPr>
          <p:cNvPr id="167" name="그림 9" descr="16_gamma_clust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59009" y="11449572"/>
            <a:ext cx="6696744" cy="5112568"/>
          </a:xfrm>
          <a:prstGeom prst="rect">
            <a:avLst/>
          </a:prstGeom>
        </p:spPr>
      </p:pic>
      <p:pic>
        <p:nvPicPr>
          <p:cNvPr id="168" name="그림 8" descr="19_gamma_rate_charg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842985" y="17930292"/>
            <a:ext cx="6768752" cy="4752528"/>
          </a:xfrm>
          <a:prstGeom prst="rect">
            <a:avLst/>
          </a:prstGeom>
        </p:spPr>
      </p:pic>
      <p:sp>
        <p:nvSpPr>
          <p:cNvPr id="171" name="직사각형 14"/>
          <p:cNvSpPr/>
          <p:nvPr/>
        </p:nvSpPr>
        <p:spPr>
          <a:xfrm>
            <a:off x="29307481" y="2304556"/>
            <a:ext cx="2353463" cy="46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202013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7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16524"/>
              </p:ext>
            </p:extLst>
          </p:nvPr>
        </p:nvGraphicFramePr>
        <p:xfrm>
          <a:off x="18290257" y="24122980"/>
          <a:ext cx="1155611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072"/>
                <a:gridCol w="3631519"/>
                <a:gridCol w="3631519"/>
              </a:tblGrid>
              <a:tr h="41993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solidFill>
                            <a:srgbClr val="800000"/>
                          </a:solidFill>
                          <a:latin typeface="Verdana"/>
                          <a:cs typeface="Verdana"/>
                        </a:rPr>
                        <a:t>      2-gap RPCs</a:t>
                      </a:r>
                      <a:endParaRPr lang="ko-KR" altLang="en-US" sz="2400" dirty="0">
                        <a:solidFill>
                          <a:srgbClr val="80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solidFill>
                            <a:srgbClr val="800000"/>
                          </a:solidFill>
                          <a:latin typeface="Verdana"/>
                          <a:cs typeface="Verdana"/>
                        </a:rPr>
                        <a:t>      4-gap RPCs</a:t>
                      </a:r>
                      <a:endParaRPr lang="ko-KR" altLang="en-US" sz="2400" dirty="0">
                        <a:solidFill>
                          <a:srgbClr val="80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19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 Gap thickness</a:t>
                      </a:r>
                      <a:endParaRPr lang="ko-KR" altLang="en-US" sz="2400" b="1" dirty="0">
                        <a:solidFill>
                          <a:srgbClr val="003399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Verdana"/>
                          <a:cs typeface="Verdana"/>
                        </a:rPr>
                        <a:t>2.0 mm</a:t>
                      </a:r>
                      <a:endParaRPr lang="ko-KR" altLang="en-US" sz="24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1.0 mm</a:t>
                      </a:r>
                      <a:endParaRPr lang="ko-KR" altLang="en-US" sz="2400" b="1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19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Total gap</a:t>
                      </a:r>
                      <a:r>
                        <a:rPr lang="en-US" altLang="ko-KR" sz="2400" b="1" baseline="0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 thickness</a:t>
                      </a:r>
                      <a:endParaRPr lang="ko-KR" altLang="en-US" sz="2400" b="1" dirty="0">
                        <a:solidFill>
                          <a:srgbClr val="003399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Verdana"/>
                          <a:cs typeface="Verdana"/>
                        </a:rPr>
                        <a:t>4.0 mm</a:t>
                      </a:r>
                      <a:endParaRPr lang="ko-KR" altLang="en-US" sz="24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4.0 mm</a:t>
                      </a:r>
                      <a:endParaRPr lang="ko-KR" altLang="en-US" sz="2400" b="1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427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&lt;</a:t>
                      </a:r>
                      <a:r>
                        <a:rPr lang="en-US" altLang="ko-KR" sz="2400" b="1" i="1" dirty="0" err="1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lang="en-US" altLang="ko-KR" sz="2400" b="1" baseline="-25000" dirty="0" err="1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&gt;avalanche</a:t>
                      </a:r>
                      <a:r>
                        <a:rPr lang="en-US" altLang="ko-KR" sz="2400" b="1" baseline="0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mode</a:t>
                      </a:r>
                      <a:endParaRPr lang="ko-KR" altLang="en-US" sz="2400" b="1" dirty="0">
                        <a:solidFill>
                          <a:srgbClr val="003399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Verdana"/>
                          <a:cs typeface="Verdana"/>
                        </a:rPr>
                        <a:t>2.5 ~ 7 </a:t>
                      </a:r>
                      <a:r>
                        <a:rPr lang="en-US" altLang="ko-KR" sz="2400" b="1" dirty="0" err="1" smtClean="0">
                          <a:latin typeface="Verdana"/>
                          <a:cs typeface="Verdana"/>
                        </a:rPr>
                        <a:t>pC</a:t>
                      </a:r>
                      <a:endParaRPr lang="ko-KR" altLang="en-US" sz="24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1.2 ~ 2.5 </a:t>
                      </a:r>
                      <a:r>
                        <a:rPr lang="en-US" altLang="ko-KR" sz="2400" b="1" dirty="0" err="1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pC</a:t>
                      </a:r>
                      <a:endParaRPr lang="ko-KR" altLang="en-US" sz="2400" b="1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19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&lt;</a:t>
                      </a:r>
                      <a:r>
                        <a:rPr lang="en-US" altLang="ko-KR" sz="2400" b="1" i="1" dirty="0" err="1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lang="en-US" altLang="ko-KR" sz="2400" b="1" baseline="-25000" dirty="0" err="1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&gt;</a:t>
                      </a:r>
                      <a:r>
                        <a:rPr lang="en-US" altLang="ko-KR" sz="2400" b="1" baseline="0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at 200V&gt; HV</a:t>
                      </a:r>
                      <a:r>
                        <a:rPr lang="en-US" altLang="ko-KR" sz="2400" b="1" baseline="-25000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95%</a:t>
                      </a:r>
                      <a:endParaRPr lang="ko-KR" altLang="en-US" sz="2400" b="1" dirty="0">
                        <a:solidFill>
                          <a:srgbClr val="003399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Verdana"/>
                          <a:cs typeface="Verdana"/>
                        </a:rPr>
                        <a:t>4.0 </a:t>
                      </a:r>
                      <a:r>
                        <a:rPr lang="en-US" altLang="ko-KR" sz="2400" b="1" dirty="0" err="1" smtClean="0">
                          <a:latin typeface="Verdana"/>
                          <a:cs typeface="Verdana"/>
                        </a:rPr>
                        <a:t>pC</a:t>
                      </a:r>
                      <a:endParaRPr lang="ko-KR" altLang="en-US" sz="24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1.4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altLang="ko-KR" sz="2400" b="1" baseline="0" dirty="0" err="1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pC</a:t>
                      </a:r>
                      <a:endParaRPr lang="ko-KR" altLang="en-US" sz="2400" b="1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19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Type of</a:t>
                      </a:r>
                      <a:r>
                        <a:rPr lang="en-US" altLang="ko-KR" sz="2400" b="1" baseline="0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 HPL</a:t>
                      </a:r>
                      <a:endParaRPr lang="ko-KR" altLang="en-US" sz="2400" b="1" dirty="0">
                        <a:solidFill>
                          <a:srgbClr val="003399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latin typeface="Verdana"/>
                          <a:cs typeface="Verdana"/>
                        </a:rPr>
                        <a:t>Phenol+Mel</a:t>
                      </a:r>
                      <a:endParaRPr lang="ko-KR" altLang="en-US" sz="2400" b="1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Phenol+Mel</a:t>
                      </a:r>
                      <a:endParaRPr lang="ko-KR" altLang="en-US" sz="2400" b="1" dirty="0" smtClean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19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Thickness</a:t>
                      </a:r>
                      <a:r>
                        <a:rPr lang="en-US" altLang="ko-KR" sz="2400" b="1" baseline="0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 of HPLs</a:t>
                      </a:r>
                      <a:endParaRPr lang="ko-KR" altLang="en-US" sz="2400" b="1" dirty="0">
                        <a:solidFill>
                          <a:srgbClr val="003399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latin typeface="Verdana"/>
                          <a:cs typeface="Verdana"/>
                        </a:rPr>
                        <a:t>2.0 mm</a:t>
                      </a:r>
                      <a:endParaRPr lang="ko-KR" altLang="en-US" sz="24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2.0 mm</a:t>
                      </a:r>
                      <a:endParaRPr lang="ko-KR" altLang="en-US" sz="2400" b="1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19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Resistivity of HPLs</a:t>
                      </a:r>
                      <a:endParaRPr lang="ko-KR" altLang="en-US" sz="2400" b="1" dirty="0">
                        <a:solidFill>
                          <a:srgbClr val="003399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en-US" altLang="ko-KR" sz="2400" b="1" baseline="0" dirty="0" smtClean="0">
                          <a:latin typeface="Verdana"/>
                          <a:cs typeface="Verdana"/>
                        </a:rPr>
                        <a:t> ~ 5 </a:t>
                      </a:r>
                      <a:r>
                        <a:rPr lang="en-US" altLang="ko-KR" sz="2400" b="1" baseline="0" dirty="0" smtClean="0">
                          <a:latin typeface="Verdana"/>
                          <a:ea typeface="맑은 고딕"/>
                          <a:cs typeface="Verdana"/>
                        </a:rPr>
                        <a:t>ⅹ10</a:t>
                      </a:r>
                      <a:r>
                        <a:rPr lang="en-US" altLang="ko-KR" sz="2400" b="1" baseline="30000" dirty="0" smtClean="0">
                          <a:latin typeface="Verdana"/>
                          <a:ea typeface="맑은 고딕"/>
                          <a:cs typeface="Verdana"/>
                        </a:rPr>
                        <a:t>10 </a:t>
                      </a:r>
                      <a:r>
                        <a:rPr lang="el-GR" altLang="ko-KR" sz="2400" b="1" baseline="0" dirty="0" smtClean="0">
                          <a:latin typeface="Verdana"/>
                          <a:ea typeface="맑은 고딕"/>
                          <a:cs typeface="Verdana"/>
                        </a:rPr>
                        <a:t>Ω</a:t>
                      </a:r>
                      <a:r>
                        <a:rPr lang="en-US" altLang="ko-KR" sz="2400" b="1" baseline="0" dirty="0" smtClean="0">
                          <a:latin typeface="Verdana"/>
                          <a:ea typeface="맑은 고딕"/>
                          <a:cs typeface="Verdana"/>
                        </a:rPr>
                        <a:t>cm</a:t>
                      </a:r>
                      <a:endParaRPr lang="ko-KR" altLang="en-US" sz="2400" b="1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~ 1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Verdana"/>
                          <a:ea typeface="맑은 고딕"/>
                          <a:cs typeface="Verdana"/>
                        </a:rPr>
                        <a:t>ⅹ10</a:t>
                      </a:r>
                      <a:r>
                        <a:rPr lang="en-US" altLang="ko-KR" sz="2400" b="1" baseline="30000" dirty="0" smtClean="0">
                          <a:solidFill>
                            <a:srgbClr val="FF0000"/>
                          </a:solidFill>
                          <a:latin typeface="Verdana"/>
                          <a:ea typeface="맑은 고딕"/>
                          <a:cs typeface="Verdana"/>
                        </a:rPr>
                        <a:t>10 </a:t>
                      </a:r>
                      <a:r>
                        <a:rPr lang="el-GR" altLang="ko-KR" sz="2400" b="1" baseline="0" dirty="0" smtClean="0">
                          <a:solidFill>
                            <a:srgbClr val="FF0000"/>
                          </a:solidFill>
                          <a:latin typeface="Verdana"/>
                          <a:ea typeface="맑은 고딕"/>
                          <a:cs typeface="Verdana"/>
                        </a:rPr>
                        <a:t>Ω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Verdana"/>
                          <a:ea typeface="맑은 고딕"/>
                          <a:cs typeface="Verdana"/>
                        </a:rPr>
                        <a:t>cm</a:t>
                      </a:r>
                      <a:endParaRPr lang="ko-KR" altLang="en-US" sz="2400" b="1" dirty="0" smtClean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19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rgbClr val="003399"/>
                          </a:solidFill>
                          <a:latin typeface="Verdana"/>
                          <a:cs typeface="Verdana"/>
                        </a:rPr>
                        <a:t>Rate capability</a:t>
                      </a:r>
                      <a:endParaRPr lang="ko-KR" altLang="en-US" sz="2400" b="1" dirty="0">
                        <a:solidFill>
                          <a:srgbClr val="003399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latin typeface="Verdana"/>
                          <a:cs typeface="Verdana"/>
                        </a:rPr>
                        <a:t>&lt; 2.0 kHz</a:t>
                      </a:r>
                      <a:r>
                        <a:rPr lang="en-US" altLang="ko-KR" sz="2400" b="1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altLang="ko-KR" sz="2400" b="1" dirty="0" smtClean="0">
                          <a:latin typeface="Verdana"/>
                          <a:cs typeface="Verdana"/>
                        </a:rPr>
                        <a:t>cm</a:t>
                      </a:r>
                      <a:r>
                        <a:rPr lang="en-US" altLang="ko-KR" sz="2400" b="1" baseline="30000" dirty="0" smtClean="0">
                          <a:latin typeface="Verdana"/>
                          <a:cs typeface="Verdana"/>
                        </a:rPr>
                        <a:t>-2</a:t>
                      </a:r>
                      <a:endParaRPr lang="ko-KR" altLang="en-US" sz="2400" b="1" baseline="30000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&gt; 3.0 kHz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cm</a:t>
                      </a:r>
                      <a:r>
                        <a:rPr lang="en-US" altLang="ko-KR" sz="2400" b="1" baseline="30000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-2</a:t>
                      </a:r>
                      <a:endParaRPr lang="ko-KR" altLang="en-US" sz="2400" b="1" baseline="30000" dirty="0" smtClean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8" name="Text Box 169"/>
          <p:cNvSpPr txBox="1">
            <a:spLocks noChangeArrowheads="1"/>
          </p:cNvSpPr>
          <p:nvPr/>
        </p:nvSpPr>
        <p:spPr bwMode="auto">
          <a:xfrm>
            <a:off x="288257" y="18434349"/>
            <a:ext cx="15913768" cy="72008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PROTOTYPE PANEL-SHAPE 4-GAP RPC FABRICATION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0" name="Text Box 169"/>
          <p:cNvSpPr txBox="1">
            <a:spLocks noChangeArrowheads="1"/>
          </p:cNvSpPr>
          <p:nvPr/>
        </p:nvSpPr>
        <p:spPr bwMode="auto">
          <a:xfrm>
            <a:off x="288257" y="34276108"/>
            <a:ext cx="8208912" cy="792088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TEST RESULTS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18" name="Picture 6" descr="고려대학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1" y="42413012"/>
            <a:ext cx="57420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MS.png"/>
          <p:cNvPicPr>
            <a:picLocks noChangeAspect="1"/>
          </p:cNvPicPr>
          <p:nvPr/>
        </p:nvPicPr>
        <p:blipFill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93000"/>
                    </a14:imgEffect>
                    <a14:imgEffect>
                      <a14:brightnessContrast bright="-4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" y="12025636"/>
            <a:ext cx="8856984" cy="6192688"/>
          </a:xfrm>
          <a:prstGeom prst="rect">
            <a:avLst/>
          </a:prstGeom>
        </p:spPr>
      </p:pic>
      <p:pic>
        <p:nvPicPr>
          <p:cNvPr id="6" name="Picture 5" descr="Nose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89" y="9433348"/>
            <a:ext cx="6480720" cy="6840760"/>
          </a:xfrm>
          <a:prstGeom prst="rect">
            <a:avLst/>
          </a:prstGeom>
        </p:spPr>
      </p:pic>
      <p:pic>
        <p:nvPicPr>
          <p:cNvPr id="7" name="Picture 6" descr="4-Gap RPC.p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4000"/>
                    </a14:imgEffect>
                    <a14:imgEffect>
                      <a14:brightnessContrast bright="1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89" y="23330892"/>
            <a:ext cx="4680520" cy="3888432"/>
          </a:xfrm>
          <a:prstGeom prst="rect">
            <a:avLst/>
          </a:prstGeom>
        </p:spPr>
      </p:pic>
      <p:sp>
        <p:nvSpPr>
          <p:cNvPr id="104" name="Text Box 169"/>
          <p:cNvSpPr txBox="1">
            <a:spLocks noChangeArrowheads="1"/>
          </p:cNvSpPr>
          <p:nvPr/>
        </p:nvSpPr>
        <p:spPr bwMode="auto">
          <a:xfrm flipH="1">
            <a:off x="8641183" y="35860284"/>
            <a:ext cx="45719" cy="6408712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altLang="ko-KR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" name="Text Box 205"/>
          <p:cNvSpPr txBox="1">
            <a:spLocks noChangeArrowheads="1"/>
          </p:cNvSpPr>
          <p:nvPr/>
        </p:nvSpPr>
        <p:spPr bwMode="auto">
          <a:xfrm>
            <a:off x="16490057" y="23042860"/>
            <a:ext cx="15553728" cy="72008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2</a:t>
            </a: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- &amp; 4-GAP </a:t>
            </a:r>
            <a:r>
              <a:rPr lang="en-US" altLang="ko-KR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RPC COMPARISON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4" name="Text Box 202"/>
          <p:cNvSpPr txBox="1">
            <a:spLocks noChangeArrowheads="1"/>
          </p:cNvSpPr>
          <p:nvPr/>
        </p:nvSpPr>
        <p:spPr bwMode="auto">
          <a:xfrm>
            <a:off x="16490057" y="29595588"/>
            <a:ext cx="15592582" cy="598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4321175" eaLnBrk="0" hangingPunct="0"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57200" indent="-457200" algn="just" eaLnBrk="1" latinLnBrk="0" hangingPunct="1">
              <a:spcBef>
                <a:spcPts val="1000"/>
              </a:spcBef>
              <a:buFont typeface="Wingdings" charset="2"/>
              <a:buChar char="q"/>
            </a:pP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4-gap RPC 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fabricated with similar tech. as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2-gap RPCs 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used in CMS.</a:t>
            </a:r>
            <a:endParaRPr kumimoji="0" lang="en-US" altLang="ko-KR" sz="2800" b="1" dirty="0">
              <a:solidFill>
                <a:srgbClr val="000000"/>
              </a:solidFill>
              <a:latin typeface="Verdana"/>
              <a:ea typeface="Arial Unicode MS" pitchFamily="50" charset="-127"/>
              <a:cs typeface="Verdana"/>
            </a:endParaRPr>
          </a:p>
          <a:p>
            <a:pPr marL="457200" indent="-457200" algn="just" eaLnBrk="1" latinLnBrk="0" hangingPunct="1">
              <a:spcBef>
                <a:spcPts val="1000"/>
              </a:spcBef>
              <a:buFont typeface="Wingdings" charset="2"/>
              <a:buChar char="q"/>
            </a:pP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Size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 of </a:t>
            </a:r>
            <a:r>
              <a:rPr kumimoji="0" lang="en-US" altLang="ko-KR" sz="2800" b="1" dirty="0" err="1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muon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 efficiency plateau ≥ 600V 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for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4-gap RPCs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.</a:t>
            </a:r>
            <a:endParaRPr kumimoji="0" lang="en-US" altLang="ko-KR" sz="2800" b="1" dirty="0">
              <a:solidFill>
                <a:srgbClr val="000000"/>
              </a:solidFill>
              <a:latin typeface="Verdana"/>
              <a:ea typeface="Arial Unicode MS" pitchFamily="50" charset="-127"/>
              <a:cs typeface="Verdana"/>
            </a:endParaRPr>
          </a:p>
          <a:p>
            <a:pPr marL="457200" indent="-457200" algn="just" eaLnBrk="1" latinLnBrk="0" hangingPunct="1">
              <a:spcBef>
                <a:spcPts val="1000"/>
              </a:spcBef>
              <a:buFont typeface="Wingdings" charset="2"/>
              <a:buChar char="q"/>
            </a:pP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At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200V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 above</a:t>
            </a:r>
            <a:r>
              <a:rPr lang="en-US" altLang="ko-KR" sz="2800" b="1" dirty="0">
                <a:solidFill>
                  <a:srgbClr val="006600"/>
                </a:solidFill>
                <a:latin typeface="Verdana"/>
                <a:ea typeface="맑은 고딕" pitchFamily="50" charset="-127"/>
                <a:cs typeface="Verdana"/>
              </a:rPr>
              <a:t> </a:t>
            </a:r>
            <a:r>
              <a:rPr lang="en-US" altLang="ko-KR" sz="2800" b="1" dirty="0" smtClean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HV</a:t>
            </a:r>
            <a:r>
              <a:rPr lang="en-US" altLang="ko-KR" sz="2800" b="1" baseline="-25000" dirty="0" smtClean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0.95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 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, </a:t>
            </a:r>
            <a:r>
              <a:rPr lang="en-US" altLang="ko-KR" sz="2800" b="1" dirty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&lt;</a:t>
            </a:r>
            <a:r>
              <a:rPr lang="en-US" altLang="ko-KR" sz="2800" b="1" i="1" dirty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q</a:t>
            </a:r>
            <a:r>
              <a:rPr lang="en-US" altLang="ko-KR" sz="2800" b="1" baseline="-25000" dirty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e</a:t>
            </a:r>
            <a:r>
              <a:rPr lang="en-US" altLang="ko-KR" sz="2800" b="1" dirty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&gt; 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~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1.25pC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 with threshold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 ~150fC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.</a:t>
            </a:r>
            <a:endParaRPr kumimoji="0" lang="en-US" altLang="ko-KR" sz="2800" b="1" dirty="0">
              <a:solidFill>
                <a:srgbClr val="000000"/>
              </a:solidFill>
              <a:latin typeface="Verdana"/>
              <a:ea typeface="Arial Unicode MS" pitchFamily="50" charset="-127"/>
              <a:cs typeface="Verdana"/>
            </a:endParaRPr>
          </a:p>
          <a:p>
            <a:pPr marL="457200" indent="-457200" algn="just" eaLnBrk="1" latinLnBrk="0" hangingPunct="1">
              <a:spcBef>
                <a:spcPts val="1000"/>
              </a:spcBef>
              <a:buFont typeface="Wingdings" charset="2"/>
              <a:buChar char="q"/>
            </a:pP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HV shifts</a:t>
            </a:r>
            <a:r>
              <a:rPr kumimoji="0" lang="en-US" altLang="ko-KR" sz="2800" b="1" dirty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~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 500V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 at </a:t>
            </a:r>
            <a:r>
              <a:rPr kumimoji="0" lang="en-US" altLang="ko-KR" sz="2800" b="1" i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N</a:t>
            </a:r>
            <a:r>
              <a:rPr kumimoji="0" lang="el-GR" altLang="ko-KR" sz="2800" b="1" i="1" baseline="-25000" dirty="0">
                <a:solidFill>
                  <a:srgbClr val="000090"/>
                </a:solidFill>
                <a:latin typeface="Verdana"/>
                <a:ea typeface="맑은 고딕"/>
                <a:cs typeface="Verdana"/>
                <a:sym typeface="Symbol" pitchFamily="18" charset="2"/>
              </a:rPr>
              <a:t>γ</a:t>
            </a:r>
            <a:r>
              <a:rPr kumimoji="0" lang="en-US" altLang="ko-KR" sz="2800" b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 = </a:t>
            </a:r>
            <a:r>
              <a:rPr lang="en-US" altLang="ko-KR" sz="2800" b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4</a:t>
            </a:r>
            <a:r>
              <a:rPr kumimoji="0" lang="en-US" altLang="ko-KR" sz="2800" b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.5 kHz cm</a:t>
            </a:r>
            <a:r>
              <a:rPr kumimoji="0" lang="en-US" altLang="ko-KR" sz="2800" b="1" baseline="30000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-2</a:t>
            </a:r>
            <a:r>
              <a:rPr kumimoji="0" lang="en-US" altLang="ko-KR" sz="2800" b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 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with </a:t>
            </a:r>
            <a:r>
              <a:rPr lang="el-GR" altLang="ko-KR" sz="2800" b="1" dirty="0">
                <a:solidFill>
                  <a:srgbClr val="003399"/>
                </a:solidFill>
                <a:latin typeface="Verdana"/>
                <a:ea typeface="맑은 고딕" pitchFamily="50" charset="-127"/>
                <a:cs typeface="Verdana"/>
              </a:rPr>
              <a:t>ρ</a:t>
            </a:r>
            <a:r>
              <a:rPr lang="en-US" altLang="ko-KR" sz="2800" b="1" dirty="0">
                <a:solidFill>
                  <a:srgbClr val="003399"/>
                </a:solidFill>
                <a:latin typeface="Verdana"/>
                <a:ea typeface="맑은 고딕" pitchFamily="50" charset="-127"/>
                <a:cs typeface="Verdana"/>
              </a:rPr>
              <a:t> = 5.0 </a:t>
            </a:r>
            <a:r>
              <a:rPr lang="en-US" altLang="ko-KR" sz="2800" b="1" dirty="0">
                <a:solidFill>
                  <a:srgbClr val="003399"/>
                </a:solidFill>
                <a:latin typeface="Verdana"/>
                <a:ea typeface="맑은 고딕"/>
                <a:cs typeface="Verdana"/>
              </a:rPr>
              <a:t>ⅹ10</a:t>
            </a:r>
            <a:r>
              <a:rPr lang="en-US" altLang="ko-KR" sz="2800" b="1" baseline="30000" dirty="0">
                <a:solidFill>
                  <a:srgbClr val="003399"/>
                </a:solidFill>
                <a:latin typeface="Verdana"/>
                <a:ea typeface="맑은 고딕"/>
                <a:cs typeface="Verdana"/>
              </a:rPr>
              <a:t>10</a:t>
            </a:r>
            <a:r>
              <a:rPr lang="en-US" altLang="ko-KR" sz="2800" b="1" dirty="0">
                <a:solidFill>
                  <a:srgbClr val="003399"/>
                </a:solidFill>
                <a:latin typeface="Verdana"/>
                <a:ea typeface="맑은 고딕"/>
                <a:cs typeface="Verdana"/>
              </a:rPr>
              <a:t> </a:t>
            </a:r>
            <a:r>
              <a:rPr lang="el-GR" altLang="ko-KR" sz="2800" b="1" dirty="0" smtClean="0">
                <a:solidFill>
                  <a:srgbClr val="003399"/>
                </a:solidFill>
                <a:latin typeface="Verdana"/>
                <a:ea typeface="맑은 고딕" pitchFamily="50" charset="-127"/>
                <a:cs typeface="Verdana"/>
              </a:rPr>
              <a:t>Ω</a:t>
            </a:r>
            <a:r>
              <a:rPr lang="en-US" altLang="ko-KR" sz="2800" b="1" dirty="0" smtClean="0">
                <a:solidFill>
                  <a:srgbClr val="003399"/>
                </a:solidFill>
                <a:latin typeface="Verdana"/>
                <a:ea typeface="맑은 고딕" pitchFamily="50" charset="-127"/>
                <a:cs typeface="Verdana"/>
              </a:rPr>
              <a:t>cm</a:t>
            </a:r>
          </a:p>
          <a:p>
            <a:pPr marL="457200" indent="-457200" algn="just" eaLnBrk="1" latinLnBrk="0" hangingPunct="1">
              <a:spcBef>
                <a:spcPts val="1000"/>
              </a:spcBef>
              <a:buFont typeface="Wingdings" charset="2"/>
              <a:buChar char="q"/>
            </a:pPr>
            <a:r>
              <a:rPr kumimoji="0" lang="en-US" altLang="ko-KR" sz="2800" b="1" dirty="0" smtClean="0">
                <a:solidFill>
                  <a:srgbClr val="003399"/>
                </a:solidFill>
                <a:latin typeface="Verdana"/>
                <a:ea typeface="맑은 고딕" pitchFamily="50" charset="-127"/>
                <a:cs typeface="Verdana"/>
              </a:rPr>
              <a:t>No degradation found at </a:t>
            </a:r>
            <a:r>
              <a:rPr kumimoji="0" lang="en-US" altLang="ko-KR" sz="2800" b="1" i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N</a:t>
            </a:r>
            <a:r>
              <a:rPr kumimoji="0" lang="el-GR" altLang="ko-KR" sz="2800" b="1" i="1" baseline="-25000" dirty="0">
                <a:solidFill>
                  <a:srgbClr val="000090"/>
                </a:solidFill>
                <a:latin typeface="Verdana"/>
                <a:ea typeface="맑은 고딕"/>
                <a:cs typeface="Verdana"/>
                <a:sym typeface="Symbol" pitchFamily="18" charset="2"/>
              </a:rPr>
              <a:t>γ</a:t>
            </a:r>
            <a:r>
              <a:rPr kumimoji="0" lang="en-US" altLang="ko-KR" sz="2800" b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 = </a:t>
            </a:r>
            <a:r>
              <a:rPr lang="en-US" altLang="ko-KR" sz="2800" b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4</a:t>
            </a:r>
            <a:r>
              <a:rPr kumimoji="0" lang="en-US" altLang="ko-KR" sz="2800" b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.5 kHz cm</a:t>
            </a:r>
            <a:r>
              <a:rPr kumimoji="0" lang="en-US" altLang="ko-KR" sz="2800" b="1" baseline="30000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-2</a:t>
            </a:r>
            <a:r>
              <a:rPr kumimoji="0" lang="en-US" altLang="ko-KR" sz="2800" b="1" dirty="0">
                <a:solidFill>
                  <a:srgbClr val="000090"/>
                </a:solidFill>
                <a:latin typeface="Verdana"/>
                <a:cs typeface="Verdana"/>
                <a:sym typeface="Symbol" pitchFamily="18" charset="2"/>
              </a:rPr>
              <a:t> </a:t>
            </a:r>
            <a:endParaRPr kumimoji="0" lang="en-US" altLang="ko-KR" sz="2800" b="1" dirty="0">
              <a:solidFill>
                <a:srgbClr val="800000"/>
              </a:solidFill>
              <a:latin typeface="Verdana"/>
              <a:ea typeface="Arial Unicode MS" pitchFamily="50" charset="-127"/>
              <a:cs typeface="Verdana"/>
            </a:endParaRPr>
          </a:p>
          <a:p>
            <a:pPr marL="457200" indent="-457200" algn="just" eaLnBrk="1" latinLnBrk="0" hangingPunct="1">
              <a:spcBef>
                <a:spcPts val="1000"/>
              </a:spcBef>
              <a:buFont typeface="Wingdings" charset="2"/>
              <a:buChar char="q"/>
            </a:pP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Aging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 issue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:</a:t>
            </a:r>
            <a:r>
              <a:rPr lang="en-US" altLang="ko-KR" sz="2800" b="1" dirty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&lt;</a:t>
            </a:r>
            <a:r>
              <a:rPr lang="en-US" altLang="ko-KR" sz="2800" b="1" i="1" dirty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q</a:t>
            </a:r>
            <a:r>
              <a:rPr lang="en-US" altLang="ko-KR" sz="2800" b="1" baseline="-25000" dirty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e</a:t>
            </a:r>
            <a:r>
              <a:rPr lang="en-US" altLang="ko-KR" sz="2800" b="1" dirty="0">
                <a:solidFill>
                  <a:srgbClr val="000090"/>
                </a:solidFill>
                <a:latin typeface="Verdana"/>
                <a:ea typeface="맑은 고딕" pitchFamily="50" charset="-127"/>
                <a:cs typeface="Verdana"/>
              </a:rPr>
              <a:t>&gt;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 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~1/3 of 2-mm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double gap RPCs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Verdana"/>
                <a:ea typeface="Arial Unicode MS" pitchFamily="50" charset="-127"/>
                <a:cs typeface="Verdana"/>
              </a:rPr>
              <a:t>.</a:t>
            </a:r>
            <a:r>
              <a:rPr kumimoji="0" lang="en-US" altLang="ko-KR" sz="2800" b="1" i="1" dirty="0" smtClean="0">
                <a:solidFill>
                  <a:srgbClr val="0070C0"/>
                </a:solidFill>
                <a:latin typeface="Verdana"/>
                <a:cs typeface="Verdana"/>
                <a:sym typeface="Symbol" pitchFamily="18" charset="2"/>
              </a:rPr>
              <a:t> </a:t>
            </a:r>
          </a:p>
          <a:p>
            <a:pPr algn="just" eaLnBrk="1" latinLnBrk="0" hangingPunct="1">
              <a:spcBef>
                <a:spcPts val="1000"/>
              </a:spcBef>
            </a:pPr>
            <a:endParaRPr kumimoji="0" lang="en-US" altLang="ko-KR" sz="2800" b="1" i="1" dirty="0" smtClean="0">
              <a:solidFill>
                <a:srgbClr val="0070C0"/>
              </a:solidFill>
              <a:latin typeface="Verdana"/>
              <a:cs typeface="Verdana"/>
              <a:sym typeface="Symbol" pitchFamily="18" charset="2"/>
            </a:endParaRPr>
          </a:p>
          <a:p>
            <a:pPr algn="just" eaLnBrk="1" latinLnBrk="0" hangingPunct="1">
              <a:spcBef>
                <a:spcPts val="1000"/>
              </a:spcBef>
            </a:pP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MILESTONES</a:t>
            </a:r>
          </a:p>
          <a:p>
            <a:pPr marL="457200" indent="-457200" algn="just" eaLnBrk="1" latinLnBrk="0" hangingPunct="1">
              <a:spcBef>
                <a:spcPts val="1000"/>
              </a:spcBef>
              <a:buFont typeface="Wingdings" charset="2"/>
              <a:buChar char="²"/>
            </a:pP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QA based R&amp;D for the 4-gap RPC manufacture procedure and parts.</a:t>
            </a:r>
          </a:p>
          <a:p>
            <a:pPr marL="457200" indent="-457200" algn="just" eaLnBrk="1" latinLnBrk="0" hangingPunct="1">
              <a:spcBef>
                <a:spcPts val="1000"/>
              </a:spcBef>
              <a:buFont typeface="Wingdings" charset="2"/>
              <a:buChar char="²"/>
            </a:pP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Real-size prototype 4-gap RPCs in the high-</a:t>
            </a:r>
            <a:r>
              <a:rPr kumimoji="0" lang="en-US" altLang="ko-KR" sz="2800" b="1" dirty="0" err="1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η</a:t>
            </a:r>
            <a:r>
              <a:rPr kumimoji="0" lang="en-US" altLang="ko-KR" sz="2800" b="1" dirty="0" smtClean="0">
                <a:solidFill>
                  <a:srgbClr val="800000"/>
                </a:solidFill>
                <a:latin typeface="Verdana"/>
                <a:ea typeface="Arial Unicode MS" pitchFamily="50" charset="-127"/>
                <a:cs typeface="Verdana"/>
              </a:rPr>
              <a:t> regions </a:t>
            </a:r>
            <a:r>
              <a:rPr kumimoji="0" lang="en-US" altLang="ko-KR" sz="2800" b="1" dirty="0" smtClean="0">
                <a:solidFill>
                  <a:srgbClr val="000090"/>
                </a:solidFill>
                <a:latin typeface="Verdana"/>
                <a:ea typeface="Arial Unicode MS" pitchFamily="50" charset="-127"/>
                <a:cs typeface="Verdana"/>
              </a:rPr>
              <a:t>(</a:t>
            </a:r>
            <a:r>
              <a:rPr lang="en-US" altLang="ko-KR" sz="2800" b="1" dirty="0">
                <a:solidFill>
                  <a:srgbClr val="000090"/>
                </a:solidFill>
                <a:latin typeface="Verdana"/>
                <a:ea typeface=""/>
                <a:cs typeface="Verdana"/>
                <a:sym typeface="Symbol" pitchFamily="18" charset="2"/>
              </a:rPr>
              <a:t>RE1/1, RE2/1, </a:t>
            </a:r>
            <a:r>
              <a:rPr lang="en-US" altLang="ko-KR" sz="2800" b="1" dirty="0" smtClean="0">
                <a:solidFill>
                  <a:srgbClr val="000090"/>
                </a:solidFill>
                <a:latin typeface="Verdana"/>
                <a:ea typeface=""/>
                <a:cs typeface="Verdana"/>
                <a:sym typeface="Symbol" pitchFamily="18" charset="2"/>
              </a:rPr>
              <a:t>RE3) could be used.</a:t>
            </a:r>
            <a:endParaRPr kumimoji="0" lang="en-US" altLang="ko-KR" sz="2800" b="1" dirty="0" smtClean="0">
              <a:solidFill>
                <a:srgbClr val="000090"/>
              </a:solidFill>
              <a:latin typeface="Verdana"/>
              <a:ea typeface="Arial Unicode MS" pitchFamily="50" charset="-127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265" y="9433348"/>
            <a:ext cx="9289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R &amp; D to develop Panel-type multigap RPC using: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Oiled phenolic HPL resistive plates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95% Freon &amp; 5% Iso-Butane Gas Mixture.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With high </a:t>
            </a:r>
            <a:r>
              <a:rPr lang="en-US" sz="2800" b="1" dirty="0" err="1" smtClean="0">
                <a:solidFill>
                  <a:srgbClr val="000090"/>
                </a:solidFill>
                <a:latin typeface="Verdana"/>
                <a:cs typeface="Verdana"/>
              </a:rPr>
              <a:t>η</a:t>
            </a: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 covering: 0.9 &lt; |</a:t>
            </a:r>
            <a:r>
              <a:rPr lang="en-US" sz="2800" b="1" dirty="0" err="1" smtClean="0">
                <a:solidFill>
                  <a:srgbClr val="000090"/>
                </a:solidFill>
                <a:latin typeface="Verdana"/>
                <a:cs typeface="Verdana"/>
              </a:rPr>
              <a:t>η</a:t>
            </a:r>
            <a:r>
              <a:rPr lang="en-US" sz="2800" b="1" dirty="0" smtClean="0">
                <a:solidFill>
                  <a:srgbClr val="000090"/>
                </a:solidFill>
                <a:latin typeface="Verdana"/>
                <a:cs typeface="Verdana"/>
              </a:rPr>
              <a:t>| &lt; 2.1</a:t>
            </a:r>
            <a:endParaRPr lang="en-US" sz="2800" b="1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pic>
        <p:nvPicPr>
          <p:cNvPr id="5" name="Picture 4" descr="e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33" y="288332"/>
            <a:ext cx="3166742" cy="3312368"/>
          </a:xfrm>
          <a:prstGeom prst="rect">
            <a:avLst/>
          </a:prstGeom>
        </p:spPr>
      </p:pic>
      <p:pic>
        <p:nvPicPr>
          <p:cNvPr id="8" name="Picture 7" descr="f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49" y="18290332"/>
            <a:ext cx="7992888" cy="4464496"/>
          </a:xfrm>
          <a:prstGeom prst="rect">
            <a:avLst/>
          </a:prstGeom>
        </p:spPr>
      </p:pic>
      <p:pic>
        <p:nvPicPr>
          <p:cNvPr id="69" name="그림 4" descr="1_efficiency_muons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64321" y="37156428"/>
            <a:ext cx="6768752" cy="5040560"/>
          </a:xfrm>
          <a:prstGeom prst="rect">
            <a:avLst/>
          </a:prstGeom>
        </p:spPr>
      </p:pic>
      <p:sp>
        <p:nvSpPr>
          <p:cNvPr id="70" name="Text Box 169"/>
          <p:cNvSpPr txBox="1">
            <a:spLocks noChangeArrowheads="1"/>
          </p:cNvSpPr>
          <p:nvPr/>
        </p:nvSpPr>
        <p:spPr bwMode="auto">
          <a:xfrm>
            <a:off x="16418049" y="28731492"/>
            <a:ext cx="3312368" cy="72008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SUMMARY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74" name="그룹 18"/>
          <p:cNvGrpSpPr/>
          <p:nvPr/>
        </p:nvGrpSpPr>
        <p:grpSpPr>
          <a:xfrm>
            <a:off x="16922105" y="4752828"/>
            <a:ext cx="7272808" cy="5040560"/>
            <a:chOff x="4499992" y="2969361"/>
            <a:chExt cx="4476357" cy="3555984"/>
          </a:xfrm>
        </p:grpSpPr>
        <p:pic>
          <p:nvPicPr>
            <p:cNvPr id="75" name="그림 7" descr="3_charge_muons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99992" y="2969361"/>
              <a:ext cx="4476357" cy="3555984"/>
            </a:xfrm>
            <a:prstGeom prst="rect">
              <a:avLst/>
            </a:prstGeom>
          </p:spPr>
        </p:pic>
        <p:cxnSp>
          <p:nvCxnSpPr>
            <p:cNvPr id="76" name="직선 연결선 9"/>
            <p:cNvCxnSpPr/>
            <p:nvPr/>
          </p:nvCxnSpPr>
          <p:spPr>
            <a:xfrm>
              <a:off x="7326000" y="3212976"/>
              <a:ext cx="0" cy="273630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12"/>
            <p:cNvCxnSpPr/>
            <p:nvPr/>
          </p:nvCxnSpPr>
          <p:spPr>
            <a:xfrm flipH="1">
              <a:off x="6300192" y="5184000"/>
              <a:ext cx="1872208" cy="83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그림 6" descr="13_gamma_rat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145241" y="37156428"/>
            <a:ext cx="6408712" cy="5040560"/>
          </a:xfrm>
          <a:prstGeom prst="rect">
            <a:avLst/>
          </a:prstGeom>
        </p:spPr>
      </p:pic>
      <p:pic>
        <p:nvPicPr>
          <p:cNvPr id="62" name="그림 16" descr="tmp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521505" y="19946516"/>
            <a:ext cx="4320480" cy="3312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7369" y="1937045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90"/>
                </a:solidFill>
                <a:latin typeface="Verdana"/>
                <a:cs typeface="Verdana"/>
              </a:rPr>
              <a:t>Resistivity, </a:t>
            </a:r>
            <a:r>
              <a:rPr lang="en-US" altLang="ko-KR" sz="2000" b="1" dirty="0" err="1" smtClean="0">
                <a:solidFill>
                  <a:srgbClr val="000090"/>
                </a:solidFill>
                <a:latin typeface="Verdana"/>
                <a:cs typeface="Verdana"/>
              </a:rPr>
              <a:t>ρ</a:t>
            </a:r>
            <a:r>
              <a:rPr lang="en-US" altLang="ko-KR" sz="2000" b="1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altLang="ko-KR" sz="2000" b="1" dirty="0">
                <a:solidFill>
                  <a:srgbClr val="000090"/>
                </a:solidFill>
                <a:latin typeface="Verdana"/>
                <a:cs typeface="Verdana"/>
              </a:rPr>
              <a:t>~ 5.0 </a:t>
            </a:r>
            <a:r>
              <a:rPr lang="en-US" altLang="ko-KR" sz="2000" b="1" dirty="0">
                <a:solidFill>
                  <a:srgbClr val="000090"/>
                </a:solidFill>
                <a:latin typeface="Verdana"/>
                <a:ea typeface="맑은 고딕"/>
                <a:cs typeface="Verdana"/>
              </a:rPr>
              <a:t>ⅹ10</a:t>
            </a:r>
            <a:r>
              <a:rPr lang="en-US" altLang="ko-KR" sz="2000" b="1" baseline="30000" dirty="0">
                <a:solidFill>
                  <a:srgbClr val="000090"/>
                </a:solidFill>
                <a:latin typeface="Verdana"/>
                <a:ea typeface="맑은 고딕"/>
                <a:cs typeface="Verdana"/>
              </a:rPr>
              <a:t>10</a:t>
            </a:r>
            <a:r>
              <a:rPr lang="en-US" altLang="ko-KR" sz="2000" b="1" dirty="0">
                <a:solidFill>
                  <a:srgbClr val="000090"/>
                </a:solidFill>
                <a:latin typeface="Verdana"/>
                <a:ea typeface="맑은 고딕"/>
                <a:cs typeface="Verdana"/>
              </a:rPr>
              <a:t> </a:t>
            </a:r>
            <a:r>
              <a:rPr lang="el-GR" altLang="ko-KR" sz="2400" b="1" dirty="0">
                <a:solidFill>
                  <a:srgbClr val="000090"/>
                </a:solidFill>
                <a:latin typeface="Georgia"/>
                <a:cs typeface="Georgia"/>
              </a:rPr>
              <a:t>Ω</a:t>
            </a:r>
            <a:r>
              <a:rPr lang="en-US" altLang="ko-KR" sz="2400" b="1" dirty="0">
                <a:solidFill>
                  <a:srgbClr val="000090"/>
                </a:solidFill>
                <a:latin typeface="Georgia"/>
                <a:cs typeface="Georgia"/>
              </a:rPr>
              <a:t>cm</a:t>
            </a:r>
            <a:r>
              <a:rPr lang="en-US" altLang="ko-KR" sz="2000" b="1" dirty="0">
                <a:solidFill>
                  <a:srgbClr val="000090"/>
                </a:solidFill>
                <a:latin typeface="Verdana"/>
                <a:cs typeface="Verdana"/>
              </a:rPr>
              <a:t> at 20</a:t>
            </a:r>
            <a:r>
              <a:rPr lang="en-US" altLang="ko-KR" sz="2000" b="1" baseline="30000" dirty="0">
                <a:solidFill>
                  <a:srgbClr val="000090"/>
                </a:solidFill>
                <a:latin typeface="Verdana"/>
                <a:cs typeface="Verdana"/>
              </a:rPr>
              <a:t>o</a:t>
            </a:r>
            <a:r>
              <a:rPr lang="en-US" altLang="ko-KR" sz="2000" b="1" dirty="0">
                <a:solidFill>
                  <a:srgbClr val="000090"/>
                </a:solidFill>
                <a:latin typeface="Verdana"/>
                <a:cs typeface="Verdana"/>
              </a:rPr>
              <a:t>C</a:t>
            </a:r>
            <a:endParaRPr lang="en-US" sz="2000" b="1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0545" y="36580364"/>
            <a:ext cx="358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0"/>
                </a:solidFill>
                <a:latin typeface="Georgia"/>
                <a:cs typeface="Georgia"/>
              </a:rPr>
              <a:t>Muon</a:t>
            </a:r>
            <a:r>
              <a:rPr lang="en-US" sz="2800" b="1" dirty="0" smtClean="0">
                <a:solidFill>
                  <a:srgbClr val="000090"/>
                </a:solidFill>
                <a:latin typeface="Georgia"/>
                <a:cs typeface="Georgia"/>
              </a:rPr>
              <a:t> Efficiencies</a:t>
            </a:r>
            <a:endParaRPr lang="en-US" sz="2800" b="1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850097" y="374471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eorgia"/>
                <a:cs typeface="Georgia"/>
              </a:rPr>
              <a:t>Efficiencies &amp; mean charges of </a:t>
            </a:r>
            <a:r>
              <a:rPr lang="en-US" sz="2800" b="1" dirty="0" err="1" smtClean="0">
                <a:solidFill>
                  <a:srgbClr val="000090"/>
                </a:solidFill>
                <a:latin typeface="Georgia"/>
                <a:cs typeface="Georgia"/>
              </a:rPr>
              <a:t>muons</a:t>
            </a:r>
            <a:endParaRPr lang="en-US" sz="2800" b="1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54153" y="1044146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eorgia"/>
                <a:cs typeface="Georgia"/>
              </a:rPr>
              <a:t>Efficiencies &amp; mean cluster sizes</a:t>
            </a:r>
            <a:endParaRPr lang="en-US" sz="2800" b="1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98169" y="16994188"/>
            <a:ext cx="5635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eorgia"/>
                <a:cs typeface="Georgia"/>
              </a:rPr>
              <a:t>Charge distribution of </a:t>
            </a:r>
            <a:r>
              <a:rPr lang="en-US" sz="2800" b="1" dirty="0" err="1" smtClean="0">
                <a:solidFill>
                  <a:srgbClr val="000090"/>
                </a:solidFill>
                <a:latin typeface="Georgia"/>
                <a:cs typeface="Georgia"/>
              </a:rPr>
              <a:t>muons</a:t>
            </a:r>
            <a:endParaRPr lang="en-US" sz="2800" b="1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85401" y="36436348"/>
            <a:ext cx="315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Georgia"/>
                <a:cs typeface="Georgia"/>
              </a:rPr>
              <a:t>Gamma rates</a:t>
            </a:r>
            <a:endParaRPr lang="en-US" sz="2800" b="1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03025" y="3744716"/>
            <a:ext cx="570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  <a:latin typeface="Georgia"/>
                <a:cs typeface="Georgia"/>
              </a:rPr>
              <a:t>Muon</a:t>
            </a:r>
            <a:r>
              <a:rPr lang="en-US" sz="2800" b="1" dirty="0" smtClean="0">
                <a:solidFill>
                  <a:srgbClr val="008000"/>
                </a:solidFill>
                <a:latin typeface="Georgia"/>
                <a:cs typeface="Georgia"/>
              </a:rPr>
              <a:t> and gamma efficiencies</a:t>
            </a:r>
            <a:endParaRPr lang="en-US" sz="2800" b="1" dirty="0">
              <a:solidFill>
                <a:srgbClr val="008000"/>
              </a:solidFill>
              <a:latin typeface="Georgia"/>
              <a:cs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83145" y="10657484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eorgia"/>
                <a:cs typeface="Georgia"/>
              </a:rPr>
              <a:t>Mean cluster size</a:t>
            </a:r>
            <a:endParaRPr lang="en-US" sz="2800" b="1" dirty="0">
              <a:solidFill>
                <a:srgbClr val="008000"/>
              </a:solidFill>
              <a:latin typeface="Georgia"/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19049" y="17282220"/>
            <a:ext cx="531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eorgia"/>
                <a:cs typeface="Georgia"/>
              </a:rPr>
              <a:t>Gamma rate &amp; mean charge  </a:t>
            </a:r>
            <a:endParaRPr lang="en-US" sz="2800" b="1" dirty="0">
              <a:solidFill>
                <a:srgbClr val="008000"/>
              </a:solidFill>
              <a:latin typeface="Georgia"/>
              <a:cs typeface="Georg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1345" y="28155428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"/>
            </a:pPr>
            <a:r>
              <a:rPr lang="en-US" sz="2400" b="1" dirty="0" smtClean="0">
                <a:latin typeface="Verdana"/>
                <a:cs typeface="Verdana"/>
              </a:rPr>
              <a:t>TDC stops threshold = </a:t>
            </a:r>
            <a:r>
              <a:rPr lang="en-US" sz="2400" b="1" dirty="0" smtClean="0">
                <a:solidFill>
                  <a:srgbClr val="800000"/>
                </a:solidFill>
                <a:latin typeface="Verdana"/>
                <a:cs typeface="Verdana"/>
              </a:rPr>
              <a:t>9mV.</a:t>
            </a:r>
          </a:p>
          <a:p>
            <a:pPr marL="457200" indent="-457200" algn="just">
              <a:buFont typeface="Wingdings" charset="2"/>
              <a:buChar char=""/>
            </a:pPr>
            <a:r>
              <a:rPr lang="en-US" sz="2400" b="1" dirty="0" smtClean="0">
                <a:latin typeface="Verdana"/>
                <a:cs typeface="Verdana"/>
              </a:rPr>
              <a:t>ADC thresholds </a:t>
            </a:r>
            <a:r>
              <a:rPr lang="en-US" sz="2400" b="1" dirty="0" smtClean="0">
                <a:solidFill>
                  <a:srgbClr val="800000"/>
                </a:solidFill>
                <a:latin typeface="Verdana"/>
                <a:cs typeface="Verdana"/>
              </a:rPr>
              <a:t>in offline mode</a:t>
            </a:r>
            <a:r>
              <a:rPr lang="en-US" sz="2400" b="1" dirty="0" smtClean="0">
                <a:latin typeface="Verdana"/>
                <a:cs typeface="Verdana"/>
              </a:rPr>
              <a:t>.</a:t>
            </a:r>
          </a:p>
          <a:p>
            <a:pPr marL="457200" indent="-457200" algn="just">
              <a:buFont typeface="Wingdings" charset="2"/>
              <a:buChar char=""/>
            </a:pPr>
            <a:r>
              <a:rPr lang="en-US" sz="2400" b="1" dirty="0" smtClean="0">
                <a:latin typeface="Verdana"/>
                <a:cs typeface="Verdana"/>
              </a:rPr>
              <a:t>Scintillator signal voltage threshold </a:t>
            </a:r>
            <a:r>
              <a:rPr lang="en-US" sz="2400" b="1" dirty="0" smtClean="0">
                <a:solidFill>
                  <a:srgbClr val="800000"/>
                </a:solidFill>
                <a:latin typeface="Verdana"/>
                <a:cs typeface="Verdana"/>
              </a:rPr>
              <a:t>= 30mV.</a:t>
            </a:r>
          </a:p>
          <a:p>
            <a:pPr marL="457200" indent="-457200" algn="just">
              <a:buFont typeface="Wingdings" charset="2"/>
              <a:buChar char=""/>
            </a:pPr>
            <a:r>
              <a:rPr lang="en-US" sz="2400" b="1" dirty="0" smtClean="0">
                <a:latin typeface="Verdana"/>
                <a:cs typeface="Verdana"/>
              </a:rPr>
              <a:t>Noise data &amp; </a:t>
            </a:r>
            <a:r>
              <a:rPr lang="en-US" sz="2400" b="1" dirty="0" err="1" smtClean="0">
                <a:latin typeface="Verdana"/>
                <a:ea typeface="Lucida Grande"/>
                <a:cs typeface="Verdana"/>
              </a:rPr>
              <a:t>γ</a:t>
            </a:r>
            <a:r>
              <a:rPr lang="en-US" sz="2400" b="1" dirty="0" smtClean="0">
                <a:latin typeface="Verdana"/>
                <a:cs typeface="Verdana"/>
              </a:rPr>
              <a:t>-rays obtained </a:t>
            </a:r>
            <a:r>
              <a:rPr lang="en-US" sz="2400" b="1" dirty="0" smtClean="0">
                <a:solidFill>
                  <a:srgbClr val="800000"/>
                </a:solidFill>
                <a:latin typeface="Verdana"/>
                <a:cs typeface="Verdana"/>
              </a:rPr>
              <a:t>by 1kHz cloc</a:t>
            </a:r>
            <a:r>
              <a:rPr lang="en-US" sz="2400" b="1" dirty="0" smtClean="0">
                <a:latin typeface="Verdana"/>
                <a:cs typeface="Verdana"/>
              </a:rPr>
              <a:t>k trigger using</a:t>
            </a:r>
            <a:r>
              <a:rPr lang="en-US" sz="2400" b="1" dirty="0" smtClean="0">
                <a:solidFill>
                  <a:srgbClr val="800000"/>
                </a:solidFill>
                <a:latin typeface="Verdana"/>
                <a:cs typeface="Verdana"/>
              </a:rPr>
              <a:t> 2GHz</a:t>
            </a:r>
            <a:r>
              <a:rPr lang="en-US" sz="2400" b="1" dirty="0" smtClean="0">
                <a:latin typeface="Verdana"/>
                <a:cs typeface="Verdana"/>
              </a:rPr>
              <a:t> pulse generator </a:t>
            </a:r>
            <a:endParaRPr lang="en-US" sz="2400" b="1" dirty="0"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37329" y="32043860"/>
            <a:ext cx="61926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"/>
            </a:pPr>
            <a:r>
              <a:rPr lang="en-US" sz="2400" b="1" dirty="0" smtClean="0">
                <a:latin typeface="Georgia"/>
                <a:cs typeface="Georgia"/>
              </a:rPr>
              <a:t>Gate width for avalanche pulses </a:t>
            </a:r>
            <a:r>
              <a:rPr lang="en-US" sz="2400" b="1" dirty="0" smtClean="0">
                <a:solidFill>
                  <a:srgbClr val="800000"/>
                </a:solidFill>
                <a:latin typeface="Georgia"/>
                <a:cs typeface="Georgia"/>
              </a:rPr>
              <a:t>(FWHM &lt; 10ns) = 40ns</a:t>
            </a:r>
            <a:r>
              <a:rPr lang="en-US" sz="2400" b="1" dirty="0" smtClean="0">
                <a:latin typeface="Georgia"/>
                <a:cs typeface="Georgia"/>
              </a:rPr>
              <a:t>.</a:t>
            </a:r>
          </a:p>
          <a:p>
            <a:pPr marL="457200" indent="-457200" algn="just">
              <a:buFont typeface="Wingdings" charset="2"/>
              <a:buChar char=""/>
            </a:pPr>
            <a:r>
              <a:rPr lang="en-US" sz="2400" b="1" dirty="0" smtClean="0">
                <a:latin typeface="Georgia"/>
                <a:cs typeface="Georgia"/>
              </a:rPr>
              <a:t>Accuracy for avalanche charge for each event </a:t>
            </a:r>
            <a:r>
              <a:rPr lang="en-US" sz="2400" b="1" dirty="0" smtClean="0">
                <a:solidFill>
                  <a:srgbClr val="800000"/>
                </a:solidFill>
                <a:latin typeface="Georgia"/>
                <a:cs typeface="Georgia"/>
              </a:rPr>
              <a:t>= 20~ 60fC.</a:t>
            </a:r>
          </a:p>
          <a:p>
            <a:pPr marL="457200" indent="-457200" algn="just">
              <a:buFont typeface="Wingdings" charset="2"/>
              <a:buChar char=""/>
            </a:pPr>
            <a:r>
              <a:rPr lang="en-US" sz="2400" b="1" dirty="0" smtClean="0">
                <a:latin typeface="Georgia"/>
                <a:cs typeface="Georgia"/>
              </a:rPr>
              <a:t>Triggers-&gt;3 plastic scintillators; </a:t>
            </a:r>
            <a:r>
              <a:rPr lang="en-US" sz="2400" b="1" dirty="0" smtClean="0">
                <a:solidFill>
                  <a:srgbClr val="800000"/>
                </a:solidFill>
                <a:latin typeface="Georgia"/>
                <a:cs typeface="Georgia"/>
              </a:rPr>
              <a:t>time resolution~500ps</a:t>
            </a:r>
            <a:r>
              <a:rPr lang="en-US" sz="2800" dirty="0" smtClean="0">
                <a:latin typeface="Georgia"/>
                <a:cs typeface="Georgia"/>
              </a:rPr>
              <a:t>.</a:t>
            </a:r>
            <a:endParaRPr lang="en-US"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17717</TotalTime>
  <Words>754</Words>
  <Application>Microsoft Macintosh PowerPoint</Application>
  <PresentationFormat>Custom</PresentationFormat>
  <Paragraphs>88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기본 디자인</vt:lpstr>
      <vt:lpstr>PowerPoint Presentation</vt:lpstr>
    </vt:vector>
  </TitlesOfParts>
  <Company>웹포스터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웹포스터 템플릿</dc:creator>
  <cp:lastModifiedBy>Benard Mulilo</cp:lastModifiedBy>
  <cp:revision>394</cp:revision>
  <cp:lastPrinted>2012-10-23T06:42:00Z</cp:lastPrinted>
  <dcterms:created xsi:type="dcterms:W3CDTF">2005-08-22T11:19:29Z</dcterms:created>
  <dcterms:modified xsi:type="dcterms:W3CDTF">2013-04-18T14:04:08Z</dcterms:modified>
</cp:coreProperties>
</file>