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9" r:id="rId3"/>
    <p:sldId id="264" r:id="rId4"/>
    <p:sldId id="266" r:id="rId5"/>
    <p:sldId id="265" r:id="rId6"/>
    <p:sldId id="283" r:id="rId7"/>
    <p:sldId id="292" r:id="rId8"/>
    <p:sldId id="269" r:id="rId9"/>
    <p:sldId id="270" r:id="rId10"/>
    <p:sldId id="293" r:id="rId11"/>
    <p:sldId id="278" r:id="rId12"/>
    <p:sldId id="271" r:id="rId13"/>
    <p:sldId id="280" r:id="rId14"/>
    <p:sldId id="272" r:id="rId15"/>
    <p:sldId id="273" r:id="rId16"/>
    <p:sldId id="284" r:id="rId17"/>
    <p:sldId id="276" r:id="rId18"/>
    <p:sldId id="277" r:id="rId19"/>
    <p:sldId id="281" r:id="rId20"/>
    <p:sldId id="286" r:id="rId21"/>
    <p:sldId id="282" r:id="rId22"/>
    <p:sldId id="294" r:id="rId23"/>
    <p:sldId id="285" r:id="rId24"/>
    <p:sldId id="296" r:id="rId25"/>
    <p:sldId id="295" r:id="rId26"/>
    <p:sldId id="267" r:id="rId27"/>
    <p:sldId id="268" r:id="rId28"/>
    <p:sldId id="279" r:id="rId29"/>
    <p:sldId id="291" r:id="rId30"/>
    <p:sldId id="290" r:id="rId31"/>
  </p:sldIdLst>
  <p:sldSz cx="9144000" cy="6858000" type="screen4x3"/>
  <p:notesSz cx="9144000" cy="6858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5200"/>
    <a:srgbClr val="AC5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7" autoAdjust="0"/>
    <p:restoredTop sz="94687" autoAdjust="0"/>
  </p:normalViewPr>
  <p:slideViewPr>
    <p:cSldViewPr>
      <p:cViewPr varScale="1">
        <p:scale>
          <a:sx n="118" d="100"/>
          <a:sy n="11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73DCE-7C14-4EFE-8A75-5596E39FD2FE}" type="datetimeFigureOut">
              <a:rPr lang="ko-KR" altLang="en-US" smtClean="0"/>
              <a:pPr/>
              <a:t>2013-04-18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A2584-C945-435C-B25B-768830A530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5134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BD261-284C-4E17-B878-6BC7DD4A7EE7}" type="datetimeFigureOut">
              <a:rPr lang="ko-KR" altLang="en-US" smtClean="0"/>
              <a:pPr/>
              <a:t>2013-04-18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0F1AE-CEF7-4C70-A302-BDAEEF753E9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8663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14348" y="0"/>
            <a:ext cx="8429652" cy="72547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89294" y="1142984"/>
            <a:ext cx="7715304" cy="523273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714348" cy="714356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2382" y="589236"/>
            <a:ext cx="2757448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C.Kim\Desktop\logo_ui(8)\crimson1negativ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5192" y="589236"/>
            <a:ext cx="900000" cy="90000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5" name="그룹 14"/>
          <p:cNvGrpSpPr/>
          <p:nvPr/>
        </p:nvGrpSpPr>
        <p:grpSpPr>
          <a:xfrm>
            <a:off x="909843" y="3703694"/>
            <a:ext cx="7324314" cy="2725702"/>
            <a:chOff x="909843" y="3492008"/>
            <a:chExt cx="7324314" cy="2725702"/>
          </a:xfrm>
        </p:grpSpPr>
        <p:grpSp>
          <p:nvGrpSpPr>
            <p:cNvPr id="13" name="그룹 12"/>
            <p:cNvGrpSpPr/>
            <p:nvPr/>
          </p:nvGrpSpPr>
          <p:grpSpPr>
            <a:xfrm>
              <a:off x="909843" y="3492008"/>
              <a:ext cx="7324314" cy="1080000"/>
              <a:chOff x="909843" y="3492008"/>
              <a:chExt cx="7324314" cy="1080000"/>
            </a:xfrm>
          </p:grpSpPr>
          <p:sp>
            <p:nvSpPr>
              <p:cNvPr id="11" name="직사각형 10"/>
              <p:cNvSpPr/>
              <p:nvPr/>
            </p:nvSpPr>
            <p:spPr>
              <a:xfrm>
                <a:off x="909843" y="3492008"/>
                <a:ext cx="214314" cy="1080000"/>
              </a:xfrm>
              <a:prstGeom prst="rect">
                <a:avLst/>
              </a:prstGeom>
              <a:solidFill>
                <a:srgbClr val="D84059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12" name="직사각형 11"/>
              <p:cNvSpPr/>
              <p:nvPr/>
            </p:nvSpPr>
            <p:spPr>
              <a:xfrm>
                <a:off x="1124157" y="3492008"/>
                <a:ext cx="7110000" cy="1080000"/>
              </a:xfrm>
              <a:prstGeom prst="rect">
                <a:avLst/>
              </a:prstGeom>
              <a:noFill/>
              <a:ln w="12700">
                <a:solidFill>
                  <a:srgbClr val="D840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sz="2900" b="1" dirty="0" smtClean="0">
                    <a:solidFill>
                      <a:schemeClr val="tx1"/>
                    </a:solidFill>
                  </a:rPr>
                  <a:t>Status of PHENIX RPCs at Run 13</a:t>
                </a:r>
                <a:endParaRPr lang="en-US" sz="2900" b="1" dirty="0" smtClean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4" name="그룹 13"/>
            <p:cNvGrpSpPr/>
            <p:nvPr/>
          </p:nvGrpSpPr>
          <p:grpSpPr>
            <a:xfrm>
              <a:off x="909843" y="4572008"/>
              <a:ext cx="7324314" cy="1645702"/>
              <a:chOff x="909843" y="5212298"/>
              <a:chExt cx="7324314" cy="1645702"/>
            </a:xfrm>
          </p:grpSpPr>
          <p:sp>
            <p:nvSpPr>
              <p:cNvPr id="9" name="직사각형 8"/>
              <p:cNvSpPr/>
              <p:nvPr/>
            </p:nvSpPr>
            <p:spPr>
              <a:xfrm>
                <a:off x="909843" y="5212298"/>
                <a:ext cx="214314" cy="1645702"/>
              </a:xfrm>
              <a:prstGeom prst="rect">
                <a:avLst/>
              </a:prstGeom>
              <a:solidFill>
                <a:srgbClr val="E784A0">
                  <a:alpha val="49804"/>
                </a:srgb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10" name="직사각형 9"/>
              <p:cNvSpPr/>
              <p:nvPr/>
            </p:nvSpPr>
            <p:spPr>
              <a:xfrm>
                <a:off x="1124157" y="5214258"/>
                <a:ext cx="7110000" cy="1643742"/>
              </a:xfrm>
              <a:prstGeom prst="rect">
                <a:avLst/>
              </a:prstGeom>
              <a:noFill/>
              <a:ln w="12700">
                <a:solidFill>
                  <a:srgbClr val="E784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sz="1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C. Kim</a:t>
                </a:r>
                <a:r>
                  <a:rPr lang="en-US" altLang="ko-KR" sz="1600" baseline="30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1</a:t>
                </a:r>
                <a:r>
                  <a:rPr lang="en-US" altLang="ko-KR" sz="1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,</a:t>
                </a:r>
                <a:r>
                  <a:rPr lang="en-US" altLang="ko-KR" sz="1600" baseline="30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 </a:t>
                </a:r>
                <a:r>
                  <a:rPr lang="en-US" altLang="ko-KR" sz="1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* B. Hong</a:t>
                </a:r>
                <a:r>
                  <a:rPr lang="en-US" altLang="ko-KR" sz="1600" baseline="30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1</a:t>
                </a:r>
                <a:r>
                  <a:rPr lang="en-US" altLang="ko-KR" sz="1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, </a:t>
                </a:r>
                <a:r>
                  <a:rPr lang="en-US" altLang="ko-KR" sz="16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Eunah</a:t>
                </a:r>
                <a:r>
                  <a:rPr lang="en-US" altLang="ko-KR" sz="1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 Joo</a:t>
                </a:r>
                <a:r>
                  <a:rPr lang="en-US" altLang="ko-KR" sz="1600" baseline="30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1</a:t>
                </a:r>
                <a:r>
                  <a:rPr lang="en-US" altLang="ko-KR" sz="1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,</a:t>
                </a:r>
              </a:p>
              <a:p>
                <a:pPr algn="ctr"/>
                <a:r>
                  <a:rPr lang="en-US" altLang="ko-KR" sz="1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and PHENIX Forward Upgrade Group</a:t>
                </a:r>
                <a:r>
                  <a:rPr lang="en-US" altLang="ko-KR" sz="1600" baseline="30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2</a:t>
                </a:r>
                <a:endParaRPr lang="en-US" altLang="ko-KR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endParaRPr>
              </a:p>
              <a:p>
                <a:pPr algn="ctr"/>
                <a:endParaRPr lang="en-US" altLang="ko-KR" sz="500" dirty="0" smtClean="0">
                  <a:solidFill>
                    <a:schemeClr val="tx1"/>
                  </a:solidFill>
                  <a:latin typeface="+mj-lt"/>
                </a:endParaRPr>
              </a:p>
              <a:p>
                <a:pPr algn="ctr"/>
                <a:r>
                  <a:rPr lang="en-US" altLang="zh-CN" sz="1200" b="1" i="1" baseline="30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+mj-lt"/>
                  </a:rPr>
                  <a:t>1</a:t>
                </a:r>
                <a:r>
                  <a:rPr lang="en-US" altLang="ko-KR" sz="1200" i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</a:rPr>
                  <a:t> Department of Physics and Korea Detector Laboratory, Korea University, Seoul 136-713</a:t>
                </a:r>
              </a:p>
              <a:p>
                <a:pPr algn="ctr"/>
                <a:r>
                  <a:rPr lang="en-US" sz="1200" i="1" baseline="30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</a:rPr>
                  <a:t>2</a:t>
                </a:r>
                <a:r>
                  <a:rPr lang="en-US" sz="1200" i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</a:rPr>
                  <a:t>Brookhaven National Laboratory, New York 11973</a:t>
                </a:r>
                <a:endParaRPr 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endParaRPr>
              </a:p>
              <a:p>
                <a:pPr algn="ctr"/>
                <a:endParaRPr lang="en-US" sz="500" i="1" dirty="0" smtClean="0">
                  <a:solidFill>
                    <a:schemeClr val="tx1"/>
                  </a:solidFill>
                  <a:latin typeface="+mj-lt"/>
                </a:endParaRPr>
              </a:p>
              <a:p>
                <a:pPr algn="ctr"/>
                <a:r>
                  <a:rPr lang="en-US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for the PHENIX collaboration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700" y="3173336"/>
            <a:ext cx="5056604" cy="360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5" name="그룹 114"/>
          <p:cNvGrpSpPr/>
          <p:nvPr/>
        </p:nvGrpSpPr>
        <p:grpSpPr>
          <a:xfrm>
            <a:off x="1204044" y="2207009"/>
            <a:ext cx="7488076" cy="4572674"/>
            <a:chOff x="1204044" y="2207009"/>
            <a:chExt cx="7488076" cy="4572674"/>
          </a:xfrm>
        </p:grpSpPr>
        <p:sp>
          <p:nvSpPr>
            <p:cNvPr id="110" name="직사각형 109"/>
            <p:cNvSpPr/>
            <p:nvPr/>
          </p:nvSpPr>
          <p:spPr>
            <a:xfrm>
              <a:off x="1204082" y="2207346"/>
              <a:ext cx="7488000" cy="45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08" name="그룹 107"/>
            <p:cNvGrpSpPr/>
            <p:nvPr/>
          </p:nvGrpSpPr>
          <p:grpSpPr>
            <a:xfrm>
              <a:off x="1204044" y="2207009"/>
              <a:ext cx="7488076" cy="4572674"/>
              <a:chOff x="1194896" y="2189500"/>
              <a:chExt cx="7488076" cy="4572674"/>
            </a:xfrm>
          </p:grpSpPr>
          <p:grpSp>
            <p:nvGrpSpPr>
              <p:cNvPr id="23" name="그룹 22"/>
              <p:cNvGrpSpPr>
                <a:grpSpLocks noChangeAspect="1"/>
              </p:cNvGrpSpPr>
              <p:nvPr/>
            </p:nvGrpSpPr>
            <p:grpSpPr>
              <a:xfrm>
                <a:off x="1194896" y="2189500"/>
                <a:ext cx="7138895" cy="4572674"/>
                <a:chOff x="605948" y="889053"/>
                <a:chExt cx="7932105" cy="5080749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1134639" y="2302942"/>
                  <a:ext cx="2987336" cy="78654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altLang="ko-KR" sz="2000" b="1" dirty="0" smtClean="0"/>
                    <a:t>η acceptance of RPCs</a:t>
                  </a:r>
                </a:p>
                <a:p>
                  <a:pPr algn="ctr"/>
                  <a:r>
                    <a:rPr lang="en-US" altLang="ko-KR" sz="2000" b="1" dirty="0" smtClean="0"/>
                    <a:t>(side view)</a:t>
                  </a:r>
                  <a:endParaRPr lang="ko-KR" altLang="en-US" sz="2000" b="1" dirty="0"/>
                </a:p>
              </p:txBody>
            </p:sp>
            <p:grpSp>
              <p:nvGrpSpPr>
                <p:cNvPr id="26" name="그룹 25"/>
                <p:cNvGrpSpPr/>
                <p:nvPr/>
              </p:nvGrpSpPr>
              <p:grpSpPr>
                <a:xfrm>
                  <a:off x="605948" y="889053"/>
                  <a:ext cx="7932105" cy="5080749"/>
                  <a:chOff x="929133" y="424480"/>
                  <a:chExt cx="7932105" cy="5080749"/>
                </a:xfrm>
              </p:grpSpPr>
              <p:grpSp>
                <p:nvGrpSpPr>
                  <p:cNvPr id="27" name="그룹 26"/>
                  <p:cNvGrpSpPr/>
                  <p:nvPr/>
                </p:nvGrpSpPr>
                <p:grpSpPr>
                  <a:xfrm>
                    <a:off x="972000" y="1778344"/>
                    <a:ext cx="7200000" cy="3726885"/>
                    <a:chOff x="972000" y="1778344"/>
                    <a:chExt cx="7200000" cy="3726885"/>
                  </a:xfrm>
                </p:grpSpPr>
                <p:cxnSp>
                  <p:nvCxnSpPr>
                    <p:cNvPr id="74" name="직선 화살표 연결선 73"/>
                    <p:cNvCxnSpPr/>
                    <p:nvPr/>
                  </p:nvCxnSpPr>
                  <p:spPr>
                    <a:xfrm flipV="1">
                      <a:off x="972000" y="1778344"/>
                      <a:ext cx="2133" cy="3378448"/>
                    </a:xfrm>
                    <a:prstGeom prst="straightConnector1">
                      <a:avLst/>
                    </a:prstGeom>
                    <a:ln w="127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" name="직선 화살표 연결선 74"/>
                    <p:cNvCxnSpPr/>
                    <p:nvPr/>
                  </p:nvCxnSpPr>
                  <p:spPr>
                    <a:xfrm>
                      <a:off x="972000" y="5156792"/>
                      <a:ext cx="7200000" cy="0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직선 연결선 75"/>
                    <p:cNvCxnSpPr/>
                    <p:nvPr/>
                  </p:nvCxnSpPr>
                  <p:spPr>
                    <a:xfrm>
                      <a:off x="2106476" y="5061916"/>
                      <a:ext cx="0" cy="9000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7" name="TextBox 76"/>
                    <p:cNvSpPr txBox="1"/>
                    <p:nvPr/>
                  </p:nvSpPr>
                  <p:spPr>
                    <a:xfrm>
                      <a:off x="1780940" y="5230910"/>
                      <a:ext cx="648072" cy="27357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algn="ctr"/>
                      <a:r>
                        <a:rPr lang="en-US" altLang="ko-KR" sz="1000" b="1" dirty="0" smtClean="0"/>
                        <a:t>155.75</a:t>
                      </a:r>
                      <a:endParaRPr lang="ko-KR" altLang="en-US" sz="1000" b="1" dirty="0"/>
                    </a:p>
                  </p:txBody>
                </p:sp>
                <p:cxnSp>
                  <p:nvCxnSpPr>
                    <p:cNvPr id="78" name="직선 연결선 77"/>
                    <p:cNvCxnSpPr/>
                    <p:nvPr/>
                  </p:nvCxnSpPr>
                  <p:spPr>
                    <a:xfrm>
                      <a:off x="7515702" y="5061068"/>
                      <a:ext cx="0" cy="9000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9" name="TextBox 78"/>
                    <p:cNvSpPr txBox="1"/>
                    <p:nvPr/>
                  </p:nvSpPr>
                  <p:spPr>
                    <a:xfrm>
                      <a:off x="7190166" y="5231650"/>
                      <a:ext cx="648072" cy="27357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algn="ctr"/>
                      <a:r>
                        <a:rPr lang="en-US" altLang="ko-KR" sz="1000" b="1" dirty="0" smtClean="0"/>
                        <a:t>908.05</a:t>
                      </a:r>
                      <a:endParaRPr lang="ko-KR" altLang="en-US" sz="1000" b="1" dirty="0"/>
                    </a:p>
                  </p:txBody>
                </p:sp>
              </p:grpSp>
              <p:sp>
                <p:nvSpPr>
                  <p:cNvPr id="28" name="타원 27"/>
                  <p:cNvSpPr/>
                  <p:nvPr/>
                </p:nvSpPr>
                <p:spPr>
                  <a:xfrm>
                    <a:off x="929133" y="5102153"/>
                    <a:ext cx="90000" cy="90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200"/>
                  </a:p>
                </p:txBody>
              </p:sp>
              <p:grpSp>
                <p:nvGrpSpPr>
                  <p:cNvPr id="29" name="그룹 28"/>
                  <p:cNvGrpSpPr/>
                  <p:nvPr/>
                </p:nvGrpSpPr>
                <p:grpSpPr>
                  <a:xfrm>
                    <a:off x="6804248" y="1556061"/>
                    <a:ext cx="1529142" cy="3016522"/>
                    <a:chOff x="6804248" y="1556061"/>
                    <a:chExt cx="1529142" cy="3016522"/>
                  </a:xfrm>
                </p:grpSpPr>
                <p:sp>
                  <p:nvSpPr>
                    <p:cNvPr id="58" name="직사각형 57"/>
                    <p:cNvSpPr/>
                    <p:nvPr/>
                  </p:nvSpPr>
                  <p:spPr>
                    <a:xfrm>
                      <a:off x="7466714" y="3243456"/>
                      <a:ext cx="90000" cy="882000"/>
                    </a:xfrm>
                    <a:prstGeom prst="rect">
                      <a:avLst/>
                    </a:prstGeom>
                    <a:solidFill>
                      <a:srgbClr val="00B050">
                        <a:alpha val="75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1200"/>
                    </a:p>
                  </p:txBody>
                </p:sp>
                <p:sp>
                  <p:nvSpPr>
                    <p:cNvPr id="59" name="직사각형 58"/>
                    <p:cNvSpPr/>
                    <p:nvPr/>
                  </p:nvSpPr>
                  <p:spPr>
                    <a:xfrm>
                      <a:off x="7567195" y="2439485"/>
                      <a:ext cx="90000" cy="892800"/>
                    </a:xfrm>
                    <a:prstGeom prst="rect">
                      <a:avLst/>
                    </a:prstGeom>
                    <a:solidFill>
                      <a:srgbClr val="FFC000">
                        <a:alpha val="75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1200"/>
                    </a:p>
                  </p:txBody>
                </p:sp>
                <p:sp>
                  <p:nvSpPr>
                    <p:cNvPr id="60" name="직사각형 59"/>
                    <p:cNvSpPr/>
                    <p:nvPr/>
                  </p:nvSpPr>
                  <p:spPr>
                    <a:xfrm>
                      <a:off x="7465061" y="1665248"/>
                      <a:ext cx="90000" cy="882000"/>
                    </a:xfrm>
                    <a:prstGeom prst="rect">
                      <a:avLst/>
                    </a:prstGeom>
                    <a:solidFill>
                      <a:srgbClr val="0070C0">
                        <a:alpha val="75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1200" dirty="0"/>
                    </a:p>
                  </p:txBody>
                </p:sp>
                <p:cxnSp>
                  <p:nvCxnSpPr>
                    <p:cNvPr id="61" name="직선 연결선 60"/>
                    <p:cNvCxnSpPr/>
                    <p:nvPr/>
                  </p:nvCxnSpPr>
                  <p:spPr>
                    <a:xfrm>
                      <a:off x="7618603" y="2442660"/>
                      <a:ext cx="1800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6804248" y="1556061"/>
                      <a:ext cx="524205" cy="22228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algn="ctr"/>
                      <a:r>
                        <a:rPr lang="en-US" altLang="ko-KR" sz="700" b="1" dirty="0" smtClean="0"/>
                        <a:t>483.3</a:t>
                      </a:r>
                      <a:endParaRPr lang="ko-KR" altLang="en-US" sz="1000" b="1" dirty="0"/>
                    </a:p>
                  </p:txBody>
                </p:sp>
                <p:cxnSp>
                  <p:nvCxnSpPr>
                    <p:cNvPr id="63" name="직선 연결선 62"/>
                    <p:cNvCxnSpPr/>
                    <p:nvPr/>
                  </p:nvCxnSpPr>
                  <p:spPr>
                    <a:xfrm>
                      <a:off x="7331714" y="1665248"/>
                      <a:ext cx="1800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" name="직선 연결선 63"/>
                    <p:cNvCxnSpPr/>
                    <p:nvPr/>
                  </p:nvCxnSpPr>
                  <p:spPr>
                    <a:xfrm>
                      <a:off x="7612195" y="3334603"/>
                      <a:ext cx="1800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" name="직선 연결선 64"/>
                    <p:cNvCxnSpPr/>
                    <p:nvPr/>
                  </p:nvCxnSpPr>
                  <p:spPr>
                    <a:xfrm>
                      <a:off x="7331628" y="3243492"/>
                      <a:ext cx="1800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" name="직선 연결선 65"/>
                    <p:cNvCxnSpPr/>
                    <p:nvPr/>
                  </p:nvCxnSpPr>
                  <p:spPr>
                    <a:xfrm>
                      <a:off x="7328453" y="4118347"/>
                      <a:ext cx="1800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" name="직선 연결선 66"/>
                    <p:cNvCxnSpPr/>
                    <p:nvPr/>
                  </p:nvCxnSpPr>
                  <p:spPr>
                    <a:xfrm>
                      <a:off x="7328453" y="2544718"/>
                      <a:ext cx="1800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8" name="TextBox 67"/>
                    <p:cNvSpPr txBox="1"/>
                    <p:nvPr/>
                  </p:nvSpPr>
                  <p:spPr>
                    <a:xfrm>
                      <a:off x="6804248" y="2437585"/>
                      <a:ext cx="524205" cy="22228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algn="ctr"/>
                      <a:r>
                        <a:rPr lang="en-US" altLang="ko-KR" sz="700" b="1" dirty="0" smtClean="0"/>
                        <a:t>361.0</a:t>
                      </a:r>
                      <a:endParaRPr lang="ko-KR" altLang="en-US" sz="1000" b="1" dirty="0"/>
                    </a:p>
                  </p:txBody>
                </p:sp>
                <p:sp>
                  <p:nvSpPr>
                    <p:cNvPr id="69" name="TextBox 68"/>
                    <p:cNvSpPr txBox="1"/>
                    <p:nvPr/>
                  </p:nvSpPr>
                  <p:spPr>
                    <a:xfrm>
                      <a:off x="6804248" y="3140236"/>
                      <a:ext cx="524205" cy="22228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algn="ctr"/>
                      <a:r>
                        <a:rPr lang="en-US" altLang="ko-KR" sz="700" b="1" dirty="0" smtClean="0"/>
                        <a:t>264.1</a:t>
                      </a:r>
                      <a:endParaRPr lang="ko-KR" altLang="en-US" sz="1000" b="1" dirty="0"/>
                    </a:p>
                  </p:txBody>
                </p:sp>
                <p:sp>
                  <p:nvSpPr>
                    <p:cNvPr id="70" name="TextBox 69"/>
                    <p:cNvSpPr txBox="1"/>
                    <p:nvPr/>
                  </p:nvSpPr>
                  <p:spPr>
                    <a:xfrm>
                      <a:off x="6804248" y="4012237"/>
                      <a:ext cx="524205" cy="22228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algn="ctr"/>
                      <a:r>
                        <a:rPr lang="en-US" altLang="ko-KR" sz="700" b="1" dirty="0" smtClean="0"/>
                        <a:t>141.6</a:t>
                      </a:r>
                      <a:endParaRPr lang="ko-KR" altLang="en-US" sz="1000" b="1" dirty="0"/>
                    </a:p>
                  </p:txBody>
                </p:sp>
                <p:sp>
                  <p:nvSpPr>
                    <p:cNvPr id="71" name="TextBox 70"/>
                    <p:cNvSpPr txBox="1"/>
                    <p:nvPr/>
                  </p:nvSpPr>
                  <p:spPr>
                    <a:xfrm>
                      <a:off x="7809185" y="2332274"/>
                      <a:ext cx="524205" cy="22228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algn="ctr"/>
                      <a:r>
                        <a:rPr lang="en-US" altLang="ko-KR" sz="700" b="1" dirty="0" smtClean="0"/>
                        <a:t>376.1</a:t>
                      </a:r>
                      <a:endParaRPr lang="ko-KR" altLang="en-US" sz="1000" b="1" dirty="0"/>
                    </a:p>
                  </p:txBody>
                </p:sp>
                <p:sp>
                  <p:nvSpPr>
                    <p:cNvPr id="72" name="TextBox 71"/>
                    <p:cNvSpPr txBox="1"/>
                    <p:nvPr/>
                  </p:nvSpPr>
                  <p:spPr>
                    <a:xfrm>
                      <a:off x="7789036" y="3224945"/>
                      <a:ext cx="524205" cy="22228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algn="ctr"/>
                      <a:r>
                        <a:rPr lang="en-US" altLang="ko-KR" sz="700" b="1" dirty="0" smtClean="0"/>
                        <a:t>252.2</a:t>
                      </a:r>
                      <a:endParaRPr lang="ko-KR" altLang="en-US" sz="1000" b="1" dirty="0"/>
                    </a:p>
                  </p:txBody>
                </p:sp>
                <p:sp>
                  <p:nvSpPr>
                    <p:cNvPr id="73" name="TextBox 72"/>
                    <p:cNvSpPr txBox="1"/>
                    <p:nvPr/>
                  </p:nvSpPr>
                  <p:spPr>
                    <a:xfrm>
                      <a:off x="7259156" y="4299004"/>
                      <a:ext cx="513581" cy="27357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algn="ctr"/>
                      <a:r>
                        <a:rPr lang="en-US" altLang="ko-KR" sz="1000" b="1" u="sng" dirty="0" smtClean="0"/>
                        <a:t>RPC3</a:t>
                      </a:r>
                      <a:endParaRPr lang="ko-KR" altLang="en-US" sz="1200" b="1" u="sng" dirty="0"/>
                    </a:p>
                  </p:txBody>
                </p:sp>
              </p:grpSp>
              <p:grpSp>
                <p:nvGrpSpPr>
                  <p:cNvPr id="30" name="그룹 29"/>
                  <p:cNvGrpSpPr/>
                  <p:nvPr/>
                </p:nvGrpSpPr>
                <p:grpSpPr>
                  <a:xfrm>
                    <a:off x="1466131" y="3862758"/>
                    <a:ext cx="1350119" cy="1099813"/>
                    <a:chOff x="1466131" y="3862758"/>
                    <a:chExt cx="1350119" cy="1099813"/>
                  </a:xfrm>
                </p:grpSpPr>
                <p:sp>
                  <p:nvSpPr>
                    <p:cNvPr id="50" name="직사각형 49"/>
                    <p:cNvSpPr/>
                    <p:nvPr/>
                  </p:nvSpPr>
                  <p:spPr>
                    <a:xfrm>
                      <a:off x="2060346" y="4387982"/>
                      <a:ext cx="90000" cy="468000"/>
                    </a:xfrm>
                    <a:prstGeom prst="rect">
                      <a:avLst/>
                    </a:prstGeom>
                    <a:solidFill>
                      <a:srgbClr val="FF0000">
                        <a:alpha val="75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1200"/>
                    </a:p>
                  </p:txBody>
                </p:sp>
                <p:cxnSp>
                  <p:nvCxnSpPr>
                    <p:cNvPr id="51" name="직선 연결선 50"/>
                    <p:cNvCxnSpPr/>
                    <p:nvPr/>
                  </p:nvCxnSpPr>
                  <p:spPr>
                    <a:xfrm>
                      <a:off x="2111028" y="4849632"/>
                      <a:ext cx="1800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" name="직선 연결선 51"/>
                    <p:cNvCxnSpPr/>
                    <p:nvPr/>
                  </p:nvCxnSpPr>
                  <p:spPr>
                    <a:xfrm>
                      <a:off x="1918246" y="4677519"/>
                      <a:ext cx="1800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직선 연결선 52"/>
                    <p:cNvCxnSpPr/>
                    <p:nvPr/>
                  </p:nvCxnSpPr>
                  <p:spPr>
                    <a:xfrm>
                      <a:off x="2107853" y="4390504"/>
                      <a:ext cx="1800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4" name="TextBox 53"/>
                    <p:cNvSpPr txBox="1"/>
                    <p:nvPr/>
                  </p:nvSpPr>
                  <p:spPr>
                    <a:xfrm>
                      <a:off x="2308002" y="4740288"/>
                      <a:ext cx="441573" cy="22228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algn="ctr"/>
                      <a:r>
                        <a:rPr lang="en-US" altLang="ko-KR" sz="700" b="1" dirty="0" smtClean="0">
                          <a:latin typeface="+mn-ea"/>
                        </a:rPr>
                        <a:t>~</a:t>
                      </a:r>
                      <a:r>
                        <a:rPr lang="en-US" altLang="ko-KR" sz="700" b="1" dirty="0" smtClean="0"/>
                        <a:t> 40</a:t>
                      </a:r>
                      <a:endParaRPr lang="ko-KR" altLang="en-US" sz="1000" b="1" dirty="0"/>
                    </a:p>
                  </p:txBody>
                </p:sp>
                <p:sp>
                  <p:nvSpPr>
                    <p:cNvPr id="55" name="TextBox 54"/>
                    <p:cNvSpPr txBox="1"/>
                    <p:nvPr/>
                  </p:nvSpPr>
                  <p:spPr>
                    <a:xfrm>
                      <a:off x="2302669" y="4286015"/>
                      <a:ext cx="513581" cy="22228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algn="ctr"/>
                      <a:r>
                        <a:rPr lang="en-US" altLang="ko-KR" sz="700" b="1" dirty="0" smtClean="0">
                          <a:latin typeface="+mn-ea"/>
                        </a:rPr>
                        <a:t>~</a:t>
                      </a:r>
                      <a:r>
                        <a:rPr lang="en-US" altLang="ko-KR" sz="700" b="1" dirty="0" smtClean="0"/>
                        <a:t> 105</a:t>
                      </a:r>
                      <a:endParaRPr lang="ko-KR" altLang="en-US" sz="1000" b="1" dirty="0"/>
                    </a:p>
                  </p:txBody>
                </p:sp>
                <p:sp>
                  <p:nvSpPr>
                    <p:cNvPr id="56" name="TextBox 55"/>
                    <p:cNvSpPr txBox="1"/>
                    <p:nvPr/>
                  </p:nvSpPr>
                  <p:spPr>
                    <a:xfrm>
                      <a:off x="1848555" y="3862758"/>
                      <a:ext cx="513581" cy="27357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algn="ctr"/>
                      <a:r>
                        <a:rPr lang="en-US" altLang="ko-KR" sz="1000" b="1" u="sng" dirty="0" smtClean="0"/>
                        <a:t>RPC1</a:t>
                      </a:r>
                      <a:endParaRPr lang="ko-KR" altLang="en-US" sz="1200" b="1" u="sng" dirty="0"/>
                    </a:p>
                  </p:txBody>
                </p:sp>
                <p:sp>
                  <p:nvSpPr>
                    <p:cNvPr id="57" name="TextBox 56"/>
                    <p:cNvSpPr txBox="1"/>
                    <p:nvPr/>
                  </p:nvSpPr>
                  <p:spPr>
                    <a:xfrm>
                      <a:off x="1466131" y="4570871"/>
                      <a:ext cx="441573" cy="22228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algn="ctr"/>
                      <a:r>
                        <a:rPr lang="en-US" altLang="ko-KR" sz="700" b="1" dirty="0" smtClean="0">
                          <a:latin typeface="+mn-ea"/>
                        </a:rPr>
                        <a:t>~</a:t>
                      </a:r>
                      <a:r>
                        <a:rPr lang="en-US" altLang="ko-KR" sz="700" b="1" dirty="0" smtClean="0"/>
                        <a:t> 64</a:t>
                      </a:r>
                      <a:endParaRPr lang="ko-KR" altLang="en-US" sz="1000" b="1" dirty="0"/>
                    </a:p>
                  </p:txBody>
                </p:sp>
              </p:grpSp>
              <p:grpSp>
                <p:nvGrpSpPr>
                  <p:cNvPr id="31" name="그룹 30"/>
                  <p:cNvGrpSpPr/>
                  <p:nvPr/>
                </p:nvGrpSpPr>
                <p:grpSpPr>
                  <a:xfrm>
                    <a:off x="1005953" y="424480"/>
                    <a:ext cx="7814519" cy="4690853"/>
                    <a:chOff x="1005953" y="424480"/>
                    <a:chExt cx="7814519" cy="4690853"/>
                  </a:xfrm>
                </p:grpSpPr>
                <p:cxnSp>
                  <p:nvCxnSpPr>
                    <p:cNvPr id="46" name="직선 연결선 45"/>
                    <p:cNvCxnSpPr>
                      <a:stCxn id="28" idx="7"/>
                    </p:cNvCxnSpPr>
                    <p:nvPr/>
                  </p:nvCxnSpPr>
                  <p:spPr>
                    <a:xfrm flipV="1">
                      <a:off x="1005953" y="620688"/>
                      <a:ext cx="6878415" cy="4494645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  <a:prstDash val="sysDash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직선 연결선 46"/>
                    <p:cNvCxnSpPr>
                      <a:stCxn id="28" idx="7"/>
                    </p:cNvCxnSpPr>
                    <p:nvPr/>
                  </p:nvCxnSpPr>
                  <p:spPr>
                    <a:xfrm flipV="1">
                      <a:off x="1005953" y="3243493"/>
                      <a:ext cx="7670503" cy="1871840"/>
                    </a:xfrm>
                    <a:prstGeom prst="line">
                      <a:avLst/>
                    </a:prstGeom>
                    <a:ln>
                      <a:solidFill>
                        <a:srgbClr val="FF0000"/>
                      </a:solidFill>
                      <a:prstDash val="sysDash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8" name="TextBox 47"/>
                    <p:cNvSpPr txBox="1"/>
                    <p:nvPr/>
                  </p:nvSpPr>
                  <p:spPr>
                    <a:xfrm>
                      <a:off x="7308304" y="424480"/>
                      <a:ext cx="513581" cy="25648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algn="ctr"/>
                      <a:r>
                        <a:rPr lang="en-US" altLang="ko-KR" sz="900" b="1" u="sng" dirty="0" smtClean="0">
                          <a:solidFill>
                            <a:srgbClr val="FF0000"/>
                          </a:solidFill>
                        </a:rPr>
                        <a:t>1.185</a:t>
                      </a:r>
                      <a:endParaRPr lang="ko-KR" altLang="en-US" sz="1100" b="1" u="sng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49" name="TextBox 48"/>
                    <p:cNvSpPr txBox="1"/>
                    <p:nvPr/>
                  </p:nvSpPr>
                  <p:spPr>
                    <a:xfrm>
                      <a:off x="8306891" y="3359556"/>
                      <a:ext cx="513581" cy="25648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algn="ctr"/>
                      <a:r>
                        <a:rPr lang="en-US" altLang="ko-KR" sz="900" b="1" u="sng" dirty="0" smtClean="0">
                          <a:solidFill>
                            <a:srgbClr val="FF0000"/>
                          </a:solidFill>
                        </a:rPr>
                        <a:t>2.069</a:t>
                      </a:r>
                      <a:endParaRPr lang="ko-KR" altLang="en-US" sz="1100" b="1" u="sng" dirty="0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  <p:grpSp>
                <p:nvGrpSpPr>
                  <p:cNvPr id="32" name="그룹 31"/>
                  <p:cNvGrpSpPr/>
                  <p:nvPr/>
                </p:nvGrpSpPr>
                <p:grpSpPr>
                  <a:xfrm>
                    <a:off x="1005953" y="1055300"/>
                    <a:ext cx="7855285" cy="4060033"/>
                    <a:chOff x="1005953" y="1055300"/>
                    <a:chExt cx="7855285" cy="4060033"/>
                  </a:xfrm>
                </p:grpSpPr>
                <p:cxnSp>
                  <p:nvCxnSpPr>
                    <p:cNvPr id="42" name="직선 연결선 41"/>
                    <p:cNvCxnSpPr>
                      <a:stCxn id="28" idx="7"/>
                    </p:cNvCxnSpPr>
                    <p:nvPr/>
                  </p:nvCxnSpPr>
                  <p:spPr>
                    <a:xfrm flipV="1">
                      <a:off x="1005953" y="1268760"/>
                      <a:ext cx="7238455" cy="3846573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  <a:prstDash val="lgDash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직선 연결선 42"/>
                    <p:cNvCxnSpPr>
                      <a:stCxn id="28" idx="7"/>
                    </p:cNvCxnSpPr>
                    <p:nvPr/>
                  </p:nvCxnSpPr>
                  <p:spPr>
                    <a:xfrm flipV="1">
                      <a:off x="1005953" y="2106248"/>
                      <a:ext cx="7598495" cy="3009085"/>
                    </a:xfrm>
                    <a:prstGeom prst="line">
                      <a:avLst/>
                    </a:prstGeom>
                    <a:ln>
                      <a:solidFill>
                        <a:srgbClr val="0070C0"/>
                      </a:solidFill>
                      <a:prstDash val="lgDash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4" name="TextBox 43"/>
                    <p:cNvSpPr txBox="1"/>
                    <p:nvPr/>
                  </p:nvSpPr>
                  <p:spPr>
                    <a:xfrm>
                      <a:off x="7649294" y="1055300"/>
                      <a:ext cx="513581" cy="25648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algn="ctr"/>
                      <a:r>
                        <a:rPr lang="en-US" altLang="ko-KR" sz="900" b="1" u="sng" dirty="0" smtClean="0">
                          <a:solidFill>
                            <a:srgbClr val="0070C0"/>
                          </a:solidFill>
                        </a:rPr>
                        <a:t>1.388</a:t>
                      </a:r>
                      <a:endParaRPr lang="ko-KR" altLang="en-US" sz="1100" b="1" u="sng" dirty="0">
                        <a:solidFill>
                          <a:srgbClr val="0070C0"/>
                        </a:solidFill>
                      </a:endParaRPr>
                    </a:p>
                  </p:txBody>
                </p:sp>
                <p:sp>
                  <p:nvSpPr>
                    <p:cNvPr id="45" name="TextBox 44"/>
                    <p:cNvSpPr txBox="1"/>
                    <p:nvPr/>
                  </p:nvSpPr>
                  <p:spPr>
                    <a:xfrm>
                      <a:off x="8347657" y="2224680"/>
                      <a:ext cx="513581" cy="25648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algn="ctr"/>
                      <a:r>
                        <a:rPr lang="en-US" altLang="ko-KR" sz="900" b="1" dirty="0" smtClean="0">
                          <a:solidFill>
                            <a:srgbClr val="0070C0"/>
                          </a:solidFill>
                        </a:rPr>
                        <a:t>1.653</a:t>
                      </a:r>
                      <a:endParaRPr lang="ko-KR" altLang="en-US" sz="1100" b="1" dirty="0">
                        <a:solidFill>
                          <a:srgbClr val="0070C0"/>
                        </a:solidFill>
                      </a:endParaRPr>
                    </a:p>
                  </p:txBody>
                </p:sp>
              </p:grpSp>
              <p:grpSp>
                <p:nvGrpSpPr>
                  <p:cNvPr id="33" name="그룹 32"/>
                  <p:cNvGrpSpPr/>
                  <p:nvPr/>
                </p:nvGrpSpPr>
                <p:grpSpPr>
                  <a:xfrm>
                    <a:off x="1005953" y="1810429"/>
                    <a:ext cx="7855285" cy="3304904"/>
                    <a:chOff x="1005953" y="1810429"/>
                    <a:chExt cx="7855285" cy="3304904"/>
                  </a:xfrm>
                </p:grpSpPr>
                <p:cxnSp>
                  <p:nvCxnSpPr>
                    <p:cNvPr id="38" name="직선 연결선 37"/>
                    <p:cNvCxnSpPr>
                      <a:stCxn id="28" idx="7"/>
                    </p:cNvCxnSpPr>
                    <p:nvPr/>
                  </p:nvCxnSpPr>
                  <p:spPr>
                    <a:xfrm flipV="1">
                      <a:off x="1005953" y="2060848"/>
                      <a:ext cx="7526487" cy="3054485"/>
                    </a:xfrm>
                    <a:prstGeom prst="line">
                      <a:avLst/>
                    </a:prstGeom>
                    <a:ln>
                      <a:solidFill>
                        <a:srgbClr val="FFC000"/>
                      </a:solidFill>
                      <a:prstDash val="lgDash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직선 연결선 38"/>
                    <p:cNvCxnSpPr>
                      <a:stCxn id="28" idx="7"/>
                    </p:cNvCxnSpPr>
                    <p:nvPr/>
                  </p:nvCxnSpPr>
                  <p:spPr>
                    <a:xfrm flipV="1">
                      <a:off x="1005953" y="3128268"/>
                      <a:ext cx="7341704" cy="1987065"/>
                    </a:xfrm>
                    <a:prstGeom prst="line">
                      <a:avLst/>
                    </a:prstGeom>
                    <a:ln>
                      <a:solidFill>
                        <a:srgbClr val="FFC000"/>
                      </a:solidFill>
                      <a:prstDash val="lgDash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0" name="TextBox 39"/>
                    <p:cNvSpPr txBox="1"/>
                    <p:nvPr/>
                  </p:nvSpPr>
                  <p:spPr>
                    <a:xfrm>
                      <a:off x="8235672" y="1810429"/>
                      <a:ext cx="513581" cy="25648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algn="ctr"/>
                      <a:r>
                        <a:rPr lang="en-US" altLang="ko-KR" sz="900" b="1" dirty="0" smtClean="0">
                          <a:solidFill>
                            <a:srgbClr val="FFC000"/>
                          </a:solidFill>
                        </a:rPr>
                        <a:t>1.615</a:t>
                      </a:r>
                    </a:p>
                  </p:txBody>
                </p:sp>
                <p:sp>
                  <p:nvSpPr>
                    <p:cNvPr id="41" name="TextBox 40"/>
                    <p:cNvSpPr txBox="1"/>
                    <p:nvPr/>
                  </p:nvSpPr>
                  <p:spPr>
                    <a:xfrm>
                      <a:off x="8347657" y="2967507"/>
                      <a:ext cx="513581" cy="25648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algn="ctr"/>
                      <a:r>
                        <a:rPr lang="en-US" altLang="ko-KR" sz="900" b="1" dirty="0" smtClean="0">
                          <a:solidFill>
                            <a:srgbClr val="FFC000"/>
                          </a:solidFill>
                        </a:rPr>
                        <a:t>1.993</a:t>
                      </a:r>
                      <a:endParaRPr lang="ko-KR" altLang="en-US" sz="1100" b="1" dirty="0">
                        <a:solidFill>
                          <a:srgbClr val="FFC000"/>
                        </a:solidFill>
                      </a:endParaRPr>
                    </a:p>
                  </p:txBody>
                </p:sp>
              </p:grpSp>
              <p:cxnSp>
                <p:nvCxnSpPr>
                  <p:cNvPr id="34" name="직선 연결선 33"/>
                  <p:cNvCxnSpPr>
                    <a:stCxn id="28" idx="7"/>
                  </p:cNvCxnSpPr>
                  <p:nvPr/>
                </p:nvCxnSpPr>
                <p:spPr>
                  <a:xfrm flipV="1">
                    <a:off x="1005953" y="3095745"/>
                    <a:ext cx="7065334" cy="2019588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  <a:prstDash val="lgDashDot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직선 연결선 34"/>
                  <p:cNvCxnSpPr>
                    <a:stCxn id="28" idx="7"/>
                  </p:cNvCxnSpPr>
                  <p:nvPr/>
                </p:nvCxnSpPr>
                <p:spPr>
                  <a:xfrm flipV="1">
                    <a:off x="1005953" y="4000267"/>
                    <a:ext cx="7229720" cy="1115066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  <a:prstDash val="lgDashDot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7884368" y="2825469"/>
                    <a:ext cx="513581" cy="256480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en-US" altLang="ko-KR" sz="900" b="1" dirty="0" smtClean="0">
                        <a:solidFill>
                          <a:srgbClr val="00B050"/>
                        </a:solidFill>
                      </a:rPr>
                      <a:t>1.949</a:t>
                    </a:r>
                    <a:endParaRPr lang="ko-KR" altLang="en-US" sz="1100" b="1" dirty="0">
                      <a:solidFill>
                        <a:srgbClr val="00B050"/>
                      </a:solidFill>
                    </a:endParaRPr>
                  </a:p>
                </p:txBody>
              </p:sp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8257372" y="3846456"/>
                    <a:ext cx="513581" cy="256480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en-US" altLang="ko-KR" sz="900" b="1" u="sng" dirty="0" smtClean="0">
                        <a:solidFill>
                          <a:srgbClr val="00B050"/>
                        </a:solidFill>
                      </a:rPr>
                      <a:t>2.557</a:t>
                    </a:r>
                    <a:endParaRPr lang="ko-KR" altLang="en-US" sz="1100" b="1" u="sng" dirty="0">
                      <a:solidFill>
                        <a:srgbClr val="00B050"/>
                      </a:solidFill>
                    </a:endParaRPr>
                  </a:p>
                </p:txBody>
              </p:sp>
            </p:grpSp>
          </p:grpSp>
          <p:sp>
            <p:nvSpPr>
              <p:cNvPr id="85" name="Text Box 5"/>
              <p:cNvSpPr txBox="1">
                <a:spLocks noChangeArrowheads="1"/>
              </p:cNvSpPr>
              <p:nvPr/>
            </p:nvSpPr>
            <p:spPr bwMode="auto">
              <a:xfrm>
                <a:off x="7757727" y="6318173"/>
                <a:ext cx="925245" cy="27699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zh-CN" sz="1200" b="1" dirty="0" smtClean="0">
                    <a:cs typeface="Times New Roman" pitchFamily="18" charset="0"/>
                  </a:rPr>
                  <a:t>Beam pipe</a:t>
                </a:r>
                <a:endParaRPr lang="en-US" altLang="zh-CN" sz="1200" b="1" dirty="0">
                  <a:cs typeface="Times New Roman" pitchFamily="18" charset="0"/>
                </a:endParaRPr>
              </a:p>
            </p:txBody>
          </p:sp>
        </p:grpSp>
      </p:grpSp>
      <p:cxnSp>
        <p:nvCxnSpPr>
          <p:cNvPr id="104" name="직선 연결선 103"/>
          <p:cNvCxnSpPr/>
          <p:nvPr/>
        </p:nvCxnSpPr>
        <p:spPr>
          <a:xfrm>
            <a:off x="1203808" y="3068960"/>
            <a:ext cx="468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714348" cy="714356"/>
          </a:xfrm>
        </p:spPr>
        <p:txBody>
          <a:bodyPr/>
          <a:lstStyle/>
          <a:p>
            <a:pPr algn="ctr"/>
            <a:fld id="{4BEDD84E-25D4-4983-8AA1-2863C96F08D9}" type="slidenum">
              <a:rPr lang="ko-KR" altLang="en-US" sz="1500" b="1" smtClean="0">
                <a:solidFill>
                  <a:schemeClr val="tx1"/>
                </a:solidFill>
              </a:rPr>
              <a:pPr algn="ctr"/>
              <a:t>10</a:t>
            </a:fld>
            <a:r>
              <a:rPr lang="en-US" altLang="ko-KR" sz="1500" b="1" dirty="0" smtClean="0">
                <a:solidFill>
                  <a:schemeClr val="tx1"/>
                </a:solidFill>
              </a:rPr>
              <a:t>/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67" y="1628800"/>
            <a:ext cx="4456269" cy="122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4" name="그룹 93"/>
          <p:cNvGrpSpPr/>
          <p:nvPr/>
        </p:nvGrpSpPr>
        <p:grpSpPr>
          <a:xfrm>
            <a:off x="4814547" y="4606823"/>
            <a:ext cx="775904" cy="1183686"/>
            <a:chOff x="5004048" y="4496500"/>
            <a:chExt cx="775904" cy="1183686"/>
          </a:xfrm>
        </p:grpSpPr>
        <p:cxnSp>
          <p:nvCxnSpPr>
            <p:cNvPr id="90" name="직선 화살표 연결선 89"/>
            <p:cNvCxnSpPr/>
            <p:nvPr/>
          </p:nvCxnSpPr>
          <p:spPr>
            <a:xfrm>
              <a:off x="5004048" y="4496500"/>
              <a:ext cx="288032" cy="1183686"/>
            </a:xfrm>
            <a:prstGeom prst="straightConnector1">
              <a:avLst/>
            </a:prstGeom>
            <a:ln w="15875">
              <a:solidFill>
                <a:schemeClr val="bg1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 Box 5"/>
            <p:cNvSpPr txBox="1">
              <a:spLocks noChangeArrowheads="1"/>
            </p:cNvSpPr>
            <p:nvPr/>
          </p:nvSpPr>
          <p:spPr bwMode="auto">
            <a:xfrm>
              <a:off x="5131880" y="4829520"/>
              <a:ext cx="648072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CN" sz="1200" b="1" u="sng" dirty="0" smtClean="0">
                  <a:solidFill>
                    <a:schemeClr val="bg1">
                      <a:lumMod val="50000"/>
                    </a:schemeClr>
                  </a:solidFill>
                  <a:cs typeface="Times New Roman" pitchFamily="18" charset="0"/>
                </a:rPr>
                <a:t>Run 12</a:t>
              </a:r>
              <a:endParaRPr lang="en-US" altLang="zh-CN" sz="1200" b="1" u="sng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endParaRPr>
            </a:p>
          </p:txBody>
        </p:sp>
      </p:grpSp>
      <p:grpSp>
        <p:nvGrpSpPr>
          <p:cNvPr id="102" name="그룹 101"/>
          <p:cNvGrpSpPr/>
          <p:nvPr/>
        </p:nvGrpSpPr>
        <p:grpSpPr>
          <a:xfrm>
            <a:off x="5446435" y="3487223"/>
            <a:ext cx="946426" cy="2127876"/>
            <a:chOff x="5635936" y="3376900"/>
            <a:chExt cx="946426" cy="2127876"/>
          </a:xfrm>
        </p:grpSpPr>
        <p:cxnSp>
          <p:nvCxnSpPr>
            <p:cNvPr id="96" name="직선 화살표 연결선 95"/>
            <p:cNvCxnSpPr>
              <a:cxnSpLocks noChangeAspect="1"/>
            </p:cNvCxnSpPr>
            <p:nvPr/>
          </p:nvCxnSpPr>
          <p:spPr>
            <a:xfrm>
              <a:off x="6064758" y="3376900"/>
              <a:ext cx="100741" cy="41400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 Box 5"/>
            <p:cNvSpPr txBox="1">
              <a:spLocks noChangeArrowheads="1"/>
            </p:cNvSpPr>
            <p:nvPr/>
          </p:nvSpPr>
          <p:spPr bwMode="auto">
            <a:xfrm>
              <a:off x="5635936" y="4101348"/>
              <a:ext cx="648072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CN" sz="1200" b="1" u="sng" dirty="0" smtClean="0">
                  <a:cs typeface="Times New Roman" pitchFamily="18" charset="0"/>
                </a:rPr>
                <a:t>Run 13</a:t>
              </a:r>
              <a:endParaRPr lang="en-US" altLang="zh-CN" sz="1200" b="1" u="sng" dirty="0">
                <a:cs typeface="Times New Roman" pitchFamily="18" charset="0"/>
              </a:endParaRPr>
            </a:p>
          </p:txBody>
        </p:sp>
        <p:cxnSp>
          <p:nvCxnSpPr>
            <p:cNvPr id="99" name="직선 화살표 연결선 98"/>
            <p:cNvCxnSpPr>
              <a:cxnSpLocks noChangeAspect="1"/>
            </p:cNvCxnSpPr>
            <p:nvPr/>
          </p:nvCxnSpPr>
          <p:spPr>
            <a:xfrm>
              <a:off x="6180026" y="3852759"/>
              <a:ext cx="296090" cy="121680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직선 화살표 연결선 100"/>
            <p:cNvCxnSpPr>
              <a:cxnSpLocks noChangeAspect="1"/>
            </p:cNvCxnSpPr>
            <p:nvPr/>
          </p:nvCxnSpPr>
          <p:spPr>
            <a:xfrm>
              <a:off x="6488996" y="5121083"/>
              <a:ext cx="93366" cy="383693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내용 개체 틀 2"/>
          <p:cNvSpPr>
            <a:spLocks noGrp="1"/>
          </p:cNvSpPr>
          <p:nvPr/>
        </p:nvSpPr>
        <p:spPr>
          <a:xfrm>
            <a:off x="843768" y="938878"/>
            <a:ext cx="8208912" cy="553998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0000" indent="-270000">
              <a:lnSpc>
                <a:spcPct val="15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altLang="ko-K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Update in Run 13 trigger configuration: </a:t>
            </a:r>
            <a:r>
              <a:rPr lang="en-US" altLang="ko-KR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RPC1 integrated to the DAQ during Run 12</a:t>
            </a:r>
            <a:endParaRPr lang="en-US" altLang="ko-KR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2" name="제목 1"/>
          <p:cNvSpPr>
            <a:spLocks noGrp="1"/>
          </p:cNvSpPr>
          <p:nvPr>
            <p:ph type="title"/>
          </p:nvPr>
        </p:nvSpPr>
        <p:spPr>
          <a:xfrm>
            <a:off x="714348" y="0"/>
            <a:ext cx="8429652" cy="725470"/>
          </a:xfrm>
        </p:spPr>
        <p:txBody>
          <a:bodyPr>
            <a:normAutofit/>
          </a:bodyPr>
          <a:lstStyle/>
          <a:p>
            <a:pPr algn="l"/>
            <a:r>
              <a:rPr lang="en-US" altLang="ko-KR" sz="3000" dirty="0" smtClean="0"/>
              <a:t>  </a:t>
            </a:r>
            <a:r>
              <a:rPr lang="en-US" altLang="ko-KR" sz="3000" b="1" dirty="0"/>
              <a:t>2</a:t>
            </a:r>
            <a:r>
              <a:rPr lang="en-US" altLang="ko-KR" sz="3000" b="1" dirty="0" smtClean="0"/>
              <a:t>. PHENIX RPCs</a:t>
            </a:r>
            <a:r>
              <a:rPr lang="en-US" altLang="ko-KR" sz="2000" b="1" dirty="0" smtClean="0"/>
              <a:t> - a. Overview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2322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3000" dirty="0" smtClean="0"/>
              <a:t>  </a:t>
            </a:r>
            <a:r>
              <a:rPr lang="en-US" altLang="ko-KR" sz="3000" b="1" dirty="0"/>
              <a:t>2</a:t>
            </a:r>
            <a:r>
              <a:rPr lang="en-US" altLang="ko-KR" sz="3000" b="1" dirty="0" smtClean="0"/>
              <a:t>. PHENIX RPCs</a:t>
            </a:r>
            <a:r>
              <a:rPr lang="en-US" altLang="ko-KR" sz="2000" b="1" dirty="0" smtClean="0"/>
              <a:t> - a. Overview</a:t>
            </a:r>
            <a:endParaRPr lang="ko-KR" altLang="en-US" sz="3000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4BEDD84E-25D4-4983-8AA1-2863C96F08D9}" type="slidenum">
              <a:rPr lang="ko-KR" altLang="en-US" sz="1500" b="1" smtClean="0">
                <a:solidFill>
                  <a:schemeClr val="tx1"/>
                </a:solidFill>
              </a:rPr>
              <a:pPr algn="ctr"/>
              <a:t>11</a:t>
            </a:fld>
            <a:r>
              <a:rPr lang="en-US" altLang="ko-KR" sz="1500" b="1" dirty="0" smtClean="0">
                <a:solidFill>
                  <a:schemeClr val="tx1"/>
                </a:solidFill>
              </a:rPr>
              <a:t>/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  <p:sp>
        <p:nvSpPr>
          <p:cNvPr id="56" name="내용 개체 틀 2"/>
          <p:cNvSpPr>
            <a:spLocks noGrp="1"/>
          </p:cNvSpPr>
          <p:nvPr/>
        </p:nvSpPr>
        <p:spPr>
          <a:xfrm>
            <a:off x="1239256" y="3929066"/>
            <a:ext cx="7372376" cy="255454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0000" indent="-270000">
              <a:lnSpc>
                <a:spcPct val="15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altLang="ko-K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PHENIX muon trigger RPC</a:t>
            </a:r>
          </a:p>
          <a:p>
            <a:pPr marL="727200" lvl="2" indent="-270000">
              <a:lnSpc>
                <a:spcPts val="2200"/>
              </a:lnSpc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Bakelite double gap RPC</a:t>
            </a:r>
          </a:p>
          <a:p>
            <a:pPr marL="727200" lvl="2" indent="-270000">
              <a:lnSpc>
                <a:spcPts val="2200"/>
              </a:lnSpc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Based on CMS endcap RPC technology and expertise</a:t>
            </a:r>
          </a:p>
          <a:p>
            <a:pPr marL="727200" lvl="2" indent="-270000">
              <a:lnSpc>
                <a:spcPts val="2200"/>
              </a:lnSpc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Fast time response: 1 </a:t>
            </a: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~</a:t>
            </a: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2 ns for MIP</a:t>
            </a:r>
          </a:p>
          <a:p>
            <a:pPr marL="727200" lvl="2" indent="-270000">
              <a:lnSpc>
                <a:spcPts val="2200"/>
              </a:lnSpc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Gas mixture:</a:t>
            </a:r>
          </a:p>
          <a:p>
            <a:pPr marL="1184400" lvl="3" indent="-270000">
              <a:lnSpc>
                <a:spcPts val="1700"/>
              </a:lnSpc>
              <a:buClr>
                <a:schemeClr val="tx2"/>
              </a:buClr>
              <a:buSzPct val="75000"/>
              <a:buFontTx/>
              <a:buChar char="-"/>
            </a:pPr>
            <a:r>
              <a:rPr lang="en-US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95 % C</a:t>
            </a:r>
            <a:r>
              <a:rPr lang="en-US" altLang="ko-KR" sz="1200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en-US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</a:t>
            </a:r>
            <a:r>
              <a:rPr lang="en-US" altLang="ko-KR" sz="1200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en-US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</a:t>
            </a:r>
            <a:r>
              <a:rPr lang="en-US" altLang="ko-KR" sz="1200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  <a:r>
              <a:rPr lang="en-US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(R134A, base gas for avalanche mode RPC)</a:t>
            </a:r>
          </a:p>
          <a:p>
            <a:pPr marL="1184400" lvl="3" indent="-270000">
              <a:lnSpc>
                <a:spcPts val="1700"/>
              </a:lnSpc>
              <a:buClr>
                <a:schemeClr val="tx2"/>
              </a:buClr>
              <a:buSzPct val="75000"/>
              <a:buFontTx/>
              <a:buChar char="-"/>
            </a:pPr>
            <a:r>
              <a:rPr lang="en-US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4.5  % i-C</a:t>
            </a:r>
            <a:r>
              <a:rPr lang="en-US" altLang="ko-KR" sz="1200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  <a:r>
              <a:rPr lang="en-US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</a:t>
            </a:r>
            <a:r>
              <a:rPr lang="en-US" altLang="ko-KR" sz="1200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10</a:t>
            </a:r>
            <a:r>
              <a:rPr lang="en-US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(isobutane, photon quencher)</a:t>
            </a:r>
          </a:p>
          <a:p>
            <a:pPr marL="1184400" lvl="3" indent="-270000">
              <a:lnSpc>
                <a:spcPts val="1700"/>
              </a:lnSpc>
              <a:buClr>
                <a:schemeClr val="tx2"/>
              </a:buClr>
              <a:buSzPct val="75000"/>
              <a:buFontTx/>
              <a:buChar char="-"/>
            </a:pPr>
            <a:r>
              <a:rPr lang="en-US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0.5 % SF</a:t>
            </a:r>
            <a:r>
              <a:rPr lang="en-US" altLang="ko-KR" sz="1200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</a:t>
            </a:r>
            <a:r>
              <a:rPr lang="en-US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(electron quencher)</a:t>
            </a:r>
          </a:p>
          <a:p>
            <a:pPr marL="1184400" lvl="3" indent="-270000">
              <a:lnSpc>
                <a:spcPts val="1700"/>
              </a:lnSpc>
              <a:buClr>
                <a:schemeClr val="tx2"/>
              </a:buClr>
              <a:buSzPct val="75000"/>
              <a:buFontTx/>
              <a:buChar char="-"/>
            </a:pPr>
            <a:r>
              <a:rPr lang="en-US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~</a:t>
            </a:r>
            <a:r>
              <a:rPr lang="en-US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40 % relative humidity</a:t>
            </a:r>
          </a:p>
        </p:txBody>
      </p:sp>
      <p:grpSp>
        <p:nvGrpSpPr>
          <p:cNvPr id="57" name="그룹 56"/>
          <p:cNvGrpSpPr>
            <a:grpSpLocks noChangeAspect="1"/>
          </p:cNvGrpSpPr>
          <p:nvPr/>
        </p:nvGrpSpPr>
        <p:grpSpPr>
          <a:xfrm>
            <a:off x="1098151" y="1214421"/>
            <a:ext cx="4259385" cy="2598304"/>
            <a:chOff x="4670072" y="2000240"/>
            <a:chExt cx="4116770" cy="2511306"/>
          </a:xfrm>
        </p:grpSpPr>
        <p:pic>
          <p:nvPicPr>
            <p:cNvPr id="58" name="Picture 27" descr="RPC drawing for ieee poste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10057" y="2143116"/>
              <a:ext cx="3976785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" name="직사각형 58"/>
            <p:cNvSpPr/>
            <p:nvPr/>
          </p:nvSpPr>
          <p:spPr>
            <a:xfrm>
              <a:off x="5831250" y="2410306"/>
              <a:ext cx="1620000" cy="90000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0" name="직사각형 59"/>
            <p:cNvSpPr/>
            <p:nvPr/>
          </p:nvSpPr>
          <p:spPr>
            <a:xfrm>
              <a:off x="5849006" y="4116746"/>
              <a:ext cx="1620000" cy="90000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1" name="직사각형 60"/>
            <p:cNvSpPr/>
            <p:nvPr/>
          </p:nvSpPr>
          <p:spPr>
            <a:xfrm>
              <a:off x="5831250" y="2267430"/>
              <a:ext cx="1620000" cy="9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2" name="직사각형 61"/>
            <p:cNvSpPr/>
            <p:nvPr/>
          </p:nvSpPr>
          <p:spPr>
            <a:xfrm>
              <a:off x="5849006" y="4269146"/>
              <a:ext cx="1620000" cy="9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3" name="TextBox 27"/>
            <p:cNvSpPr txBox="1"/>
            <p:nvPr/>
          </p:nvSpPr>
          <p:spPr>
            <a:xfrm>
              <a:off x="4893264" y="2330796"/>
              <a:ext cx="928694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000" b="1" dirty="0" smtClean="0">
                  <a:solidFill>
                    <a:srgbClr val="926F00"/>
                  </a:solidFill>
                </a:rPr>
                <a:t>Cu foil (2 mm)</a:t>
              </a:r>
              <a:endParaRPr lang="ko-KR" altLang="en-US" sz="1000" b="1" dirty="0">
                <a:solidFill>
                  <a:srgbClr val="926F00"/>
                </a:solidFill>
              </a:endParaRPr>
            </a:p>
          </p:txBody>
        </p:sp>
        <p:sp>
          <p:nvSpPr>
            <p:cNvPr id="64" name="TextBox 28"/>
            <p:cNvSpPr txBox="1"/>
            <p:nvPr/>
          </p:nvSpPr>
          <p:spPr>
            <a:xfrm>
              <a:off x="5000628" y="2160872"/>
              <a:ext cx="812452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000" b="1" dirty="0" smtClean="0">
                  <a:solidFill>
                    <a:schemeClr val="bg1">
                      <a:lumMod val="50000"/>
                    </a:schemeClr>
                  </a:solidFill>
                </a:rPr>
                <a:t>Mylar sheet</a:t>
              </a:r>
              <a:endParaRPr lang="ko-KR" altLang="en-US" sz="1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65" name="직선 화살표 연결선 64"/>
            <p:cNvCxnSpPr/>
            <p:nvPr/>
          </p:nvCxnSpPr>
          <p:spPr>
            <a:xfrm>
              <a:off x="5733178" y="2302160"/>
              <a:ext cx="162000" cy="1588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직선 화살표 연결선 65"/>
            <p:cNvCxnSpPr/>
            <p:nvPr/>
          </p:nvCxnSpPr>
          <p:spPr>
            <a:xfrm>
              <a:off x="5733178" y="2445450"/>
              <a:ext cx="162000" cy="1588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직사각형 66"/>
            <p:cNvSpPr/>
            <p:nvPr/>
          </p:nvSpPr>
          <p:spPr>
            <a:xfrm>
              <a:off x="5831250" y="2106798"/>
              <a:ext cx="1620000" cy="90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8" name="TextBox 32"/>
            <p:cNvSpPr txBox="1"/>
            <p:nvPr/>
          </p:nvSpPr>
          <p:spPr>
            <a:xfrm>
              <a:off x="4670072" y="2000240"/>
              <a:ext cx="1143008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000" b="1" dirty="0" smtClean="0"/>
                <a:t>Module frame (Al</a:t>
              </a:r>
              <a:r>
                <a:rPr lang="en-US" altLang="ko-KR" sz="1000" dirty="0" smtClean="0"/>
                <a:t>)</a:t>
              </a:r>
              <a:endParaRPr lang="ko-KR" altLang="en-US" sz="1000" dirty="0"/>
            </a:p>
          </p:txBody>
        </p:sp>
        <p:cxnSp>
          <p:nvCxnSpPr>
            <p:cNvPr id="69" name="직선 화살표 연결선 68"/>
            <p:cNvCxnSpPr/>
            <p:nvPr/>
          </p:nvCxnSpPr>
          <p:spPr>
            <a:xfrm>
              <a:off x="5732764" y="2143116"/>
              <a:ext cx="162000" cy="1588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직사각형 69"/>
            <p:cNvSpPr/>
            <p:nvPr/>
          </p:nvSpPr>
          <p:spPr>
            <a:xfrm>
              <a:off x="5849006" y="4421546"/>
              <a:ext cx="1620000" cy="90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aphicFrame>
        <p:nvGraphicFramePr>
          <p:cNvPr id="71" name="표 70"/>
          <p:cNvGraphicFramePr>
            <a:graphicFrameLocks noGrp="1"/>
          </p:cNvGraphicFramePr>
          <p:nvPr/>
        </p:nvGraphicFramePr>
        <p:xfrm>
          <a:off x="5670183" y="1000108"/>
          <a:ext cx="3143272" cy="328615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01259"/>
                <a:gridCol w="1342013"/>
              </a:tblGrid>
              <a:tr h="957130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2000" smtClean="0">
                          <a:solidFill>
                            <a:schemeClr val="bg1"/>
                          </a:solidFill>
                        </a:rPr>
                        <a:t>PHENIX RPC requirements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  <a:buFont typeface="Arial" charset="0"/>
                        <a:buChar char="•"/>
                      </a:pPr>
                      <a:r>
                        <a:rPr lang="en-US" altLang="ko-KR" sz="1200" smtClean="0">
                          <a:solidFill>
                            <a:schemeClr val="bg1"/>
                          </a:solidFill>
                        </a:rPr>
                        <a:t>Most conditions are same as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  <a:buFont typeface="Arial" charset="0"/>
                        <a:buNone/>
                      </a:pPr>
                      <a:r>
                        <a:rPr lang="en-US" altLang="ko-KR" sz="1200" baseline="0" smtClean="0">
                          <a:solidFill>
                            <a:schemeClr val="bg1"/>
                          </a:solidFill>
                        </a:rPr>
                        <a:t>those for the CMS endcap RPCs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8817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smtClean="0"/>
                        <a:t>Time resolution</a:t>
                      </a:r>
                      <a:endParaRPr lang="ko-KR" altLang="en-US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smtClean="0"/>
                        <a:t>≤ </a:t>
                      </a:r>
                      <a:r>
                        <a:rPr lang="en-US" altLang="ko-KR" sz="1400" b="1" smtClean="0"/>
                        <a:t>3 ns</a:t>
                      </a:r>
                      <a:endParaRPr lang="ko-KR" altLang="en-US" sz="1400" b="1"/>
                    </a:p>
                  </a:txBody>
                  <a:tcPr anchor="ctr"/>
                </a:tc>
              </a:tr>
              <a:tr h="38817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smtClean="0"/>
                        <a:t>Average cluster size</a:t>
                      </a:r>
                      <a:endParaRPr lang="ko-KR" altLang="en-US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smtClean="0"/>
                        <a:t>≤ </a:t>
                      </a:r>
                      <a:r>
                        <a:rPr lang="en-US" altLang="ko-KR" sz="1400" b="1" smtClean="0"/>
                        <a:t>2 strips</a:t>
                      </a:r>
                      <a:endParaRPr lang="ko-KR" altLang="en-US" sz="1400" b="1"/>
                    </a:p>
                  </a:txBody>
                  <a:tcPr anchor="ctr"/>
                </a:tc>
              </a:tr>
              <a:tr h="38817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smtClean="0"/>
                        <a:t>Efficiency</a:t>
                      </a:r>
                      <a:endParaRPr lang="ko-KR" altLang="en-US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smtClean="0"/>
                        <a:t>＞ </a:t>
                      </a:r>
                      <a:r>
                        <a:rPr lang="en-US" altLang="ko-KR" sz="1400" b="1" smtClean="0"/>
                        <a:t>95 %</a:t>
                      </a:r>
                      <a:endParaRPr lang="ko-KR" altLang="en-US" sz="1400" b="1"/>
                    </a:p>
                  </a:txBody>
                  <a:tcPr anchor="ctr"/>
                </a:tc>
              </a:tr>
              <a:tr h="38817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smtClean="0"/>
                        <a:t>Rate</a:t>
                      </a:r>
                      <a:r>
                        <a:rPr lang="en-US" altLang="ko-KR" sz="1400" baseline="0" smtClean="0"/>
                        <a:t> capability</a:t>
                      </a:r>
                      <a:endParaRPr lang="ko-KR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smtClean="0"/>
                        <a:t>0.5 kHz/cm</a:t>
                      </a:r>
                      <a:r>
                        <a:rPr lang="en-US" altLang="ko-KR" sz="1400" baseline="30000" smtClean="0"/>
                        <a:t>2</a:t>
                      </a:r>
                      <a:endParaRPr lang="ko-KR" altLang="en-US" sz="1400" baseline="30000"/>
                    </a:p>
                  </a:txBody>
                  <a:tcPr anchor="ctr"/>
                </a:tc>
              </a:tr>
              <a:tr h="38817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smtClean="0"/>
                        <a:t>Average noise</a:t>
                      </a:r>
                      <a:r>
                        <a:rPr lang="en-US" altLang="ko-KR" sz="1400" b="1" baseline="0" smtClean="0"/>
                        <a:t> rate</a:t>
                      </a:r>
                      <a:endParaRPr lang="ko-KR" altLang="en-US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smtClean="0"/>
                        <a:t>＜</a:t>
                      </a:r>
                      <a:r>
                        <a:rPr lang="en-US" altLang="ko-KR" sz="1400" b="1" smtClean="0"/>
                        <a:t>10 Hz/cm</a:t>
                      </a:r>
                      <a:r>
                        <a:rPr lang="en-US" altLang="ko-KR" sz="1400" b="1" baseline="30000" smtClean="0"/>
                        <a:t>2</a:t>
                      </a:r>
                      <a:endParaRPr lang="ko-KR" altLang="en-US" sz="1400" b="1" baseline="30000"/>
                    </a:p>
                  </a:txBody>
                  <a:tcPr anchor="ctr"/>
                </a:tc>
              </a:tr>
              <a:tr h="38817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smtClean="0"/>
                        <a:t>#</a:t>
                      </a:r>
                      <a:r>
                        <a:rPr lang="en-US" altLang="ko-KR" sz="1400" baseline="0" smtClean="0"/>
                        <a:t> of streamer mode</a:t>
                      </a:r>
                      <a:endParaRPr lang="ko-KR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smtClean="0"/>
                        <a:t>＜</a:t>
                      </a:r>
                      <a:r>
                        <a:rPr lang="en-US" altLang="ko-KR" sz="1400" smtClean="0"/>
                        <a:t>10 %</a:t>
                      </a:r>
                      <a:endParaRPr lang="ko-KR" altLang="en-US" sz="140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4BEDD84E-25D4-4983-8AA1-2863C96F08D9}" type="slidenum">
              <a:rPr lang="ko-KR" altLang="en-US" sz="1500" b="1" smtClean="0">
                <a:solidFill>
                  <a:schemeClr val="tx1"/>
                </a:solidFill>
              </a:rPr>
              <a:pPr algn="ctr"/>
              <a:t>12</a:t>
            </a:fld>
            <a:r>
              <a:rPr lang="en-US" altLang="ko-KR" sz="1500" b="1" dirty="0" smtClean="0">
                <a:solidFill>
                  <a:schemeClr val="tx1"/>
                </a:solidFill>
              </a:rPr>
              <a:t>/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6330902" y="1342967"/>
            <a:ext cx="2313064" cy="4541820"/>
            <a:chOff x="6045390" y="1429724"/>
            <a:chExt cx="2313064" cy="4541820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6063320" y="1429724"/>
              <a:ext cx="2259316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CN" sz="1600" b="1" smtClean="0">
                  <a:cs typeface="Times New Roman" pitchFamily="18" charset="0"/>
                </a:rPr>
                <a:t>Module assembly flow</a:t>
              </a:r>
              <a:endParaRPr lang="en-US" altLang="zh-CN" sz="1600" b="1" dirty="0">
                <a:cs typeface="Times New Roman" pitchFamily="18" charset="0"/>
              </a:endParaRPr>
            </a:p>
          </p:txBody>
        </p:sp>
        <p:grpSp>
          <p:nvGrpSpPr>
            <p:cNvPr id="7" name="그룹 49"/>
            <p:cNvGrpSpPr/>
            <p:nvPr/>
          </p:nvGrpSpPr>
          <p:grpSpPr>
            <a:xfrm>
              <a:off x="6045390" y="1863652"/>
              <a:ext cx="2313064" cy="4107892"/>
              <a:chOff x="5429256" y="1589368"/>
              <a:chExt cx="2313064" cy="4107892"/>
            </a:xfrm>
          </p:grpSpPr>
          <p:sp>
            <p:nvSpPr>
              <p:cNvPr id="8" name="순서도: 처리 7"/>
              <p:cNvSpPr/>
              <p:nvPr/>
            </p:nvSpPr>
            <p:spPr>
              <a:xfrm>
                <a:off x="5429256" y="1589368"/>
                <a:ext cx="2286016" cy="500066"/>
              </a:xfrm>
              <a:prstGeom prst="flowChartProcess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sz="1200" smtClean="0"/>
                  <a:t>Lay down a Mylar sheet &amp; Cu foil</a:t>
                </a:r>
              </a:p>
              <a:p>
                <a:pPr algn="ctr"/>
                <a:r>
                  <a:rPr lang="en-US" altLang="ko-KR" sz="1200" smtClean="0"/>
                  <a:t>on the bottom module frame</a:t>
                </a:r>
                <a:endParaRPr lang="ko-KR" altLang="en-US" sz="1200"/>
              </a:p>
            </p:txBody>
          </p:sp>
          <p:sp>
            <p:nvSpPr>
              <p:cNvPr id="9" name="아래쪽 화살표 8"/>
              <p:cNvSpPr/>
              <p:nvPr/>
            </p:nvSpPr>
            <p:spPr>
              <a:xfrm>
                <a:off x="6518264" y="2115114"/>
                <a:ext cx="108000" cy="162000"/>
              </a:xfrm>
              <a:prstGeom prst="down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10" name="순서도: 처리 9"/>
              <p:cNvSpPr/>
              <p:nvPr/>
            </p:nvSpPr>
            <p:spPr>
              <a:xfrm>
                <a:off x="5438548" y="2294870"/>
                <a:ext cx="2286016" cy="500066"/>
              </a:xfrm>
              <a:prstGeom prst="flowChartProcess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sz="1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Put lower gap &amp;</a:t>
                </a:r>
              </a:p>
              <a:p>
                <a:pPr algn="ctr"/>
                <a:r>
                  <a:rPr lang="en-US" altLang="ko-KR" sz="1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Attach service lines (HV, gas)</a:t>
                </a:r>
                <a:endParaRPr lang="ko-KR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1" name="아래쪽 화살표 10"/>
              <p:cNvSpPr/>
              <p:nvPr/>
            </p:nvSpPr>
            <p:spPr>
              <a:xfrm>
                <a:off x="6517850" y="2820616"/>
                <a:ext cx="108000" cy="162000"/>
              </a:xfrm>
              <a:prstGeom prst="down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12" name="순서도: 처리 11"/>
              <p:cNvSpPr/>
              <p:nvPr/>
            </p:nvSpPr>
            <p:spPr>
              <a:xfrm>
                <a:off x="5438134" y="3000372"/>
                <a:ext cx="2286016" cy="500066"/>
              </a:xfrm>
              <a:prstGeom prst="flowChartProcess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sz="1200" smtClean="0">
                    <a:solidFill>
                      <a:schemeClr val="tx1"/>
                    </a:solidFill>
                  </a:rPr>
                  <a:t>Prepare readout strips &amp;</a:t>
                </a:r>
              </a:p>
              <a:p>
                <a:pPr algn="ctr"/>
                <a:r>
                  <a:rPr lang="en-US" altLang="ko-KR" sz="1200" smtClean="0">
                    <a:solidFill>
                      <a:schemeClr val="tx1"/>
                    </a:solidFill>
                  </a:rPr>
                  <a:t>Place it on the lower gap</a:t>
                </a:r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아래쪽 화살표 12"/>
              <p:cNvSpPr/>
              <p:nvPr/>
            </p:nvSpPr>
            <p:spPr>
              <a:xfrm>
                <a:off x="6527142" y="3536364"/>
                <a:ext cx="108000" cy="162000"/>
              </a:xfrm>
              <a:prstGeom prst="down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14" name="순서도: 처리 13"/>
              <p:cNvSpPr/>
              <p:nvPr/>
            </p:nvSpPr>
            <p:spPr>
              <a:xfrm>
                <a:off x="5447426" y="3724998"/>
                <a:ext cx="2286016" cy="500066"/>
              </a:xfrm>
              <a:prstGeom prst="flowChartProcess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sz="120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Put upper gap on the strip &amp;</a:t>
                </a:r>
              </a:p>
              <a:p>
                <a:pPr algn="ctr"/>
                <a:r>
                  <a:rPr lang="en-US" altLang="ko-KR" sz="120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Attach service lines</a:t>
                </a:r>
                <a:endParaRPr lang="ko-KR" altLang="en-US" sz="120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5" name="아래쪽 화살표 14"/>
              <p:cNvSpPr/>
              <p:nvPr/>
            </p:nvSpPr>
            <p:spPr>
              <a:xfrm>
                <a:off x="6536020" y="4258254"/>
                <a:ext cx="108000" cy="162000"/>
              </a:xfrm>
              <a:prstGeom prst="down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16" name="순서도: 처리 15"/>
              <p:cNvSpPr/>
              <p:nvPr/>
            </p:nvSpPr>
            <p:spPr>
              <a:xfrm>
                <a:off x="5456304" y="4455766"/>
                <a:ext cx="2286016" cy="500066"/>
              </a:xfrm>
              <a:prstGeom prst="flowChartProcess">
                <a:avLst/>
              </a:prstGeom>
              <a:solidFill>
                <a:srgbClr val="FFCD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sz="120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Put a Mylar sheet on upper gap &amp;</a:t>
                </a:r>
              </a:p>
              <a:p>
                <a:pPr algn="ctr"/>
                <a:r>
                  <a:rPr lang="en-US" altLang="ko-KR" sz="120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Wrap the cu foil</a:t>
                </a:r>
                <a:endParaRPr lang="ko-KR" altLang="en-US" sz="120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7" name="순서도: 처리 16"/>
              <p:cNvSpPr/>
              <p:nvPr/>
            </p:nvSpPr>
            <p:spPr>
              <a:xfrm>
                <a:off x="5455890" y="5197194"/>
                <a:ext cx="2286016" cy="500066"/>
              </a:xfrm>
              <a:prstGeom prst="flowChartProcess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sz="1200" smtClean="0"/>
                  <a:t>Close module frame </a:t>
                </a:r>
                <a:endParaRPr lang="ko-KR" altLang="en-US" sz="1200"/>
              </a:p>
            </p:txBody>
          </p:sp>
          <p:sp>
            <p:nvSpPr>
              <p:cNvPr id="18" name="아래쪽 화살표 17"/>
              <p:cNvSpPr/>
              <p:nvPr/>
            </p:nvSpPr>
            <p:spPr>
              <a:xfrm>
                <a:off x="6544898" y="4991758"/>
                <a:ext cx="108000" cy="162000"/>
              </a:xfrm>
              <a:prstGeom prst="down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</p:grpSp>
      </p:grpSp>
      <p:sp>
        <p:nvSpPr>
          <p:cNvPr id="19" name="내용 개체 틀 2"/>
          <p:cNvSpPr>
            <a:spLocks noGrp="1"/>
          </p:cNvSpPr>
          <p:nvPr/>
        </p:nvSpPr>
        <p:spPr>
          <a:xfrm>
            <a:off x="1223205" y="6215082"/>
            <a:ext cx="7411796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0000" indent="-270000">
              <a:buClr>
                <a:srgbClr val="002060"/>
              </a:buClr>
              <a:buSzPct val="75000"/>
              <a:buFont typeface="Arial" pitchFamily="34" charset="0"/>
              <a:buChar char="•"/>
            </a:pPr>
            <a:r>
              <a:rPr lang="en-US" altLang="ko-KR" sz="20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Modules for the station 3: </a:t>
            </a:r>
            <a:r>
              <a:rPr lang="en-US" altLang="ko-KR" sz="1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en-US" altLang="ko-KR" sz="16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(total 96) modules were produced</a:t>
            </a:r>
          </a:p>
        </p:txBody>
      </p:sp>
      <p:grpSp>
        <p:nvGrpSpPr>
          <p:cNvPr id="20" name="그룹 19"/>
          <p:cNvGrpSpPr>
            <a:grpSpLocks/>
          </p:cNvGrpSpPr>
          <p:nvPr/>
        </p:nvGrpSpPr>
        <p:grpSpPr>
          <a:xfrm>
            <a:off x="1285852" y="2161752"/>
            <a:ext cx="4500000" cy="3330000"/>
            <a:chOff x="4931868" y="4530117"/>
            <a:chExt cx="4212132" cy="3120348"/>
          </a:xfrm>
        </p:grpSpPr>
        <p:pic>
          <p:nvPicPr>
            <p:cNvPr id="21" name="그림 20" descr="DSC00037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31868" y="4530117"/>
              <a:ext cx="4161586" cy="3120348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</p:pic>
        <p:sp>
          <p:nvSpPr>
            <p:cNvPr id="22" name="TextBox 16"/>
            <p:cNvSpPr txBox="1">
              <a:spLocks noChangeArrowheads="1"/>
            </p:cNvSpPr>
            <p:nvPr/>
          </p:nvSpPr>
          <p:spPr bwMode="auto">
            <a:xfrm>
              <a:off x="6708151" y="7397090"/>
              <a:ext cx="2435849" cy="24513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100" b="1" smtClean="0">
                  <a:ea typeface="맑은 고딕" pitchFamily="50" charset="-127"/>
                  <a:cs typeface="Times New Roman" pitchFamily="18" charset="0"/>
                </a:rPr>
                <a:t>Fully assembled RPC detector module</a:t>
              </a:r>
              <a:endParaRPr kumimoji="0" lang="ko-KR" altLang="en-US" sz="1100" b="1">
                <a:ea typeface="맑은 고딕" pitchFamily="50" charset="-127"/>
                <a:cs typeface="Times New Roman" pitchFamily="18" charset="0"/>
              </a:endParaRP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1285852" y="2161752"/>
            <a:ext cx="4500000" cy="3330000"/>
            <a:chOff x="4620738" y="3522789"/>
            <a:chExt cx="4523262" cy="3335211"/>
          </a:xfrm>
        </p:grpSpPr>
        <p:pic>
          <p:nvPicPr>
            <p:cNvPr id="24" name="그림 23" descr="DSCN5967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20738" y="3522789"/>
              <a:ext cx="4523262" cy="3335211"/>
            </a:xfrm>
            <a:prstGeom prst="rect">
              <a:avLst/>
            </a:prstGeom>
          </p:spPr>
        </p:pic>
        <p:sp>
          <p:nvSpPr>
            <p:cNvPr id="25" name="TextBox 16"/>
            <p:cNvSpPr txBox="1">
              <a:spLocks noChangeArrowheads="1"/>
            </p:cNvSpPr>
            <p:nvPr/>
          </p:nvSpPr>
          <p:spPr bwMode="auto">
            <a:xfrm>
              <a:off x="7400618" y="6596390"/>
              <a:ext cx="1743382" cy="26161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0" lang="en-US" altLang="ko-KR" sz="1100" b="1" smtClean="0">
                  <a:ea typeface="맑은 고딕" pitchFamily="50" charset="-127"/>
                  <a:cs typeface="Times New Roman" pitchFamily="18" charset="0"/>
                </a:rPr>
                <a:t>Before wrap the Cu foil</a:t>
              </a: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1285852" y="2161752"/>
            <a:ext cx="4500000" cy="3330000"/>
            <a:chOff x="4624208" y="3524400"/>
            <a:chExt cx="4519792" cy="3333600"/>
          </a:xfrm>
        </p:grpSpPr>
        <p:pic>
          <p:nvPicPr>
            <p:cNvPr id="27" name="Picture 2" descr="F:\Chong\개인사진\Forward Upgrade\mass production\DSCN5166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24208" y="3524400"/>
              <a:ext cx="4519792" cy="3333600"/>
            </a:xfrm>
            <a:prstGeom prst="rect">
              <a:avLst/>
            </a:prstGeom>
            <a:noFill/>
          </p:spPr>
        </p:pic>
        <p:sp>
          <p:nvSpPr>
            <p:cNvPr id="28" name="TextBox 16"/>
            <p:cNvSpPr txBox="1">
              <a:spLocks noChangeArrowheads="1"/>
            </p:cNvSpPr>
            <p:nvPr/>
          </p:nvSpPr>
          <p:spPr bwMode="auto">
            <a:xfrm>
              <a:off x="6143636" y="6596390"/>
              <a:ext cx="3000364" cy="26161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0" lang="en-US" altLang="ko-KR" sz="1100" b="1" smtClean="0">
                  <a:ea typeface="맑은 고딕" pitchFamily="50" charset="-127"/>
                  <a:cs typeface="Times New Roman" pitchFamily="18" charset="0"/>
                </a:rPr>
                <a:t>Connect CPE cable to the H.V cable </a:t>
              </a:r>
              <a:r>
                <a:rPr lang="en-US" altLang="ko-KR" sz="1100" b="1" smtClean="0">
                  <a:ea typeface="맑은 고딕" pitchFamily="50" charset="-127"/>
                  <a:cs typeface="Times New Roman" pitchFamily="18" charset="0"/>
                </a:rPr>
                <a:t>(upper gap)</a:t>
              </a:r>
              <a:endParaRPr kumimoji="0" lang="ko-KR" altLang="en-US" sz="1100" b="1">
                <a:ea typeface="맑은 고딕" pitchFamily="50" charset="-127"/>
                <a:cs typeface="Times New Roman" pitchFamily="18" charset="0"/>
              </a:endParaRPr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1285852" y="2161752"/>
            <a:ext cx="4500000" cy="3345958"/>
            <a:chOff x="4619787" y="3524400"/>
            <a:chExt cx="4524213" cy="3349575"/>
          </a:xfrm>
        </p:grpSpPr>
        <p:pic>
          <p:nvPicPr>
            <p:cNvPr id="30" name="그림 29" descr="DSCN5897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19787" y="3524400"/>
              <a:ext cx="4524213" cy="3333600"/>
            </a:xfrm>
            <a:prstGeom prst="rect">
              <a:avLst/>
            </a:prstGeom>
          </p:spPr>
        </p:pic>
        <p:sp>
          <p:nvSpPr>
            <p:cNvPr id="31" name="TextBox 16"/>
            <p:cNvSpPr txBox="1">
              <a:spLocks noChangeArrowheads="1"/>
            </p:cNvSpPr>
            <p:nvPr/>
          </p:nvSpPr>
          <p:spPr bwMode="auto">
            <a:xfrm>
              <a:off x="6718992" y="6612082"/>
              <a:ext cx="2425008" cy="26189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0" lang="en-US" altLang="ko-KR" sz="1100" b="1" smtClean="0">
                  <a:ea typeface="맑은 고딕" pitchFamily="50" charset="-127"/>
                  <a:cs typeface="Times New Roman" pitchFamily="18" charset="0"/>
                </a:rPr>
                <a:t>Connect gas tubes to the upper gap</a:t>
              </a:r>
              <a:endParaRPr kumimoji="0" lang="ko-KR" altLang="en-US" sz="1100" b="1">
                <a:ea typeface="맑은 고딕" pitchFamily="50" charset="-127"/>
                <a:cs typeface="Times New Roman" pitchFamily="18" charset="0"/>
              </a:endParaRPr>
            </a:p>
          </p:txBody>
        </p:sp>
      </p:grpSp>
      <p:grpSp>
        <p:nvGrpSpPr>
          <p:cNvPr id="32" name="그룹 31"/>
          <p:cNvGrpSpPr/>
          <p:nvPr/>
        </p:nvGrpSpPr>
        <p:grpSpPr>
          <a:xfrm>
            <a:off x="1285852" y="2161752"/>
            <a:ext cx="4500000" cy="3330000"/>
            <a:chOff x="4699199" y="3524400"/>
            <a:chExt cx="4444801" cy="3333600"/>
          </a:xfrm>
        </p:grpSpPr>
        <p:pic>
          <p:nvPicPr>
            <p:cNvPr id="33" name="그림 32" descr="DSCN5875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99199" y="3524400"/>
              <a:ext cx="4444801" cy="3333600"/>
            </a:xfrm>
            <a:prstGeom prst="rect">
              <a:avLst/>
            </a:prstGeom>
          </p:spPr>
        </p:pic>
        <p:sp>
          <p:nvSpPr>
            <p:cNvPr id="34" name="TextBox 16"/>
            <p:cNvSpPr txBox="1">
              <a:spLocks noChangeArrowheads="1"/>
            </p:cNvSpPr>
            <p:nvPr/>
          </p:nvSpPr>
          <p:spPr bwMode="auto">
            <a:xfrm>
              <a:off x="6705844" y="6596390"/>
              <a:ext cx="2438156" cy="26161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0" lang="en-US" altLang="ko-KR" sz="1100" b="1" smtClean="0">
                  <a:ea typeface="맑은 고딕" pitchFamily="50" charset="-127"/>
                  <a:cs typeface="Times New Roman" pitchFamily="18" charset="0"/>
                </a:rPr>
                <a:t>Put upper gap on the readout strip</a:t>
              </a:r>
              <a:endParaRPr kumimoji="0" lang="ko-KR" altLang="en-US" sz="1100" b="1">
                <a:ea typeface="맑은 고딕" pitchFamily="50" charset="-127"/>
                <a:cs typeface="Times New Roman" pitchFamily="18" charset="0"/>
              </a:endParaRPr>
            </a:p>
          </p:txBody>
        </p:sp>
      </p:grpSp>
      <p:grpSp>
        <p:nvGrpSpPr>
          <p:cNvPr id="35" name="그룹 34"/>
          <p:cNvGrpSpPr/>
          <p:nvPr/>
        </p:nvGrpSpPr>
        <p:grpSpPr>
          <a:xfrm>
            <a:off x="1285852" y="2161752"/>
            <a:ext cx="4500000" cy="3330000"/>
            <a:chOff x="4694825" y="3524400"/>
            <a:chExt cx="4449175" cy="3333600"/>
          </a:xfrm>
        </p:grpSpPr>
        <p:pic>
          <p:nvPicPr>
            <p:cNvPr id="36" name="그림 35" descr="DSCN5847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94825" y="3524400"/>
              <a:ext cx="4449175" cy="3333600"/>
            </a:xfrm>
            <a:prstGeom prst="rect">
              <a:avLst/>
            </a:prstGeom>
          </p:spPr>
        </p:pic>
        <p:sp>
          <p:nvSpPr>
            <p:cNvPr id="37" name="TextBox 16"/>
            <p:cNvSpPr txBox="1">
              <a:spLocks noChangeArrowheads="1"/>
            </p:cNvSpPr>
            <p:nvPr/>
          </p:nvSpPr>
          <p:spPr bwMode="auto">
            <a:xfrm>
              <a:off x="6705844" y="6596390"/>
              <a:ext cx="2438156" cy="26161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0" lang="en-US" altLang="ko-KR" sz="1100" b="1" smtClean="0">
                  <a:ea typeface="맑은 고딕" pitchFamily="50" charset="-127"/>
                  <a:cs typeface="Times New Roman" pitchFamily="18" charset="0"/>
                </a:rPr>
                <a:t>Put readout strip on the lower gap</a:t>
              </a:r>
              <a:endParaRPr kumimoji="0" lang="ko-KR" altLang="en-US" sz="1100" b="1">
                <a:ea typeface="맑은 고딕" pitchFamily="50" charset="-127"/>
                <a:cs typeface="Times New Roman" pitchFamily="18" charset="0"/>
              </a:endParaRPr>
            </a:p>
          </p:txBody>
        </p:sp>
      </p:grpSp>
      <p:grpSp>
        <p:nvGrpSpPr>
          <p:cNvPr id="38" name="그룹 37"/>
          <p:cNvGrpSpPr/>
          <p:nvPr/>
        </p:nvGrpSpPr>
        <p:grpSpPr>
          <a:xfrm>
            <a:off x="1285852" y="2161752"/>
            <a:ext cx="4500000" cy="3330000"/>
            <a:chOff x="1357290" y="2071678"/>
            <a:chExt cx="4533252" cy="3333600"/>
          </a:xfrm>
        </p:grpSpPr>
        <p:pic>
          <p:nvPicPr>
            <p:cNvPr id="39" name="그림 38" descr="DSCN5830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57290" y="2071678"/>
              <a:ext cx="4533252" cy="3333600"/>
            </a:xfrm>
            <a:prstGeom prst="rect">
              <a:avLst/>
            </a:prstGeom>
          </p:spPr>
        </p:pic>
        <p:sp>
          <p:nvSpPr>
            <p:cNvPr id="40" name="TextBox 16"/>
            <p:cNvSpPr txBox="1">
              <a:spLocks noChangeArrowheads="1"/>
            </p:cNvSpPr>
            <p:nvPr/>
          </p:nvSpPr>
          <p:spPr bwMode="auto">
            <a:xfrm>
              <a:off x="2995345" y="5143668"/>
              <a:ext cx="2895197" cy="26161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0" lang="en-US" altLang="ko-KR" sz="1100" b="1" smtClean="0">
                  <a:ea typeface="맑은 고딕" pitchFamily="50" charset="-127"/>
                  <a:cs typeface="Times New Roman" pitchFamily="18" charset="0"/>
                </a:rPr>
                <a:t>Preparing readout strip (</a:t>
              </a:r>
              <a:r>
                <a:rPr lang="en-US" altLang="ko-KR" sz="1100" b="1" smtClean="0">
                  <a:ea typeface="맑은 고딕" pitchFamily="50" charset="-127"/>
                  <a:cs typeface="Times New Roman" pitchFamily="18" charset="0"/>
                </a:rPr>
                <a:t>attach signal cables)</a:t>
              </a:r>
              <a:endParaRPr kumimoji="0" lang="ko-KR" altLang="en-US" sz="1100" b="1">
                <a:ea typeface="맑은 고딕" pitchFamily="50" charset="-127"/>
                <a:cs typeface="Times New Roman" pitchFamily="18" charset="0"/>
              </a:endParaRPr>
            </a:p>
          </p:txBody>
        </p:sp>
      </p:grpSp>
      <p:grpSp>
        <p:nvGrpSpPr>
          <p:cNvPr id="41" name="그룹 40"/>
          <p:cNvGrpSpPr/>
          <p:nvPr/>
        </p:nvGrpSpPr>
        <p:grpSpPr>
          <a:xfrm>
            <a:off x="1285852" y="2161752"/>
            <a:ext cx="4500000" cy="3330000"/>
            <a:chOff x="1357291" y="2067770"/>
            <a:chExt cx="4533252" cy="3333600"/>
          </a:xfrm>
        </p:grpSpPr>
        <p:pic>
          <p:nvPicPr>
            <p:cNvPr id="42" name="그림 41" descr="DSCN5914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57291" y="2067770"/>
              <a:ext cx="4533252" cy="3333600"/>
            </a:xfrm>
            <a:prstGeom prst="rect">
              <a:avLst/>
            </a:prstGeom>
          </p:spPr>
        </p:pic>
        <p:sp>
          <p:nvSpPr>
            <p:cNvPr id="43" name="TextBox 16"/>
            <p:cNvSpPr txBox="1">
              <a:spLocks noChangeArrowheads="1"/>
            </p:cNvSpPr>
            <p:nvPr/>
          </p:nvSpPr>
          <p:spPr bwMode="auto">
            <a:xfrm>
              <a:off x="2461550" y="5139760"/>
              <a:ext cx="3428992" cy="26161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100" b="1" smtClean="0">
                  <a:ea typeface="맑은 고딕" pitchFamily="50" charset="-127"/>
                  <a:cs typeface="Times New Roman" pitchFamily="18" charset="0"/>
                </a:rPr>
                <a:t>Connect CPE cable to H.V cable on the bottom RPC gap</a:t>
              </a:r>
              <a:endParaRPr lang="en-US" altLang="ko-KR" sz="1100" b="1">
                <a:ea typeface="맑은 고딕" pitchFamily="50" charset="-127"/>
                <a:cs typeface="Times New Roman" pitchFamily="18" charset="0"/>
              </a:endParaRPr>
            </a:p>
          </p:txBody>
        </p:sp>
      </p:grpSp>
      <p:grpSp>
        <p:nvGrpSpPr>
          <p:cNvPr id="44" name="그룹 43"/>
          <p:cNvGrpSpPr/>
          <p:nvPr/>
        </p:nvGrpSpPr>
        <p:grpSpPr>
          <a:xfrm>
            <a:off x="1285852" y="2161752"/>
            <a:ext cx="4500000" cy="3330000"/>
            <a:chOff x="1357290" y="2060792"/>
            <a:chExt cx="4533252" cy="3333600"/>
          </a:xfrm>
        </p:grpSpPr>
        <p:pic>
          <p:nvPicPr>
            <p:cNvPr id="45" name="그림 44" descr="DSCN5835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57290" y="2060792"/>
              <a:ext cx="4533252" cy="3333600"/>
            </a:xfrm>
            <a:prstGeom prst="rect">
              <a:avLst/>
            </a:prstGeom>
          </p:spPr>
        </p:pic>
        <p:sp>
          <p:nvSpPr>
            <p:cNvPr id="46" name="TextBox 16"/>
            <p:cNvSpPr txBox="1">
              <a:spLocks noChangeArrowheads="1"/>
            </p:cNvSpPr>
            <p:nvPr/>
          </p:nvSpPr>
          <p:spPr bwMode="auto">
            <a:xfrm>
              <a:off x="4229712" y="5132782"/>
              <a:ext cx="1660830" cy="26161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100" b="1" smtClean="0">
                  <a:ea typeface="맑은 고딕" pitchFamily="50" charset="-127"/>
                  <a:cs typeface="Times New Roman" pitchFamily="18" charset="0"/>
                </a:rPr>
                <a:t>Connected gas tube</a:t>
              </a:r>
              <a:endParaRPr lang="en-US" altLang="ko-KR" sz="1100" b="1">
                <a:ea typeface="맑은 고딕" pitchFamily="50" charset="-127"/>
                <a:cs typeface="Times New Roman" pitchFamily="18" charset="0"/>
              </a:endParaRPr>
            </a:p>
          </p:txBody>
        </p:sp>
      </p:grpSp>
      <p:grpSp>
        <p:nvGrpSpPr>
          <p:cNvPr id="47" name="그룹 46"/>
          <p:cNvGrpSpPr/>
          <p:nvPr/>
        </p:nvGrpSpPr>
        <p:grpSpPr>
          <a:xfrm>
            <a:off x="1285852" y="2161752"/>
            <a:ext cx="4500000" cy="3330000"/>
            <a:chOff x="1357290" y="2071678"/>
            <a:chExt cx="4519917" cy="3333600"/>
          </a:xfrm>
        </p:grpSpPr>
        <p:pic>
          <p:nvPicPr>
            <p:cNvPr id="48" name="그림 47" descr="DSCN5818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57290" y="2071678"/>
              <a:ext cx="4519917" cy="3333600"/>
            </a:xfrm>
            <a:prstGeom prst="rect">
              <a:avLst/>
            </a:prstGeom>
          </p:spPr>
        </p:pic>
        <p:sp>
          <p:nvSpPr>
            <p:cNvPr id="49" name="TextBox 16"/>
            <p:cNvSpPr txBox="1">
              <a:spLocks noChangeArrowheads="1"/>
            </p:cNvSpPr>
            <p:nvPr/>
          </p:nvSpPr>
          <p:spPr bwMode="auto">
            <a:xfrm>
              <a:off x="2056336" y="5143668"/>
              <a:ext cx="3820871" cy="26161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0" lang="en-US" altLang="ko-KR" sz="1100" b="1" smtClean="0">
                  <a:ea typeface="맑은 고딕" pitchFamily="50" charset="-127"/>
                  <a:cs typeface="Times New Roman" pitchFamily="18" charset="0"/>
                </a:rPr>
                <a:t>Place lower gap into Cu foil &amp; </a:t>
              </a:r>
              <a:r>
                <a:rPr lang="en-US" altLang="ko-KR" sz="1100" b="1" smtClean="0">
                  <a:ea typeface="맑은 고딕" pitchFamily="50" charset="-127"/>
                  <a:cs typeface="Times New Roman" pitchFamily="18" charset="0"/>
                </a:rPr>
                <a:t>Connect Polyethylene gas tubes</a:t>
              </a:r>
              <a:endParaRPr kumimoji="0" lang="ko-KR" altLang="en-US" sz="1100" b="1">
                <a:ea typeface="맑은 고딕" pitchFamily="50" charset="-127"/>
                <a:cs typeface="Times New Roman" pitchFamily="18" charset="0"/>
              </a:endParaRPr>
            </a:p>
          </p:txBody>
        </p:sp>
      </p:grpSp>
      <p:grpSp>
        <p:nvGrpSpPr>
          <p:cNvPr id="50" name="그룹 49"/>
          <p:cNvGrpSpPr/>
          <p:nvPr/>
        </p:nvGrpSpPr>
        <p:grpSpPr>
          <a:xfrm>
            <a:off x="1285852" y="2188647"/>
            <a:ext cx="4500000" cy="3330000"/>
            <a:chOff x="1357290" y="2060792"/>
            <a:chExt cx="4528324" cy="3333600"/>
          </a:xfrm>
        </p:grpSpPr>
        <p:pic>
          <p:nvPicPr>
            <p:cNvPr id="51" name="그림 50" descr="DSC00045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57290" y="2060792"/>
              <a:ext cx="4528324" cy="3333600"/>
            </a:xfrm>
            <a:prstGeom prst="rect">
              <a:avLst/>
            </a:prstGeom>
          </p:spPr>
        </p:pic>
        <p:sp>
          <p:nvSpPr>
            <p:cNvPr id="52" name="TextBox 16"/>
            <p:cNvSpPr txBox="1">
              <a:spLocks noChangeArrowheads="1"/>
            </p:cNvSpPr>
            <p:nvPr/>
          </p:nvSpPr>
          <p:spPr bwMode="auto">
            <a:xfrm>
              <a:off x="2573307" y="5132782"/>
              <a:ext cx="3312307" cy="26161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0" lang="en-US" altLang="ko-KR" sz="1100" b="1" smtClean="0">
                  <a:ea typeface="맑은 고딕" pitchFamily="50" charset="-127"/>
                  <a:cs typeface="Times New Roman" pitchFamily="18" charset="0"/>
                </a:rPr>
                <a:t>Lay down Cu foil on the Mylar sheet (+ frame)</a:t>
              </a:r>
              <a:endParaRPr kumimoji="0" lang="ko-KR" altLang="en-US" sz="1100" b="1">
                <a:ea typeface="맑은 고딕" pitchFamily="50" charset="-127"/>
                <a:cs typeface="Times New Roman" pitchFamily="18" charset="0"/>
              </a:endParaRPr>
            </a:p>
          </p:txBody>
        </p:sp>
      </p:grpSp>
      <p:sp>
        <p:nvSpPr>
          <p:cNvPr id="53" name="Text Box 5"/>
          <p:cNvSpPr txBox="1">
            <a:spLocks noChangeArrowheads="1"/>
          </p:cNvSpPr>
          <p:nvPr/>
        </p:nvSpPr>
        <p:spPr bwMode="auto">
          <a:xfrm>
            <a:off x="2357422" y="5617671"/>
            <a:ext cx="225931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1600" b="1" dirty="0" smtClean="0">
                <a:cs typeface="Times New Roman" pitchFamily="18" charset="0"/>
              </a:rPr>
              <a:t>Assembly of module 3C</a:t>
            </a:r>
            <a:endParaRPr lang="en-US" altLang="zh-CN" sz="1600" b="1" dirty="0">
              <a:cs typeface="Times New Roman" pitchFamily="18" charset="0"/>
            </a:endParaRPr>
          </a:p>
        </p:txBody>
      </p:sp>
      <p:grpSp>
        <p:nvGrpSpPr>
          <p:cNvPr id="83" name="그룹 82"/>
          <p:cNvGrpSpPr/>
          <p:nvPr/>
        </p:nvGrpSpPr>
        <p:grpSpPr>
          <a:xfrm>
            <a:off x="2339752" y="955565"/>
            <a:ext cx="2767167" cy="1071570"/>
            <a:chOff x="2339752" y="955565"/>
            <a:chExt cx="2767167" cy="1071570"/>
          </a:xfrm>
        </p:grpSpPr>
        <p:pic>
          <p:nvPicPr>
            <p:cNvPr id="54" name="Picture 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339752" y="955565"/>
              <a:ext cx="1246731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82" name="그룹 81"/>
            <p:cNvGrpSpPr/>
            <p:nvPr/>
          </p:nvGrpSpPr>
          <p:grpSpPr>
            <a:xfrm>
              <a:off x="2963117" y="1196752"/>
              <a:ext cx="2143802" cy="792088"/>
              <a:chOff x="2963117" y="1196752"/>
              <a:chExt cx="2143802" cy="792088"/>
            </a:xfrm>
          </p:grpSpPr>
          <p:sp>
            <p:nvSpPr>
              <p:cNvPr id="66" name="TextBox 32"/>
              <p:cNvSpPr txBox="1"/>
              <p:nvPr/>
            </p:nvSpPr>
            <p:spPr>
              <a:xfrm>
                <a:off x="3924314" y="1734089"/>
                <a:ext cx="1182605" cy="25475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0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Module frame (Al</a:t>
                </a:r>
                <a:r>
                  <a:rPr lang="en-US" altLang="ko-KR" sz="1000" dirty="0" smtClean="0">
                    <a:solidFill>
                      <a:schemeClr val="bg1">
                        <a:lumMod val="50000"/>
                      </a:schemeClr>
                    </a:solidFill>
                  </a:rPr>
                  <a:t>)</a:t>
                </a:r>
                <a:endParaRPr lang="ko-KR" altLang="en-US" sz="1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9" name="TextBox 32"/>
              <p:cNvSpPr txBox="1"/>
              <p:nvPr/>
            </p:nvSpPr>
            <p:spPr>
              <a:xfrm>
                <a:off x="3924314" y="1556792"/>
                <a:ext cx="1182605" cy="25475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000" b="1" dirty="0" smtClean="0">
                    <a:solidFill>
                      <a:srgbClr val="FFC000"/>
                    </a:solidFill>
                  </a:rPr>
                  <a:t>2 mm Cu foil</a:t>
                </a:r>
                <a:endParaRPr lang="ko-KR" altLang="en-US" sz="1000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70" name="TextBox 32"/>
              <p:cNvSpPr txBox="1"/>
              <p:nvPr/>
            </p:nvSpPr>
            <p:spPr>
              <a:xfrm>
                <a:off x="3924314" y="1196752"/>
                <a:ext cx="1182605" cy="25475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0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Cu readout strip</a:t>
                </a:r>
                <a:endParaRPr lang="ko-KR" altLang="en-US" sz="1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1" name="TextBox 32"/>
              <p:cNvSpPr txBox="1"/>
              <p:nvPr/>
            </p:nvSpPr>
            <p:spPr>
              <a:xfrm>
                <a:off x="3924314" y="1374049"/>
                <a:ext cx="1182605" cy="25475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0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Gap</a:t>
                </a:r>
                <a:endParaRPr lang="ko-KR" altLang="en-US" sz="10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72" name="직선 화살표 연결선 71"/>
              <p:cNvCxnSpPr>
                <a:stCxn id="66" idx="1"/>
              </p:cNvCxnSpPr>
              <p:nvPr/>
            </p:nvCxnSpPr>
            <p:spPr>
              <a:xfrm flipH="1" flipV="1">
                <a:off x="3183531" y="1861464"/>
                <a:ext cx="740783" cy="1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직선 화살표 연결선 72"/>
              <p:cNvCxnSpPr>
                <a:stCxn id="69" idx="1"/>
              </p:cNvCxnSpPr>
              <p:nvPr/>
            </p:nvCxnSpPr>
            <p:spPr>
              <a:xfrm flipH="1">
                <a:off x="2963117" y="1684168"/>
                <a:ext cx="961197" cy="127375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직선 화살표 연결선 75"/>
              <p:cNvCxnSpPr>
                <a:stCxn id="71" idx="1"/>
              </p:cNvCxnSpPr>
              <p:nvPr/>
            </p:nvCxnSpPr>
            <p:spPr>
              <a:xfrm flipH="1">
                <a:off x="3275856" y="1501425"/>
                <a:ext cx="648458" cy="127375"/>
              </a:xfrm>
              <a:prstGeom prst="straightConnector1">
                <a:avLst/>
              </a:prstGeom>
              <a:ln>
                <a:solidFill>
                  <a:schemeClr val="accent6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직선 화살표 연결선 78"/>
              <p:cNvCxnSpPr>
                <a:stCxn id="70" idx="1"/>
              </p:cNvCxnSpPr>
              <p:nvPr/>
            </p:nvCxnSpPr>
            <p:spPr>
              <a:xfrm flipH="1">
                <a:off x="3059832" y="1324128"/>
                <a:ext cx="864482" cy="304672"/>
              </a:xfrm>
              <a:prstGeom prst="straightConnector1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7" name="제목 1"/>
          <p:cNvSpPr>
            <a:spLocks noGrp="1"/>
          </p:cNvSpPr>
          <p:nvPr>
            <p:ph type="title"/>
          </p:nvPr>
        </p:nvSpPr>
        <p:spPr>
          <a:xfrm>
            <a:off x="714348" y="0"/>
            <a:ext cx="8429652" cy="725470"/>
          </a:xfrm>
        </p:spPr>
        <p:txBody>
          <a:bodyPr>
            <a:normAutofit/>
          </a:bodyPr>
          <a:lstStyle/>
          <a:p>
            <a:pPr algn="l"/>
            <a:r>
              <a:rPr lang="en-US" altLang="ko-KR" sz="3000" b="1" dirty="0" smtClean="0"/>
              <a:t>  2. PHENIX RPCs</a:t>
            </a:r>
            <a:r>
              <a:rPr lang="en-US" altLang="ko-KR" sz="2000" b="1" dirty="0" smtClean="0"/>
              <a:t> - b. Production, QA, and Installation</a:t>
            </a:r>
            <a:endParaRPr lang="ko-KR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4BEDD84E-25D4-4983-8AA1-2863C96F08D9}" type="slidenum">
              <a:rPr lang="ko-KR" altLang="en-US" sz="1500" b="1" smtClean="0">
                <a:solidFill>
                  <a:schemeClr val="tx1"/>
                </a:solidFill>
              </a:rPr>
              <a:pPr algn="ctr"/>
              <a:t>13</a:t>
            </a:fld>
            <a:r>
              <a:rPr lang="en-US" altLang="ko-KR" sz="1500" b="1" dirty="0" smtClean="0">
                <a:solidFill>
                  <a:schemeClr val="tx1"/>
                </a:solidFill>
              </a:rPr>
              <a:t>/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1435994" y="1142984"/>
            <a:ext cx="7005850" cy="5286412"/>
            <a:chOff x="1352364" y="1142984"/>
            <a:chExt cx="7005850" cy="5286412"/>
          </a:xfrm>
        </p:grpSpPr>
        <p:pic>
          <p:nvPicPr>
            <p:cNvPr id="6" name="Picture 2" descr="C:\Users\C.Kim\Desktop\P819001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52364" y="3853933"/>
              <a:ext cx="3433950" cy="2575463"/>
            </a:xfrm>
            <a:prstGeom prst="rect">
              <a:avLst/>
            </a:prstGeom>
            <a:noFill/>
          </p:spPr>
        </p:pic>
        <p:pic>
          <p:nvPicPr>
            <p:cNvPr id="7" name="Picture 3" descr="C:\Users\C.Kim\Desktop\P809003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52364" y="1142984"/>
              <a:ext cx="3433950" cy="2575463"/>
            </a:xfrm>
            <a:prstGeom prst="rect">
              <a:avLst/>
            </a:prstGeom>
            <a:noFill/>
          </p:spPr>
        </p:pic>
        <p:pic>
          <p:nvPicPr>
            <p:cNvPr id="8" name="Picture 4" descr="C:\Users\C.Kim\Desktop\P8120006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24264" y="3853933"/>
              <a:ext cx="3433950" cy="2575463"/>
            </a:xfrm>
            <a:prstGeom prst="rect">
              <a:avLst/>
            </a:prstGeom>
            <a:noFill/>
          </p:spPr>
        </p:pic>
        <p:pic>
          <p:nvPicPr>
            <p:cNvPr id="9" name="Picture 5" descr="C:\Users\C.Kim\Desktop\P8190008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24264" y="1142984"/>
              <a:ext cx="3433950" cy="2575463"/>
            </a:xfrm>
            <a:prstGeom prst="rect">
              <a:avLst/>
            </a:prstGeom>
            <a:noFill/>
          </p:spPr>
        </p:pic>
      </p:grpSp>
      <p:sp>
        <p:nvSpPr>
          <p:cNvPr id="11" name="제목 1"/>
          <p:cNvSpPr>
            <a:spLocks noGrp="1"/>
          </p:cNvSpPr>
          <p:nvPr>
            <p:ph type="title"/>
          </p:nvPr>
        </p:nvSpPr>
        <p:spPr>
          <a:xfrm>
            <a:off x="714348" y="0"/>
            <a:ext cx="8429652" cy="725470"/>
          </a:xfrm>
        </p:spPr>
        <p:txBody>
          <a:bodyPr>
            <a:normAutofit/>
          </a:bodyPr>
          <a:lstStyle/>
          <a:p>
            <a:pPr algn="l"/>
            <a:r>
              <a:rPr lang="en-US" altLang="ko-KR" sz="3000" b="1" dirty="0" smtClean="0"/>
              <a:t>  2. PHENIX RPCs</a:t>
            </a:r>
            <a:r>
              <a:rPr lang="en-US" altLang="ko-KR" sz="2000" b="1" dirty="0" smtClean="0"/>
              <a:t> - b. Production, QA, and Installation</a:t>
            </a:r>
            <a:endParaRPr lang="ko-KR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3000" dirty="0" smtClean="0"/>
              <a:t>  </a:t>
            </a:r>
            <a:r>
              <a:rPr lang="en-US" altLang="ko-KR" sz="3000" b="1" dirty="0"/>
              <a:t>2</a:t>
            </a:r>
            <a:r>
              <a:rPr lang="en-US" altLang="ko-KR" sz="3000" b="1" dirty="0" smtClean="0"/>
              <a:t>. PHENIX RPCs</a:t>
            </a:r>
            <a:r>
              <a:rPr lang="en-US" altLang="ko-KR" sz="2000" b="1" dirty="0" smtClean="0"/>
              <a:t> - b. Production, QA, and Installation</a:t>
            </a:r>
            <a:endParaRPr lang="ko-KR" altLang="en-US" sz="2000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4BEDD84E-25D4-4983-8AA1-2863C96F08D9}" type="slidenum">
              <a:rPr lang="ko-KR" altLang="en-US" sz="1500" b="1" smtClean="0">
                <a:solidFill>
                  <a:schemeClr val="tx1"/>
                </a:solidFill>
              </a:rPr>
              <a:pPr algn="ctr"/>
              <a:t>14</a:t>
            </a:fld>
            <a:r>
              <a:rPr lang="en-US" altLang="ko-KR" sz="1500" b="1" dirty="0" smtClean="0">
                <a:solidFill>
                  <a:schemeClr val="tx1"/>
                </a:solidFill>
              </a:rPr>
              <a:t>/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1142976" y="1027267"/>
            <a:ext cx="1728000" cy="3663279"/>
            <a:chOff x="357158" y="1247084"/>
            <a:chExt cx="1728000" cy="3663279"/>
          </a:xfrm>
        </p:grpSpPr>
        <p:sp>
          <p:nvSpPr>
            <p:cNvPr id="6" name="TextBox 127"/>
            <p:cNvSpPr txBox="1"/>
            <p:nvPr/>
          </p:nvSpPr>
          <p:spPr>
            <a:xfrm>
              <a:off x="562180" y="1247084"/>
              <a:ext cx="13218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b="1" dirty="0" smtClean="0"/>
                <a:t>Module QA</a:t>
              </a:r>
              <a:endParaRPr lang="ko-KR" altLang="en-US" b="1" dirty="0"/>
            </a:p>
          </p:txBody>
        </p:sp>
        <p:sp>
          <p:nvSpPr>
            <p:cNvPr id="7" name="순서도: 처리 6"/>
            <p:cNvSpPr/>
            <p:nvPr/>
          </p:nvSpPr>
          <p:spPr>
            <a:xfrm>
              <a:off x="357158" y="1615413"/>
              <a:ext cx="1728000" cy="1533753"/>
            </a:xfrm>
            <a:prstGeom prst="flowChartProcess">
              <a:avLst/>
            </a:prstGeom>
            <a:solidFill>
              <a:srgbClr val="FFCD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500" b="1" dirty="0" smtClean="0">
                  <a:solidFill>
                    <a:srgbClr val="1017A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Before assembly</a:t>
              </a:r>
            </a:p>
            <a:p>
              <a:pPr algn="ctr"/>
              <a:r>
                <a:rPr lang="en-US" altLang="ko-KR" sz="1200" b="1" dirty="0" smtClean="0">
                  <a:solidFill>
                    <a:srgbClr val="1017A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(Gap QA)</a:t>
              </a:r>
            </a:p>
            <a:p>
              <a:pPr algn="ctr">
                <a:lnSpc>
                  <a:spcPts val="2000"/>
                </a:lnSpc>
                <a:buFont typeface="Arial" pitchFamily="34" charset="0"/>
                <a:buChar char="•"/>
              </a:pPr>
              <a:r>
                <a:rPr lang="en-US" altLang="ko-KR" sz="1300" b="1" dirty="0" smtClean="0">
                  <a:solidFill>
                    <a:schemeClr val="tx1"/>
                  </a:solidFill>
                </a:rPr>
                <a:t> Spacer pop check</a:t>
              </a:r>
            </a:p>
            <a:p>
              <a:pPr algn="ctr">
                <a:lnSpc>
                  <a:spcPts val="2000"/>
                </a:lnSpc>
                <a:buFont typeface="Arial" pitchFamily="34" charset="0"/>
                <a:buChar char="•"/>
              </a:pPr>
              <a:r>
                <a:rPr lang="en-US" altLang="ko-KR" sz="1300" b="1" dirty="0" smtClean="0">
                  <a:solidFill>
                    <a:schemeClr val="tx1"/>
                  </a:solidFill>
                </a:rPr>
                <a:t> Gas leakage check</a:t>
              </a:r>
            </a:p>
            <a:p>
              <a:pPr algn="ctr">
                <a:lnSpc>
                  <a:spcPts val="2000"/>
                </a:lnSpc>
                <a:buFont typeface="Arial" pitchFamily="34" charset="0"/>
                <a:buChar char="•"/>
              </a:pPr>
              <a:r>
                <a:rPr lang="en-US" altLang="ko-KR" sz="1300" b="1" dirty="0" smtClean="0">
                  <a:solidFill>
                    <a:schemeClr val="tx1"/>
                  </a:solidFill>
                </a:rPr>
                <a:t> HV hold</a:t>
              </a:r>
            </a:p>
            <a:p>
              <a:pPr algn="ctr">
                <a:lnSpc>
                  <a:spcPts val="2000"/>
                </a:lnSpc>
                <a:buFont typeface="Arial" pitchFamily="34" charset="0"/>
                <a:buChar char="•"/>
              </a:pPr>
              <a:r>
                <a:rPr lang="en-US" altLang="ko-KR" sz="1300" b="1" dirty="0" smtClean="0">
                  <a:solidFill>
                    <a:schemeClr val="tx1"/>
                  </a:solidFill>
                </a:rPr>
                <a:t> Dark current</a:t>
              </a:r>
              <a:endParaRPr lang="ko-KR" altLang="en-US" sz="13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아래쪽 화살표 7"/>
            <p:cNvSpPr/>
            <p:nvPr/>
          </p:nvSpPr>
          <p:spPr>
            <a:xfrm flipH="1">
              <a:off x="1114000" y="3310698"/>
              <a:ext cx="214313" cy="317388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순서도: 처리 8"/>
            <p:cNvSpPr/>
            <p:nvPr/>
          </p:nvSpPr>
          <p:spPr>
            <a:xfrm>
              <a:off x="357158" y="3792108"/>
              <a:ext cx="1728000" cy="1118255"/>
            </a:xfrm>
            <a:prstGeom prst="flowChartProcess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000"/>
                </a:lnSpc>
              </a:pPr>
              <a:r>
                <a:rPr lang="en-US" altLang="ko-KR" sz="1500" b="1" dirty="0" smtClean="0">
                  <a:solidFill>
                    <a:srgbClr val="1017A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After assembly</a:t>
              </a:r>
            </a:p>
            <a:p>
              <a:pPr algn="ctr">
                <a:lnSpc>
                  <a:spcPts val="2000"/>
                </a:lnSpc>
              </a:pPr>
              <a:r>
                <a:rPr lang="en-US" altLang="ko-KR" sz="1200" b="1" dirty="0" smtClean="0">
                  <a:solidFill>
                    <a:srgbClr val="1017A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(module QA)</a:t>
              </a:r>
            </a:p>
            <a:p>
              <a:pPr algn="ctr">
                <a:lnSpc>
                  <a:spcPts val="2000"/>
                </a:lnSpc>
                <a:buFont typeface="Arial" pitchFamily="34" charset="0"/>
                <a:buChar char="•"/>
              </a:pPr>
              <a:r>
                <a:rPr lang="en-US" altLang="ko-KR" sz="1300" b="1" dirty="0" smtClean="0">
                  <a:solidFill>
                    <a:schemeClr val="tx1"/>
                  </a:solidFill>
                </a:rPr>
                <a:t> Noise rate check</a:t>
              </a:r>
            </a:p>
            <a:p>
              <a:pPr algn="ctr">
                <a:lnSpc>
                  <a:spcPts val="2000"/>
                </a:lnSpc>
                <a:buFont typeface="Arial" pitchFamily="34" charset="0"/>
                <a:buChar char="•"/>
              </a:pPr>
              <a:r>
                <a:rPr lang="en-US" altLang="ko-KR" sz="1300" b="1" dirty="0" smtClean="0">
                  <a:solidFill>
                    <a:schemeClr val="tx1"/>
                  </a:solidFill>
                </a:rPr>
                <a:t> Cosmic ray test</a:t>
              </a: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1359372" y="4408616"/>
            <a:ext cx="1285884" cy="21431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cxnSp>
        <p:nvCxnSpPr>
          <p:cNvPr id="11" name="꺾인 연결선 10"/>
          <p:cNvCxnSpPr>
            <a:stCxn id="10" idx="3"/>
          </p:cNvCxnSpPr>
          <p:nvPr/>
        </p:nvCxnSpPr>
        <p:spPr>
          <a:xfrm flipV="1">
            <a:off x="2645256" y="1281162"/>
            <a:ext cx="850906" cy="3234611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내용 개체 틀 2"/>
          <p:cNvSpPr>
            <a:spLocks noGrp="1"/>
          </p:cNvSpPr>
          <p:nvPr/>
        </p:nvSpPr>
        <p:spPr>
          <a:xfrm>
            <a:off x="1302156" y="5179478"/>
            <a:ext cx="7461570" cy="1400383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0000" indent="-270000">
              <a:lnSpc>
                <a:spcPct val="15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altLang="ko-KR" sz="20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QA (</a:t>
            </a:r>
            <a:r>
              <a:rPr lang="en-US" altLang="ko-K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Quality Assurance) for a detector module:</a:t>
            </a:r>
          </a:p>
          <a:p>
            <a:pPr marL="727200" lvl="2" indent="-270000">
              <a:lnSpc>
                <a:spcPts val="2200"/>
              </a:lnSpc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Before assembly: spacer condition, gas leakage, HV hold and dark current</a:t>
            </a:r>
          </a:p>
          <a:p>
            <a:pPr marL="727200" lvl="2" indent="-270000">
              <a:lnSpc>
                <a:spcPts val="2200"/>
              </a:lnSpc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After assembly (test by cosmic </a:t>
            </a:r>
            <a:r>
              <a:rPr lang="en-US" altLang="ko-KR" sz="16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muons):</a:t>
            </a:r>
          </a:p>
          <a:p>
            <a:pPr marL="727200" lvl="2" indent="-270000">
              <a:lnSpc>
                <a:spcPts val="2200"/>
              </a:lnSpc>
              <a:buClr>
                <a:schemeClr val="tx2"/>
              </a:buClr>
              <a:buSzPct val="75000"/>
            </a:pPr>
            <a:r>
              <a:rPr lang="en-US" altLang="ko-KR" sz="16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noise </a:t>
            </a: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rate</a:t>
            </a:r>
            <a:r>
              <a:rPr lang="en-US" altLang="ko-KR" sz="16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total &amp; strip efficiency, time resolution &amp; </a:t>
            </a: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cluster size</a:t>
            </a:r>
            <a:endParaRPr lang="ko-KR" altLang="en-US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3491377" y="1097695"/>
            <a:ext cx="5429288" cy="3468930"/>
            <a:chOff x="3428992" y="1123019"/>
            <a:chExt cx="5429288" cy="3468930"/>
          </a:xfrm>
        </p:grpSpPr>
        <p:pic>
          <p:nvPicPr>
            <p:cNvPr id="14" name="Picture 11"/>
            <p:cNvPicPr>
              <a:picLocks noChangeAspect="1" noChangeArrowheads="1"/>
            </p:cNvPicPr>
            <p:nvPr/>
          </p:nvPicPr>
          <p:blipFill>
            <a:blip r:embed="rId2" cstate="print"/>
            <a:srcRect l="1372" t="3180" r="6355" b="1741"/>
            <a:stretch>
              <a:fillRect/>
            </a:stretch>
          </p:blipFill>
          <p:spPr bwMode="auto">
            <a:xfrm>
              <a:off x="4967232" y="1763460"/>
              <a:ext cx="2579687" cy="2828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24"/>
            <p:cNvSpPr txBox="1">
              <a:spLocks noChangeArrowheads="1"/>
            </p:cNvSpPr>
            <p:nvPr/>
          </p:nvSpPr>
          <p:spPr bwMode="auto">
            <a:xfrm>
              <a:off x="3428992" y="1123019"/>
              <a:ext cx="41434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0" lang="en-US" altLang="ko-KR" b="1" dirty="0" smtClean="0">
                  <a:solidFill>
                    <a:srgbClr val="1017A8"/>
                  </a:solidFill>
                  <a:ea typeface="맑은 고딕" pitchFamily="50" charset="-127"/>
                  <a:cs typeface="Times New Roman" pitchFamily="18" charset="0"/>
                </a:rPr>
                <a:t>RPC cosmic ray </a:t>
              </a:r>
              <a:r>
                <a:rPr kumimoji="0" lang="en-US" altLang="ko-KR" b="1" dirty="0">
                  <a:solidFill>
                    <a:srgbClr val="1017A8"/>
                  </a:solidFill>
                  <a:ea typeface="맑은 고딕" pitchFamily="50" charset="-127"/>
                  <a:cs typeface="Times New Roman" pitchFamily="18" charset="0"/>
                </a:rPr>
                <a:t>test </a:t>
              </a:r>
              <a:r>
                <a:rPr kumimoji="0" lang="en-US" altLang="ko-KR" b="1" dirty="0" smtClean="0">
                  <a:solidFill>
                    <a:srgbClr val="1017A8"/>
                  </a:solidFill>
                  <a:ea typeface="맑은 고딕" pitchFamily="50" charset="-127"/>
                  <a:cs typeface="Times New Roman" pitchFamily="18" charset="0"/>
                </a:rPr>
                <a:t>stand - </a:t>
              </a:r>
              <a:r>
                <a:rPr kumimoji="0" lang="en-US" altLang="ko-KR" b="1" dirty="0">
                  <a:solidFill>
                    <a:srgbClr val="1017A8"/>
                  </a:solidFill>
                  <a:ea typeface="맑은 고딕" pitchFamily="50" charset="-127"/>
                  <a:cs typeface="Times New Roman" pitchFamily="18" charset="0"/>
                </a:rPr>
                <a:t>event display</a:t>
              </a:r>
              <a:endParaRPr kumimoji="0" lang="ko-KR" altLang="en-US" b="1" dirty="0">
                <a:solidFill>
                  <a:srgbClr val="1017A8"/>
                </a:solidFill>
                <a:ea typeface="맑은 고딕" pitchFamily="50" charset="-127"/>
                <a:cs typeface="Times New Roman" pitchFamily="18" charset="0"/>
              </a:endParaRPr>
            </a:p>
          </p:txBody>
        </p:sp>
        <p:sp>
          <p:nvSpPr>
            <p:cNvPr id="16" name="TextBox 13"/>
            <p:cNvSpPr txBox="1"/>
            <p:nvPr/>
          </p:nvSpPr>
          <p:spPr>
            <a:xfrm>
              <a:off x="7358082" y="2091620"/>
              <a:ext cx="1500198" cy="492443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300" b="1" dirty="0">
                  <a:solidFill>
                    <a:prstClr val="black"/>
                  </a:solidFill>
                  <a:ea typeface="맑은 고딕"/>
                  <a:cs typeface="Times New Roman" pitchFamily="18" charset="0"/>
                </a:rPr>
                <a:t>cosmic </a:t>
              </a:r>
              <a:r>
                <a:rPr kumimoji="0" lang="en-US" altLang="ko-KR" sz="1300" b="1" dirty="0" smtClean="0">
                  <a:solidFill>
                    <a:prstClr val="black"/>
                  </a:solidFill>
                  <a:ea typeface="맑은 고딕"/>
                  <a:cs typeface="Times New Roman" pitchFamily="18" charset="0"/>
                </a:rPr>
                <a:t>ray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300" b="1" dirty="0" smtClean="0">
                  <a:solidFill>
                    <a:prstClr val="black"/>
                  </a:solidFill>
                  <a:ea typeface="맑은 고딕"/>
                  <a:cs typeface="Times New Roman" pitchFamily="18" charset="0"/>
                </a:rPr>
                <a:t>trigger scintillators</a:t>
              </a:r>
              <a:endParaRPr kumimoji="0" lang="ko-KR" altLang="en-US" sz="1300" b="1" dirty="0">
                <a:solidFill>
                  <a:prstClr val="black"/>
                </a:solidFill>
                <a:ea typeface="맑은 고딕"/>
                <a:cs typeface="Times New Roman" pitchFamily="18" charset="0"/>
              </a:endParaRPr>
            </a:p>
          </p:txBody>
        </p:sp>
        <p:sp>
          <p:nvSpPr>
            <p:cNvPr id="17" name="TextBox 30"/>
            <p:cNvSpPr txBox="1">
              <a:spLocks noChangeArrowheads="1"/>
            </p:cNvSpPr>
            <p:nvPr/>
          </p:nvSpPr>
          <p:spPr bwMode="auto">
            <a:xfrm>
              <a:off x="4000496" y="3213788"/>
              <a:ext cx="1446516" cy="49244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0" lang="en-US" altLang="ko-KR" sz="1300" b="1" dirty="0">
                  <a:solidFill>
                    <a:srgbClr val="000000"/>
                  </a:solidFill>
                  <a:ea typeface="맑은 고딕" pitchFamily="50" charset="-127"/>
                  <a:cs typeface="Times New Roman" pitchFamily="18" charset="0"/>
                </a:rPr>
                <a:t>RPC readout </a:t>
              </a:r>
              <a:r>
                <a:rPr kumimoji="0" lang="en-US" altLang="ko-KR" sz="1300" b="1" dirty="0" smtClean="0">
                  <a:solidFill>
                    <a:srgbClr val="000000"/>
                  </a:solidFill>
                  <a:ea typeface="맑은 고딕" pitchFamily="50" charset="-127"/>
                  <a:cs typeface="Times New Roman" pitchFamily="18" charset="0"/>
                </a:rPr>
                <a:t>strip</a:t>
              </a:r>
            </a:p>
            <a:p>
              <a:pPr algn="ctr"/>
              <a:r>
                <a:rPr kumimoji="0" lang="en-US" altLang="ko-KR" sz="1300" b="1" dirty="0" smtClean="0">
                  <a:solidFill>
                    <a:srgbClr val="000000"/>
                  </a:solidFill>
                  <a:ea typeface="맑은 고딕" pitchFamily="50" charset="-127"/>
                  <a:cs typeface="Times New Roman" pitchFamily="18" charset="0"/>
                </a:rPr>
                <a:t>planes</a:t>
              </a:r>
            </a:p>
          </p:txBody>
        </p:sp>
        <p:cxnSp>
          <p:nvCxnSpPr>
            <p:cNvPr id="18" name="직선 화살표 연결선 17"/>
            <p:cNvCxnSpPr>
              <a:stCxn id="17" idx="3"/>
            </p:cNvCxnSpPr>
            <p:nvPr/>
          </p:nvCxnSpPr>
          <p:spPr>
            <a:xfrm flipV="1">
              <a:off x="5447012" y="2826820"/>
              <a:ext cx="285739" cy="63319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화살표 연결선 18"/>
            <p:cNvCxnSpPr>
              <a:stCxn id="17" idx="3"/>
            </p:cNvCxnSpPr>
            <p:nvPr/>
          </p:nvCxnSpPr>
          <p:spPr>
            <a:xfrm flipV="1">
              <a:off x="5447012" y="3004027"/>
              <a:ext cx="571489" cy="45598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화살표 연결선 19"/>
            <p:cNvCxnSpPr>
              <a:stCxn id="17" idx="3"/>
            </p:cNvCxnSpPr>
            <p:nvPr/>
          </p:nvCxnSpPr>
          <p:spPr>
            <a:xfrm>
              <a:off x="5447012" y="3460010"/>
              <a:ext cx="571489" cy="25285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1"/>
            <p:cNvSpPr txBox="1"/>
            <p:nvPr/>
          </p:nvSpPr>
          <p:spPr>
            <a:xfrm>
              <a:off x="7000892" y="4155557"/>
              <a:ext cx="1714512" cy="292388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300" b="1" dirty="0">
                  <a:solidFill>
                    <a:srgbClr val="FF0000"/>
                  </a:solidFill>
                  <a:ea typeface="맑은 고딕"/>
                  <a:cs typeface="Times New Roman" pitchFamily="18" charset="0"/>
                </a:rPr>
                <a:t>cosmic ray </a:t>
              </a:r>
              <a:r>
                <a:rPr kumimoji="0" lang="en-US" altLang="ko-KR" sz="1300" b="1" dirty="0" smtClean="0">
                  <a:solidFill>
                    <a:srgbClr val="FF0000"/>
                  </a:solidFill>
                  <a:ea typeface="맑은 고딕"/>
                  <a:cs typeface="Times New Roman" pitchFamily="18" charset="0"/>
                </a:rPr>
                <a:t>trajectory</a:t>
              </a:r>
              <a:endParaRPr kumimoji="0" lang="ko-KR" altLang="en-US" sz="1300" b="1" dirty="0">
                <a:solidFill>
                  <a:srgbClr val="FF0000"/>
                </a:solidFill>
                <a:ea typeface="맑은 고딕"/>
                <a:cs typeface="Times New Roman" pitchFamily="18" charset="0"/>
              </a:endParaRPr>
            </a:p>
          </p:txBody>
        </p:sp>
        <p:cxnSp>
          <p:nvCxnSpPr>
            <p:cNvPr id="22" name="직선 연결선 21"/>
            <p:cNvCxnSpPr/>
            <p:nvPr/>
          </p:nvCxnSpPr>
          <p:spPr>
            <a:xfrm rot="16200000" flipH="1">
              <a:off x="5298687" y="2454319"/>
              <a:ext cx="2428891" cy="1000130"/>
            </a:xfrm>
            <a:prstGeom prst="line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화살표 연결선 22"/>
            <p:cNvCxnSpPr>
              <a:stCxn id="16" idx="1"/>
            </p:cNvCxnSpPr>
            <p:nvPr/>
          </p:nvCxnSpPr>
          <p:spPr>
            <a:xfrm rot="10800000">
              <a:off x="6929454" y="2163057"/>
              <a:ext cx="428628" cy="17478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화살표 연결선 23"/>
            <p:cNvCxnSpPr>
              <a:stCxn id="16" idx="1"/>
            </p:cNvCxnSpPr>
            <p:nvPr/>
          </p:nvCxnSpPr>
          <p:spPr>
            <a:xfrm rot="10800000" flipV="1">
              <a:off x="7063452" y="2337841"/>
              <a:ext cx="294630" cy="116478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직사각형 24"/>
            <p:cNvSpPr/>
            <p:nvPr/>
          </p:nvSpPr>
          <p:spPr>
            <a:xfrm>
              <a:off x="4929190" y="4305067"/>
              <a:ext cx="571504" cy="142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pic>
        <p:nvPicPr>
          <p:cNvPr id="26" name="Picture 2" descr="C:\Users\Young Jin Kim\Desktop\DSC015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5747" y="1508463"/>
            <a:ext cx="4691095" cy="3518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3000" dirty="0" smtClean="0"/>
              <a:t>  </a:t>
            </a:r>
            <a:r>
              <a:rPr lang="en-US" altLang="ko-KR" sz="3000" b="1" dirty="0"/>
              <a:t>2</a:t>
            </a:r>
            <a:r>
              <a:rPr lang="en-US" altLang="ko-KR" sz="3000" b="1" dirty="0" smtClean="0"/>
              <a:t>. PHENIX RPCs</a:t>
            </a:r>
            <a:r>
              <a:rPr lang="en-US" altLang="ko-KR" sz="2000" b="1" dirty="0" smtClean="0"/>
              <a:t> - b. Production, QA, and Installation</a:t>
            </a:r>
            <a:endParaRPr lang="ko-KR" altLang="en-US" sz="2000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4BEDD84E-25D4-4983-8AA1-2863C96F08D9}" type="slidenum">
              <a:rPr lang="ko-KR" altLang="en-US" sz="1500" b="1" smtClean="0">
                <a:solidFill>
                  <a:schemeClr val="tx1"/>
                </a:solidFill>
              </a:rPr>
              <a:pPr algn="ctr"/>
              <a:t>15</a:t>
            </a:fld>
            <a:r>
              <a:rPr lang="en-US" altLang="ko-KR" sz="1500" b="1" dirty="0" smtClean="0">
                <a:solidFill>
                  <a:schemeClr val="tx1"/>
                </a:solidFill>
              </a:rPr>
              <a:t>/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1013198" y="1265370"/>
            <a:ext cx="7809570" cy="5432022"/>
            <a:chOff x="642910" y="946426"/>
            <a:chExt cx="7809570" cy="5432022"/>
          </a:xfrm>
        </p:grpSpPr>
        <p:pic>
          <p:nvPicPr>
            <p:cNvPr id="6" name="Picture 7" descr="8%20RPC3C14_asummary"/>
            <p:cNvPicPr>
              <a:picLocks noChangeAspect="1" noChangeArrowheads="1"/>
            </p:cNvPicPr>
            <p:nvPr/>
          </p:nvPicPr>
          <p:blipFill>
            <a:blip r:embed="rId2" cstate="print"/>
            <a:srcRect l="3476" t="8955" r="5688" b="2687"/>
            <a:stretch>
              <a:fillRect/>
            </a:stretch>
          </p:blipFill>
          <p:spPr bwMode="auto">
            <a:xfrm>
              <a:off x="691520" y="3714752"/>
              <a:ext cx="7760960" cy="2663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704422" y="1214422"/>
              <a:ext cx="3367512" cy="22518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642910" y="946426"/>
              <a:ext cx="3643338" cy="461665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0" lang="en-US" altLang="ko-KR" sz="1200" b="1" dirty="0">
                  <a:ea typeface="맑은 고딕" pitchFamily="50" charset="-127"/>
                </a:rPr>
                <a:t>Noise </a:t>
              </a:r>
              <a:r>
                <a:rPr kumimoji="0" lang="en-US" altLang="ko-KR" sz="1200" b="1" dirty="0" smtClean="0">
                  <a:ea typeface="맑은 고딕" pitchFamily="50" charset="-127"/>
                </a:rPr>
                <a:t>rate:</a:t>
              </a:r>
            </a:p>
            <a:p>
              <a:r>
                <a:rPr kumimoji="0" lang="en-US" altLang="ko-KR" sz="1200" b="1" smtClean="0">
                  <a:ea typeface="맑은 고딕" pitchFamily="50" charset="-127"/>
                </a:rPr>
                <a:t>RPC HV </a:t>
              </a:r>
              <a:r>
                <a:rPr kumimoji="0" lang="en-US" altLang="ko-KR" sz="1200" b="1" dirty="0">
                  <a:ea typeface="맑은 고딕" pitchFamily="50" charset="-127"/>
                </a:rPr>
                <a:t>= </a:t>
              </a:r>
              <a:r>
                <a:rPr kumimoji="0" lang="en-US" altLang="ko-KR" sz="1200" b="1" dirty="0" smtClean="0">
                  <a:ea typeface="맑은 고딕" pitchFamily="50" charset="-127"/>
                </a:rPr>
                <a:t>9.5 </a:t>
              </a:r>
              <a:r>
                <a:rPr lang="en-US" altLang="ko-KR" sz="1200" b="1" dirty="0" smtClean="0">
                  <a:ea typeface="맑은 고딕" pitchFamily="50" charset="-127"/>
                  <a:cs typeface="Times New Roman" pitchFamily="18" charset="0"/>
                </a:rPr>
                <a:t>kV</a:t>
              </a:r>
              <a:r>
                <a:rPr lang="en-US" altLang="ko-KR" sz="1200" b="1" dirty="0" smtClean="0">
                  <a:ea typeface="맑은 고딕" pitchFamily="50" charset="-127"/>
                </a:rPr>
                <a:t>, </a:t>
              </a:r>
              <a:r>
                <a:rPr kumimoji="0" lang="en-US" altLang="ko-KR" sz="1200" b="1" dirty="0" smtClean="0">
                  <a:ea typeface="맑은 고딕" pitchFamily="50" charset="-127"/>
                </a:rPr>
                <a:t>PHENIX </a:t>
              </a:r>
              <a:r>
                <a:rPr kumimoji="0" lang="en-US" altLang="ko-KR" sz="1200" b="1" dirty="0">
                  <a:ea typeface="맑은 고딕" pitchFamily="50" charset="-127"/>
                </a:rPr>
                <a:t>RPC FEE </a:t>
              </a:r>
              <a:r>
                <a:rPr kumimoji="0" lang="en-US" altLang="ko-KR" sz="1200" b="1" dirty="0" smtClean="0">
                  <a:ea typeface="맑은 고딕" pitchFamily="50" charset="-127"/>
                </a:rPr>
                <a:t>threshold </a:t>
              </a:r>
              <a:r>
                <a:rPr kumimoji="0" lang="en-US" altLang="ko-KR" sz="1200" b="1" dirty="0">
                  <a:ea typeface="맑은 고딕" pitchFamily="50" charset="-127"/>
                </a:rPr>
                <a:t>= </a:t>
              </a:r>
              <a:r>
                <a:rPr lang="en-US" altLang="ko-KR" sz="1200" b="1" dirty="0" smtClean="0">
                  <a:ea typeface="맑은 고딕" pitchFamily="50" charset="-127"/>
                </a:rPr>
                <a:t>16</a:t>
              </a:r>
              <a:r>
                <a:rPr kumimoji="0" lang="en-US" altLang="ko-KR" sz="1200" b="1" dirty="0" smtClean="0">
                  <a:ea typeface="맑은 고딕" pitchFamily="50" charset="-127"/>
                </a:rPr>
                <a:t>0 </a:t>
              </a:r>
              <a:r>
                <a:rPr kumimoji="0" lang="en-US" altLang="ko-KR" sz="1200" b="1" dirty="0">
                  <a:ea typeface="맑은 고딕" pitchFamily="50" charset="-127"/>
                  <a:cs typeface="Times New Roman" pitchFamily="18" charset="0"/>
                </a:rPr>
                <a:t>mV</a:t>
              </a:r>
              <a:endParaRPr kumimoji="0" lang="en-US" altLang="ko-KR" sz="1200" b="1" baseline="30000" dirty="0">
                <a:ea typeface="맑은 고딕" pitchFamily="50" charset="-127"/>
                <a:cs typeface="Times New Roman" pitchFamily="18" charset="0"/>
              </a:endParaRPr>
            </a:p>
          </p:txBody>
        </p:sp>
        <p:sp>
          <p:nvSpPr>
            <p:cNvPr id="9" name="TextBox 15"/>
            <p:cNvSpPr txBox="1">
              <a:spLocks noChangeArrowheads="1"/>
            </p:cNvSpPr>
            <p:nvPr/>
          </p:nvSpPr>
          <p:spPr bwMode="auto">
            <a:xfrm>
              <a:off x="2768294" y="2821570"/>
              <a:ext cx="1437638" cy="27699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0" lang="en-US" altLang="ko-KR" sz="1200" b="1">
                  <a:ea typeface="맑은 고딕" pitchFamily="50" charset="-127"/>
                  <a:cs typeface="Times New Roman" pitchFamily="18" charset="0"/>
                </a:rPr>
                <a:t>Noise </a:t>
              </a:r>
              <a:r>
                <a:rPr lang="en-US" altLang="ko-KR" sz="1200" b="1" dirty="0" smtClean="0">
                  <a:ea typeface="맑은 고딕" pitchFamily="50" charset="-127"/>
                  <a:cs typeface="Times New Roman" pitchFamily="18" charset="0"/>
                </a:rPr>
                <a:t>r</a:t>
              </a:r>
              <a:r>
                <a:rPr kumimoji="0" lang="en-US" altLang="ko-KR" sz="1200" b="1" smtClean="0">
                  <a:ea typeface="맑은 고딕" pitchFamily="50" charset="-127"/>
                  <a:cs typeface="Times New Roman" pitchFamily="18" charset="0"/>
                </a:rPr>
                <a:t>ate </a:t>
              </a:r>
              <a:r>
                <a:rPr kumimoji="0" lang="en-US" altLang="ko-KR" sz="1200" b="1" dirty="0" smtClean="0">
                  <a:ea typeface="맑은 고딕" pitchFamily="50" charset="-127"/>
                  <a:cs typeface="Times New Roman" pitchFamily="18" charset="0"/>
                </a:rPr>
                <a:t>(Hz/cm</a:t>
              </a:r>
              <a:r>
                <a:rPr kumimoji="0" lang="en-US" altLang="ko-KR" sz="1200" b="1" baseline="30000" dirty="0" smtClean="0">
                  <a:ea typeface="맑은 고딕" pitchFamily="50" charset="-127"/>
                  <a:cs typeface="Times New Roman" pitchFamily="18" charset="0"/>
                </a:rPr>
                <a:t>2</a:t>
              </a:r>
              <a:r>
                <a:rPr kumimoji="0" lang="en-US" altLang="ko-KR" sz="1200" b="1" dirty="0">
                  <a:ea typeface="맑은 고딕" pitchFamily="50" charset="-127"/>
                  <a:cs typeface="Times New Roman" pitchFamily="18" charset="0"/>
                </a:rPr>
                <a:t>)</a:t>
              </a:r>
              <a:endParaRPr kumimoji="0" lang="ko-KR" altLang="en-US" sz="1200" b="1" dirty="0">
                <a:ea typeface="맑은 고딕" pitchFamily="50" charset="-127"/>
                <a:cs typeface="Times New Roman" pitchFamily="18" charset="0"/>
              </a:endParaRPr>
            </a:p>
          </p:txBody>
        </p:sp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67996" t="9302" r="4260" b="2448"/>
            <a:stretch>
              <a:fillRect/>
            </a:stretch>
          </p:blipFill>
          <p:spPr bwMode="auto">
            <a:xfrm>
              <a:off x="5143504" y="1169617"/>
              <a:ext cx="3000396" cy="21848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1" name="TextBox 25"/>
            <p:cNvSpPr txBox="1"/>
            <p:nvPr/>
          </p:nvSpPr>
          <p:spPr>
            <a:xfrm>
              <a:off x="5572132" y="2610145"/>
              <a:ext cx="1928826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200" b="1" dirty="0" smtClean="0">
                  <a:cs typeface="Times New Roman" pitchFamily="18" charset="0"/>
                </a:rPr>
                <a:t>Raw TDC :</a:t>
              </a:r>
            </a:p>
            <a:p>
              <a:r>
                <a:rPr lang="en-US" altLang="zh-CN" sz="1200" b="1" dirty="0" smtClean="0">
                  <a:cs typeface="Times New Roman" pitchFamily="18" charset="0"/>
                </a:rPr>
                <a:t>1 unit = 100 ns/44 = 2.41 ns</a:t>
              </a:r>
              <a:endParaRPr lang="ko-KR" altLang="en-US" sz="1200" b="1" dirty="0">
                <a:cs typeface="Times New Roman" pitchFamily="18" charset="0"/>
              </a:endParaRPr>
            </a:p>
          </p:txBody>
        </p:sp>
        <p:cxnSp>
          <p:nvCxnSpPr>
            <p:cNvPr id="12" name="직선 연결선 11"/>
            <p:cNvCxnSpPr/>
            <p:nvPr/>
          </p:nvCxnSpPr>
          <p:spPr>
            <a:xfrm rot="5400000" flipH="1" flipV="1">
              <a:off x="5697458" y="5018599"/>
              <a:ext cx="2214578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/>
          </p:nvCxnSpPr>
          <p:spPr>
            <a:xfrm rot="5400000" flipH="1" flipV="1">
              <a:off x="1419643" y="5036355"/>
              <a:ext cx="2214578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5715008" y="1008861"/>
              <a:ext cx="1643074" cy="276999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0" lang="en-US" altLang="ko-KR" sz="1200" b="1" dirty="0" smtClean="0">
                  <a:ea typeface="맑은 고딕" pitchFamily="50" charset="-127"/>
                </a:rPr>
                <a:t>Time resolution vs</a:t>
              </a:r>
              <a:r>
                <a:rPr kumimoji="0" lang="en-US" altLang="ko-KR" sz="1200" b="1" smtClean="0">
                  <a:ea typeface="맑은 고딕" pitchFamily="50" charset="-127"/>
                </a:rPr>
                <a:t>. HV</a:t>
              </a:r>
              <a:endParaRPr kumimoji="0" lang="en-US" altLang="ko-KR" sz="1200" b="1" baseline="30000" dirty="0">
                <a:ea typeface="맑은 고딕" pitchFamily="50" charset="-127"/>
              </a:endParaRPr>
            </a:p>
          </p:txBody>
        </p:sp>
        <p:sp>
          <p:nvSpPr>
            <p:cNvPr id="15" name="TextBox 28"/>
            <p:cNvSpPr txBox="1">
              <a:spLocks noChangeArrowheads="1"/>
            </p:cNvSpPr>
            <p:nvPr/>
          </p:nvSpPr>
          <p:spPr bwMode="auto">
            <a:xfrm>
              <a:off x="1071538" y="3500438"/>
              <a:ext cx="2357454" cy="461665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b="1" dirty="0" smtClean="0">
                  <a:cs typeface="Times New Roman" pitchFamily="18" charset="0"/>
                </a:rPr>
                <a:t>Efficiency of a module (%) </a:t>
              </a:r>
              <a:r>
                <a:rPr lang="en-US" altLang="ko-KR" sz="1200" b="1" dirty="0">
                  <a:cs typeface="Times New Roman" pitchFamily="18" charset="0"/>
                </a:rPr>
                <a:t>vs</a:t>
              </a:r>
              <a:r>
                <a:rPr lang="en-US" altLang="ko-KR" sz="1200" b="1">
                  <a:cs typeface="Times New Roman" pitchFamily="18" charset="0"/>
                </a:rPr>
                <a:t>. </a:t>
              </a:r>
              <a:r>
                <a:rPr lang="en-US" altLang="ko-KR" sz="1200" b="1" smtClean="0">
                  <a:cs typeface="Times New Roman" pitchFamily="18" charset="0"/>
                </a:rPr>
                <a:t>HV</a:t>
              </a:r>
              <a:endParaRPr lang="en-US" altLang="ko-KR" sz="1200" b="1" dirty="0" smtClean="0">
                <a:cs typeface="Times New Roman" pitchFamily="18" charset="0"/>
              </a:endParaRPr>
            </a:p>
            <a:p>
              <a:r>
                <a:rPr lang="en-US" altLang="ko-KR" sz="1200" b="1" dirty="0" smtClean="0">
                  <a:cs typeface="Times New Roman" pitchFamily="18" charset="0"/>
                </a:rPr>
                <a:t>with </a:t>
              </a:r>
              <a:r>
                <a:rPr lang="en-US" altLang="ko-KR" sz="1200" b="1" dirty="0">
                  <a:cs typeface="Times New Roman" pitchFamily="18" charset="0"/>
                </a:rPr>
                <a:t>different </a:t>
              </a:r>
              <a:r>
                <a:rPr lang="en-US" altLang="ko-KR" sz="1200" b="1" dirty="0" smtClean="0">
                  <a:cs typeface="Times New Roman" pitchFamily="18" charset="0"/>
                </a:rPr>
                <a:t>threshold</a:t>
              </a:r>
              <a:endParaRPr lang="ko-KR" altLang="en-US" sz="1200" b="1" dirty="0">
                <a:cs typeface="Times New Roman" pitchFamily="18" charset="0"/>
              </a:endParaRPr>
            </a:p>
          </p:txBody>
        </p:sp>
        <p:sp>
          <p:nvSpPr>
            <p:cNvPr id="16" name="TextBox 31"/>
            <p:cNvSpPr txBox="1">
              <a:spLocks noChangeArrowheads="1"/>
            </p:cNvSpPr>
            <p:nvPr/>
          </p:nvSpPr>
          <p:spPr bwMode="auto">
            <a:xfrm>
              <a:off x="5348526" y="3500438"/>
              <a:ext cx="2214562" cy="461665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b="1" dirty="0">
                  <a:cs typeface="Times New Roman" pitchFamily="18" charset="0"/>
                </a:rPr>
                <a:t>Cluster </a:t>
              </a:r>
              <a:r>
                <a:rPr lang="en-US" altLang="ko-KR" sz="1200" b="1" dirty="0" smtClean="0">
                  <a:cs typeface="Times New Roman" pitchFamily="18" charset="0"/>
                </a:rPr>
                <a:t>size of a module vs</a:t>
              </a:r>
              <a:r>
                <a:rPr lang="en-US" altLang="ko-KR" sz="1200" b="1">
                  <a:cs typeface="Times New Roman" pitchFamily="18" charset="0"/>
                </a:rPr>
                <a:t>. </a:t>
              </a:r>
              <a:r>
                <a:rPr lang="en-US" altLang="ko-KR" sz="1200" b="1" smtClean="0">
                  <a:cs typeface="Times New Roman" pitchFamily="18" charset="0"/>
                </a:rPr>
                <a:t>HV</a:t>
              </a:r>
              <a:endParaRPr lang="en-US" altLang="ko-KR" sz="1200" b="1" dirty="0" smtClean="0">
                <a:cs typeface="Times New Roman" pitchFamily="18" charset="0"/>
              </a:endParaRPr>
            </a:p>
            <a:p>
              <a:r>
                <a:rPr lang="en-US" altLang="ko-KR" sz="1200" b="1" dirty="0" smtClean="0">
                  <a:cs typeface="Times New Roman" pitchFamily="18" charset="0"/>
                </a:rPr>
                <a:t>with </a:t>
              </a:r>
              <a:r>
                <a:rPr lang="en-US" altLang="ko-KR" sz="1200" b="1" dirty="0">
                  <a:cs typeface="Times New Roman" pitchFamily="18" charset="0"/>
                </a:rPr>
                <a:t>different </a:t>
              </a:r>
              <a:r>
                <a:rPr lang="en-US" altLang="ko-KR" sz="1200" b="1" dirty="0" smtClean="0">
                  <a:cs typeface="Times New Roman" pitchFamily="18" charset="0"/>
                </a:rPr>
                <a:t>threshold</a:t>
              </a:r>
              <a:endParaRPr lang="ko-KR" altLang="en-US" sz="1200" b="1" dirty="0">
                <a:cs typeface="Times New Roman" pitchFamily="18" charset="0"/>
              </a:endParaRPr>
            </a:p>
          </p:txBody>
        </p:sp>
        <p:sp>
          <p:nvSpPr>
            <p:cNvPr id="17" name="TextBox 15"/>
            <p:cNvSpPr txBox="1">
              <a:spLocks noChangeArrowheads="1"/>
            </p:cNvSpPr>
            <p:nvPr/>
          </p:nvSpPr>
          <p:spPr bwMode="auto">
            <a:xfrm>
              <a:off x="2571736" y="4669955"/>
              <a:ext cx="1437638" cy="27699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b="1" dirty="0" smtClean="0">
                  <a:solidFill>
                    <a:srgbClr val="FF0000"/>
                  </a:solidFill>
                  <a:ea typeface="맑은 고딕" pitchFamily="50" charset="-127"/>
                  <a:cs typeface="Times New Roman" pitchFamily="18" charset="0"/>
                </a:rPr>
                <a:t>Operation voltage</a:t>
              </a:r>
              <a:endParaRPr kumimoji="0" lang="ko-KR" altLang="en-US" sz="1200" b="1" dirty="0">
                <a:solidFill>
                  <a:srgbClr val="FF0000"/>
                </a:solidFill>
                <a:ea typeface="맑은 고딕" pitchFamily="50" charset="-127"/>
                <a:cs typeface="Times New Roman" pitchFamily="18" charset="0"/>
              </a:endParaRPr>
            </a:p>
          </p:txBody>
        </p:sp>
        <p:sp>
          <p:nvSpPr>
            <p:cNvPr id="18" name="TextBox 15"/>
            <p:cNvSpPr txBox="1">
              <a:spLocks noChangeArrowheads="1"/>
            </p:cNvSpPr>
            <p:nvPr/>
          </p:nvSpPr>
          <p:spPr bwMode="auto">
            <a:xfrm>
              <a:off x="5321892" y="4330935"/>
              <a:ext cx="1437638" cy="27699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b="1" dirty="0" smtClean="0">
                  <a:solidFill>
                    <a:srgbClr val="FF0000"/>
                  </a:solidFill>
                  <a:ea typeface="맑은 고딕" pitchFamily="50" charset="-127"/>
                  <a:cs typeface="Times New Roman" pitchFamily="18" charset="0"/>
                </a:rPr>
                <a:t>Operation voltage</a:t>
              </a:r>
              <a:endParaRPr kumimoji="0" lang="ko-KR" altLang="en-US" sz="1200" b="1" dirty="0">
                <a:solidFill>
                  <a:srgbClr val="FF0000"/>
                </a:solidFill>
                <a:ea typeface="맑은 고딕" pitchFamily="50" charset="-127"/>
                <a:cs typeface="Times New Roman" pitchFamily="18" charset="0"/>
              </a:endParaRPr>
            </a:p>
          </p:txBody>
        </p:sp>
        <p:cxnSp>
          <p:nvCxnSpPr>
            <p:cNvPr id="19" name="직선 연결선 18"/>
            <p:cNvCxnSpPr/>
            <p:nvPr/>
          </p:nvCxnSpPr>
          <p:spPr>
            <a:xfrm flipV="1">
              <a:off x="5179016" y="5188316"/>
              <a:ext cx="3240000" cy="0"/>
            </a:xfrm>
            <a:prstGeom prst="line">
              <a:avLst/>
            </a:prstGeom>
            <a:ln w="1905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 flipV="1">
              <a:off x="905420" y="4116332"/>
              <a:ext cx="3240000" cy="0"/>
            </a:xfrm>
            <a:prstGeom prst="line">
              <a:avLst/>
            </a:prstGeom>
            <a:ln w="19050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아래쪽 화살표 20"/>
            <p:cNvSpPr/>
            <p:nvPr/>
          </p:nvSpPr>
          <p:spPr>
            <a:xfrm>
              <a:off x="6643702" y="5188316"/>
              <a:ext cx="142876" cy="285752"/>
            </a:xfrm>
            <a:prstGeom prst="down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2" name="아래쪽 화살표 21"/>
            <p:cNvSpPr/>
            <p:nvPr/>
          </p:nvSpPr>
          <p:spPr>
            <a:xfrm flipV="1">
              <a:off x="3964570" y="3830994"/>
              <a:ext cx="142876" cy="285752"/>
            </a:xfrm>
            <a:prstGeom prst="down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3" name="TextBox 15"/>
            <p:cNvSpPr txBox="1">
              <a:spLocks noChangeArrowheads="1"/>
            </p:cNvSpPr>
            <p:nvPr/>
          </p:nvSpPr>
          <p:spPr bwMode="auto">
            <a:xfrm>
              <a:off x="5321892" y="4661202"/>
              <a:ext cx="1437638" cy="461665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b="1" dirty="0" smtClean="0">
                  <a:solidFill>
                    <a:srgbClr val="002060"/>
                  </a:solidFill>
                  <a:ea typeface="맑은 고딕" pitchFamily="50" charset="-127"/>
                  <a:cs typeface="Times New Roman" pitchFamily="18" charset="0"/>
                </a:rPr>
                <a:t>PHENIX requirements</a:t>
              </a:r>
              <a:endParaRPr kumimoji="0" lang="ko-KR" altLang="en-US" sz="1200" b="1" dirty="0">
                <a:solidFill>
                  <a:srgbClr val="002060"/>
                </a:solidFill>
                <a:ea typeface="맑은 고딕" pitchFamily="50" charset="-127"/>
                <a:cs typeface="Times New Roman" pitchFamily="18" charset="0"/>
              </a:endParaRPr>
            </a:p>
          </p:txBody>
        </p:sp>
        <p:sp>
          <p:nvSpPr>
            <p:cNvPr id="24" name="TextBox 15"/>
            <p:cNvSpPr txBox="1">
              <a:spLocks noChangeArrowheads="1"/>
            </p:cNvSpPr>
            <p:nvPr/>
          </p:nvSpPr>
          <p:spPr bwMode="auto">
            <a:xfrm>
              <a:off x="2571736" y="4161136"/>
              <a:ext cx="1437638" cy="461665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b="1" dirty="0" smtClean="0">
                  <a:solidFill>
                    <a:srgbClr val="002060"/>
                  </a:solidFill>
                  <a:ea typeface="맑은 고딕" pitchFamily="50" charset="-127"/>
                  <a:cs typeface="Times New Roman" pitchFamily="18" charset="0"/>
                </a:rPr>
                <a:t>PHENIX requirements</a:t>
              </a:r>
              <a:endParaRPr kumimoji="0" lang="ko-KR" altLang="en-US" sz="1200" b="1" dirty="0">
                <a:solidFill>
                  <a:srgbClr val="002060"/>
                </a:solidFill>
                <a:ea typeface="맑은 고딕" pitchFamily="50" charset="-127"/>
                <a:cs typeface="Times New Roman" pitchFamily="18" charset="0"/>
              </a:endParaRPr>
            </a:p>
          </p:txBody>
        </p:sp>
      </p:grpSp>
      <p:sp>
        <p:nvSpPr>
          <p:cNvPr id="25" name="TextBox 127"/>
          <p:cNvSpPr txBox="1"/>
          <p:nvPr/>
        </p:nvSpPr>
        <p:spPr>
          <a:xfrm>
            <a:off x="1008978" y="812842"/>
            <a:ext cx="1964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 smtClean="0"/>
              <a:t>Module QA results</a:t>
            </a: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4BEDD84E-25D4-4983-8AA1-2863C96F08D9}" type="slidenum">
              <a:rPr lang="ko-KR" altLang="en-US" sz="1500" b="1" smtClean="0">
                <a:solidFill>
                  <a:schemeClr val="tx1"/>
                </a:solidFill>
              </a:rPr>
              <a:pPr algn="ctr"/>
              <a:t>16</a:t>
            </a:fld>
            <a:r>
              <a:rPr lang="en-US" altLang="ko-KR" sz="1500" b="1" dirty="0" smtClean="0">
                <a:solidFill>
                  <a:schemeClr val="tx1"/>
                </a:solidFill>
              </a:rPr>
              <a:t>/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  <p:grpSp>
        <p:nvGrpSpPr>
          <p:cNvPr id="3" name="그룹 4"/>
          <p:cNvGrpSpPr/>
          <p:nvPr/>
        </p:nvGrpSpPr>
        <p:grpSpPr>
          <a:xfrm>
            <a:off x="1707919" y="1656466"/>
            <a:ext cx="6481368" cy="2953021"/>
            <a:chOff x="1707919" y="1656466"/>
            <a:chExt cx="6481368" cy="2953021"/>
          </a:xfrm>
        </p:grpSpPr>
        <p:sp>
          <p:nvSpPr>
            <p:cNvPr id="6" name="TextBox 31"/>
            <p:cNvSpPr txBox="1"/>
            <p:nvPr/>
          </p:nvSpPr>
          <p:spPr>
            <a:xfrm>
              <a:off x="1910041" y="4286322"/>
              <a:ext cx="2143140" cy="3231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500" dirty="0" smtClean="0"/>
                <a:t>Station 3 (16 half octants)</a:t>
              </a:r>
              <a:endParaRPr lang="ko-KR" altLang="en-US" sz="1500" dirty="0"/>
            </a:p>
          </p:txBody>
        </p:sp>
        <p:sp>
          <p:nvSpPr>
            <p:cNvPr id="7" name="TextBox 45"/>
            <p:cNvSpPr txBox="1"/>
            <p:nvPr/>
          </p:nvSpPr>
          <p:spPr>
            <a:xfrm>
              <a:off x="5643570" y="4286256"/>
              <a:ext cx="2545717" cy="3231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500" dirty="0" smtClean="0"/>
                <a:t>A </a:t>
              </a:r>
              <a:r>
                <a:rPr lang="en-US" altLang="ko-KR" sz="1500" smtClean="0"/>
                <a:t>half octant (3 </a:t>
              </a:r>
              <a:r>
                <a:rPr lang="en-US" altLang="ko-KR" sz="1500" dirty="0" smtClean="0"/>
                <a:t>RPC modules)</a:t>
              </a:r>
              <a:endParaRPr lang="ko-KR" altLang="en-US" sz="1500" dirty="0"/>
            </a:p>
          </p:txBody>
        </p:sp>
        <p:grpSp>
          <p:nvGrpSpPr>
            <p:cNvPr id="5" name="그룹 48"/>
            <p:cNvGrpSpPr/>
            <p:nvPr/>
          </p:nvGrpSpPr>
          <p:grpSpPr>
            <a:xfrm>
              <a:off x="1707919" y="1656466"/>
              <a:ext cx="5631410" cy="2607673"/>
              <a:chOff x="1714480" y="2125164"/>
              <a:chExt cx="5631410" cy="2607673"/>
            </a:xfrm>
          </p:grpSpPr>
          <p:grpSp>
            <p:nvGrpSpPr>
              <p:cNvPr id="8" name="그룹 46"/>
              <p:cNvGrpSpPr/>
              <p:nvPr/>
            </p:nvGrpSpPr>
            <p:grpSpPr>
              <a:xfrm>
                <a:off x="1714480" y="2125164"/>
                <a:ext cx="2578328" cy="2607673"/>
                <a:chOff x="1357290" y="1000108"/>
                <a:chExt cx="2578328" cy="2607673"/>
              </a:xfrm>
            </p:grpSpPr>
            <p:pic>
              <p:nvPicPr>
                <p:cNvPr id="33" name="Picture 51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357290" y="1000108"/>
                  <a:ext cx="2578328" cy="2607673"/>
                </a:xfrm>
                <a:prstGeom prst="rect">
                  <a:avLst/>
                </a:prstGeom>
                <a:noFill/>
                <a:ln w="38100">
                  <a:noFill/>
                  <a:miter lim="800000"/>
                  <a:headEnd/>
                  <a:tailEnd type="none" w="lg" len="lg"/>
                </a:ln>
              </p:spPr>
            </p:pic>
            <p:sp>
              <p:nvSpPr>
                <p:cNvPr id="34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2330788" y="2134238"/>
                  <a:ext cx="593455" cy="285393"/>
                </a:xfrm>
                <a:prstGeom prst="rect">
                  <a:avLst/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square" anchor="ctr">
                  <a:spAutoFit/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  <a:buSzPct val="150000"/>
                    <a:buFont typeface="Wingdings" pitchFamily="2" charset="2"/>
                    <a:buNone/>
                  </a:pPr>
                  <a:r>
                    <a:rPr lang="en-US" altLang="ko-KR" sz="1200" b="1" dirty="0">
                      <a:latin typeface="Times New Roman" pitchFamily="18" charset="0"/>
                      <a:cs typeface="Times New Roman" pitchFamily="18" charset="0"/>
                    </a:rPr>
                    <a:t>RPC3</a:t>
                  </a:r>
                </a:p>
              </p:txBody>
            </p:sp>
          </p:grpSp>
          <p:cxnSp>
            <p:nvCxnSpPr>
              <p:cNvPr id="22" name="직선 화살표 연결선 21"/>
              <p:cNvCxnSpPr/>
              <p:nvPr/>
            </p:nvCxnSpPr>
            <p:spPr>
              <a:xfrm>
                <a:off x="4708058" y="3429000"/>
                <a:ext cx="900000" cy="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" name="그룹 47"/>
              <p:cNvGrpSpPr/>
              <p:nvPr/>
            </p:nvGrpSpPr>
            <p:grpSpPr>
              <a:xfrm>
                <a:off x="6060006" y="2571744"/>
                <a:ext cx="1285884" cy="1714512"/>
                <a:chOff x="6060006" y="1470305"/>
                <a:chExt cx="1285884" cy="1714512"/>
              </a:xfrm>
            </p:grpSpPr>
            <p:grpSp>
              <p:nvGrpSpPr>
                <p:cNvPr id="23" name="그룹 29"/>
                <p:cNvGrpSpPr/>
                <p:nvPr/>
              </p:nvGrpSpPr>
              <p:grpSpPr>
                <a:xfrm>
                  <a:off x="6060006" y="1470305"/>
                  <a:ext cx="1285884" cy="1714512"/>
                  <a:chOff x="3357554" y="1714488"/>
                  <a:chExt cx="1285884" cy="1714512"/>
                </a:xfrm>
              </p:grpSpPr>
              <p:sp>
                <p:nvSpPr>
                  <p:cNvPr id="28" name="사다리꼴 27"/>
                  <p:cNvSpPr/>
                  <p:nvPr/>
                </p:nvSpPr>
                <p:spPr>
                  <a:xfrm>
                    <a:off x="3357554" y="1714488"/>
                    <a:ext cx="1285884" cy="571504"/>
                  </a:xfrm>
                  <a:prstGeom prst="trapezoid">
                    <a:avLst>
                      <a:gd name="adj" fmla="val 0"/>
                    </a:avLst>
                  </a:prstGeom>
                  <a:solidFill>
                    <a:srgbClr val="DE0000"/>
                  </a:solidFill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ko-KR" alt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9" name="사다리꼴 28"/>
                  <p:cNvSpPr/>
                  <p:nvPr/>
                </p:nvSpPr>
                <p:spPr>
                  <a:xfrm>
                    <a:off x="3357554" y="2285992"/>
                    <a:ext cx="1285884" cy="571504"/>
                  </a:xfrm>
                  <a:prstGeom prst="trapezoid">
                    <a:avLst>
                      <a:gd name="adj" fmla="val 0"/>
                    </a:avLst>
                  </a:prstGeom>
                  <a:solidFill>
                    <a:srgbClr val="F4EE00"/>
                  </a:solidFill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ko-KR" alt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" name="사다리꼴 29"/>
                  <p:cNvSpPr/>
                  <p:nvPr/>
                </p:nvSpPr>
                <p:spPr>
                  <a:xfrm>
                    <a:off x="3357554" y="2857496"/>
                    <a:ext cx="1285884" cy="571504"/>
                  </a:xfrm>
                  <a:prstGeom prst="trapezoid">
                    <a:avLst>
                      <a:gd name="adj" fmla="val 0"/>
                    </a:avLst>
                  </a:prstGeom>
                  <a:solidFill>
                    <a:srgbClr val="00D661"/>
                  </a:solidFill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ko-KR" altLang="en-US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" name="직각 삼각형 30"/>
                  <p:cNvSpPr/>
                  <p:nvPr/>
                </p:nvSpPr>
                <p:spPr>
                  <a:xfrm flipH="1">
                    <a:off x="3929058" y="1714488"/>
                    <a:ext cx="714380" cy="1714512"/>
                  </a:xfrm>
                  <a:prstGeom prst="rtTriangl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1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 dirty="0"/>
                  </a:p>
                </p:txBody>
              </p:sp>
              <p:cxnSp>
                <p:nvCxnSpPr>
                  <p:cNvPr id="32" name="직선 연결선 31"/>
                  <p:cNvCxnSpPr/>
                  <p:nvPr/>
                </p:nvCxnSpPr>
                <p:spPr>
                  <a:xfrm rot="16200000" flipH="1" flipV="1">
                    <a:off x="3418514" y="2214554"/>
                    <a:ext cx="1714512" cy="71438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5" name="TextBox 49"/>
                <p:cNvSpPr txBox="1"/>
                <p:nvPr/>
              </p:nvSpPr>
              <p:spPr>
                <a:xfrm>
                  <a:off x="6131444" y="1604552"/>
                  <a:ext cx="857256" cy="292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ko-KR" sz="1300" dirty="0" smtClean="0"/>
                    <a:t>Module C</a:t>
                  </a:r>
                  <a:endParaRPr lang="ko-KR" altLang="en-US" sz="1300" dirty="0"/>
                </a:p>
              </p:txBody>
            </p:sp>
            <p:sp>
              <p:nvSpPr>
                <p:cNvPr id="26" name="TextBox 50"/>
                <p:cNvSpPr txBox="1"/>
                <p:nvPr/>
              </p:nvSpPr>
              <p:spPr>
                <a:xfrm>
                  <a:off x="6122152" y="2160544"/>
                  <a:ext cx="857256" cy="292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ko-KR" sz="1300" dirty="0" smtClean="0"/>
                    <a:t>Module B</a:t>
                  </a:r>
                  <a:endParaRPr lang="ko-KR" altLang="en-US" sz="1300" dirty="0"/>
                </a:p>
              </p:txBody>
            </p:sp>
            <p:sp>
              <p:nvSpPr>
                <p:cNvPr id="27" name="TextBox 51"/>
                <p:cNvSpPr txBox="1"/>
                <p:nvPr/>
              </p:nvSpPr>
              <p:spPr>
                <a:xfrm>
                  <a:off x="6122566" y="2740924"/>
                  <a:ext cx="857256" cy="2923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ko-KR" sz="1300" dirty="0" smtClean="0"/>
                    <a:t>Module A</a:t>
                  </a:r>
                  <a:endParaRPr lang="ko-KR" altLang="en-US" sz="1300" dirty="0"/>
                </a:p>
              </p:txBody>
            </p:sp>
          </p:grpSp>
        </p:grpSp>
        <p:cxnSp>
          <p:nvCxnSpPr>
            <p:cNvPr id="9" name="직선 연결선 8"/>
            <p:cNvCxnSpPr/>
            <p:nvPr/>
          </p:nvCxnSpPr>
          <p:spPr>
            <a:xfrm flipV="1">
              <a:off x="6612249" y="3815886"/>
              <a:ext cx="1260000" cy="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직선 연결선 9"/>
            <p:cNvCxnSpPr/>
            <p:nvPr/>
          </p:nvCxnSpPr>
          <p:spPr>
            <a:xfrm flipV="1">
              <a:off x="7327656" y="2102494"/>
              <a:ext cx="540000" cy="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 flipV="1">
              <a:off x="6059235" y="1810756"/>
              <a:ext cx="0" cy="27000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/>
          </p:nvCxnSpPr>
          <p:spPr>
            <a:xfrm flipV="1">
              <a:off x="7316544" y="1808804"/>
              <a:ext cx="0" cy="27000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45"/>
            <p:cNvSpPr txBox="1"/>
            <p:nvPr/>
          </p:nvSpPr>
          <p:spPr>
            <a:xfrm>
              <a:off x="6146548" y="1667983"/>
              <a:ext cx="107157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smtClean="0"/>
                <a:t>2.05 m</a:t>
              </a:r>
              <a:endParaRPr lang="ko-KR" altLang="en-US" sz="1200" dirty="0"/>
            </a:p>
          </p:txBody>
        </p:sp>
        <p:cxnSp>
          <p:nvCxnSpPr>
            <p:cNvPr id="14" name="직선 화살표 연결선 13"/>
            <p:cNvCxnSpPr/>
            <p:nvPr/>
          </p:nvCxnSpPr>
          <p:spPr>
            <a:xfrm>
              <a:off x="6068760" y="1950093"/>
              <a:ext cx="1224000" cy="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화살표 연결선 14"/>
            <p:cNvCxnSpPr/>
            <p:nvPr/>
          </p:nvCxnSpPr>
          <p:spPr>
            <a:xfrm>
              <a:off x="7462595" y="2138906"/>
              <a:ext cx="0" cy="165600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45"/>
            <p:cNvSpPr txBox="1"/>
            <p:nvPr/>
          </p:nvSpPr>
          <p:spPr>
            <a:xfrm>
              <a:off x="7488473" y="2862912"/>
              <a:ext cx="6985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smtClean="0"/>
                <a:t>4.93 m</a:t>
              </a:r>
              <a:endParaRPr lang="ko-KR" altLang="en-US" sz="1200" dirty="0"/>
            </a:p>
          </p:txBody>
        </p:sp>
        <p:cxnSp>
          <p:nvCxnSpPr>
            <p:cNvPr id="17" name="직선 연결선 16"/>
            <p:cNvCxnSpPr/>
            <p:nvPr/>
          </p:nvCxnSpPr>
          <p:spPr>
            <a:xfrm flipV="1">
              <a:off x="6059795" y="3826243"/>
              <a:ext cx="0" cy="27000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 flipV="1">
              <a:off x="6615127" y="3824291"/>
              <a:ext cx="0" cy="27000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45"/>
            <p:cNvSpPr txBox="1"/>
            <p:nvPr/>
          </p:nvSpPr>
          <p:spPr>
            <a:xfrm>
              <a:off x="5969774" y="4018782"/>
              <a:ext cx="77338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smtClean="0"/>
                <a:t>0.54 m</a:t>
              </a:r>
              <a:endParaRPr lang="ko-KR" altLang="en-US" sz="1200" dirty="0"/>
            </a:p>
          </p:txBody>
        </p:sp>
        <p:cxnSp>
          <p:nvCxnSpPr>
            <p:cNvPr id="20" name="직선 화살표 연결선 19"/>
            <p:cNvCxnSpPr/>
            <p:nvPr/>
          </p:nvCxnSpPr>
          <p:spPr>
            <a:xfrm>
              <a:off x="6087810" y="3971929"/>
              <a:ext cx="504000" cy="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내용 개체 틀 2"/>
          <p:cNvSpPr>
            <a:spLocks noGrp="1"/>
          </p:cNvSpPr>
          <p:nvPr/>
        </p:nvSpPr>
        <p:spPr>
          <a:xfrm>
            <a:off x="1176036" y="5236724"/>
            <a:ext cx="7572428" cy="1400383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0000" indent="-270000">
              <a:lnSpc>
                <a:spcPct val="15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altLang="ko-K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RPC station 3</a:t>
            </a:r>
          </a:p>
          <a:p>
            <a:pPr marL="727200" lvl="2" indent="-270000">
              <a:lnSpc>
                <a:spcPts val="2200"/>
              </a:lnSpc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One side (N or S) of RPC station 3 is composed of </a:t>
            </a:r>
            <a:r>
              <a:rPr lang="en-US" altLang="ko-KR" sz="1600" dirty="0" smtClean="0">
                <a:solidFill>
                  <a:srgbClr val="FF0000"/>
                </a:solidFill>
              </a:rPr>
              <a:t>16 half octants</a:t>
            </a:r>
          </a:p>
          <a:p>
            <a:pPr marL="727200" lvl="2" indent="-270000">
              <a:lnSpc>
                <a:spcPts val="2200"/>
              </a:lnSpc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</a:t>
            </a:r>
            <a:r>
              <a:rPr lang="en-US" altLang="ko-KR" sz="1600" dirty="0" smtClean="0">
                <a:solidFill>
                  <a:srgbClr val="FF0000"/>
                </a:solidFill>
              </a:rPr>
              <a:t>half octant</a:t>
            </a: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is composed of </a:t>
            </a:r>
            <a:r>
              <a:rPr lang="en-US" altLang="ko-KR" sz="1600" dirty="0" smtClean="0">
                <a:solidFill>
                  <a:srgbClr val="0070C0"/>
                </a:solidFill>
              </a:rPr>
              <a:t>3 RPC modules</a:t>
            </a: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(type A, B, and C)</a:t>
            </a:r>
          </a:p>
          <a:p>
            <a:pPr marL="727200" lvl="2" indent="-270000">
              <a:lnSpc>
                <a:spcPts val="2200"/>
              </a:lnSpc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Each </a:t>
            </a:r>
            <a:r>
              <a:rPr lang="en-US" altLang="ko-KR" sz="1600" dirty="0" smtClean="0">
                <a:solidFill>
                  <a:srgbClr val="0070C0"/>
                </a:solidFill>
              </a:rPr>
              <a:t>module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 a double-gap RPC which satisfies PHENIX requirements</a:t>
            </a:r>
          </a:p>
        </p:txBody>
      </p:sp>
      <p:grpSp>
        <p:nvGrpSpPr>
          <p:cNvPr id="143" name="그룹 142"/>
          <p:cNvGrpSpPr/>
          <p:nvPr/>
        </p:nvGrpSpPr>
        <p:grpSpPr>
          <a:xfrm>
            <a:off x="1549726" y="1076670"/>
            <a:ext cx="6929751" cy="4264742"/>
            <a:chOff x="1549726" y="1076670"/>
            <a:chExt cx="6929751" cy="4264742"/>
          </a:xfrm>
        </p:grpSpPr>
        <p:pic>
          <p:nvPicPr>
            <p:cNvPr id="115" name="그림 1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24639" y="1182383"/>
              <a:ext cx="6568080" cy="4159029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</p:pic>
        <p:grpSp>
          <p:nvGrpSpPr>
            <p:cNvPr id="117" name="그룹 116"/>
            <p:cNvGrpSpPr/>
            <p:nvPr/>
          </p:nvGrpSpPr>
          <p:grpSpPr>
            <a:xfrm>
              <a:off x="7806250" y="1076670"/>
              <a:ext cx="673227" cy="3902547"/>
              <a:chOff x="7419747" y="1296786"/>
              <a:chExt cx="603611" cy="3498998"/>
            </a:xfrm>
          </p:grpSpPr>
          <p:sp>
            <p:nvSpPr>
              <p:cNvPr id="134" name="TextBox 25"/>
              <p:cNvSpPr txBox="1">
                <a:spLocks noChangeArrowheads="1"/>
              </p:cNvSpPr>
              <p:nvPr/>
            </p:nvSpPr>
            <p:spPr bwMode="auto">
              <a:xfrm>
                <a:off x="7419747" y="1296786"/>
                <a:ext cx="603611" cy="276999"/>
              </a:xfrm>
              <a:prstGeom prst="rect">
                <a:avLst/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sz="1200" b="1" dirty="0" smtClean="0">
                    <a:cs typeface="Times New Roman" pitchFamily="18" charset="0"/>
                  </a:rPr>
                  <a:t>RPC </a:t>
                </a:r>
                <a:r>
                  <a:rPr lang="en-US" altLang="ko-KR" sz="1200" b="1" dirty="0">
                    <a:cs typeface="Times New Roman" pitchFamily="18" charset="0"/>
                  </a:rPr>
                  <a:t>3</a:t>
                </a:r>
                <a:endParaRPr lang="ko-KR" altLang="en-US" sz="1200" b="1" dirty="0">
                  <a:cs typeface="Times New Roman" pitchFamily="18" charset="0"/>
                </a:endParaRPr>
              </a:p>
            </p:txBody>
          </p:sp>
          <p:sp>
            <p:nvSpPr>
              <p:cNvPr id="135" name="직사각형 134"/>
              <p:cNvSpPr/>
              <p:nvPr/>
            </p:nvSpPr>
            <p:spPr>
              <a:xfrm>
                <a:off x="7678662" y="1573784"/>
                <a:ext cx="85782" cy="3222000"/>
              </a:xfrm>
              <a:prstGeom prst="rect">
                <a:avLst/>
              </a:prstGeom>
              <a:noFill/>
              <a:ln w="15875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18" name="그룹 117"/>
            <p:cNvGrpSpPr/>
            <p:nvPr/>
          </p:nvGrpSpPr>
          <p:grpSpPr>
            <a:xfrm>
              <a:off x="1549726" y="1080863"/>
              <a:ext cx="673227" cy="3907731"/>
              <a:chOff x="1810186" y="1300546"/>
              <a:chExt cx="603611" cy="3503646"/>
            </a:xfrm>
          </p:grpSpPr>
          <p:sp>
            <p:nvSpPr>
              <p:cNvPr id="132" name="직사각형 131"/>
              <p:cNvSpPr/>
              <p:nvPr/>
            </p:nvSpPr>
            <p:spPr>
              <a:xfrm>
                <a:off x="2069101" y="1582192"/>
                <a:ext cx="85782" cy="3222000"/>
              </a:xfrm>
              <a:prstGeom prst="rect">
                <a:avLst/>
              </a:prstGeom>
              <a:noFill/>
              <a:ln w="15875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3" name="TextBox 25"/>
              <p:cNvSpPr txBox="1">
                <a:spLocks noChangeArrowheads="1"/>
              </p:cNvSpPr>
              <p:nvPr/>
            </p:nvSpPr>
            <p:spPr bwMode="auto">
              <a:xfrm>
                <a:off x="1810186" y="1300546"/>
                <a:ext cx="603611" cy="276999"/>
              </a:xfrm>
              <a:prstGeom prst="rect">
                <a:avLst/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sz="1200" b="1" dirty="0" smtClean="0">
                    <a:cs typeface="Times New Roman" pitchFamily="18" charset="0"/>
                  </a:rPr>
                  <a:t>RPC </a:t>
                </a:r>
                <a:r>
                  <a:rPr lang="en-US" altLang="ko-KR" sz="1200" b="1" dirty="0">
                    <a:cs typeface="Times New Roman" pitchFamily="18" charset="0"/>
                  </a:rPr>
                  <a:t>3</a:t>
                </a:r>
                <a:endParaRPr lang="ko-KR" altLang="en-US" sz="1200" b="1" dirty="0">
                  <a:cs typeface="Times New Roman" pitchFamily="18" charset="0"/>
                </a:endParaRPr>
              </a:p>
            </p:txBody>
          </p:sp>
        </p:grpSp>
      </p:grpSp>
      <p:sp>
        <p:nvSpPr>
          <p:cNvPr id="44" name="제목 1"/>
          <p:cNvSpPr>
            <a:spLocks noGrp="1"/>
          </p:cNvSpPr>
          <p:nvPr>
            <p:ph type="title"/>
          </p:nvPr>
        </p:nvSpPr>
        <p:spPr>
          <a:xfrm>
            <a:off x="714348" y="0"/>
            <a:ext cx="8429652" cy="725470"/>
          </a:xfrm>
        </p:spPr>
        <p:txBody>
          <a:bodyPr>
            <a:normAutofit/>
          </a:bodyPr>
          <a:lstStyle/>
          <a:p>
            <a:pPr algn="l"/>
            <a:r>
              <a:rPr lang="en-US" altLang="ko-KR" sz="3000" b="1" dirty="0" smtClean="0"/>
              <a:t>  2. PHENIX RPCs</a:t>
            </a:r>
            <a:r>
              <a:rPr lang="en-US" altLang="ko-KR" sz="2000" b="1" dirty="0" smtClean="0"/>
              <a:t> - b. Production, QA, and Installation</a:t>
            </a:r>
            <a:endParaRPr lang="ko-KR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4BEDD84E-25D4-4983-8AA1-2863C96F08D9}" type="slidenum">
              <a:rPr lang="ko-KR" altLang="en-US" sz="1500" b="1" smtClean="0">
                <a:solidFill>
                  <a:schemeClr val="tx1"/>
                </a:solidFill>
              </a:rPr>
              <a:pPr algn="ctr"/>
              <a:t>17</a:t>
            </a:fld>
            <a:r>
              <a:rPr lang="en-US" altLang="ko-KR" sz="1500" b="1" dirty="0" smtClean="0">
                <a:solidFill>
                  <a:schemeClr val="tx1"/>
                </a:solidFill>
              </a:rPr>
              <a:t>/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1009153" y="1728362"/>
            <a:ext cx="7858180" cy="3237190"/>
            <a:chOff x="1000100" y="2263512"/>
            <a:chExt cx="7858180" cy="3237190"/>
          </a:xfrm>
        </p:grpSpPr>
        <p:grpSp>
          <p:nvGrpSpPr>
            <p:cNvPr id="6" name="그룹 31"/>
            <p:cNvGrpSpPr/>
            <p:nvPr/>
          </p:nvGrpSpPr>
          <p:grpSpPr>
            <a:xfrm>
              <a:off x="1000100" y="2263512"/>
              <a:ext cx="3840000" cy="3237190"/>
              <a:chOff x="2652000" y="2263512"/>
              <a:chExt cx="3840000" cy="3237190"/>
            </a:xfrm>
          </p:grpSpPr>
          <p:pic>
            <p:nvPicPr>
              <p:cNvPr id="10" name="コンテンツ プレースホルダ 4" descr="RPC3_N_inplace.jp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>
              <a:xfrm>
                <a:off x="2652000" y="2263512"/>
                <a:ext cx="3840000" cy="2880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</p:pic>
          <p:sp>
            <p:nvSpPr>
              <p:cNvPr id="11" name="직사각형 10"/>
              <p:cNvSpPr/>
              <p:nvPr/>
            </p:nvSpPr>
            <p:spPr>
              <a:xfrm>
                <a:off x="2952000" y="5194702"/>
                <a:ext cx="3240000" cy="306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500" b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Times New Roman" pitchFamily="18" charset="0"/>
                  </a:rPr>
                  <a:t>RPC3N - </a:t>
                </a:r>
                <a:r>
                  <a:rPr lang="en-US" altLang="ko-KR" sz="15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Times New Roman" pitchFamily="18" charset="0"/>
                  </a:rPr>
                  <a:t>installation (Nov. 11</a:t>
                </a:r>
                <a:r>
                  <a:rPr lang="en-US" altLang="ko-KR" sz="1500" b="1" baseline="30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Times New Roman" pitchFamily="18" charset="0"/>
                  </a:rPr>
                  <a:t>th</a:t>
                </a:r>
                <a:r>
                  <a:rPr lang="en-US" altLang="ko-KR" sz="15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Times New Roman" pitchFamily="18" charset="0"/>
                  </a:rPr>
                  <a:t>, 2009)</a:t>
                </a:r>
                <a:endParaRPr lang="ko-KR" altLang="en-US" sz="1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grpSp>
          <p:nvGrpSpPr>
            <p:cNvPr id="7" name="그룹 32"/>
            <p:cNvGrpSpPr/>
            <p:nvPr/>
          </p:nvGrpSpPr>
          <p:grpSpPr>
            <a:xfrm>
              <a:off x="5018280" y="2263512"/>
              <a:ext cx="3840000" cy="3237190"/>
              <a:chOff x="2652000" y="2263512"/>
              <a:chExt cx="3840000" cy="3237190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 bwMode="auto">
              <a:xfrm>
                <a:off x="2652000" y="2263512"/>
                <a:ext cx="3840000" cy="288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" name="직사각형 8"/>
              <p:cNvSpPr/>
              <p:nvPr/>
            </p:nvSpPr>
            <p:spPr>
              <a:xfrm>
                <a:off x="2952000" y="5194702"/>
                <a:ext cx="3240000" cy="306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500" b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Times New Roman" pitchFamily="18" charset="0"/>
                  </a:rPr>
                  <a:t>RPC3S - </a:t>
                </a:r>
                <a:r>
                  <a:rPr lang="en-US" altLang="ko-KR" sz="15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Times New Roman" pitchFamily="18" charset="0"/>
                  </a:rPr>
                  <a:t>installation (Sep. 22</a:t>
                </a:r>
                <a:r>
                  <a:rPr lang="en-US" altLang="ko-KR" sz="1500" b="1" baseline="30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Times New Roman" pitchFamily="18" charset="0"/>
                  </a:rPr>
                  <a:t>nd</a:t>
                </a:r>
                <a:r>
                  <a:rPr lang="en-US" altLang="ko-KR" sz="15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Times New Roman" pitchFamily="18" charset="0"/>
                  </a:rPr>
                  <a:t> , 2010)</a:t>
                </a:r>
                <a:endParaRPr lang="ko-KR" altLang="en-US" sz="15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1877903" y="5373216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/>
              <a:t>Fully integrated to the PHENIX DAQ system during Run 11</a:t>
            </a:r>
            <a:endParaRPr lang="ko-KR" altLang="en-US" sz="2000" dirty="0"/>
          </a:p>
        </p:txBody>
      </p:sp>
      <p:sp>
        <p:nvSpPr>
          <p:cNvPr id="16" name="제목 1"/>
          <p:cNvSpPr>
            <a:spLocks noGrp="1"/>
          </p:cNvSpPr>
          <p:nvPr>
            <p:ph type="title"/>
          </p:nvPr>
        </p:nvSpPr>
        <p:spPr>
          <a:xfrm>
            <a:off x="714348" y="0"/>
            <a:ext cx="8429652" cy="725470"/>
          </a:xfrm>
        </p:spPr>
        <p:txBody>
          <a:bodyPr>
            <a:normAutofit/>
          </a:bodyPr>
          <a:lstStyle/>
          <a:p>
            <a:pPr algn="l"/>
            <a:r>
              <a:rPr lang="en-US" altLang="ko-KR" sz="3000" b="1" dirty="0" smtClean="0"/>
              <a:t>  2. PHENIX RPCs</a:t>
            </a:r>
            <a:r>
              <a:rPr lang="en-US" altLang="ko-KR" sz="2000" b="1" dirty="0" smtClean="0"/>
              <a:t> - b. Production, QA, and Installation</a:t>
            </a:r>
            <a:endParaRPr lang="ko-KR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4BEDD84E-25D4-4983-8AA1-2863C96F08D9}" type="slidenum">
              <a:rPr lang="ko-KR" altLang="en-US" sz="1500" b="1" smtClean="0">
                <a:solidFill>
                  <a:schemeClr val="tx1"/>
                </a:solidFill>
              </a:rPr>
              <a:pPr algn="ctr"/>
              <a:t>18</a:t>
            </a:fld>
            <a:r>
              <a:rPr lang="en-US" altLang="ko-KR" sz="1500" b="1" dirty="0" smtClean="0">
                <a:solidFill>
                  <a:schemeClr val="tx1"/>
                </a:solidFill>
              </a:rPr>
              <a:t>/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1809731" y="1857364"/>
            <a:ext cx="6357982" cy="2437857"/>
            <a:chOff x="1809731" y="1857364"/>
            <a:chExt cx="6357982" cy="2437857"/>
          </a:xfrm>
        </p:grpSpPr>
        <p:grpSp>
          <p:nvGrpSpPr>
            <p:cNvPr id="6" name="그룹 66"/>
            <p:cNvGrpSpPr/>
            <p:nvPr/>
          </p:nvGrpSpPr>
          <p:grpSpPr>
            <a:xfrm>
              <a:off x="1809731" y="1857364"/>
              <a:ext cx="2437857" cy="2437857"/>
              <a:chOff x="642910" y="2357430"/>
              <a:chExt cx="2437857" cy="2437857"/>
            </a:xfrm>
          </p:grpSpPr>
          <p:grpSp>
            <p:nvGrpSpPr>
              <p:cNvPr id="22" name="그룹 64"/>
              <p:cNvGrpSpPr/>
              <p:nvPr/>
            </p:nvGrpSpPr>
            <p:grpSpPr>
              <a:xfrm>
                <a:off x="642910" y="2357430"/>
                <a:ext cx="2437857" cy="2437857"/>
                <a:chOff x="2143108" y="1643050"/>
                <a:chExt cx="2437857" cy="2437857"/>
              </a:xfrm>
              <a:solidFill>
                <a:srgbClr val="00B0F0">
                  <a:alpha val="75000"/>
                </a:srgbClr>
              </a:solidFill>
            </p:grpSpPr>
            <p:sp>
              <p:nvSpPr>
                <p:cNvPr id="24" name="사다리꼴 23"/>
                <p:cNvSpPr/>
                <p:nvPr/>
              </p:nvSpPr>
              <p:spPr>
                <a:xfrm>
                  <a:off x="2866453" y="3295089"/>
                  <a:ext cx="1008000" cy="785818"/>
                </a:xfrm>
                <a:prstGeom prst="trapezoid">
                  <a:avLst>
                    <a:gd name="adj" fmla="val 40972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사다리꼴 24"/>
                <p:cNvSpPr/>
                <p:nvPr/>
              </p:nvSpPr>
              <p:spPr>
                <a:xfrm flipV="1">
                  <a:off x="2857488" y="1643050"/>
                  <a:ext cx="1008000" cy="785818"/>
                </a:xfrm>
                <a:prstGeom prst="trapezoid">
                  <a:avLst>
                    <a:gd name="adj" fmla="val 40972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" name="사다리꼴 25"/>
                <p:cNvSpPr/>
                <p:nvPr/>
              </p:nvSpPr>
              <p:spPr>
                <a:xfrm rot="5400000">
                  <a:off x="2032017" y="2468521"/>
                  <a:ext cx="1008000" cy="785818"/>
                </a:xfrm>
                <a:prstGeom prst="trapezoid">
                  <a:avLst>
                    <a:gd name="adj" fmla="val 40972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7" name="사다리꼴 26"/>
                <p:cNvSpPr/>
                <p:nvPr/>
              </p:nvSpPr>
              <p:spPr>
                <a:xfrm rot="16200000">
                  <a:off x="3684056" y="2468521"/>
                  <a:ext cx="1008000" cy="785818"/>
                </a:xfrm>
                <a:prstGeom prst="trapezoid">
                  <a:avLst>
                    <a:gd name="adj" fmla="val 40972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" name="사다리꼴 27"/>
                <p:cNvSpPr/>
                <p:nvPr/>
              </p:nvSpPr>
              <p:spPr>
                <a:xfrm rot="2700000">
                  <a:off x="2282283" y="3053972"/>
                  <a:ext cx="1008000" cy="785818"/>
                </a:xfrm>
                <a:prstGeom prst="trapezoid">
                  <a:avLst>
                    <a:gd name="adj" fmla="val 40972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" name="사다리꼴 28"/>
                <p:cNvSpPr/>
                <p:nvPr/>
              </p:nvSpPr>
              <p:spPr>
                <a:xfrm rot="18900000">
                  <a:off x="3452187" y="3053972"/>
                  <a:ext cx="1008000" cy="785818"/>
                </a:xfrm>
                <a:prstGeom prst="trapezoid">
                  <a:avLst>
                    <a:gd name="adj" fmla="val 40972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0" name="사다리꼴 29"/>
                <p:cNvSpPr/>
                <p:nvPr/>
              </p:nvSpPr>
              <p:spPr>
                <a:xfrm rot="13500000">
                  <a:off x="3443222" y="1884351"/>
                  <a:ext cx="1008000" cy="785818"/>
                </a:xfrm>
                <a:prstGeom prst="trapezoid">
                  <a:avLst>
                    <a:gd name="adj" fmla="val 40972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1" name="사다리꼴 30"/>
                <p:cNvSpPr/>
                <p:nvPr/>
              </p:nvSpPr>
              <p:spPr>
                <a:xfrm rot="8100000">
                  <a:off x="2277753" y="1887404"/>
                  <a:ext cx="1008000" cy="785818"/>
                </a:xfrm>
                <a:prstGeom prst="trapezoid">
                  <a:avLst>
                    <a:gd name="adj" fmla="val 40972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3" name="Text Box 45"/>
              <p:cNvSpPr txBox="1">
                <a:spLocks noChangeArrowheads="1"/>
              </p:cNvSpPr>
              <p:nvPr/>
            </p:nvSpPr>
            <p:spPr bwMode="auto">
              <a:xfrm>
                <a:off x="1571604" y="3438525"/>
                <a:ext cx="593455" cy="285393"/>
              </a:xfrm>
              <a:prstGeom prst="rect">
                <a:avLst/>
              </a:prstGeom>
              <a:solidFill>
                <a:srgbClr val="0070C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  <a:buSzPct val="150000"/>
                  <a:buFont typeface="Wingdings" pitchFamily="2" charset="2"/>
                  <a:buNone/>
                </a:pPr>
                <a:r>
                  <a:rPr lang="en-US" altLang="ko-KR" sz="1200" b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Times New Roman" pitchFamily="18" charset="0"/>
                  </a:rPr>
                  <a:t>RPC1</a:t>
                </a:r>
                <a:endPara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7" name="사다리꼴 6"/>
            <p:cNvSpPr>
              <a:spLocks noChangeAspect="1"/>
            </p:cNvSpPr>
            <p:nvPr/>
          </p:nvSpPr>
          <p:spPr>
            <a:xfrm flipV="1">
              <a:off x="5738821" y="2519375"/>
              <a:ext cx="1428760" cy="1113834"/>
            </a:xfrm>
            <a:prstGeom prst="trapezoid">
              <a:avLst>
                <a:gd name="adj" fmla="val 40972"/>
              </a:avLst>
            </a:prstGeom>
            <a:solidFill>
              <a:srgbClr val="00B0F0">
                <a:alpha val="75000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8" name="직선 화살표 연결선 7"/>
            <p:cNvCxnSpPr/>
            <p:nvPr/>
          </p:nvCxnSpPr>
          <p:spPr>
            <a:xfrm>
              <a:off x="4751631" y="3076292"/>
              <a:ext cx="630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 flipV="1">
              <a:off x="5738821" y="2219036"/>
              <a:ext cx="0" cy="300339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직선 연결선 9"/>
            <p:cNvCxnSpPr/>
            <p:nvPr/>
          </p:nvCxnSpPr>
          <p:spPr>
            <a:xfrm flipV="1">
              <a:off x="7167581" y="2219036"/>
              <a:ext cx="0" cy="300339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직선 화살표 연결선 10"/>
            <p:cNvCxnSpPr/>
            <p:nvPr/>
          </p:nvCxnSpPr>
          <p:spPr>
            <a:xfrm>
              <a:off x="5810259" y="2361912"/>
              <a:ext cx="128588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024573" y="2050282"/>
              <a:ext cx="8572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Times New Roman" pitchFamily="18" charset="0"/>
                </a:rPr>
                <a:t>90 cm</a:t>
              </a:r>
              <a:endParaRPr lang="ko-KR" altLang="en-US" sz="120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endParaRPr>
            </a:p>
          </p:txBody>
        </p:sp>
        <p:cxnSp>
          <p:nvCxnSpPr>
            <p:cNvPr id="13" name="직선 연결선 12"/>
            <p:cNvCxnSpPr/>
            <p:nvPr/>
          </p:nvCxnSpPr>
          <p:spPr>
            <a:xfrm rot="5400000" flipV="1">
              <a:off x="7317751" y="2379164"/>
              <a:ext cx="0" cy="300339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직선 연결선 13"/>
            <p:cNvCxnSpPr/>
            <p:nvPr/>
          </p:nvCxnSpPr>
          <p:spPr>
            <a:xfrm rot="5400000" flipV="1">
              <a:off x="7107772" y="3252544"/>
              <a:ext cx="0" cy="75600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직선 화살표 연결선 14"/>
            <p:cNvCxnSpPr/>
            <p:nvPr/>
          </p:nvCxnSpPr>
          <p:spPr>
            <a:xfrm rot="16200000">
              <a:off x="6788457" y="3073845"/>
              <a:ext cx="1044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381895" y="2933416"/>
              <a:ext cx="7858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Times New Roman" pitchFamily="18" charset="0"/>
                </a:rPr>
                <a:t>67 cm</a:t>
              </a:r>
              <a:endParaRPr lang="ko-KR" altLang="en-US" sz="120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05536" y="2914646"/>
              <a:ext cx="71438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Octant</a:t>
              </a:r>
              <a:endParaRPr lang="ko-KR" altLang="en-US" sz="1200" b="1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18" name="직선 연결선 17"/>
            <p:cNvCxnSpPr/>
            <p:nvPr/>
          </p:nvCxnSpPr>
          <p:spPr>
            <a:xfrm flipV="1">
              <a:off x="6205549" y="3657602"/>
              <a:ext cx="0" cy="18000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 flipV="1">
              <a:off x="6724665" y="3657602"/>
              <a:ext cx="0" cy="18000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직선 화살표 연결선 19"/>
            <p:cNvCxnSpPr/>
            <p:nvPr/>
          </p:nvCxnSpPr>
          <p:spPr>
            <a:xfrm>
              <a:off x="6238887" y="3762377"/>
              <a:ext cx="450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143636" y="3857628"/>
              <a:ext cx="64294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Times New Roman" pitchFamily="18" charset="0"/>
                </a:rPr>
                <a:t>34 cm</a:t>
              </a:r>
              <a:endParaRPr lang="ko-KR" altLang="en-US" sz="120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endParaRPr>
            </a:p>
          </p:txBody>
        </p:sp>
      </p:grpSp>
      <p:sp>
        <p:nvSpPr>
          <p:cNvPr id="32" name="내용 개체 틀 2"/>
          <p:cNvSpPr>
            <a:spLocks noGrp="1"/>
          </p:cNvSpPr>
          <p:nvPr/>
        </p:nvSpPr>
        <p:spPr>
          <a:xfrm>
            <a:off x="1214414" y="5335081"/>
            <a:ext cx="7488204" cy="111825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0000" indent="-270000">
              <a:lnSpc>
                <a:spcPct val="15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altLang="ko-K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RPC station 1</a:t>
            </a:r>
          </a:p>
          <a:p>
            <a:pPr marL="727200" lvl="2" indent="-270000">
              <a:lnSpc>
                <a:spcPts val="2200"/>
              </a:lnSpc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Composed of 16 octants for both sides (8 octants per side)</a:t>
            </a:r>
          </a:p>
          <a:p>
            <a:pPr marL="727200" lvl="2" indent="-270000">
              <a:lnSpc>
                <a:spcPts val="2200"/>
              </a:lnSpc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Each octant is a double-gap RPC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1724639" y="1182383"/>
            <a:ext cx="6568080" cy="4159029"/>
            <a:chOff x="1724639" y="1182383"/>
            <a:chExt cx="6568080" cy="4159029"/>
          </a:xfrm>
        </p:grpSpPr>
        <p:pic>
          <p:nvPicPr>
            <p:cNvPr id="114" name="그림 1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24639" y="1182383"/>
              <a:ext cx="6568080" cy="4159029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</p:pic>
        <p:grpSp>
          <p:nvGrpSpPr>
            <p:cNvPr id="118" name="그룹 117"/>
            <p:cNvGrpSpPr/>
            <p:nvPr/>
          </p:nvGrpSpPr>
          <p:grpSpPr>
            <a:xfrm>
              <a:off x="4265684" y="2651669"/>
              <a:ext cx="1306238" cy="1427203"/>
              <a:chOff x="4245297" y="2708920"/>
              <a:chExt cx="1171165" cy="1279621"/>
            </a:xfrm>
          </p:grpSpPr>
          <p:sp>
            <p:nvSpPr>
              <p:cNvPr id="125" name="직사각형 124"/>
              <p:cNvSpPr/>
              <p:nvPr/>
            </p:nvSpPr>
            <p:spPr>
              <a:xfrm>
                <a:off x="4245297" y="2708920"/>
                <a:ext cx="72000" cy="1008112"/>
              </a:xfrm>
              <a:prstGeom prst="rect">
                <a:avLst/>
              </a:prstGeom>
              <a:noFill/>
              <a:ln w="15875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6" name="직사각형 125"/>
              <p:cNvSpPr/>
              <p:nvPr/>
            </p:nvSpPr>
            <p:spPr>
              <a:xfrm>
                <a:off x="5344462" y="2708920"/>
                <a:ext cx="72000" cy="1008112"/>
              </a:xfrm>
              <a:prstGeom prst="rect">
                <a:avLst/>
              </a:prstGeom>
              <a:noFill/>
              <a:ln w="15875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27" name="그룹 126"/>
              <p:cNvGrpSpPr/>
              <p:nvPr/>
            </p:nvGrpSpPr>
            <p:grpSpPr>
              <a:xfrm>
                <a:off x="4330794" y="3508991"/>
                <a:ext cx="1002741" cy="479550"/>
                <a:chOff x="4330794" y="3508991"/>
                <a:chExt cx="1002741" cy="479550"/>
              </a:xfrm>
            </p:grpSpPr>
            <p:sp>
              <p:nvSpPr>
                <p:cNvPr id="128" name="TextBox 23"/>
                <p:cNvSpPr txBox="1">
                  <a:spLocks noChangeArrowheads="1"/>
                </p:cNvSpPr>
                <p:nvPr/>
              </p:nvSpPr>
              <p:spPr bwMode="auto">
                <a:xfrm>
                  <a:off x="4545007" y="3718541"/>
                  <a:ext cx="574485" cy="270000"/>
                </a:xfrm>
                <a:prstGeom prst="rect">
                  <a:avLst/>
                </a:prstGeom>
                <a:solidFill>
                  <a:srgbClr val="00B05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anchor="ctr">
                  <a:spAutoFit/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ko-KR" sz="1200" b="1" dirty="0" smtClean="0">
                      <a:cs typeface="Times New Roman" pitchFamily="18" charset="0"/>
                    </a:rPr>
                    <a:t>RPC 1</a:t>
                  </a:r>
                  <a:endParaRPr lang="ko-KR" altLang="en-US" sz="1200" b="1" dirty="0">
                    <a:cs typeface="Times New Roman" pitchFamily="18" charset="0"/>
                  </a:endParaRPr>
                </a:p>
              </p:txBody>
            </p:sp>
            <p:cxnSp>
              <p:nvCxnSpPr>
                <p:cNvPr id="129" name="직선 화살표 연결선 128"/>
                <p:cNvCxnSpPr>
                  <a:cxnSpLocks noChangeAspect="1"/>
                </p:cNvCxnSpPr>
                <p:nvPr/>
              </p:nvCxnSpPr>
              <p:spPr>
                <a:xfrm flipH="1" flipV="1">
                  <a:off x="4330794" y="3530624"/>
                  <a:ext cx="476438" cy="177088"/>
                </a:xfrm>
                <a:prstGeom prst="straightConnector1">
                  <a:avLst/>
                </a:prstGeom>
                <a:ln w="15875">
                  <a:solidFill>
                    <a:srgbClr val="00C459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직선 화살표 연결선 129"/>
                <p:cNvCxnSpPr>
                  <a:cxnSpLocks noChangeAspect="1"/>
                </p:cNvCxnSpPr>
                <p:nvPr/>
              </p:nvCxnSpPr>
              <p:spPr>
                <a:xfrm flipV="1">
                  <a:off x="4809453" y="3508991"/>
                  <a:ext cx="524082" cy="194797"/>
                </a:xfrm>
                <a:prstGeom prst="straightConnector1">
                  <a:avLst/>
                </a:prstGeom>
                <a:ln w="15875">
                  <a:solidFill>
                    <a:srgbClr val="00C459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4" name="제목 1"/>
          <p:cNvSpPr>
            <a:spLocks noGrp="1"/>
          </p:cNvSpPr>
          <p:nvPr>
            <p:ph type="title"/>
          </p:nvPr>
        </p:nvSpPr>
        <p:spPr>
          <a:xfrm>
            <a:off x="714348" y="0"/>
            <a:ext cx="8429652" cy="725470"/>
          </a:xfrm>
        </p:spPr>
        <p:txBody>
          <a:bodyPr>
            <a:normAutofit/>
          </a:bodyPr>
          <a:lstStyle/>
          <a:p>
            <a:pPr algn="l"/>
            <a:r>
              <a:rPr lang="en-US" altLang="ko-KR" sz="3000" b="1" dirty="0" smtClean="0"/>
              <a:t>  2. PHENIX RPCs</a:t>
            </a:r>
            <a:r>
              <a:rPr lang="en-US" altLang="ko-KR" sz="2000" b="1" dirty="0" smtClean="0"/>
              <a:t> - b. Production, QA, and Installation</a:t>
            </a:r>
            <a:endParaRPr lang="ko-KR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4BEDD84E-25D4-4983-8AA1-2863C96F08D9}" type="slidenum">
              <a:rPr lang="ko-KR" altLang="en-US" sz="1500" b="1" smtClean="0">
                <a:solidFill>
                  <a:schemeClr val="tx1"/>
                </a:solidFill>
              </a:rPr>
              <a:pPr algn="ctr"/>
              <a:t>19</a:t>
            </a:fld>
            <a:r>
              <a:rPr lang="en-US" altLang="ko-KR" sz="1500" b="1" dirty="0" smtClean="0">
                <a:solidFill>
                  <a:schemeClr val="tx1"/>
                </a:solidFill>
              </a:rPr>
              <a:t>/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601446" y="956875"/>
            <a:ext cx="6714785" cy="2786076"/>
            <a:chOff x="1601271" y="908720"/>
            <a:chExt cx="6714785" cy="2786076"/>
          </a:xfrm>
        </p:grpSpPr>
        <p:grpSp>
          <p:nvGrpSpPr>
            <p:cNvPr id="2" name="그룹 1"/>
            <p:cNvGrpSpPr/>
            <p:nvPr/>
          </p:nvGrpSpPr>
          <p:grpSpPr>
            <a:xfrm>
              <a:off x="1601271" y="908720"/>
              <a:ext cx="6714785" cy="2430000"/>
              <a:chOff x="1601271" y="908720"/>
              <a:chExt cx="6714785" cy="2430000"/>
            </a:xfrm>
          </p:grpSpPr>
          <p:pic>
            <p:nvPicPr>
              <p:cNvPr id="6" name="Picture 4" descr="C:\Users\C.Kim\Desktop\P9200008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601271" y="908720"/>
                <a:ext cx="3240000" cy="2430000"/>
              </a:xfrm>
              <a:prstGeom prst="rect">
                <a:avLst/>
              </a:prstGeom>
              <a:noFill/>
            </p:spPr>
          </p:pic>
          <p:pic>
            <p:nvPicPr>
              <p:cNvPr id="7" name="Picture 6" descr="C:\Users\C.Kim\Desktop\P9200017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076056" y="908720"/>
                <a:ext cx="3240000" cy="2430000"/>
              </a:xfrm>
              <a:prstGeom prst="rect">
                <a:avLst/>
              </a:prstGeom>
              <a:noFill/>
            </p:spPr>
          </p:pic>
        </p:grpSp>
        <p:sp>
          <p:nvSpPr>
            <p:cNvPr id="8" name="직사각형 7"/>
            <p:cNvSpPr/>
            <p:nvPr/>
          </p:nvSpPr>
          <p:spPr>
            <a:xfrm>
              <a:off x="3338663" y="3388796"/>
              <a:ext cx="3240000" cy="30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5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Times New Roman" pitchFamily="18" charset="0"/>
                </a:rPr>
                <a:t>RPC1N - installation (Sep. 22</a:t>
              </a:r>
              <a:r>
                <a:rPr lang="en-US" altLang="ko-KR" sz="1500" b="1" baseline="30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Times New Roman" pitchFamily="18" charset="0"/>
                </a:rPr>
                <a:t>nd</a:t>
              </a:r>
              <a:r>
                <a:rPr lang="en-US" altLang="ko-KR" sz="15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Times New Roman" pitchFamily="18" charset="0"/>
                </a:rPr>
                <a:t> , 2011)</a:t>
              </a:r>
              <a:endParaRPr lang="ko-KR" altLang="en-US" sz="15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1602700" y="3878258"/>
            <a:ext cx="6712276" cy="2791102"/>
            <a:chOff x="1604130" y="3807312"/>
            <a:chExt cx="6712276" cy="2791102"/>
          </a:xfrm>
        </p:grpSpPr>
        <p:grpSp>
          <p:nvGrpSpPr>
            <p:cNvPr id="5" name="그룹 4"/>
            <p:cNvGrpSpPr/>
            <p:nvPr/>
          </p:nvGrpSpPr>
          <p:grpSpPr>
            <a:xfrm>
              <a:off x="1604130" y="3807312"/>
              <a:ext cx="6712276" cy="2430000"/>
              <a:chOff x="1604130" y="3807312"/>
              <a:chExt cx="6712276" cy="2430000"/>
            </a:xfrm>
          </p:grpSpPr>
          <p:pic>
            <p:nvPicPr>
              <p:cNvPr id="1026" name="Picture 2" descr="C:\Users\C.Kim\Desktop\Research (2012)\rpc3_reference\rpc1s_install\PC070008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04130" y="3807312"/>
                <a:ext cx="3240000" cy="2430000"/>
              </a:xfrm>
              <a:prstGeom prst="rect">
                <a:avLst/>
              </a:prstGeom>
              <a:noFill/>
            </p:spPr>
          </p:pic>
          <p:pic>
            <p:nvPicPr>
              <p:cNvPr id="1027" name="Picture 3" descr="C:\Users\C.Kim\Desktop\Research (2012)\rpc3_reference\rpc1s_install\PA200076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076131" y="3807312"/>
                <a:ext cx="3240275" cy="2430000"/>
              </a:xfrm>
              <a:prstGeom prst="rect">
                <a:avLst/>
              </a:prstGeom>
              <a:noFill/>
            </p:spPr>
          </p:pic>
        </p:grpSp>
        <p:sp>
          <p:nvSpPr>
            <p:cNvPr id="12" name="직사각형 11"/>
            <p:cNvSpPr/>
            <p:nvPr/>
          </p:nvSpPr>
          <p:spPr>
            <a:xfrm>
              <a:off x="3340268" y="6292414"/>
              <a:ext cx="3240000" cy="30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5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Times New Roman" pitchFamily="18" charset="0"/>
                </a:rPr>
                <a:t>RPC1S - installation (Dec. 07</a:t>
              </a:r>
              <a:r>
                <a:rPr lang="en-US" altLang="ko-KR" sz="1500" b="1" baseline="30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Times New Roman" pitchFamily="18" charset="0"/>
                </a:rPr>
                <a:t>th</a:t>
              </a:r>
              <a:r>
                <a:rPr lang="en-US" altLang="ko-KR" sz="15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Times New Roman" pitchFamily="18" charset="0"/>
                </a:rPr>
                <a:t> , 2011)</a:t>
              </a:r>
              <a:endParaRPr lang="ko-KR" altLang="en-US" sz="15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21" name="제목 1"/>
          <p:cNvSpPr>
            <a:spLocks noGrp="1"/>
          </p:cNvSpPr>
          <p:nvPr>
            <p:ph type="title"/>
          </p:nvPr>
        </p:nvSpPr>
        <p:spPr>
          <a:xfrm>
            <a:off x="714348" y="0"/>
            <a:ext cx="8429652" cy="725470"/>
          </a:xfrm>
        </p:spPr>
        <p:txBody>
          <a:bodyPr>
            <a:normAutofit/>
          </a:bodyPr>
          <a:lstStyle/>
          <a:p>
            <a:pPr algn="l"/>
            <a:r>
              <a:rPr lang="en-US" altLang="ko-KR" sz="3000" b="1" dirty="0" smtClean="0"/>
              <a:t>  2. PHENIX RPCs</a:t>
            </a:r>
            <a:r>
              <a:rPr lang="en-US" altLang="ko-KR" sz="2000" b="1" dirty="0" smtClean="0"/>
              <a:t> - b. Production, QA, and Installation</a:t>
            </a:r>
            <a:endParaRPr lang="ko-KR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3000" dirty="0" smtClean="0"/>
              <a:t>  </a:t>
            </a:r>
            <a:r>
              <a:rPr lang="en-US" altLang="ko-KR" sz="3000" b="1" dirty="0" smtClean="0"/>
              <a:t>Outline</a:t>
            </a:r>
            <a:endParaRPr lang="ko-KR" altLang="en-US" sz="30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89294" y="1077120"/>
            <a:ext cx="7715304" cy="523273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en-US" altLang="ko-KR" sz="2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Introduction</a:t>
            </a:r>
          </a:p>
          <a:p>
            <a:pPr marL="1044000" lvl="1" indent="-514350">
              <a:lnSpc>
                <a:spcPct val="110000"/>
              </a:lnSpc>
              <a:buFont typeface="+mj-lt"/>
              <a:buAutoNum type="alphaLcPeriod"/>
            </a:pPr>
            <a:r>
              <a:rPr lang="en-US" altLang="ko-KR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RHIC and PHENIX</a:t>
            </a:r>
            <a:endParaRPr lang="en-US" altLang="ko-KR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044000" lvl="1" indent="-514350">
              <a:lnSpc>
                <a:spcPct val="110000"/>
              </a:lnSpc>
              <a:buFont typeface="+mj-lt"/>
              <a:buAutoNum type="alphaLcPeriod"/>
            </a:pPr>
            <a:r>
              <a:rPr lang="en-US" altLang="ko-KR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 physics</a:t>
            </a:r>
            <a:endParaRPr lang="en-US" altLang="ko-KR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044000" lvl="1" indent="-514350">
              <a:lnSpc>
                <a:spcPct val="110000"/>
              </a:lnSpc>
              <a:buFont typeface="+mj-lt"/>
              <a:buAutoNum type="alphaLcPeriod"/>
            </a:pPr>
            <a:r>
              <a:rPr lang="en-US" altLang="ko-KR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PHENIX Run 13</a:t>
            </a:r>
            <a:endParaRPr lang="en-US" altLang="ko-KR" sz="2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en-US" altLang="ko-KR" sz="2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PHENIX RPCs</a:t>
            </a:r>
          </a:p>
          <a:p>
            <a:pPr marL="1044000" lvl="1" indent="-514350">
              <a:lnSpc>
                <a:spcPct val="110000"/>
              </a:lnSpc>
              <a:buFont typeface="+mj-lt"/>
              <a:buAutoNum type="alphaLcPeriod"/>
            </a:pPr>
            <a:r>
              <a:rPr lang="en-US" altLang="ko-KR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Overview</a:t>
            </a:r>
          </a:p>
          <a:p>
            <a:pPr marL="1044000" lvl="1" indent="-514350">
              <a:lnSpc>
                <a:spcPct val="110000"/>
              </a:lnSpc>
              <a:buFont typeface="+mj-lt"/>
              <a:buAutoNum type="alphaLcPeriod"/>
            </a:pPr>
            <a:r>
              <a:rPr lang="en-US" altLang="ko-KR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Production, QA, and Installation</a:t>
            </a:r>
          </a:p>
          <a:p>
            <a:pPr marL="1044000" lvl="1" indent="-514350">
              <a:lnSpc>
                <a:spcPct val="110000"/>
              </a:lnSpc>
              <a:buFont typeface="+mj-lt"/>
              <a:buAutoNum type="alphaLcPeriod"/>
            </a:pPr>
            <a:r>
              <a:rPr lang="en-US" altLang="ko-KR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Status at Run 13</a:t>
            </a:r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en-US" altLang="ko-KR" sz="2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Summary and Perspectives</a:t>
            </a:r>
            <a:endParaRPr lang="ko-KR" altLang="en-US" sz="2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4BEDD84E-25D4-4983-8AA1-2863C96F08D9}" type="slidenum">
              <a:rPr lang="ko-KR" altLang="en-US" sz="1500" b="1" smtClean="0">
                <a:solidFill>
                  <a:schemeClr val="tx1"/>
                </a:solidFill>
              </a:rPr>
              <a:pPr algn="ctr"/>
              <a:t>2</a:t>
            </a:fld>
            <a:r>
              <a:rPr lang="en-US" altLang="ko-KR" sz="1500" b="1" dirty="0" smtClean="0">
                <a:solidFill>
                  <a:schemeClr val="tx1"/>
                </a:solidFill>
              </a:rPr>
              <a:t>/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4BEDD84E-25D4-4983-8AA1-2863C96F08D9}" type="slidenum">
              <a:rPr lang="ko-KR" altLang="en-US" sz="1500" b="1" smtClean="0">
                <a:solidFill>
                  <a:schemeClr val="tx1"/>
                </a:solidFill>
              </a:rPr>
              <a:pPr algn="ctr"/>
              <a:t>20</a:t>
            </a:fld>
            <a:r>
              <a:rPr lang="en-US" altLang="ko-KR" sz="1500" b="1" dirty="0" smtClean="0">
                <a:solidFill>
                  <a:schemeClr val="tx1"/>
                </a:solidFill>
              </a:rPr>
              <a:t>/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  <p:sp>
        <p:nvSpPr>
          <p:cNvPr id="5" name="TextBox 68"/>
          <p:cNvSpPr txBox="1">
            <a:spLocks noChangeArrowheads="1"/>
          </p:cNvSpPr>
          <p:nvPr/>
        </p:nvSpPr>
        <p:spPr bwMode="auto">
          <a:xfrm>
            <a:off x="928662" y="943229"/>
            <a:ext cx="55875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kumimoji="0" lang="en-US" altLang="ko-KR" sz="2000" b="1" dirty="0" err="1" smtClean="0">
                <a:ea typeface="맑은 고딕" charset="0"/>
                <a:cs typeface="맑은 고딕" charset="0"/>
              </a:rPr>
              <a:t>Hodoscopes</a:t>
            </a:r>
            <a:r>
              <a:rPr kumimoji="0" lang="en-US" altLang="ko-KR" sz="2000" b="1" dirty="0" smtClean="0">
                <a:ea typeface="맑은 고딕" charset="0"/>
                <a:cs typeface="맑은 고딕" charset="0"/>
              </a:rPr>
              <a:t> for absolute efficiency measurement</a:t>
            </a:r>
          </a:p>
        </p:txBody>
      </p:sp>
      <p:grpSp>
        <p:nvGrpSpPr>
          <p:cNvPr id="2" name="Group 24"/>
          <p:cNvGrpSpPr>
            <a:grpSpLocks noChangeAspect="1"/>
          </p:cNvGrpSpPr>
          <p:nvPr/>
        </p:nvGrpSpPr>
        <p:grpSpPr>
          <a:xfrm>
            <a:off x="816530" y="1506270"/>
            <a:ext cx="3541157" cy="2279919"/>
            <a:chOff x="1229639" y="1296128"/>
            <a:chExt cx="5780754" cy="3332336"/>
          </a:xfrm>
        </p:grpSpPr>
        <p:sp>
          <p:nvSpPr>
            <p:cNvPr id="7" name="Rectangle 3"/>
            <p:cNvSpPr/>
            <p:nvPr/>
          </p:nvSpPr>
          <p:spPr>
            <a:xfrm>
              <a:off x="2692396" y="3714515"/>
              <a:ext cx="254001" cy="49712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8" name="Rectangle 4"/>
            <p:cNvSpPr/>
            <p:nvPr/>
          </p:nvSpPr>
          <p:spPr>
            <a:xfrm>
              <a:off x="3065966" y="2002334"/>
              <a:ext cx="217229" cy="241666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9" name="Rectangle 5"/>
            <p:cNvSpPr/>
            <p:nvPr/>
          </p:nvSpPr>
          <p:spPr>
            <a:xfrm>
              <a:off x="3409925" y="1810249"/>
              <a:ext cx="208710" cy="281768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en-US" sz="1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Rectangle 6"/>
            <p:cNvSpPr/>
            <p:nvPr/>
          </p:nvSpPr>
          <p:spPr>
            <a:xfrm>
              <a:off x="3916864" y="1810778"/>
              <a:ext cx="119264" cy="281768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en-US" sz="1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1" name="Rectangle 7"/>
            <p:cNvSpPr/>
            <p:nvPr/>
          </p:nvSpPr>
          <p:spPr>
            <a:xfrm>
              <a:off x="4094664" y="1810778"/>
              <a:ext cx="119264" cy="281768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en-US" sz="1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2" name="Rectangle 8"/>
            <p:cNvSpPr/>
            <p:nvPr/>
          </p:nvSpPr>
          <p:spPr>
            <a:xfrm>
              <a:off x="3675565" y="1810778"/>
              <a:ext cx="208710" cy="281768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en-US" sz="1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3" name="Rectangle 9"/>
            <p:cNvSpPr/>
            <p:nvPr/>
          </p:nvSpPr>
          <p:spPr>
            <a:xfrm>
              <a:off x="4263998" y="1810772"/>
              <a:ext cx="119264" cy="281768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en-US" sz="1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4" name="Trapezoid 10"/>
            <p:cNvSpPr/>
            <p:nvPr/>
          </p:nvSpPr>
          <p:spPr>
            <a:xfrm rot="5400000">
              <a:off x="4151274" y="2356357"/>
              <a:ext cx="2620476" cy="1675359"/>
            </a:xfrm>
            <a:prstGeom prst="trapezoid">
              <a:avLst>
                <a:gd name="adj" fmla="val 45833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5" name="Rectangle 11"/>
            <p:cNvSpPr/>
            <p:nvPr/>
          </p:nvSpPr>
          <p:spPr>
            <a:xfrm>
              <a:off x="4382530" y="1886963"/>
              <a:ext cx="61334" cy="261653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en-US" sz="1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6" name="Rectangle 12"/>
            <p:cNvSpPr/>
            <p:nvPr/>
          </p:nvSpPr>
          <p:spPr>
            <a:xfrm flipH="1">
              <a:off x="4199633" y="1895430"/>
              <a:ext cx="61334" cy="260597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en-US" sz="1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7" name="Rectangle 13"/>
            <p:cNvSpPr/>
            <p:nvPr/>
          </p:nvSpPr>
          <p:spPr>
            <a:xfrm>
              <a:off x="4026910" y="1886963"/>
              <a:ext cx="79536" cy="261653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en-US" sz="1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8" name="Rectangle 14"/>
            <p:cNvSpPr/>
            <p:nvPr/>
          </p:nvSpPr>
          <p:spPr>
            <a:xfrm>
              <a:off x="3857570" y="1895430"/>
              <a:ext cx="68186" cy="260597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en-US" sz="1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9" name="Rectangle 15"/>
            <p:cNvSpPr/>
            <p:nvPr/>
          </p:nvSpPr>
          <p:spPr>
            <a:xfrm>
              <a:off x="3595093" y="1886963"/>
              <a:ext cx="61334" cy="261653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en-US" sz="1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0" name="Rectangle 16"/>
            <p:cNvSpPr/>
            <p:nvPr/>
          </p:nvSpPr>
          <p:spPr>
            <a:xfrm>
              <a:off x="4611076" y="1920832"/>
              <a:ext cx="61334" cy="261653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en-US" sz="1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1" name="Rectangle 17"/>
            <p:cNvSpPr/>
            <p:nvPr/>
          </p:nvSpPr>
          <p:spPr>
            <a:xfrm>
              <a:off x="5491595" y="2259495"/>
              <a:ext cx="61334" cy="188917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en-US" sz="1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2" name="Rectangle 18"/>
            <p:cNvSpPr/>
            <p:nvPr/>
          </p:nvSpPr>
          <p:spPr>
            <a:xfrm>
              <a:off x="6253580" y="2648954"/>
              <a:ext cx="45719" cy="112718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en-US" sz="1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23" name="Straight Arrow Connector 19"/>
            <p:cNvCxnSpPr/>
            <p:nvPr/>
          </p:nvCxnSpPr>
          <p:spPr>
            <a:xfrm flipH="1">
              <a:off x="2070529" y="3234272"/>
              <a:ext cx="4939864" cy="872124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0"/>
            <p:cNvSpPr txBox="1"/>
            <p:nvPr/>
          </p:nvSpPr>
          <p:spPr>
            <a:xfrm>
              <a:off x="2070529" y="1822363"/>
              <a:ext cx="1005382" cy="49483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RPC3</a:t>
              </a:r>
              <a:endParaRPr lang="en-US" sz="1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5" name="TextBox 21"/>
            <p:cNvSpPr txBox="1"/>
            <p:nvPr/>
          </p:nvSpPr>
          <p:spPr>
            <a:xfrm>
              <a:off x="3417315" y="1296128"/>
              <a:ext cx="1128373" cy="49483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MuID</a:t>
              </a:r>
              <a:r>
                <a:rPr lang="en-US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endParaRPr lang="en-US" sz="1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6" name="TextBox 22"/>
            <p:cNvSpPr txBox="1"/>
            <p:nvPr/>
          </p:nvSpPr>
          <p:spPr>
            <a:xfrm>
              <a:off x="5126811" y="1685712"/>
              <a:ext cx="1183326" cy="49483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MuTR </a:t>
              </a:r>
              <a:endParaRPr lang="en-US" sz="1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7" name="TextBox 23"/>
            <p:cNvSpPr txBox="1"/>
            <p:nvPr/>
          </p:nvSpPr>
          <p:spPr>
            <a:xfrm>
              <a:off x="1229639" y="3085329"/>
              <a:ext cx="1832088" cy="49483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Hodoscope</a:t>
              </a:r>
              <a:endParaRPr lang="en-US" sz="1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" name="그룹 27"/>
          <p:cNvGrpSpPr/>
          <p:nvPr/>
        </p:nvGrpSpPr>
        <p:grpSpPr>
          <a:xfrm>
            <a:off x="4555443" y="1928802"/>
            <a:ext cx="4419540" cy="3521201"/>
            <a:chOff x="4498434" y="1472701"/>
            <a:chExt cx="4419540" cy="3521201"/>
          </a:xfrm>
        </p:grpSpPr>
        <p:pic>
          <p:nvPicPr>
            <p:cNvPr id="29" name="Picture 26" descr="Screen shot 2011-08-09 at 11.12.10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8434" y="1472701"/>
              <a:ext cx="4419540" cy="3521201"/>
            </a:xfrm>
            <a:prstGeom prst="rect">
              <a:avLst/>
            </a:prstGeom>
          </p:spPr>
        </p:pic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5112315" y="2786058"/>
              <a:ext cx="790416" cy="7920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1" name="TextBox 6"/>
          <p:cNvSpPr txBox="1"/>
          <p:nvPr/>
        </p:nvSpPr>
        <p:spPr>
          <a:xfrm>
            <a:off x="2289956" y="6305156"/>
            <a:ext cx="744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Design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TextBox 6"/>
          <p:cNvSpPr txBox="1"/>
          <p:nvPr/>
        </p:nvSpPr>
        <p:spPr>
          <a:xfrm>
            <a:off x="4950229" y="5473807"/>
            <a:ext cx="36299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Location on the rear side of RPC Station 3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6" name="그룹 32"/>
          <p:cNvGrpSpPr/>
          <p:nvPr/>
        </p:nvGrpSpPr>
        <p:grpSpPr>
          <a:xfrm>
            <a:off x="841571" y="3857628"/>
            <a:ext cx="3640885" cy="2428892"/>
            <a:chOff x="841571" y="3857628"/>
            <a:chExt cx="3640885" cy="2428892"/>
          </a:xfrm>
        </p:grpSpPr>
        <p:pic>
          <p:nvPicPr>
            <p:cNvPr id="34" name="Picture 27" descr="Screen shot 2011-10-11 at 2.06.45 P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571" y="3882424"/>
              <a:ext cx="3640885" cy="2404096"/>
            </a:xfrm>
            <a:prstGeom prst="rect">
              <a:avLst/>
            </a:prstGeom>
          </p:spPr>
        </p:pic>
        <p:sp>
          <p:nvSpPr>
            <p:cNvPr id="35" name="직사각형 34"/>
            <p:cNvSpPr/>
            <p:nvPr/>
          </p:nvSpPr>
          <p:spPr>
            <a:xfrm>
              <a:off x="2571736" y="3857628"/>
              <a:ext cx="928694" cy="71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8" name="제목 1"/>
          <p:cNvSpPr>
            <a:spLocks noGrp="1"/>
          </p:cNvSpPr>
          <p:nvPr>
            <p:ph type="title"/>
          </p:nvPr>
        </p:nvSpPr>
        <p:spPr>
          <a:xfrm>
            <a:off x="714348" y="0"/>
            <a:ext cx="8429652" cy="725470"/>
          </a:xfrm>
        </p:spPr>
        <p:txBody>
          <a:bodyPr>
            <a:normAutofit/>
          </a:bodyPr>
          <a:lstStyle/>
          <a:p>
            <a:pPr algn="l"/>
            <a:r>
              <a:rPr lang="en-US" altLang="ko-KR" sz="3000" b="1" dirty="0" smtClean="0"/>
              <a:t>  2. PHENIX RPCs</a:t>
            </a:r>
            <a:r>
              <a:rPr lang="en-US" altLang="ko-KR" sz="2000" b="1" dirty="0" smtClean="0"/>
              <a:t> - b. Production, QA, and Installation</a:t>
            </a:r>
            <a:endParaRPr lang="ko-KR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4BEDD84E-25D4-4983-8AA1-2863C96F08D9}" type="slidenum">
              <a:rPr lang="ko-KR" altLang="en-US" sz="1500" b="1" smtClean="0">
                <a:solidFill>
                  <a:schemeClr val="tx1"/>
                </a:solidFill>
              </a:rPr>
              <a:pPr algn="ctr"/>
              <a:t>21</a:t>
            </a:fld>
            <a:r>
              <a:rPr lang="en-US" altLang="ko-KR" sz="1500" b="1" dirty="0" smtClean="0">
                <a:solidFill>
                  <a:schemeClr val="tx1"/>
                </a:solidFill>
              </a:rPr>
              <a:t>/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  <p:sp>
        <p:nvSpPr>
          <p:cNvPr id="37" name="제목 1"/>
          <p:cNvSpPr>
            <a:spLocks noGrp="1"/>
          </p:cNvSpPr>
          <p:nvPr>
            <p:ph type="title"/>
          </p:nvPr>
        </p:nvSpPr>
        <p:spPr>
          <a:xfrm>
            <a:off x="714348" y="0"/>
            <a:ext cx="8429652" cy="725470"/>
          </a:xfrm>
        </p:spPr>
        <p:txBody>
          <a:bodyPr>
            <a:normAutofit/>
          </a:bodyPr>
          <a:lstStyle/>
          <a:p>
            <a:pPr algn="l"/>
            <a:r>
              <a:rPr lang="en-US" altLang="ko-KR" sz="3000" b="1" dirty="0" smtClean="0"/>
              <a:t>  2. PHENIX RPCs</a:t>
            </a:r>
            <a:r>
              <a:rPr lang="en-US" altLang="ko-KR" sz="2000" b="1" dirty="0" smtClean="0"/>
              <a:t> - c. Status at Run 13</a:t>
            </a:r>
            <a:endParaRPr lang="ko-KR" altLang="en-US" sz="2000" b="1" dirty="0"/>
          </a:p>
        </p:txBody>
      </p:sp>
      <p:grpSp>
        <p:nvGrpSpPr>
          <p:cNvPr id="27" name="그룹 26"/>
          <p:cNvGrpSpPr>
            <a:grpSpLocks noChangeAspect="1"/>
          </p:cNvGrpSpPr>
          <p:nvPr/>
        </p:nvGrpSpPr>
        <p:grpSpPr>
          <a:xfrm>
            <a:off x="288277" y="908720"/>
            <a:ext cx="5363843" cy="3053139"/>
            <a:chOff x="92111" y="1677020"/>
            <a:chExt cx="7885148" cy="4488284"/>
          </a:xfrm>
        </p:grpSpPr>
        <p:grpSp>
          <p:nvGrpSpPr>
            <p:cNvPr id="26" name="그룹 25"/>
            <p:cNvGrpSpPr>
              <a:grpSpLocks noChangeAspect="1"/>
            </p:cNvGrpSpPr>
            <p:nvPr/>
          </p:nvGrpSpPr>
          <p:grpSpPr>
            <a:xfrm>
              <a:off x="1166742" y="1677020"/>
              <a:ext cx="6810517" cy="4488284"/>
              <a:chOff x="1166742" y="1677020"/>
              <a:chExt cx="6810517" cy="4488284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6742" y="1677020"/>
                <a:ext cx="6161881" cy="44882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1" name="그룹 20"/>
              <p:cNvGrpSpPr/>
              <p:nvPr/>
            </p:nvGrpSpPr>
            <p:grpSpPr>
              <a:xfrm>
                <a:off x="6135294" y="2492896"/>
                <a:ext cx="1569366" cy="486024"/>
                <a:chOff x="6135294" y="2492896"/>
                <a:chExt cx="1569366" cy="486024"/>
              </a:xfrm>
            </p:grpSpPr>
            <p:sp>
              <p:nvSpPr>
                <p:cNvPr id="15" name="폭발 1 14"/>
                <p:cNvSpPr>
                  <a:spLocks noChangeAspect="1"/>
                </p:cNvSpPr>
                <p:nvPr/>
              </p:nvSpPr>
              <p:spPr>
                <a:xfrm>
                  <a:off x="6135294" y="2708920"/>
                  <a:ext cx="270000" cy="270000"/>
                </a:xfrm>
                <a:prstGeom prst="irregularSeal1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050"/>
                </a:p>
              </p:txBody>
            </p:sp>
            <p:cxnSp>
              <p:nvCxnSpPr>
                <p:cNvPr id="17" name="직선 연결선 16"/>
                <p:cNvCxnSpPr/>
                <p:nvPr/>
              </p:nvCxnSpPr>
              <p:spPr>
                <a:xfrm>
                  <a:off x="6288846" y="2492896"/>
                  <a:ext cx="360000" cy="0"/>
                </a:xfrm>
                <a:prstGeom prst="line">
                  <a:avLst/>
                </a:prstGeom>
                <a:ln w="12700">
                  <a:solidFill>
                    <a:srgbClr val="0070C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직선 연결선 17"/>
                <p:cNvCxnSpPr/>
                <p:nvPr/>
              </p:nvCxnSpPr>
              <p:spPr>
                <a:xfrm>
                  <a:off x="6288846" y="2836752"/>
                  <a:ext cx="360000" cy="0"/>
                </a:xfrm>
                <a:prstGeom prst="line">
                  <a:avLst/>
                </a:prstGeom>
                <a:ln w="12700">
                  <a:solidFill>
                    <a:srgbClr val="0070C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직선 화살표 연결선 18"/>
                <p:cNvCxnSpPr/>
                <p:nvPr/>
              </p:nvCxnSpPr>
              <p:spPr>
                <a:xfrm>
                  <a:off x="6559346" y="2525264"/>
                  <a:ext cx="0" cy="288000"/>
                </a:xfrm>
                <a:prstGeom prst="straightConnector1">
                  <a:avLst/>
                </a:prstGeom>
                <a:ln w="9525">
                  <a:solidFill>
                    <a:srgbClr val="0070C0"/>
                  </a:solidFill>
                  <a:headEnd type="triangle" w="sm" len="sm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TextBox 19"/>
                <p:cNvSpPr txBox="1"/>
                <p:nvPr/>
              </p:nvSpPr>
              <p:spPr>
                <a:xfrm>
                  <a:off x="6531580" y="2500987"/>
                  <a:ext cx="1173080" cy="3845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100" dirty="0" smtClean="0">
                      <a:solidFill>
                        <a:srgbClr val="0070C0"/>
                      </a:solidFill>
                    </a:rPr>
                    <a:t>Rpc3DCA</a:t>
                  </a:r>
                  <a:endParaRPr lang="ko-KR" altLang="en-US" sz="1100" dirty="0">
                    <a:solidFill>
                      <a:srgbClr val="0070C0"/>
                    </a:solidFill>
                  </a:endParaRPr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6288846" y="1692098"/>
                <a:ext cx="1688413" cy="63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100" dirty="0" smtClean="0">
                    <a:solidFill>
                      <a:srgbClr val="FF0000"/>
                    </a:solidFill>
                  </a:rPr>
                  <a:t>μ</a:t>
                </a:r>
              </a:p>
              <a:p>
                <a:pPr algn="ctr"/>
                <a:r>
                  <a:rPr lang="en-US" altLang="ko-KR" sz="1100" dirty="0" smtClean="0">
                    <a:solidFill>
                      <a:srgbClr val="FF0000"/>
                    </a:solidFill>
                  </a:rPr>
                  <a:t>(extrapolated)</a:t>
                </a:r>
              </a:p>
            </p:txBody>
          </p:sp>
          <p:cxnSp>
            <p:nvCxnSpPr>
              <p:cNvPr id="9" name="직선 연결선 8"/>
              <p:cNvCxnSpPr>
                <a:cxnSpLocks/>
              </p:cNvCxnSpPr>
              <p:nvPr/>
            </p:nvCxnSpPr>
            <p:spPr>
              <a:xfrm flipV="1">
                <a:off x="5076056" y="2348880"/>
                <a:ext cx="1988216" cy="380827"/>
              </a:xfrm>
              <a:prstGeom prst="line">
                <a:avLst/>
              </a:prstGeom>
              <a:ln w="15875">
                <a:solidFill>
                  <a:srgbClr val="FF0000"/>
                </a:solidFill>
                <a:prstDash val="dash"/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3507002" y="5006831"/>
                <a:ext cx="792088" cy="384581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050" b="1" dirty="0" err="1" smtClean="0"/>
                  <a:t>MuTR</a:t>
                </a:r>
                <a:endParaRPr lang="ko-KR" altLang="en-US" sz="1050" b="1" dirty="0"/>
              </a:p>
            </p:txBody>
          </p:sp>
        </p:grpSp>
        <p:sp>
          <p:nvSpPr>
            <p:cNvPr id="2" name="원호 1"/>
            <p:cNvSpPr/>
            <p:nvPr/>
          </p:nvSpPr>
          <p:spPr>
            <a:xfrm rot="19618757">
              <a:off x="92111" y="3566935"/>
              <a:ext cx="6355605" cy="2219534"/>
            </a:xfrm>
            <a:prstGeom prst="arc">
              <a:avLst>
                <a:gd name="adj1" fmla="val 14909458"/>
                <a:gd name="adj2" fmla="val 20741826"/>
              </a:avLst>
            </a:prstGeom>
            <a:ln w="15875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</p:grpSp>
      <p:grpSp>
        <p:nvGrpSpPr>
          <p:cNvPr id="32" name="그룹 31"/>
          <p:cNvGrpSpPr/>
          <p:nvPr/>
        </p:nvGrpSpPr>
        <p:grpSpPr>
          <a:xfrm>
            <a:off x="1018921" y="4416563"/>
            <a:ext cx="4400991" cy="2244705"/>
            <a:chOff x="3783611" y="4077072"/>
            <a:chExt cx="5000349" cy="2523390"/>
          </a:xfrm>
        </p:grpSpPr>
        <p:pic>
          <p:nvPicPr>
            <p:cNvPr id="3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39952" y="4612296"/>
              <a:ext cx="4644008" cy="1841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Box 18"/>
            <p:cNvSpPr txBox="1"/>
            <p:nvPr/>
          </p:nvSpPr>
          <p:spPr bwMode="auto">
            <a:xfrm>
              <a:off x="6815078" y="4937970"/>
              <a:ext cx="1357322" cy="48438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kumimoji="0" lang="en-US" sz="1100" b="1" smtClean="0">
                  <a:solidFill>
                    <a:srgbClr val="0000FF"/>
                  </a:solidFill>
                  <a:ea typeface="맑은 고딕" charset="0"/>
                  <a:cs typeface="맑은 고딕" charset="0"/>
                </a:rPr>
                <a:t>Muon Track Associated Hit</a:t>
              </a:r>
              <a:endParaRPr kumimoji="0" lang="en-US" sz="1100" b="1" dirty="0" smtClean="0">
                <a:solidFill>
                  <a:srgbClr val="0000FF"/>
                </a:solidFill>
                <a:ea typeface="맑은 고딕" charset="0"/>
                <a:cs typeface="맑은 고딕" charset="0"/>
              </a:endParaRPr>
            </a:p>
          </p:txBody>
        </p:sp>
        <p:cxnSp>
          <p:nvCxnSpPr>
            <p:cNvPr id="35" name="Straight Arrow Connector 20"/>
            <p:cNvCxnSpPr>
              <a:stCxn id="34" idx="2"/>
            </p:cNvCxnSpPr>
            <p:nvPr/>
          </p:nvCxnSpPr>
          <p:spPr>
            <a:xfrm flipH="1">
              <a:off x="6324069" y="5422353"/>
              <a:ext cx="1169671" cy="38291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18"/>
            <p:cNvSpPr txBox="1"/>
            <p:nvPr/>
          </p:nvSpPr>
          <p:spPr bwMode="auto">
            <a:xfrm>
              <a:off x="5950982" y="4077072"/>
              <a:ext cx="1357322" cy="29409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kumimoji="0" lang="en-US" sz="1100" b="1" smtClean="0">
                  <a:solidFill>
                    <a:srgbClr val="FF0000"/>
                  </a:solidFill>
                  <a:ea typeface="맑은 고딕" charset="0"/>
                  <a:cs typeface="맑은 고딕" charset="0"/>
                </a:rPr>
                <a:t>Raw TDC of RPC</a:t>
              </a:r>
              <a:endParaRPr kumimoji="0" lang="en-US" sz="1100" b="1" dirty="0" smtClean="0">
                <a:solidFill>
                  <a:srgbClr val="FF0000"/>
                </a:solidFill>
                <a:ea typeface="맑은 고딕" charset="0"/>
                <a:cs typeface="맑은 고딕" charset="0"/>
              </a:endParaRPr>
            </a:p>
          </p:txBody>
        </p:sp>
        <p:cxnSp>
          <p:nvCxnSpPr>
            <p:cNvPr id="38" name="Straight Arrow Connector 20"/>
            <p:cNvCxnSpPr>
              <a:stCxn id="36" idx="2"/>
            </p:cNvCxnSpPr>
            <p:nvPr/>
          </p:nvCxnSpPr>
          <p:spPr>
            <a:xfrm flipH="1">
              <a:off x="6311025" y="4371162"/>
              <a:ext cx="318619" cy="75961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9"/>
            <p:cNvSpPr txBox="1">
              <a:spLocks noChangeArrowheads="1"/>
            </p:cNvSpPr>
            <p:nvPr/>
          </p:nvSpPr>
          <p:spPr bwMode="auto">
            <a:xfrm>
              <a:off x="6728936" y="6306373"/>
              <a:ext cx="2020671" cy="2940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kumimoji="0" lang="en-US" altLang="ko-KR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a typeface="맑은 고딕" charset="0"/>
                  <a:cs typeface="맑은 고딕" charset="0"/>
                </a:rPr>
                <a:t>TDC (106 ns for 44 bins) </a:t>
              </a:r>
              <a:endParaRPr kumimoji="0" lang="ko-KR" alt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ea typeface="맑은 고딕" charset="0"/>
                <a:cs typeface="맑은 고딕" charset="0"/>
              </a:endParaRPr>
            </a:p>
          </p:txBody>
        </p:sp>
        <p:sp>
          <p:nvSpPr>
            <p:cNvPr id="40" name="TextBox 8"/>
            <p:cNvSpPr txBox="1">
              <a:spLocks noChangeArrowheads="1"/>
            </p:cNvSpPr>
            <p:nvPr/>
          </p:nvSpPr>
          <p:spPr bwMode="auto">
            <a:xfrm>
              <a:off x="3783611" y="4820358"/>
              <a:ext cx="758013" cy="2940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kumimoji="0" lang="en-US" altLang="ko-KR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a typeface="맑은 고딕" charset="0"/>
                  <a:cs typeface="맑은 고딕" charset="0"/>
                </a:rPr>
                <a:t>Count</a:t>
              </a:r>
              <a:endParaRPr kumimoji="0" lang="ko-KR" alt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ea typeface="맑은 고딕" charset="0"/>
                <a:cs typeface="맑은 고딕" charset="0"/>
              </a:endParaRPr>
            </a:p>
          </p:txBody>
        </p:sp>
      </p:grpSp>
      <p:cxnSp>
        <p:nvCxnSpPr>
          <p:cNvPr id="29" name="직선 연결선 28"/>
          <p:cNvCxnSpPr>
            <a:endCxn id="45" idx="1"/>
          </p:cNvCxnSpPr>
          <p:nvPr/>
        </p:nvCxnSpPr>
        <p:spPr>
          <a:xfrm flipV="1">
            <a:off x="1019291" y="4183594"/>
            <a:ext cx="4398652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그룹 43"/>
          <p:cNvGrpSpPr/>
          <p:nvPr/>
        </p:nvGrpSpPr>
        <p:grpSpPr>
          <a:xfrm>
            <a:off x="5320381" y="2140114"/>
            <a:ext cx="3716115" cy="784830"/>
            <a:chOff x="4960341" y="2060848"/>
            <a:chExt cx="3716115" cy="784830"/>
          </a:xfrm>
        </p:grpSpPr>
        <p:sp>
          <p:nvSpPr>
            <p:cNvPr id="31" name="TextBox 30"/>
            <p:cNvSpPr txBox="1"/>
            <p:nvPr/>
          </p:nvSpPr>
          <p:spPr>
            <a:xfrm>
              <a:off x="4960341" y="2323404"/>
              <a:ext cx="10364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err="1" smtClean="0"/>
                <a:t>ε</a:t>
              </a:r>
              <a:r>
                <a:rPr lang="en-US" altLang="ko-KR" baseline="-25000" dirty="0" err="1" smtClean="0"/>
                <a:t>relative</a:t>
              </a:r>
              <a:r>
                <a:rPr lang="en-US" altLang="ko-KR" dirty="0" smtClean="0"/>
                <a:t> = </a:t>
              </a:r>
              <a:endParaRPr lang="ko-KR" alt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796136" y="2060848"/>
              <a:ext cx="288032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dirty="0" smtClean="0">
                  <a:solidFill>
                    <a:srgbClr val="FF0000"/>
                  </a:solidFill>
                </a:rPr>
                <a:t># of μ tracks</a:t>
              </a:r>
              <a:r>
                <a:rPr lang="en-US" altLang="ko-KR" dirty="0" smtClean="0"/>
                <a:t> w/ </a:t>
              </a:r>
              <a:r>
                <a:rPr lang="en-US" altLang="ko-KR" dirty="0" err="1" smtClean="0">
                  <a:solidFill>
                    <a:srgbClr val="0070C0"/>
                  </a:solidFill>
                </a:rPr>
                <a:t>RpcDCA</a:t>
              </a:r>
              <a:r>
                <a:rPr lang="en-US" altLang="ko-KR" dirty="0" smtClean="0">
                  <a:solidFill>
                    <a:srgbClr val="0070C0"/>
                  </a:solidFill>
                </a:rPr>
                <a:t> cut</a:t>
              </a:r>
            </a:p>
            <a:p>
              <a:pPr algn="ctr"/>
              <a:r>
                <a:rPr lang="en-US" altLang="ko-KR" dirty="0" smtClean="0">
                  <a:solidFill>
                    <a:srgbClr val="FF0000"/>
                  </a:solidFill>
                </a:rPr>
                <a:t># of </a:t>
              </a:r>
              <a:r>
                <a:rPr lang="en-US" altLang="ko-KR" dirty="0">
                  <a:solidFill>
                    <a:srgbClr val="FF0000"/>
                  </a:solidFill>
                </a:rPr>
                <a:t>μ tracks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43" name="직선 연결선 42"/>
            <p:cNvCxnSpPr/>
            <p:nvPr/>
          </p:nvCxnSpPr>
          <p:spPr>
            <a:xfrm>
              <a:off x="5964708" y="2509907"/>
              <a:ext cx="25740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5417943" y="3921984"/>
            <a:ext cx="3546545" cy="523220"/>
          </a:xfrm>
          <a:prstGeom prst="rect">
            <a:avLst/>
          </a:prstGeom>
          <a:noFill/>
          <a:ln>
            <a:solidFill>
              <a:schemeClr val="dk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* only </a:t>
            </a:r>
            <a:r>
              <a:rPr lang="en-US" altLang="ko-KR" sz="1400" u="sng" dirty="0" smtClean="0"/>
              <a:t>very basic cut are applied</a:t>
            </a:r>
            <a:r>
              <a:rPr lang="en-US" altLang="ko-KR" sz="1400" dirty="0" smtClean="0"/>
              <a:t> in following</a:t>
            </a:r>
          </a:p>
          <a:p>
            <a:r>
              <a:rPr lang="en-US" altLang="ko-KR" sz="1400" dirty="0" smtClean="0"/>
              <a:t>   efficiency/TDC histograms (next pages)</a:t>
            </a:r>
          </a:p>
        </p:txBody>
      </p:sp>
      <p:sp>
        <p:nvSpPr>
          <p:cNvPr id="49" name="TextBox 6"/>
          <p:cNvSpPr txBox="1"/>
          <p:nvPr/>
        </p:nvSpPr>
        <p:spPr>
          <a:xfrm>
            <a:off x="6530366" y="1796434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Efficiency (</a:t>
            </a:r>
            <a:r>
              <a:rPr lang="en-US" altLang="ko-KR" sz="1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ε</a:t>
            </a:r>
            <a:r>
              <a:rPr lang="en-US" sz="1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en-US" sz="1600" b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0" name="TextBox 6"/>
          <p:cNvSpPr txBox="1"/>
          <p:nvPr/>
        </p:nvSpPr>
        <p:spPr>
          <a:xfrm>
            <a:off x="6238110" y="5003822"/>
            <a:ext cx="1893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TDC peak timing (t)</a:t>
            </a:r>
            <a:endParaRPr lang="en-US" sz="1600" b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477174" y="5498068"/>
            <a:ext cx="3415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* The </a:t>
            </a:r>
            <a:r>
              <a:rPr lang="en-US" altLang="ko-KR" sz="1400" dirty="0" smtClean="0">
                <a:solidFill>
                  <a:srgbClr val="0070C0"/>
                </a:solidFill>
              </a:rPr>
              <a:t>numerator</a:t>
            </a:r>
            <a:r>
              <a:rPr lang="en-US" altLang="ko-KR" sz="1400" dirty="0" smtClean="0"/>
              <a:t> in efficiency definition</a:t>
            </a:r>
          </a:p>
          <a:p>
            <a:r>
              <a:rPr lang="en-US" altLang="ko-KR" sz="1400" dirty="0" smtClean="0"/>
              <a:t>   corresponds to </a:t>
            </a:r>
            <a:r>
              <a:rPr lang="en-US" altLang="ko-KR" sz="1400" dirty="0" err="1" smtClean="0">
                <a:solidFill>
                  <a:srgbClr val="0070C0"/>
                </a:solidFill>
              </a:rPr>
              <a:t>Muon</a:t>
            </a:r>
            <a:r>
              <a:rPr lang="en-US" altLang="ko-KR" sz="1400" dirty="0" smtClean="0">
                <a:solidFill>
                  <a:srgbClr val="0070C0"/>
                </a:solidFill>
              </a:rPr>
              <a:t> Track Associated Hit</a:t>
            </a:r>
            <a:endParaRPr lang="ko-KR" altLang="en-US" sz="1400" dirty="0">
              <a:solidFill>
                <a:srgbClr val="0070C0"/>
              </a:solidFill>
            </a:endParaRPr>
          </a:p>
        </p:txBody>
      </p:sp>
      <p:cxnSp>
        <p:nvCxnSpPr>
          <p:cNvPr id="52" name="직선 화살표 연결선 51"/>
          <p:cNvCxnSpPr>
            <a:stCxn id="45" idx="0"/>
          </p:cNvCxnSpPr>
          <p:nvPr/>
        </p:nvCxnSpPr>
        <p:spPr>
          <a:xfrm flipH="1" flipV="1">
            <a:off x="7191215" y="3173812"/>
            <a:ext cx="1" cy="7481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화살표 연결선 53"/>
          <p:cNvCxnSpPr>
            <a:stCxn id="45" idx="2"/>
          </p:cNvCxnSpPr>
          <p:nvPr/>
        </p:nvCxnSpPr>
        <p:spPr>
          <a:xfrm>
            <a:off x="7191216" y="4445204"/>
            <a:ext cx="0" cy="3150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4BEDD84E-25D4-4983-8AA1-2863C96F08D9}" type="slidenum">
              <a:rPr lang="ko-KR" altLang="en-US" sz="1500" b="1" smtClean="0">
                <a:solidFill>
                  <a:schemeClr val="tx1"/>
                </a:solidFill>
              </a:rPr>
              <a:pPr algn="ctr"/>
              <a:t>22</a:t>
            </a:fld>
            <a:r>
              <a:rPr lang="en-US" altLang="ko-KR" sz="1500" b="1" dirty="0" smtClean="0">
                <a:solidFill>
                  <a:schemeClr val="tx1"/>
                </a:solidFill>
              </a:rPr>
              <a:t>/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  <p:sp>
        <p:nvSpPr>
          <p:cNvPr id="37" name="제목 1"/>
          <p:cNvSpPr>
            <a:spLocks noGrp="1"/>
          </p:cNvSpPr>
          <p:nvPr>
            <p:ph type="title"/>
          </p:nvPr>
        </p:nvSpPr>
        <p:spPr>
          <a:xfrm>
            <a:off x="714348" y="0"/>
            <a:ext cx="8429652" cy="725470"/>
          </a:xfrm>
        </p:spPr>
        <p:txBody>
          <a:bodyPr>
            <a:normAutofit/>
          </a:bodyPr>
          <a:lstStyle/>
          <a:p>
            <a:pPr algn="l"/>
            <a:r>
              <a:rPr lang="en-US" altLang="ko-KR" sz="3000" b="1" dirty="0" smtClean="0"/>
              <a:t>  2. PHENIX RPCs</a:t>
            </a:r>
            <a:r>
              <a:rPr lang="en-US" altLang="ko-KR" sz="2000" b="1" dirty="0" smtClean="0"/>
              <a:t> - c. Status at Run 13</a:t>
            </a:r>
            <a:endParaRPr lang="ko-KR" altLang="en-US" sz="2000" b="1" dirty="0"/>
          </a:p>
        </p:txBody>
      </p:sp>
      <p:pic>
        <p:nvPicPr>
          <p:cNvPr id="2050" name="Picture 2" descr="C:\Users\C.Kim\Dropbox\Temp\KPS_2013_spring\figures_rpc_391471_Apr15\RPCQA_2_391471_Apr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542" y="1029655"/>
            <a:ext cx="7727930" cy="412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내용 개체 틀 2"/>
          <p:cNvSpPr>
            <a:spLocks noGrp="1"/>
          </p:cNvSpPr>
          <p:nvPr/>
        </p:nvSpPr>
        <p:spPr>
          <a:xfrm>
            <a:off x="1214414" y="5157192"/>
            <a:ext cx="7488204" cy="1487587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0000" indent="-270000">
              <a:lnSpc>
                <a:spcPct val="15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altLang="ko-K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Sample efficiency for Run 391471 (Apr 15)</a:t>
            </a:r>
          </a:p>
          <a:p>
            <a:pPr marL="727200" lvl="2" indent="-270000">
              <a:lnSpc>
                <a:spcPts val="2200"/>
              </a:lnSpc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Height dependence observed: vary from side and module type</a:t>
            </a:r>
          </a:p>
          <a:p>
            <a:pPr marL="727200" lvl="2" indent="-270000">
              <a:lnSpc>
                <a:spcPts val="2200"/>
              </a:lnSpc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Optimization is still ongoing</a:t>
            </a:r>
          </a:p>
          <a:p>
            <a:pPr marL="0" lvl="1">
              <a:lnSpc>
                <a:spcPct val="150000"/>
              </a:lnSpc>
              <a:buClr>
                <a:schemeClr val="tx2"/>
              </a:buClr>
              <a:buSzPct val="75000"/>
            </a:pPr>
            <a:r>
              <a:rPr lang="en-US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* Please note this is QA-purpose online production figures for a Run: </a:t>
            </a:r>
            <a:r>
              <a:rPr lang="en-US" altLang="ko-KR" sz="1400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NOT even fast production data</a:t>
            </a: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2003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그룹 30"/>
          <p:cNvGrpSpPr/>
          <p:nvPr/>
        </p:nvGrpSpPr>
        <p:grpSpPr>
          <a:xfrm>
            <a:off x="1107934" y="1052736"/>
            <a:ext cx="7680008" cy="4101941"/>
            <a:chOff x="1115616" y="1196752"/>
            <a:chExt cx="7680008" cy="4101941"/>
          </a:xfrm>
        </p:grpSpPr>
        <p:pic>
          <p:nvPicPr>
            <p:cNvPr id="3075" name="Picture 3" descr="C:\Users\C.Kim\Dropbox\Temp\KPS_2013_spring\figures_rpc_391471_Apr15\RPCQA_0_391471_Apr1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196752"/>
              <a:ext cx="7680008" cy="4101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" name="그룹 17"/>
            <p:cNvGrpSpPr/>
            <p:nvPr/>
          </p:nvGrpSpPr>
          <p:grpSpPr>
            <a:xfrm>
              <a:off x="2159446" y="1484784"/>
              <a:ext cx="5592348" cy="2967367"/>
              <a:chOff x="2067904" y="1341198"/>
              <a:chExt cx="5592348" cy="2967367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2067904" y="1341198"/>
                <a:ext cx="576064" cy="180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 smtClean="0"/>
                  <a:t>S_1B</a:t>
                </a:r>
                <a:endParaRPr lang="ko-KR" altLang="en-US" sz="1200" b="1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652224" y="1341198"/>
                <a:ext cx="576064" cy="180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 smtClean="0"/>
                  <a:t>S_1C</a:t>
                </a:r>
                <a:endParaRPr lang="ko-KR" altLang="en-US" sz="1200" b="1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084188" y="1341198"/>
                <a:ext cx="576064" cy="180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 smtClean="0"/>
                  <a:t>S_H</a:t>
                </a:r>
                <a:endParaRPr lang="ko-KR" altLang="en-US" sz="1200" b="1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067904" y="2280581"/>
                <a:ext cx="576064" cy="180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 smtClean="0"/>
                  <a:t>S_3A</a:t>
                </a:r>
                <a:endParaRPr lang="ko-KR" altLang="en-US" sz="1200" b="1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652224" y="2280581"/>
                <a:ext cx="576064" cy="180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 smtClean="0"/>
                  <a:t>S_3B</a:t>
                </a:r>
                <a:endParaRPr lang="ko-KR" altLang="en-US" sz="1200" b="1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084188" y="2280581"/>
                <a:ext cx="576064" cy="180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 smtClean="0"/>
                  <a:t>S_3C</a:t>
                </a:r>
                <a:endParaRPr lang="ko-KR" altLang="en-US" sz="1200" b="1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067904" y="3181143"/>
                <a:ext cx="576064" cy="180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/>
                  <a:t>N</a:t>
                </a:r>
                <a:r>
                  <a:rPr lang="en-US" altLang="ko-KR" sz="1200" b="1" dirty="0" smtClean="0"/>
                  <a:t>_1B</a:t>
                </a:r>
                <a:endParaRPr lang="ko-KR" altLang="en-US" sz="1200" b="1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652224" y="3181143"/>
                <a:ext cx="576064" cy="180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 smtClean="0"/>
                  <a:t>N_1C</a:t>
                </a:r>
                <a:endParaRPr lang="ko-KR" altLang="en-US" sz="1200" b="1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7084188" y="3181143"/>
                <a:ext cx="576064" cy="180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/>
                  <a:t>N</a:t>
                </a:r>
                <a:r>
                  <a:rPr lang="en-US" altLang="ko-KR" sz="1200" b="1" dirty="0" smtClean="0"/>
                  <a:t>_H</a:t>
                </a:r>
                <a:endParaRPr lang="ko-KR" altLang="en-US" sz="1200" b="1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067904" y="4128565"/>
                <a:ext cx="576064" cy="180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/>
                  <a:t>N</a:t>
                </a:r>
                <a:r>
                  <a:rPr lang="en-US" altLang="ko-KR" sz="1200" b="1" dirty="0" smtClean="0"/>
                  <a:t>_3A</a:t>
                </a:r>
                <a:endParaRPr lang="ko-KR" altLang="en-US" sz="1200" b="1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652224" y="4128565"/>
                <a:ext cx="576064" cy="180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 smtClean="0"/>
                  <a:t>N_3B</a:t>
                </a:r>
                <a:endParaRPr lang="ko-KR" altLang="en-US" sz="1200" b="1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7084188" y="4128565"/>
                <a:ext cx="576064" cy="180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 smtClean="0"/>
                  <a:t>N_3C</a:t>
                </a:r>
                <a:endParaRPr lang="ko-KR" altLang="en-US" sz="1200" b="1" dirty="0"/>
              </a:p>
            </p:txBody>
          </p:sp>
        </p:grpSp>
      </p:grp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4BEDD84E-25D4-4983-8AA1-2863C96F08D9}" type="slidenum">
              <a:rPr lang="ko-KR" altLang="en-US" sz="1500" b="1" smtClean="0">
                <a:solidFill>
                  <a:schemeClr val="tx1"/>
                </a:solidFill>
              </a:rPr>
              <a:pPr algn="ctr"/>
              <a:t>23</a:t>
            </a:fld>
            <a:r>
              <a:rPr lang="en-US" altLang="ko-KR" sz="1500" b="1" dirty="0" smtClean="0">
                <a:solidFill>
                  <a:schemeClr val="tx1"/>
                </a:solidFill>
              </a:rPr>
              <a:t>/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  <p:grpSp>
        <p:nvGrpSpPr>
          <p:cNvPr id="32" name="그룹 31"/>
          <p:cNvGrpSpPr/>
          <p:nvPr/>
        </p:nvGrpSpPr>
        <p:grpSpPr>
          <a:xfrm>
            <a:off x="1107934" y="1052736"/>
            <a:ext cx="7680008" cy="4101941"/>
            <a:chOff x="1100252" y="1052736"/>
            <a:chExt cx="7680008" cy="4101941"/>
          </a:xfrm>
        </p:grpSpPr>
        <p:pic>
          <p:nvPicPr>
            <p:cNvPr id="3074" name="Picture 2" descr="C:\Users\C.Kim\Dropbox\Temp\KPS_2013_spring\figures_rpc_391471_Apr15\RPCQA_1_391471_Apr1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0252" y="1052736"/>
              <a:ext cx="7680008" cy="4101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그룹 4"/>
            <p:cNvGrpSpPr/>
            <p:nvPr/>
          </p:nvGrpSpPr>
          <p:grpSpPr>
            <a:xfrm>
              <a:off x="2144082" y="1341198"/>
              <a:ext cx="5592348" cy="2967367"/>
              <a:chOff x="2067904" y="1341198"/>
              <a:chExt cx="5592348" cy="2967367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2067904" y="1341198"/>
                <a:ext cx="576064" cy="180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 smtClean="0"/>
                  <a:t>S_1B</a:t>
                </a:r>
                <a:endParaRPr lang="ko-KR" altLang="en-US" sz="1200" b="1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4652224" y="1341198"/>
                <a:ext cx="576064" cy="180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 smtClean="0"/>
                  <a:t>S_1C</a:t>
                </a:r>
                <a:endParaRPr lang="ko-KR" altLang="en-US" sz="1200" b="1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7084188" y="1341198"/>
                <a:ext cx="576064" cy="180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 smtClean="0"/>
                  <a:t>S_H</a:t>
                </a:r>
                <a:endParaRPr lang="ko-KR" altLang="en-US" sz="1200" b="1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067904" y="2280581"/>
                <a:ext cx="576064" cy="180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 smtClean="0"/>
                  <a:t>S_3A</a:t>
                </a:r>
                <a:endParaRPr lang="ko-KR" altLang="en-US" sz="1200" b="1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652224" y="2280581"/>
                <a:ext cx="576064" cy="180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 smtClean="0"/>
                  <a:t>S_3B</a:t>
                </a:r>
                <a:endParaRPr lang="ko-KR" altLang="en-US" sz="1200" b="1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084188" y="2280581"/>
                <a:ext cx="576064" cy="180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 smtClean="0"/>
                  <a:t>S_3C</a:t>
                </a:r>
                <a:endParaRPr lang="ko-KR" altLang="en-US" sz="1200" b="1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067904" y="3181143"/>
                <a:ext cx="576064" cy="180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/>
                  <a:t>N</a:t>
                </a:r>
                <a:r>
                  <a:rPr lang="en-US" altLang="ko-KR" sz="1200" b="1" dirty="0" smtClean="0"/>
                  <a:t>_1B</a:t>
                </a:r>
                <a:endParaRPr lang="ko-KR" altLang="en-US" sz="1200" b="1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652224" y="3181143"/>
                <a:ext cx="576064" cy="180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 smtClean="0"/>
                  <a:t>N_1C</a:t>
                </a:r>
                <a:endParaRPr lang="ko-KR" altLang="en-US" sz="1200" b="1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084188" y="3181143"/>
                <a:ext cx="576064" cy="180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/>
                  <a:t>N</a:t>
                </a:r>
                <a:r>
                  <a:rPr lang="en-US" altLang="ko-KR" sz="1200" b="1" dirty="0" smtClean="0"/>
                  <a:t>_H</a:t>
                </a:r>
                <a:endParaRPr lang="ko-KR" altLang="en-US" sz="1200" b="1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067904" y="4128565"/>
                <a:ext cx="576064" cy="180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/>
                  <a:t>N</a:t>
                </a:r>
                <a:r>
                  <a:rPr lang="en-US" altLang="ko-KR" sz="1200" b="1" dirty="0" smtClean="0"/>
                  <a:t>_3A</a:t>
                </a:r>
                <a:endParaRPr lang="ko-KR" altLang="en-US" sz="1200" b="1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652224" y="4128565"/>
                <a:ext cx="576064" cy="180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 smtClean="0"/>
                  <a:t>N_3B</a:t>
                </a:r>
                <a:endParaRPr lang="ko-KR" altLang="en-US" sz="1200" b="1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084188" y="4128565"/>
                <a:ext cx="576064" cy="180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 smtClean="0"/>
                  <a:t>N_3C</a:t>
                </a:r>
                <a:endParaRPr lang="ko-KR" altLang="en-US" sz="1200" b="1" dirty="0"/>
              </a:p>
            </p:txBody>
          </p:sp>
        </p:grpSp>
      </p:grpSp>
      <p:sp>
        <p:nvSpPr>
          <p:cNvPr id="37" name="제목 1"/>
          <p:cNvSpPr>
            <a:spLocks noGrp="1"/>
          </p:cNvSpPr>
          <p:nvPr>
            <p:ph type="title"/>
          </p:nvPr>
        </p:nvSpPr>
        <p:spPr>
          <a:xfrm>
            <a:off x="714348" y="0"/>
            <a:ext cx="8429652" cy="725470"/>
          </a:xfrm>
        </p:spPr>
        <p:txBody>
          <a:bodyPr>
            <a:normAutofit/>
          </a:bodyPr>
          <a:lstStyle/>
          <a:p>
            <a:pPr algn="l"/>
            <a:r>
              <a:rPr lang="en-US" altLang="ko-KR" sz="3000" b="1" dirty="0" smtClean="0"/>
              <a:t>  2. PHENIX RPCs</a:t>
            </a:r>
            <a:r>
              <a:rPr lang="en-US" altLang="ko-KR" sz="2000" b="1" dirty="0" smtClean="0"/>
              <a:t> - c. Status at Run 13</a:t>
            </a:r>
            <a:endParaRPr lang="ko-KR" altLang="en-US" sz="2000" b="1" dirty="0"/>
          </a:p>
        </p:txBody>
      </p:sp>
      <p:sp>
        <p:nvSpPr>
          <p:cNvPr id="38" name="내용 개체 틀 2"/>
          <p:cNvSpPr>
            <a:spLocks noGrp="1"/>
          </p:cNvSpPr>
          <p:nvPr/>
        </p:nvSpPr>
        <p:spPr>
          <a:xfrm>
            <a:off x="1230598" y="5301208"/>
            <a:ext cx="7488204" cy="111825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0000" indent="-270000">
              <a:lnSpc>
                <a:spcPct val="15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altLang="ko-K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Sample timing distributions for Run 391471 (Apr 15)</a:t>
            </a:r>
          </a:p>
          <a:p>
            <a:pPr marL="727200" lvl="2" indent="-270000">
              <a:lnSpc>
                <a:spcPts val="2200"/>
              </a:lnSpc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All octants/HO structures merged for the quick check</a:t>
            </a:r>
          </a:p>
          <a:p>
            <a:pPr marL="727200" lvl="2" indent="-270000">
              <a:lnSpc>
                <a:spcPts val="2200"/>
              </a:lnSpc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Both merged/separated case shows beam-related hit timing very well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4BEDD84E-25D4-4983-8AA1-2863C96F08D9}" type="slidenum">
              <a:rPr lang="ko-KR" altLang="en-US" sz="1500" b="1" smtClean="0">
                <a:solidFill>
                  <a:schemeClr val="tx1"/>
                </a:solidFill>
              </a:rPr>
              <a:pPr algn="ctr"/>
              <a:t>24</a:t>
            </a:fld>
            <a:r>
              <a:rPr lang="en-US" altLang="ko-KR" sz="1500" b="1" dirty="0" smtClean="0">
                <a:solidFill>
                  <a:schemeClr val="tx1"/>
                </a:solidFill>
              </a:rPr>
              <a:t>/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  <p:sp>
        <p:nvSpPr>
          <p:cNvPr id="37" name="제목 1"/>
          <p:cNvSpPr>
            <a:spLocks noGrp="1"/>
          </p:cNvSpPr>
          <p:nvPr>
            <p:ph type="title"/>
          </p:nvPr>
        </p:nvSpPr>
        <p:spPr>
          <a:xfrm>
            <a:off x="714348" y="0"/>
            <a:ext cx="8429652" cy="725470"/>
          </a:xfrm>
        </p:spPr>
        <p:txBody>
          <a:bodyPr>
            <a:normAutofit/>
          </a:bodyPr>
          <a:lstStyle/>
          <a:p>
            <a:pPr algn="l"/>
            <a:r>
              <a:rPr lang="en-US" altLang="ko-KR" sz="3000" b="1" dirty="0" smtClean="0"/>
              <a:t>  2. PHENIX RPCs</a:t>
            </a:r>
            <a:r>
              <a:rPr lang="en-US" altLang="ko-KR" sz="2000" b="1" dirty="0" smtClean="0"/>
              <a:t> - c. Status at Run 13</a:t>
            </a:r>
            <a:endParaRPr lang="ko-KR" altLang="en-US" sz="2000" b="1" dirty="0"/>
          </a:p>
        </p:txBody>
      </p:sp>
      <p:pic>
        <p:nvPicPr>
          <p:cNvPr id="4098" name="Picture 2" descr="C:\Users\C.Kim\Dropbox\Temp\KPS_2013_spring\figures_rpc_391471_Apr15\RPCQA_4_391471_Apr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29280"/>
            <a:ext cx="7680008" cy="410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내용 개체 틀 2"/>
          <p:cNvSpPr>
            <a:spLocks noGrp="1"/>
          </p:cNvSpPr>
          <p:nvPr/>
        </p:nvSpPr>
        <p:spPr>
          <a:xfrm>
            <a:off x="1230598" y="5301208"/>
            <a:ext cx="7488204" cy="111825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0000" indent="-270000">
              <a:lnSpc>
                <a:spcPct val="15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altLang="ko-K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Sample vs. Time (date) histograms near Run 391471 (Apr 15)</a:t>
            </a:r>
          </a:p>
          <a:p>
            <a:pPr marL="727200" lvl="2" indent="-270000">
              <a:lnSpc>
                <a:spcPts val="2200"/>
              </a:lnSpc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Peak timing is almost fixed: still got a peak in range even if timing shift occurred</a:t>
            </a:r>
          </a:p>
          <a:p>
            <a:pPr marL="727200" lvl="2" indent="-270000">
              <a:lnSpc>
                <a:spcPts val="2200"/>
              </a:lnSpc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Most of efficiencies also fixed within </a:t>
            </a:r>
            <a:r>
              <a:rPr lang="en-US" altLang="ko-KR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resonable</a:t>
            </a: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range</a:t>
            </a:r>
          </a:p>
        </p:txBody>
      </p:sp>
    </p:spTree>
    <p:extLst>
      <p:ext uri="{BB962C8B-B14F-4D97-AF65-F5344CB8AC3E}">
        <p14:creationId xmlns:p14="http://schemas.microsoft.com/office/powerpoint/2010/main" val="266336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3000" dirty="0" smtClean="0"/>
              <a:t>  </a:t>
            </a:r>
            <a:r>
              <a:rPr lang="en-US" altLang="ko-KR" sz="3000" b="1" dirty="0"/>
              <a:t>3</a:t>
            </a:r>
            <a:r>
              <a:rPr lang="en-US" altLang="ko-KR" sz="3000" b="1" dirty="0" smtClean="0"/>
              <a:t>. Summary and Perspectives</a:t>
            </a:r>
            <a:endParaRPr lang="ko-KR" altLang="en-US" sz="3000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4BEDD84E-25D4-4983-8AA1-2863C96F08D9}" type="slidenum">
              <a:rPr lang="ko-KR" altLang="en-US" sz="1500" b="1" smtClean="0">
                <a:solidFill>
                  <a:schemeClr val="tx1"/>
                </a:solidFill>
              </a:rPr>
              <a:pPr algn="ctr"/>
              <a:t>25</a:t>
            </a:fld>
            <a:r>
              <a:rPr lang="en-US" altLang="ko-KR" sz="1500" b="1" dirty="0" smtClean="0">
                <a:solidFill>
                  <a:schemeClr val="tx1"/>
                </a:solidFill>
              </a:rPr>
              <a:t>/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  <p:sp>
        <p:nvSpPr>
          <p:cNvPr id="5" name="내용 개체 틀 2"/>
          <p:cNvSpPr>
            <a:spLocks noGrp="1"/>
          </p:cNvSpPr>
          <p:nvPr/>
        </p:nvSpPr>
        <p:spPr>
          <a:xfrm>
            <a:off x="1232072" y="980728"/>
            <a:ext cx="7372376" cy="3472746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0000" indent="-270000">
              <a:lnSpc>
                <a:spcPct val="20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ko-K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Summary:</a:t>
            </a:r>
            <a:endParaRPr lang="en-US" altLang="ko-KR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727200" lvl="2" indent="-270000">
              <a:lnSpc>
                <a:spcPct val="150000"/>
              </a:lnSpc>
              <a:buClr>
                <a:schemeClr val="tx1"/>
              </a:buClr>
              <a:buSzPct val="75000"/>
              <a:buFont typeface="Arial" pitchFamily="34" charset="0"/>
              <a:buChar char="•"/>
            </a:pP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PHENIX RPCs are fully integrated to the PHENIX forward trigger system</a:t>
            </a:r>
          </a:p>
          <a:p>
            <a:pPr marL="727200" lvl="2" indent="-270000">
              <a:lnSpc>
                <a:spcPct val="150000"/>
              </a:lnSpc>
              <a:buClr>
                <a:schemeClr val="tx1"/>
              </a:buClr>
              <a:buSzPct val="75000"/>
              <a:buFont typeface="Arial" pitchFamily="34" charset="0"/>
              <a:buChar char="•"/>
            </a:pP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Run 13: dedicated Run for the PHENIX </a:t>
            </a:r>
            <a:r>
              <a:rPr lang="en-US" altLang="ko-KR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</a:t>
            </a: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program</a:t>
            </a:r>
          </a:p>
          <a:p>
            <a:pPr marL="1184400" lvl="3" indent="-270000">
              <a:lnSpc>
                <a:spcPts val="2200"/>
              </a:lnSpc>
              <a:buClr>
                <a:schemeClr val="tx1"/>
              </a:buClr>
              <a:buSzPct val="75000"/>
              <a:buFont typeface="Arial" pitchFamily="34" charset="0"/>
              <a:buChar char="•"/>
            </a:pPr>
            <a:r>
              <a:rPr lang="en-US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Integrated L goal for the Run: 250 pb</a:t>
            </a:r>
            <a:r>
              <a:rPr lang="en-US" altLang="ko-KR" sz="14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-1</a:t>
            </a:r>
          </a:p>
          <a:p>
            <a:pPr marL="1184400" lvl="3" indent="-270000">
              <a:lnSpc>
                <a:spcPts val="2200"/>
              </a:lnSpc>
              <a:buClr>
                <a:schemeClr val="tx1"/>
              </a:buClr>
              <a:buSzPct val="75000"/>
              <a:buFont typeface="Arial" pitchFamily="34" charset="0"/>
              <a:buChar char="•"/>
            </a:pPr>
            <a:r>
              <a:rPr lang="en-US" altLang="ko-KR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</a:t>
            </a:r>
            <a:r>
              <a:rPr lang="en-US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goal for the Run: 55 %</a:t>
            </a:r>
          </a:p>
          <a:p>
            <a:pPr marL="1184400" lvl="3" indent="-270000">
              <a:lnSpc>
                <a:spcPts val="2200"/>
              </a:lnSpc>
              <a:buClr>
                <a:schemeClr val="tx1"/>
              </a:buClr>
              <a:buSzPct val="75000"/>
              <a:buFont typeface="Arial" pitchFamily="34" charset="0"/>
              <a:buChar char="•"/>
            </a:pPr>
            <a:r>
              <a:rPr lang="en-US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Major difference from Run 12:</a:t>
            </a:r>
          </a:p>
          <a:p>
            <a:pPr marL="914400" lvl="3">
              <a:lnSpc>
                <a:spcPts val="2200"/>
              </a:lnSpc>
              <a:buClr>
                <a:schemeClr val="tx1"/>
              </a:buClr>
              <a:buSzPct val="75000"/>
            </a:pPr>
            <a:r>
              <a:rPr lang="en-US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RPC1 integration to the trigger</a:t>
            </a:r>
            <a:r>
              <a:rPr lang="ko-KR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ko-KR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→ </a:t>
            </a:r>
            <a:r>
              <a:rPr lang="en-US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significant improvement in rejection power</a:t>
            </a:r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70000" indent="-270000">
              <a:lnSpc>
                <a:spcPct val="20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en-US" altLang="ko-K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Perspectives:</a:t>
            </a:r>
            <a:endParaRPr lang="en-US" altLang="ko-KR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727200" lvl="2" indent="-270000">
              <a:lnSpc>
                <a:spcPts val="2200"/>
              </a:lnSpc>
              <a:buClr>
                <a:schemeClr val="tx1"/>
              </a:buClr>
              <a:buSzPct val="75000"/>
              <a:buFont typeface="Arial" pitchFamily="34" charset="0"/>
              <a:buChar char="•"/>
            </a:pP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Further optimization is still ongoing</a:t>
            </a:r>
          </a:p>
        </p:txBody>
      </p:sp>
    </p:spTree>
    <p:extLst>
      <p:ext uri="{BB962C8B-B14F-4D97-AF65-F5344CB8AC3E}">
        <p14:creationId xmlns:p14="http://schemas.microsoft.com/office/powerpoint/2010/main" val="227112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3000" dirty="0" smtClean="0"/>
              <a:t>  </a:t>
            </a:r>
            <a:r>
              <a:rPr lang="en-US" altLang="ko-KR" sz="3000" b="1" dirty="0" smtClean="0"/>
              <a:t>Backup</a:t>
            </a:r>
            <a:endParaRPr lang="ko-KR" altLang="en-US" sz="3000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altLang="ko-KR" sz="1500" b="1" dirty="0" smtClean="0">
                <a:solidFill>
                  <a:schemeClr val="tx1"/>
                </a:solidFill>
              </a:rPr>
              <a:t>B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857224" y="1214422"/>
            <a:ext cx="4009042" cy="5189254"/>
            <a:chOff x="955296" y="1071546"/>
            <a:chExt cx="4009042" cy="5189254"/>
          </a:xfrm>
        </p:grpSpPr>
        <p:pic>
          <p:nvPicPr>
            <p:cNvPr id="6" name="그림 5" descr="Muon_arm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5296" y="1071546"/>
              <a:ext cx="4009042" cy="4643470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 rot="20525394">
              <a:off x="2607974" y="2650292"/>
              <a:ext cx="69602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500" b="1" dirty="0" err="1" smtClean="0">
                  <a:solidFill>
                    <a:srgbClr val="FF0000"/>
                  </a:solidFill>
                  <a:cs typeface="Times New Roman" pitchFamily="18" charset="0"/>
                </a:rPr>
                <a:t>Muon</a:t>
              </a:r>
              <a:endParaRPr lang="ko-KR" altLang="en-US" sz="1500" b="1" dirty="0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  <p:cxnSp>
          <p:nvCxnSpPr>
            <p:cNvPr id="8" name="직선 화살표 연결선 7"/>
            <p:cNvCxnSpPr/>
            <p:nvPr/>
          </p:nvCxnSpPr>
          <p:spPr>
            <a:xfrm flipV="1">
              <a:off x="1053782" y="2321504"/>
              <a:ext cx="3857652" cy="125858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폭발 1 8"/>
            <p:cNvSpPr>
              <a:spLocks noChangeAspect="1"/>
            </p:cNvSpPr>
            <p:nvPr/>
          </p:nvSpPr>
          <p:spPr>
            <a:xfrm>
              <a:off x="1392154" y="3837271"/>
              <a:ext cx="180000" cy="180000"/>
            </a:xfrm>
            <a:prstGeom prst="irregularSeal1">
              <a:avLst/>
            </a:prstGeom>
            <a:solidFill>
              <a:srgbClr val="FF0000">
                <a:alpha val="80000"/>
              </a:srgbClr>
            </a:solidFill>
            <a:ln w="6350">
              <a:solidFill>
                <a:srgbClr val="1017A8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cxnSp>
          <p:nvCxnSpPr>
            <p:cNvPr id="10" name="직선 화살표 연결선 9"/>
            <p:cNvCxnSpPr/>
            <p:nvPr/>
          </p:nvCxnSpPr>
          <p:spPr>
            <a:xfrm>
              <a:off x="1061364" y="3580090"/>
              <a:ext cx="428628" cy="35719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폭발 1 10"/>
            <p:cNvSpPr>
              <a:spLocks noChangeAspect="1"/>
            </p:cNvSpPr>
            <p:nvPr/>
          </p:nvSpPr>
          <p:spPr>
            <a:xfrm>
              <a:off x="4223688" y="4437346"/>
              <a:ext cx="270000" cy="270000"/>
            </a:xfrm>
            <a:prstGeom prst="irregularSeal1">
              <a:avLst/>
            </a:prstGeom>
            <a:solidFill>
              <a:srgbClr val="FF0000">
                <a:alpha val="80000"/>
              </a:srgbClr>
            </a:solidFill>
            <a:ln w="6350">
              <a:solidFill>
                <a:srgbClr val="1017A8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cxnSp>
          <p:nvCxnSpPr>
            <p:cNvPr id="12" name="직선 화살표 연결선 11"/>
            <p:cNvCxnSpPr/>
            <p:nvPr/>
          </p:nvCxnSpPr>
          <p:spPr>
            <a:xfrm>
              <a:off x="1053782" y="3580090"/>
              <a:ext cx="3312782" cy="1000132"/>
            </a:xfrm>
            <a:prstGeom prst="straightConnector1">
              <a:avLst/>
            </a:prstGeom>
            <a:ln w="15875">
              <a:solidFill>
                <a:srgbClr val="0000FF">
                  <a:alpha val="5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7"/>
            <p:cNvSpPr txBox="1"/>
            <p:nvPr/>
          </p:nvSpPr>
          <p:spPr>
            <a:xfrm rot="996941">
              <a:off x="2643685" y="4192455"/>
              <a:ext cx="90985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500" b="1" err="1" smtClean="0">
                  <a:solidFill>
                    <a:srgbClr val="1017A8"/>
                  </a:solidFill>
                  <a:cs typeface="Times New Roman" pitchFamily="18" charset="0"/>
                </a:rPr>
                <a:t>Hadron</a:t>
              </a:r>
              <a:endParaRPr lang="ko-KR" altLang="en-US" sz="1500" b="1">
                <a:solidFill>
                  <a:srgbClr val="1017A8"/>
                </a:solidFill>
                <a:cs typeface="Times New Roman" pitchFamily="18" charset="0"/>
              </a:endParaRPr>
            </a:p>
          </p:txBody>
        </p:sp>
        <p:grpSp>
          <p:nvGrpSpPr>
            <p:cNvPr id="14" name="그룹 31"/>
            <p:cNvGrpSpPr/>
            <p:nvPr/>
          </p:nvGrpSpPr>
          <p:grpSpPr>
            <a:xfrm>
              <a:off x="1660384" y="1402352"/>
              <a:ext cx="3087944" cy="4858448"/>
              <a:chOff x="1651506" y="1294738"/>
              <a:chExt cx="3087944" cy="4858448"/>
            </a:xfrm>
          </p:grpSpPr>
          <p:sp>
            <p:nvSpPr>
              <p:cNvPr id="15" name="직사각형 14"/>
              <p:cNvSpPr/>
              <p:nvPr/>
            </p:nvSpPr>
            <p:spPr>
              <a:xfrm>
                <a:off x="1651506" y="1294738"/>
                <a:ext cx="2142000" cy="4320000"/>
              </a:xfrm>
              <a:prstGeom prst="rect">
                <a:avLst/>
              </a:prstGeom>
              <a:noFill/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16" name="직사각형 15"/>
              <p:cNvSpPr/>
              <p:nvPr/>
            </p:nvSpPr>
            <p:spPr>
              <a:xfrm>
                <a:off x="3839450" y="1294738"/>
                <a:ext cx="900000" cy="4320000"/>
              </a:xfrm>
              <a:prstGeom prst="rect">
                <a:avLst/>
              </a:prstGeom>
              <a:noFill/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17" name="TextBox 76"/>
              <p:cNvSpPr txBox="1"/>
              <p:nvPr/>
            </p:nvSpPr>
            <p:spPr>
              <a:xfrm>
                <a:off x="1793968" y="5599188"/>
                <a:ext cx="185738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sz="1500" smtClean="0">
                    <a:solidFill>
                      <a:schemeClr val="accent5">
                        <a:lumMod val="50000"/>
                      </a:schemeClr>
                    </a:solidFill>
                  </a:rPr>
                  <a:t>Muon Tracker</a:t>
                </a:r>
              </a:p>
              <a:p>
                <a:pPr algn="ctr"/>
                <a:r>
                  <a:rPr lang="en-US" altLang="ko-KR" sz="1500" smtClean="0">
                    <a:solidFill>
                      <a:schemeClr val="accent5">
                        <a:lumMod val="50000"/>
                      </a:schemeClr>
                    </a:solidFill>
                  </a:rPr>
                  <a:t>(</a:t>
                </a:r>
                <a:r>
                  <a:rPr lang="en-US" altLang="ko-KR" sz="1500" err="1" smtClean="0">
                    <a:solidFill>
                      <a:schemeClr val="accent5">
                        <a:lumMod val="50000"/>
                      </a:schemeClr>
                    </a:solidFill>
                  </a:rPr>
                  <a:t>MuTr</a:t>
                </a:r>
                <a:r>
                  <a:rPr lang="en-US" altLang="ko-KR" sz="1500" smtClean="0">
                    <a:solidFill>
                      <a:schemeClr val="accent5">
                        <a:lumMod val="50000"/>
                      </a:schemeClr>
                    </a:solidFill>
                  </a:rPr>
                  <a:t>)</a:t>
                </a:r>
                <a:endParaRPr lang="ko-KR" altLang="en-US" sz="150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8" name="TextBox 77"/>
              <p:cNvSpPr txBox="1"/>
              <p:nvPr/>
            </p:nvSpPr>
            <p:spPr>
              <a:xfrm>
                <a:off x="3874962" y="5597287"/>
                <a:ext cx="85725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sz="1500" smtClean="0">
                    <a:solidFill>
                      <a:schemeClr val="accent5">
                        <a:lumMod val="50000"/>
                      </a:schemeClr>
                    </a:solidFill>
                  </a:rPr>
                  <a:t>Muon ID</a:t>
                </a:r>
              </a:p>
              <a:p>
                <a:pPr algn="ctr"/>
                <a:r>
                  <a:rPr lang="en-US" altLang="ko-KR" sz="1500" smtClean="0">
                    <a:solidFill>
                      <a:schemeClr val="accent5">
                        <a:lumMod val="50000"/>
                      </a:schemeClr>
                    </a:solidFill>
                  </a:rPr>
                  <a:t>(</a:t>
                </a:r>
                <a:r>
                  <a:rPr lang="en-US" altLang="ko-KR" sz="1500" err="1" smtClean="0">
                    <a:solidFill>
                      <a:schemeClr val="accent5">
                        <a:lumMod val="50000"/>
                      </a:schemeClr>
                    </a:solidFill>
                  </a:rPr>
                  <a:t>MuID</a:t>
                </a:r>
                <a:r>
                  <a:rPr lang="en-US" altLang="ko-KR" sz="1500" smtClean="0">
                    <a:solidFill>
                      <a:schemeClr val="accent5">
                        <a:lumMod val="50000"/>
                      </a:schemeClr>
                    </a:solidFill>
                  </a:rPr>
                  <a:t>)</a:t>
                </a:r>
                <a:endParaRPr lang="ko-KR" altLang="en-US" sz="150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19" name="내용 개체 틀 2"/>
          <p:cNvSpPr>
            <a:spLocks noGrp="1"/>
          </p:cNvSpPr>
          <p:nvPr/>
        </p:nvSpPr>
        <p:spPr>
          <a:xfrm>
            <a:off x="4911292" y="1310929"/>
            <a:ext cx="4143372" cy="5037276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0000" indent="-270000">
              <a:lnSpc>
                <a:spcPct val="150000"/>
              </a:lnSpc>
              <a:buClr>
                <a:srgbClr val="002060"/>
              </a:buClr>
            </a:pPr>
            <a:r>
              <a:rPr lang="en-US" altLang="ko-K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PHENIX </a:t>
            </a:r>
            <a:r>
              <a:rPr lang="en-US" altLang="ko-KR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muon</a:t>
            </a:r>
            <a:r>
              <a:rPr lang="en-US" altLang="ko-K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arms</a:t>
            </a:r>
            <a:r>
              <a:rPr lang="en-US" altLang="ko-K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(before upgrade)</a:t>
            </a:r>
            <a:endParaRPr lang="en-US" altLang="ko-KR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70000" indent="-270000">
              <a:lnSpc>
                <a:spcPct val="15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Acceptance</a:t>
            </a:r>
          </a:p>
          <a:p>
            <a:pPr marL="270000" indent="-270000">
              <a:lnSpc>
                <a:spcPts val="2200"/>
              </a:lnSpc>
              <a:buClr>
                <a:srgbClr val="002060"/>
              </a:buClr>
            </a:pPr>
            <a:r>
              <a:rPr lang="en-US" altLang="ko-KR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- 1.2  &lt; |</a:t>
            </a:r>
            <a:r>
              <a:rPr lang="el-GR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η</a:t>
            </a: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| &lt; 2.2</a:t>
            </a:r>
          </a:p>
          <a:p>
            <a:pPr marL="270000" indent="-270000">
              <a:lnSpc>
                <a:spcPts val="2200"/>
              </a:lnSpc>
              <a:buClr>
                <a:srgbClr val="002060"/>
              </a:buClr>
            </a:pP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- </a:t>
            </a: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Δ</a:t>
            </a:r>
            <a:r>
              <a:rPr lang="el-GR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φ</a:t>
            </a: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= 2</a:t>
            </a:r>
            <a:r>
              <a:rPr lang="el-GR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π</a:t>
            </a:r>
            <a:endParaRPr lang="en-US" altLang="ko-KR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70000" indent="-270000">
              <a:lnSpc>
                <a:spcPct val="15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Muon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Tracker (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MuTR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 marL="270000" lvl="1" indent="-270000">
              <a:lnSpc>
                <a:spcPts val="2200"/>
              </a:lnSpc>
              <a:buClr>
                <a:srgbClr val="002060"/>
              </a:buClr>
            </a:pP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- 3 stations of CSCs</a:t>
            </a:r>
          </a:p>
          <a:p>
            <a:pPr marL="270000" indent="-270000">
              <a:lnSpc>
                <a:spcPct val="15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Muon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ID (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MuID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 marL="270000" lvl="1" indent="-270000">
              <a:lnSpc>
                <a:spcPts val="2200"/>
              </a:lnSpc>
              <a:buClr>
                <a:srgbClr val="002060"/>
              </a:buClr>
            </a:pP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- 5 gaps of </a:t>
            </a:r>
            <a:r>
              <a:rPr lang="en-US" altLang="ko-KR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larocci</a:t>
            </a: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tube in x &amp; y directions</a:t>
            </a:r>
          </a:p>
          <a:p>
            <a:pPr marL="270000" lvl="1" indent="-270000">
              <a:lnSpc>
                <a:spcPts val="2200"/>
              </a:lnSpc>
              <a:buClr>
                <a:srgbClr val="002060"/>
              </a:buClr>
            </a:pP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- Total 80 </a:t>
            </a: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cm</a:t>
            </a:r>
            <a:r>
              <a:rPr lang="ko-KR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thick</a:t>
            </a:r>
            <a:r>
              <a:rPr lang="ko-KR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steel absorber (plates)</a:t>
            </a:r>
          </a:p>
          <a:p>
            <a:pPr marL="270000" indent="-270000">
              <a:lnSpc>
                <a:spcPct val="15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Muon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tracking and triggering</a:t>
            </a:r>
          </a:p>
          <a:p>
            <a:pPr marL="270000" indent="-270000">
              <a:lnSpc>
                <a:spcPts val="2200"/>
              </a:lnSpc>
              <a:buClr>
                <a:srgbClr val="002060"/>
              </a:buClr>
            </a:pP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- Tracking by hit positions from each station</a:t>
            </a:r>
          </a:p>
          <a:p>
            <a:pPr marL="270000" indent="-270000">
              <a:lnSpc>
                <a:spcPts val="2200"/>
              </a:lnSpc>
              <a:buClr>
                <a:srgbClr val="002060"/>
              </a:buClr>
            </a:pP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- Most hadrons are absorbed before</a:t>
            </a:r>
          </a:p>
          <a:p>
            <a:pPr marL="378000" indent="-270000">
              <a:lnSpc>
                <a:spcPts val="2200"/>
              </a:lnSpc>
              <a:buClr>
                <a:srgbClr val="002060"/>
              </a:buClr>
            </a:pP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reaching last gap of the </a:t>
            </a:r>
            <a:r>
              <a:rPr lang="en-US" altLang="ko-KR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MuID</a:t>
            </a:r>
            <a:endParaRPr lang="en-US" altLang="ko-KR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70000" indent="-270000">
              <a:lnSpc>
                <a:spcPts val="2200"/>
              </a:lnSpc>
              <a:buClr>
                <a:srgbClr val="002060"/>
              </a:buClr>
            </a:pP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- Current 1</a:t>
            </a:r>
            <a:r>
              <a:rPr lang="en-US" altLang="ko-KR" sz="16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</a:t>
            </a: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level rejection factor (RF):</a:t>
            </a:r>
          </a:p>
          <a:p>
            <a:pPr marL="378000" indent="-270000">
              <a:lnSpc>
                <a:spcPts val="2200"/>
              </a:lnSpc>
              <a:buClr>
                <a:srgbClr val="002060"/>
              </a:buClr>
            </a:pP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~ 100 (</a:t>
            </a:r>
            <a:r>
              <a:rPr lang="en-US" altLang="ko-KR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MuID</a:t>
            </a: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based 1</a:t>
            </a:r>
            <a:r>
              <a:rPr lang="en-US" altLang="ko-KR" sz="16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</a:t>
            </a: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level trigger)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3000" dirty="0" smtClean="0"/>
              <a:t>  </a:t>
            </a:r>
            <a:r>
              <a:rPr lang="en-US" altLang="ko-KR" sz="3000" b="1" dirty="0" smtClean="0"/>
              <a:t>Backup</a:t>
            </a:r>
            <a:endParaRPr lang="ko-KR" altLang="en-US" sz="3000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en-US" altLang="ko-KR" sz="1500" b="1" dirty="0" smtClean="0">
                <a:solidFill>
                  <a:schemeClr val="tx1"/>
                </a:solidFill>
              </a:rPr>
              <a:t>B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  <p:pic>
        <p:nvPicPr>
          <p:cNvPr id="5" name="Object 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5799" y="1734972"/>
            <a:ext cx="3363274" cy="4301374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6" name="직사각형 5"/>
          <p:cNvSpPr/>
          <p:nvPr/>
        </p:nvSpPr>
        <p:spPr>
          <a:xfrm>
            <a:off x="1314427" y="1178562"/>
            <a:ext cx="2928958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5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Simulated muons into Muon Arms</a:t>
            </a:r>
          </a:p>
          <a:p>
            <a:pPr algn="ctr"/>
            <a:r>
              <a:rPr lang="en-US" altLang="ja-JP" sz="15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(2000 pb</a:t>
            </a:r>
            <a:r>
              <a:rPr lang="en-US" altLang="ja-JP" sz="15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-1</a:t>
            </a:r>
            <a:r>
              <a:rPr lang="en-US" altLang="ja-JP" sz="15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, with PYTHIA 5.7)</a:t>
            </a:r>
            <a:endParaRPr lang="ja-JP" altLang="en-US" sz="1500" dirty="0">
              <a:solidFill>
                <a:schemeClr val="tx1">
                  <a:lumMod val="85000"/>
                  <a:lumOff val="1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62925" y="6107370"/>
            <a:ext cx="2714644" cy="553998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500" smtClean="0">
                <a:solidFill>
                  <a:srgbClr val="00B050"/>
                </a:solidFill>
                <a:cs typeface="Times New Roman" pitchFamily="18" charset="0"/>
              </a:rPr>
              <a:t>MuID base trigger</a:t>
            </a:r>
          </a:p>
          <a:p>
            <a:pPr algn="ctr"/>
            <a:r>
              <a:rPr lang="en-US" altLang="ja-JP" sz="1500" smtClean="0">
                <a:solidFill>
                  <a:srgbClr val="00B050"/>
                </a:solidFill>
                <a:cs typeface="Times New Roman" pitchFamily="18" charset="0"/>
              </a:rPr>
              <a:t>(before trigger upgrade)</a:t>
            </a:r>
            <a:endParaRPr lang="ja-JP" altLang="en-US" sz="1500" dirty="0">
              <a:solidFill>
                <a:srgbClr val="00B050"/>
              </a:solidFill>
              <a:cs typeface="Times New Roman" pitchFamily="18" charset="0"/>
            </a:endParaRPr>
          </a:p>
        </p:txBody>
      </p:sp>
      <p:cxnSp>
        <p:nvCxnSpPr>
          <p:cNvPr id="8" name="직선 연결선 7"/>
          <p:cNvCxnSpPr/>
          <p:nvPr/>
        </p:nvCxnSpPr>
        <p:spPr>
          <a:xfrm rot="5400000" flipH="1" flipV="1">
            <a:off x="-110849" y="3844256"/>
            <a:ext cx="3474000" cy="0"/>
          </a:xfrm>
          <a:prstGeom prst="line">
            <a:avLst/>
          </a:prstGeom>
          <a:ln w="158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/>
          <p:cNvCxnSpPr>
            <a:stCxn id="7" idx="0"/>
          </p:cNvCxnSpPr>
          <p:nvPr/>
        </p:nvCxnSpPr>
        <p:spPr>
          <a:xfrm flipH="1" flipV="1">
            <a:off x="1645555" y="5595018"/>
            <a:ext cx="674692" cy="512352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rot="5400000" flipH="1" flipV="1">
            <a:off x="906738" y="3844256"/>
            <a:ext cx="3474000" cy="0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2833013" y="2502546"/>
            <a:ext cx="810000" cy="180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cxnSp>
        <p:nvCxnSpPr>
          <p:cNvPr id="12" name="직선 화살표 연결선 11"/>
          <p:cNvCxnSpPr/>
          <p:nvPr/>
        </p:nvCxnSpPr>
        <p:spPr>
          <a:xfrm>
            <a:off x="2645386" y="3893206"/>
            <a:ext cx="500066" cy="1588"/>
          </a:xfrm>
          <a:prstGeom prst="straightConnector1">
            <a:avLst/>
          </a:prstGeom>
          <a:ln w="15875">
            <a:solidFill>
              <a:srgbClr val="DE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내용 개체 틀 2"/>
          <p:cNvSpPr>
            <a:spLocks noGrp="1"/>
          </p:cNvSpPr>
          <p:nvPr/>
        </p:nvSpPr>
        <p:spPr>
          <a:xfrm>
            <a:off x="4246216" y="1892448"/>
            <a:ext cx="4693888" cy="3970318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0000" indent="-270000">
              <a:lnSpc>
                <a:spcPct val="150000"/>
              </a:lnSpc>
              <a:buClr>
                <a:srgbClr val="002060"/>
              </a:buClr>
              <a:buSzPct val="75000"/>
            </a:pPr>
            <a:r>
              <a:rPr lang="en-US" altLang="ko-KR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W</a:t>
            </a:r>
            <a:r>
              <a:rPr lang="en-US" altLang="ko-K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measurement at PHENIX muon arms</a:t>
            </a:r>
            <a:endParaRPr lang="en-US" altLang="ko-KR" sz="2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70000" indent="-270000">
              <a:lnSpc>
                <a:spcPct val="150000"/>
              </a:lnSpc>
              <a:buClr>
                <a:srgbClr val="002060"/>
              </a:buClr>
              <a:buSzPct val="75000"/>
              <a:buFont typeface="Arial" pitchFamily="34" charset="0"/>
              <a:buChar char="•"/>
            </a:pP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√s = 500 </a:t>
            </a: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GeV</a:t>
            </a:r>
          </a:p>
          <a:p>
            <a:pPr marL="270000" indent="-270000">
              <a:lnSpc>
                <a:spcPct val="150000"/>
              </a:lnSpc>
              <a:buClr>
                <a:srgbClr val="002060"/>
              </a:buClr>
              <a:buSzPct val="75000"/>
              <a:buFont typeface="Arial" pitchFamily="34" charset="0"/>
              <a:buChar char="•"/>
            </a:pPr>
            <a:r>
              <a:rPr lang="el-GR" altLang="ko-KR" sz="16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σ</a:t>
            </a: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= 60 </a:t>
            </a: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mb</a:t>
            </a:r>
          </a:p>
          <a:p>
            <a:pPr marL="270000" indent="-270000">
              <a:lnSpc>
                <a:spcPct val="150000"/>
              </a:lnSpc>
              <a:buClr>
                <a:srgbClr val="002060"/>
              </a:buClr>
              <a:buSzPct val="75000"/>
              <a:buFont typeface="Arial" pitchFamily="34" charset="0"/>
              <a:buChar char="•"/>
            </a:pPr>
            <a:r>
              <a:rPr lang="en-US" altLang="ko-KR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</a:t>
            </a: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= </a:t>
            </a:r>
            <a:r>
              <a:rPr lang="en-US" altLang="ja-JP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1.5 x 10</a:t>
            </a:r>
            <a:r>
              <a:rPr lang="en-US" altLang="ja-JP" sz="16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32</a:t>
            </a:r>
            <a:r>
              <a:rPr lang="en-US" altLang="ja-JP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 cm</a:t>
            </a:r>
            <a:r>
              <a:rPr lang="en-US" altLang="ja-JP" sz="16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-2</a:t>
            </a:r>
            <a:r>
              <a:rPr lang="en-US" altLang="ja-JP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s</a:t>
            </a:r>
            <a:r>
              <a:rPr lang="en-US" altLang="ja-JP" sz="16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-1</a:t>
            </a:r>
            <a:endParaRPr lang="en-US" altLang="ja-JP" sz="1600" dirty="0" smtClean="0">
              <a:solidFill>
                <a:schemeClr val="tx1">
                  <a:lumMod val="85000"/>
                  <a:lumOff val="15000"/>
                </a:schemeClr>
              </a:solidFill>
              <a:cs typeface="Times New Roman" pitchFamily="18" charset="0"/>
            </a:endParaRPr>
          </a:p>
          <a:p>
            <a:pPr marL="270000" indent="-270000">
              <a:lnSpc>
                <a:spcPct val="150000"/>
              </a:lnSpc>
              <a:buClr>
                <a:srgbClr val="002060"/>
              </a:buClr>
              <a:buSzPct val="75000"/>
            </a:pPr>
            <a:r>
              <a:rPr lang="en-US" altLang="ja-JP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	→</a:t>
            </a:r>
            <a:r>
              <a:rPr lang="en-US" altLang="ja-JP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3</a:t>
            </a:r>
            <a:r>
              <a:rPr lang="en-US" altLang="ja-JP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.0 x 10</a:t>
            </a:r>
            <a:r>
              <a:rPr lang="en-US" altLang="ja-JP" sz="14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32</a:t>
            </a:r>
            <a:r>
              <a:rPr lang="en-US" altLang="ja-JP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 cm</a:t>
            </a:r>
            <a:r>
              <a:rPr lang="en-US" altLang="ja-JP" sz="14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-2</a:t>
            </a:r>
            <a:r>
              <a:rPr lang="en-US" altLang="ja-JP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s</a:t>
            </a:r>
            <a:r>
              <a:rPr lang="en-US" altLang="ja-JP" sz="14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-1 </a:t>
            </a:r>
            <a:r>
              <a:rPr lang="en-US" altLang="ko-KR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(after luminosity upgrade)</a:t>
            </a:r>
          </a:p>
          <a:p>
            <a:pPr marL="270000" indent="-270000">
              <a:lnSpc>
                <a:spcPct val="150000"/>
              </a:lnSpc>
              <a:buClr>
                <a:srgbClr val="002060"/>
              </a:buClr>
              <a:buSzPct val="75000"/>
              <a:buFont typeface="Arial" pitchFamily="34" charset="0"/>
              <a:buChar char="•"/>
            </a:pP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Total interaction rate: 9 </a:t>
            </a: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MHz</a:t>
            </a:r>
          </a:p>
          <a:p>
            <a:pPr marL="270000" indent="-270000">
              <a:lnSpc>
                <a:spcPct val="150000"/>
              </a:lnSpc>
              <a:buClr>
                <a:srgbClr val="002060"/>
              </a:buClr>
              <a:buSzPct val="75000"/>
              <a:buFont typeface="Arial" pitchFamily="34" charset="0"/>
              <a:buChar char="•"/>
            </a:pP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DAQ limit: 2 </a:t>
            </a: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kHz</a:t>
            </a:r>
            <a:endParaRPr lang="en-US" altLang="ko-KR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70000" indent="-270000">
              <a:lnSpc>
                <a:spcPct val="150000"/>
              </a:lnSpc>
              <a:buClr>
                <a:srgbClr val="002060"/>
              </a:buClr>
              <a:buSzPct val="75000"/>
              <a:buFont typeface="Arial" pitchFamily="34" charset="0"/>
              <a:buChar char="•"/>
            </a:pP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Required 1</a:t>
            </a:r>
            <a:r>
              <a:rPr lang="en-US" altLang="ko-KR" sz="16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</a:t>
            </a: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level rejection factor (RF): 4500</a:t>
            </a:r>
          </a:p>
          <a:p>
            <a:pPr marL="270000" indent="-270000">
              <a:lnSpc>
                <a:spcPct val="150000"/>
              </a:lnSpc>
              <a:buClr>
                <a:srgbClr val="002060"/>
              </a:buClr>
              <a:buSzPct val="75000"/>
              <a:buFont typeface="Arial" pitchFamily="34" charset="0"/>
              <a:buChar char="•"/>
            </a:pPr>
            <a:endParaRPr lang="en-US" altLang="ko-KR" sz="60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70000" indent="-270000">
              <a:lnSpc>
                <a:spcPct val="150000"/>
              </a:lnSpc>
              <a:buClr>
                <a:srgbClr val="002060"/>
              </a:buClr>
              <a:buSzPct val="75000"/>
              <a:buFont typeface="Arial" pitchFamily="34" charset="0"/>
              <a:buChar char="•"/>
            </a:pPr>
            <a:r>
              <a:rPr lang="en-US" altLang="ko-KR" sz="16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Dedicated trigger system is required:</a:t>
            </a:r>
          </a:p>
          <a:p>
            <a:pPr marL="270000" indent="-270000">
              <a:lnSpc>
                <a:spcPct val="150000"/>
              </a:lnSpc>
              <a:buClr>
                <a:srgbClr val="002060"/>
              </a:buClr>
              <a:buSzPct val="75000"/>
            </a:pPr>
            <a:r>
              <a:rPr lang="en-US" altLang="ko-KR" sz="16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ko-KR" altLang="en-US" sz="16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→ </a:t>
            </a:r>
            <a:r>
              <a:rPr lang="en-US" altLang="ko-KR" sz="16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Forward muon trigger upgrade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52139" y="3285982"/>
            <a:ext cx="1169527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500" smtClean="0">
                <a:solidFill>
                  <a:srgbClr val="FF0000"/>
                </a:solidFill>
              </a:rPr>
              <a:t>After trigger</a:t>
            </a:r>
          </a:p>
          <a:p>
            <a:pPr algn="ctr"/>
            <a:r>
              <a:rPr lang="en-US" altLang="ko-KR" sz="1500" smtClean="0">
                <a:solidFill>
                  <a:srgbClr val="FF0000"/>
                </a:solidFill>
              </a:rPr>
              <a:t>upgrade</a:t>
            </a:r>
            <a:endParaRPr lang="ko-KR" altLang="en-US" sz="15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92"/>
          <p:cNvGrpSpPr>
            <a:grpSpLocks noChangeAspect="1"/>
          </p:cNvGrpSpPr>
          <p:nvPr/>
        </p:nvGrpSpPr>
        <p:grpSpPr>
          <a:xfrm>
            <a:off x="1120330" y="1107931"/>
            <a:ext cx="7517312" cy="5325874"/>
            <a:chOff x="225492" y="233491"/>
            <a:chExt cx="8843896" cy="6265734"/>
          </a:xfrm>
        </p:grpSpPr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5054600" y="601662"/>
              <a:ext cx="1588" cy="5878513"/>
            </a:xfrm>
            <a:prstGeom prst="line">
              <a:avLst/>
            </a:prstGeom>
            <a:noFill/>
            <a:ln w="3600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cs typeface="Times New Roman" pitchFamily="18" charset="0"/>
              </a:endParaRPr>
            </a:p>
          </p:txBody>
        </p:sp>
        <p:sp>
          <p:nvSpPr>
            <p:cNvPr id="7" name="AutoShape 2"/>
            <p:cNvSpPr>
              <a:spLocks noChangeArrowheads="1"/>
            </p:cNvSpPr>
            <p:nvPr/>
          </p:nvSpPr>
          <p:spPr bwMode="auto">
            <a:xfrm>
              <a:off x="5722938" y="3624262"/>
              <a:ext cx="1158875" cy="873125"/>
            </a:xfrm>
            <a:prstGeom prst="roundRect">
              <a:avLst>
                <a:gd name="adj" fmla="val 162"/>
              </a:avLst>
            </a:prstGeom>
            <a:solidFill>
              <a:srgbClr val="FFFFFF"/>
            </a:solidFill>
            <a:ln w="36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ja-JP" altLang="en-US" sz="1200">
                <a:cs typeface="Times New Roman" pitchFamily="18" charset="0"/>
              </a:endParaRPr>
            </a:p>
          </p:txBody>
        </p:sp>
        <p:sp>
          <p:nvSpPr>
            <p:cNvPr id="8" name="AutoShape 3"/>
            <p:cNvSpPr>
              <a:spLocks noChangeArrowheads="1"/>
            </p:cNvSpPr>
            <p:nvPr/>
          </p:nvSpPr>
          <p:spPr bwMode="auto">
            <a:xfrm>
              <a:off x="5853113" y="3722687"/>
              <a:ext cx="1160462" cy="873125"/>
            </a:xfrm>
            <a:prstGeom prst="roundRect">
              <a:avLst>
                <a:gd name="adj" fmla="val 162"/>
              </a:avLst>
            </a:prstGeom>
            <a:solidFill>
              <a:srgbClr val="FFFFFF"/>
            </a:solidFill>
            <a:ln w="36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ja-JP" altLang="en-US" sz="1200">
                <a:cs typeface="Times New Roman" pitchFamily="18" charset="0"/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5119688" y="601662"/>
              <a:ext cx="1587" cy="5878513"/>
            </a:xfrm>
            <a:prstGeom prst="line">
              <a:avLst/>
            </a:prstGeom>
            <a:noFill/>
            <a:ln w="36000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cs typeface="Times New Roman" pitchFamily="18" charset="0"/>
              </a:endParaRPr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>
              <a:off x="3335338" y="3722687"/>
              <a:ext cx="1163637" cy="693738"/>
            </a:xfrm>
            <a:prstGeom prst="roundRect">
              <a:avLst>
                <a:gd name="adj" fmla="val 204"/>
              </a:avLst>
            </a:prstGeom>
            <a:solidFill>
              <a:srgbClr val="FFFFFF"/>
            </a:solidFill>
            <a:ln w="36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ja-JP" altLang="en-US" sz="1200">
                <a:cs typeface="Times New Roman" pitchFamily="18" charset="0"/>
              </a:endParaRPr>
            </a:p>
          </p:txBody>
        </p:sp>
        <p:sp>
          <p:nvSpPr>
            <p:cNvPr id="11" name="AutoShape 8"/>
            <p:cNvSpPr>
              <a:spLocks noChangeArrowheads="1"/>
            </p:cNvSpPr>
            <p:nvPr/>
          </p:nvSpPr>
          <p:spPr bwMode="auto">
            <a:xfrm>
              <a:off x="3432175" y="3821112"/>
              <a:ext cx="1163638" cy="693738"/>
            </a:xfrm>
            <a:prstGeom prst="roundRect">
              <a:avLst>
                <a:gd name="adj" fmla="val 204"/>
              </a:avLst>
            </a:prstGeom>
            <a:solidFill>
              <a:srgbClr val="FFFFFF"/>
            </a:solidFill>
            <a:ln w="36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ja-JP" altLang="en-US" sz="1200">
                <a:cs typeface="Times New Roman" pitchFamily="18" charset="0"/>
              </a:endParaRPr>
            </a:p>
          </p:txBody>
        </p:sp>
        <p:sp>
          <p:nvSpPr>
            <p:cNvPr id="12" name="AutoShape 9"/>
            <p:cNvSpPr>
              <a:spLocks noChangeArrowheads="1"/>
            </p:cNvSpPr>
            <p:nvPr/>
          </p:nvSpPr>
          <p:spPr bwMode="auto">
            <a:xfrm>
              <a:off x="3530600" y="3927475"/>
              <a:ext cx="1163638" cy="693737"/>
            </a:xfrm>
            <a:prstGeom prst="roundRect">
              <a:avLst>
                <a:gd name="adj" fmla="val 204"/>
              </a:avLst>
            </a:prstGeom>
            <a:solidFill>
              <a:srgbClr val="FFFFFF"/>
            </a:solidFill>
            <a:ln w="36000">
              <a:solidFill>
                <a:srgbClr val="000000"/>
              </a:solidFill>
              <a:round/>
              <a:headEnd/>
              <a:tailEnd/>
            </a:ln>
          </p:spPr>
          <p:txBody>
            <a:bodyPr lIns="97967" tIns="76349" rIns="97967" bIns="57147" anchor="ctr" anchorCtr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07988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657225" algn="l"/>
                </a:tabLst>
              </a:pPr>
              <a:r>
                <a:rPr kumimoji="0" lang="en-US" altLang="ja-JP" sz="1400" dirty="0">
                  <a:solidFill>
                    <a:srgbClr val="000000"/>
                  </a:solidFill>
                  <a:cs typeface="Times New Roman" pitchFamily="18" charset="0"/>
                </a:rPr>
                <a:t>MuTRG</a:t>
              </a:r>
            </a:p>
            <a:p>
              <a:pPr algn="ctr" defTabSz="407988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657225" algn="l"/>
                </a:tabLst>
              </a:pPr>
              <a:r>
                <a:rPr kumimoji="0" lang="en-US" altLang="ja-JP" sz="1400" dirty="0">
                  <a:solidFill>
                    <a:srgbClr val="000000"/>
                  </a:solidFill>
                  <a:cs typeface="Times New Roman" pitchFamily="18" charset="0"/>
                </a:rPr>
                <a:t>ADTX</a:t>
              </a:r>
              <a:endParaRPr kumimoji="0" lang="en-US" altLang="ja-JP" sz="1600" dirty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3" name="AutoShape 10"/>
            <p:cNvSpPr>
              <a:spLocks noChangeArrowheads="1"/>
            </p:cNvSpPr>
            <p:nvPr/>
          </p:nvSpPr>
          <p:spPr bwMode="auto">
            <a:xfrm>
              <a:off x="5951538" y="3821112"/>
              <a:ext cx="1158875" cy="871538"/>
            </a:xfrm>
            <a:prstGeom prst="roundRect">
              <a:avLst>
                <a:gd name="adj" fmla="val 162"/>
              </a:avLst>
            </a:prstGeom>
            <a:solidFill>
              <a:srgbClr val="FFFFFF"/>
            </a:solidFill>
            <a:ln w="36000">
              <a:solidFill>
                <a:srgbClr val="000000"/>
              </a:solidFill>
              <a:round/>
              <a:headEnd/>
              <a:tailEnd/>
            </a:ln>
          </p:spPr>
          <p:txBody>
            <a:bodyPr lIns="97967" tIns="76349" rIns="97967" bIns="57147" anchor="ctr" anchorCtr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07988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657225" algn="l"/>
                </a:tabLst>
              </a:pPr>
              <a:r>
                <a:rPr kumimoji="0" lang="en-US" altLang="ja-JP" sz="1400" dirty="0">
                  <a:solidFill>
                    <a:srgbClr val="000000"/>
                  </a:solidFill>
                  <a:cs typeface="Times New Roman" pitchFamily="18" charset="0"/>
                </a:rPr>
                <a:t>MuTRG</a:t>
              </a:r>
            </a:p>
            <a:p>
              <a:pPr algn="ctr" defTabSz="407988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657225" algn="l"/>
                </a:tabLst>
              </a:pPr>
              <a:r>
                <a:rPr kumimoji="0" lang="en-US" altLang="ja-JP" sz="1400" dirty="0">
                  <a:solidFill>
                    <a:srgbClr val="000000"/>
                  </a:solidFill>
                  <a:cs typeface="Times New Roman" pitchFamily="18" charset="0"/>
                </a:rPr>
                <a:t>MRG</a:t>
              </a:r>
              <a:endParaRPr kumimoji="0" lang="en-US" altLang="ja-JP" sz="1600" dirty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4" name="AutoShape 11"/>
            <p:cNvSpPr>
              <a:spLocks noChangeArrowheads="1"/>
            </p:cNvSpPr>
            <p:nvPr/>
          </p:nvSpPr>
          <p:spPr bwMode="auto">
            <a:xfrm>
              <a:off x="5792788" y="1481137"/>
              <a:ext cx="1306512" cy="1082675"/>
            </a:xfrm>
            <a:prstGeom prst="roundRect">
              <a:avLst>
                <a:gd name="adj" fmla="val 130"/>
              </a:avLst>
            </a:prstGeom>
            <a:solidFill>
              <a:srgbClr val="FFFFFF"/>
            </a:solidFill>
            <a:ln w="36000">
              <a:solidFill>
                <a:srgbClr val="000000"/>
              </a:solidFill>
              <a:round/>
              <a:headEnd/>
              <a:tailEnd/>
            </a:ln>
          </p:spPr>
          <p:txBody>
            <a:bodyPr lIns="97967" tIns="76349" rIns="97967" bIns="57147" anchor="ctr" anchorCtr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07988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657225" algn="l"/>
                </a:tabLst>
              </a:pPr>
              <a:r>
                <a:rPr kumimoji="0" lang="en-US" altLang="ja-JP" sz="1600" dirty="0">
                  <a:solidFill>
                    <a:srgbClr val="000000"/>
                  </a:solidFill>
                  <a:cs typeface="Times New Roman" pitchFamily="18" charset="0"/>
                </a:rPr>
                <a:t>Level 1</a:t>
              </a:r>
            </a:p>
            <a:p>
              <a:pPr algn="ctr" defTabSz="407988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657225" algn="l"/>
                </a:tabLst>
              </a:pPr>
              <a:r>
                <a:rPr kumimoji="0" lang="en-US" altLang="ja-JP" sz="1600" dirty="0">
                  <a:solidFill>
                    <a:srgbClr val="000000"/>
                  </a:solidFill>
                  <a:cs typeface="Times New Roman" pitchFamily="18" charset="0"/>
                </a:rPr>
                <a:t>Trigger</a:t>
              </a:r>
            </a:p>
            <a:p>
              <a:pPr algn="ctr" defTabSz="407988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657225" algn="l"/>
                </a:tabLst>
              </a:pPr>
              <a:r>
                <a:rPr kumimoji="0" lang="en-US" altLang="ja-JP" sz="1600" dirty="0">
                  <a:solidFill>
                    <a:srgbClr val="000000"/>
                  </a:solidFill>
                  <a:cs typeface="Times New Roman" pitchFamily="18" charset="0"/>
                </a:rPr>
                <a:t>Board</a:t>
              </a:r>
            </a:p>
          </p:txBody>
        </p:sp>
        <p:sp>
          <p:nvSpPr>
            <p:cNvPr id="15" name="AutoShape 12"/>
            <p:cNvSpPr>
              <a:spLocks noChangeArrowheads="1"/>
            </p:cNvSpPr>
            <p:nvPr/>
          </p:nvSpPr>
          <p:spPr bwMode="auto">
            <a:xfrm>
              <a:off x="3335338" y="5159375"/>
              <a:ext cx="1163637" cy="695325"/>
            </a:xfrm>
            <a:prstGeom prst="roundRect">
              <a:avLst>
                <a:gd name="adj" fmla="val 204"/>
              </a:avLst>
            </a:prstGeom>
            <a:solidFill>
              <a:srgbClr val="FFFFFF"/>
            </a:solidFill>
            <a:ln w="36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ja-JP" altLang="en-US" sz="1200">
                <a:cs typeface="Times New Roman" pitchFamily="18" charset="0"/>
              </a:endParaRPr>
            </a:p>
          </p:txBody>
        </p:sp>
        <p:sp>
          <p:nvSpPr>
            <p:cNvPr id="16" name="AutoShape 13"/>
            <p:cNvSpPr>
              <a:spLocks noChangeArrowheads="1"/>
            </p:cNvSpPr>
            <p:nvPr/>
          </p:nvSpPr>
          <p:spPr bwMode="auto">
            <a:xfrm>
              <a:off x="3432175" y="5257800"/>
              <a:ext cx="1163638" cy="693737"/>
            </a:xfrm>
            <a:prstGeom prst="roundRect">
              <a:avLst>
                <a:gd name="adj" fmla="val 204"/>
              </a:avLst>
            </a:prstGeom>
            <a:solidFill>
              <a:srgbClr val="FFFFFF"/>
            </a:solidFill>
            <a:ln w="36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ja-JP" altLang="en-US" sz="1200">
                <a:cs typeface="Times New Roman" pitchFamily="18" charset="0"/>
              </a:endParaRPr>
            </a:p>
          </p:txBody>
        </p:sp>
        <p:sp>
          <p:nvSpPr>
            <p:cNvPr id="17" name="AutoShape 14"/>
            <p:cNvSpPr>
              <a:spLocks noChangeArrowheads="1"/>
            </p:cNvSpPr>
            <p:nvPr/>
          </p:nvSpPr>
          <p:spPr bwMode="auto">
            <a:xfrm>
              <a:off x="3530600" y="5364162"/>
              <a:ext cx="1163638" cy="693738"/>
            </a:xfrm>
            <a:prstGeom prst="roundRect">
              <a:avLst>
                <a:gd name="adj" fmla="val 204"/>
              </a:avLst>
            </a:prstGeom>
            <a:solidFill>
              <a:srgbClr val="FFFFFF"/>
            </a:solidFill>
            <a:ln w="36000">
              <a:solidFill>
                <a:srgbClr val="000000"/>
              </a:solidFill>
              <a:round/>
              <a:headEnd/>
              <a:tailEnd/>
            </a:ln>
          </p:spPr>
          <p:txBody>
            <a:bodyPr lIns="97967" tIns="76349" rIns="97967" bIns="57147" anchor="ctr" anchorCtr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07988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657225" algn="l"/>
                </a:tabLst>
              </a:pPr>
              <a:r>
                <a:rPr kumimoji="0" lang="en-US" altLang="ja-JP" sz="1600" dirty="0">
                  <a:solidFill>
                    <a:srgbClr val="000000"/>
                  </a:solidFill>
                  <a:cs typeface="Times New Roman" pitchFamily="18" charset="0"/>
                </a:rPr>
                <a:t>MuTr</a:t>
              </a:r>
            </a:p>
            <a:p>
              <a:pPr algn="ctr" defTabSz="407988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657225" algn="l"/>
                </a:tabLst>
              </a:pPr>
              <a:r>
                <a:rPr kumimoji="0" lang="en-US" altLang="ja-JP" sz="1600" dirty="0">
                  <a:solidFill>
                    <a:srgbClr val="000000"/>
                  </a:solidFill>
                  <a:cs typeface="Times New Roman" pitchFamily="18" charset="0"/>
                </a:rPr>
                <a:t>FEE</a:t>
              </a:r>
            </a:p>
          </p:txBody>
        </p:sp>
        <p:grpSp>
          <p:nvGrpSpPr>
            <p:cNvPr id="18" name="Group 15"/>
            <p:cNvGrpSpPr>
              <a:grpSpLocks/>
            </p:cNvGrpSpPr>
            <p:nvPr/>
          </p:nvGrpSpPr>
          <p:grpSpPr bwMode="auto">
            <a:xfrm>
              <a:off x="225492" y="233491"/>
              <a:ext cx="3538389" cy="6063974"/>
              <a:chOff x="157" y="401"/>
              <a:chExt cx="2457" cy="4211"/>
            </a:xfrm>
          </p:grpSpPr>
          <p:pic>
            <p:nvPicPr>
              <p:cNvPr id="71" name="Picture 1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79" y="1290"/>
                <a:ext cx="1587" cy="332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72" name="Line 17"/>
              <p:cNvSpPr>
                <a:spLocks noChangeShapeType="1"/>
              </p:cNvSpPr>
              <p:nvPr/>
            </p:nvSpPr>
            <p:spPr bwMode="auto">
              <a:xfrm flipV="1">
                <a:off x="383" y="3860"/>
                <a:ext cx="1" cy="668"/>
              </a:xfrm>
              <a:prstGeom prst="line">
                <a:avLst/>
              </a:prstGeom>
              <a:noFill/>
              <a:ln w="72000">
                <a:solidFill>
                  <a:srgbClr val="008000"/>
                </a:solidFill>
                <a:round/>
                <a:headEnd/>
                <a:tailEnd type="triangle" w="med" len="med"/>
              </a:ln>
            </p:spPr>
            <p:txBody>
              <a:bodyPr wrap="none" lIns="74055" tIns="57347" rIns="74055" bIns="37028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200" dirty="0">
                  <a:cs typeface="Times New Roman" pitchFamily="18" charset="0"/>
                </a:endParaRPr>
              </a:p>
            </p:txBody>
          </p:sp>
          <p:sp>
            <p:nvSpPr>
              <p:cNvPr id="73" name="Freeform 18"/>
              <p:cNvSpPr>
                <a:spLocks noChangeArrowheads="1"/>
              </p:cNvSpPr>
              <p:nvPr/>
            </p:nvSpPr>
            <p:spPr bwMode="auto">
              <a:xfrm>
                <a:off x="1276" y="3039"/>
                <a:ext cx="312" cy="610"/>
              </a:xfrm>
              <a:custGeom>
                <a:avLst/>
                <a:gdLst>
                  <a:gd name="T0" fmla="*/ 312 w 1376"/>
                  <a:gd name="T1" fmla="*/ 610 h 2688"/>
                  <a:gd name="T2" fmla="*/ 0 w 1376"/>
                  <a:gd name="T3" fmla="*/ 610 h 2688"/>
                  <a:gd name="T4" fmla="*/ 113 w 1376"/>
                  <a:gd name="T5" fmla="*/ 0 h 2688"/>
                  <a:gd name="T6" fmla="*/ 312 w 1376"/>
                  <a:gd name="T7" fmla="*/ 0 h 2688"/>
                  <a:gd name="T8" fmla="*/ 312 w 1376"/>
                  <a:gd name="T9" fmla="*/ 610 h 26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76"/>
                  <a:gd name="T16" fmla="*/ 0 h 2688"/>
                  <a:gd name="T17" fmla="*/ 1376 w 1376"/>
                  <a:gd name="T18" fmla="*/ 2688 h 26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76" h="2688">
                    <a:moveTo>
                      <a:pt x="1375" y="2687"/>
                    </a:moveTo>
                    <a:lnTo>
                      <a:pt x="0" y="2687"/>
                    </a:lnTo>
                    <a:lnTo>
                      <a:pt x="500" y="0"/>
                    </a:lnTo>
                    <a:lnTo>
                      <a:pt x="1375" y="0"/>
                    </a:lnTo>
                    <a:lnTo>
                      <a:pt x="1375" y="2687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74055" tIns="57347" rIns="74055" bIns="37028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ja-JP" altLang="en-US" sz="1200">
                  <a:cs typeface="Times New Roman" pitchFamily="18" charset="0"/>
                </a:endParaRPr>
              </a:p>
            </p:txBody>
          </p:sp>
          <p:sp>
            <p:nvSpPr>
              <p:cNvPr id="74" name="Freeform 19"/>
              <p:cNvSpPr>
                <a:spLocks noChangeArrowheads="1"/>
              </p:cNvSpPr>
              <p:nvPr/>
            </p:nvSpPr>
            <p:spPr bwMode="auto">
              <a:xfrm>
                <a:off x="737" y="1013"/>
                <a:ext cx="1276" cy="2367"/>
              </a:xfrm>
              <a:custGeom>
                <a:avLst/>
                <a:gdLst>
                  <a:gd name="T0" fmla="*/ 57 w 5626"/>
                  <a:gd name="T1" fmla="*/ 283 h 10439"/>
                  <a:gd name="T2" fmla="*/ 0 w 5626"/>
                  <a:gd name="T3" fmla="*/ 0 h 10439"/>
                  <a:gd name="T4" fmla="*/ 1276 w 5626"/>
                  <a:gd name="T5" fmla="*/ 0 h 10439"/>
                  <a:gd name="T6" fmla="*/ 723 w 5626"/>
                  <a:gd name="T7" fmla="*/ 2367 h 10439"/>
                  <a:gd name="T8" fmla="*/ 567 w 5626"/>
                  <a:gd name="T9" fmla="*/ 2367 h 104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26"/>
                  <a:gd name="T16" fmla="*/ 0 h 10439"/>
                  <a:gd name="T17" fmla="*/ 5626 w 5626"/>
                  <a:gd name="T18" fmla="*/ 10439 h 104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26" h="10439">
                    <a:moveTo>
                      <a:pt x="250" y="1250"/>
                    </a:moveTo>
                    <a:lnTo>
                      <a:pt x="0" y="0"/>
                    </a:lnTo>
                    <a:lnTo>
                      <a:pt x="5625" y="0"/>
                    </a:lnTo>
                    <a:lnTo>
                      <a:pt x="3187" y="10438"/>
                    </a:lnTo>
                    <a:lnTo>
                      <a:pt x="2500" y="10438"/>
                    </a:lnTo>
                  </a:path>
                </a:pathLst>
              </a:custGeom>
              <a:noFill/>
              <a:ln w="360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lIns="74055" tIns="57347" rIns="74055" bIns="37028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ja-JP" altLang="en-US" sz="1200">
                  <a:cs typeface="Times New Roman" pitchFamily="18" charset="0"/>
                </a:endParaRPr>
              </a:p>
            </p:txBody>
          </p:sp>
          <p:sp>
            <p:nvSpPr>
              <p:cNvPr id="75" name="Text Box 20"/>
              <p:cNvSpPr txBox="1">
                <a:spLocks noChangeArrowheads="1"/>
              </p:cNvSpPr>
              <p:nvPr/>
            </p:nvSpPr>
            <p:spPr bwMode="auto">
              <a:xfrm>
                <a:off x="157" y="401"/>
                <a:ext cx="2457" cy="55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74055" tIns="57347" rIns="74055" bIns="37028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07988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657225" algn="l"/>
                    <a:tab pos="1312863" algn="l"/>
                    <a:tab pos="1970088" algn="l"/>
                    <a:tab pos="2627313" algn="l"/>
                    <a:tab pos="3282950" algn="l"/>
                  </a:tabLst>
                </a:pPr>
                <a:r>
                  <a:rPr kumimoji="0" lang="en-US" altLang="ja-JP" dirty="0">
                    <a:solidFill>
                      <a:srgbClr val="0000FF"/>
                    </a:solidFill>
                    <a:cs typeface="Times New Roman" pitchFamily="18" charset="0"/>
                  </a:rPr>
                  <a:t>Resistive Plate </a:t>
                </a:r>
                <a:r>
                  <a:rPr kumimoji="0" lang="en-US" altLang="ja-JP" dirty="0" smtClean="0">
                    <a:solidFill>
                      <a:srgbClr val="0000FF"/>
                    </a:solidFill>
                    <a:cs typeface="Times New Roman" pitchFamily="18" charset="0"/>
                  </a:rPr>
                  <a:t>Chamber</a:t>
                </a:r>
                <a:endParaRPr kumimoji="0" lang="en-US" altLang="ja-JP" dirty="0">
                  <a:solidFill>
                    <a:srgbClr val="0000FF"/>
                  </a:solidFill>
                  <a:cs typeface="Times New Roman" pitchFamily="18" charset="0"/>
                </a:endParaRPr>
              </a:p>
              <a:p>
                <a:pPr algn="ctr" defTabSz="407988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657225" algn="l"/>
                    <a:tab pos="1312863" algn="l"/>
                    <a:tab pos="1970088" algn="l"/>
                    <a:tab pos="2627313" algn="l"/>
                    <a:tab pos="3282950" algn="l"/>
                  </a:tabLst>
                </a:pPr>
                <a:r>
                  <a:rPr kumimoji="0" lang="en-US" altLang="ja-JP" dirty="0">
                    <a:solidFill>
                      <a:srgbClr val="0000FF"/>
                    </a:solidFill>
                    <a:cs typeface="Times New Roman" pitchFamily="18" charset="0"/>
                  </a:rPr>
                  <a:t>(RPC) (</a:t>
                </a:r>
                <a:r>
                  <a:rPr kumimoji="0" lang="en-US" altLang="ja-JP" b="1" u="sng" dirty="0">
                    <a:solidFill>
                      <a:srgbClr val="0000FF"/>
                    </a:solidFill>
                    <a:cs typeface="Times New Roman" pitchFamily="18" charset="0"/>
                  </a:rPr>
                  <a:t>Φ segmented</a:t>
                </a:r>
                <a:r>
                  <a:rPr kumimoji="0" lang="en-US" altLang="ja-JP" dirty="0">
                    <a:solidFill>
                      <a:srgbClr val="0000FF"/>
                    </a:solidFill>
                    <a:cs typeface="Times New Roman" pitchFamily="18" charset="0"/>
                  </a:rPr>
                  <a:t>)</a:t>
                </a:r>
              </a:p>
            </p:txBody>
          </p:sp>
          <p:sp>
            <p:nvSpPr>
              <p:cNvPr id="76" name="Text Box 21"/>
              <p:cNvSpPr txBox="1">
                <a:spLocks noChangeArrowheads="1"/>
              </p:cNvSpPr>
              <p:nvPr/>
            </p:nvSpPr>
            <p:spPr bwMode="auto">
              <a:xfrm>
                <a:off x="388" y="4281"/>
                <a:ext cx="263" cy="30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74055" tIns="57347" rIns="74055" bIns="37028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28675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kumimoji="0" lang="en-US" altLang="ja-JP" dirty="0">
                    <a:solidFill>
                      <a:srgbClr val="008000"/>
                    </a:solidFill>
                    <a:cs typeface="Times New Roman" pitchFamily="18" charset="0"/>
                  </a:rPr>
                  <a:t>B</a:t>
                </a:r>
              </a:p>
            </p:txBody>
          </p:sp>
        </p:grp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2773363" y="4167187"/>
              <a:ext cx="542925" cy="1436688"/>
            </a:xfrm>
            <a:custGeom>
              <a:avLst/>
              <a:gdLst>
                <a:gd name="T0" fmla="*/ 542598 w 1661"/>
                <a:gd name="T1" fmla="*/ 1436361 h 4397"/>
                <a:gd name="T2" fmla="*/ 0 w 1661"/>
                <a:gd name="T3" fmla="*/ 1436361 h 4397"/>
                <a:gd name="T4" fmla="*/ 2288 w 1661"/>
                <a:gd name="T5" fmla="*/ 0 h 4397"/>
                <a:gd name="T6" fmla="*/ 533446 w 1661"/>
                <a:gd name="T7" fmla="*/ 0 h 439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61"/>
                <a:gd name="T13" fmla="*/ 0 h 4397"/>
                <a:gd name="T14" fmla="*/ 1661 w 1661"/>
                <a:gd name="T15" fmla="*/ 4397 h 439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61" h="4397">
                  <a:moveTo>
                    <a:pt x="1660" y="4396"/>
                  </a:moveTo>
                  <a:lnTo>
                    <a:pt x="0" y="4396"/>
                  </a:lnTo>
                  <a:lnTo>
                    <a:pt x="7" y="0"/>
                  </a:lnTo>
                  <a:lnTo>
                    <a:pt x="1632" y="0"/>
                  </a:lnTo>
                </a:path>
              </a:pathLst>
            </a:custGeom>
            <a:noFill/>
            <a:ln w="360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ja-JP" altLang="en-US" sz="1200">
                <a:cs typeface="Times New Roman" pitchFamily="18" charset="0"/>
              </a:endParaRPr>
            </a:p>
          </p:txBody>
        </p:sp>
        <p:sp>
          <p:nvSpPr>
            <p:cNvPr id="20" name="Line 23"/>
            <p:cNvSpPr>
              <a:spLocks noChangeShapeType="1"/>
            </p:cNvSpPr>
            <p:nvPr/>
          </p:nvSpPr>
          <p:spPr bwMode="auto">
            <a:xfrm flipH="1">
              <a:off x="1611313" y="5195887"/>
              <a:ext cx="1166812" cy="1588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cs typeface="Times New Roman" pitchFamily="18" charset="0"/>
              </a:endParaRPr>
            </a:p>
          </p:txBody>
        </p:sp>
        <p:sp>
          <p:nvSpPr>
            <p:cNvPr id="21" name="Line 24"/>
            <p:cNvSpPr>
              <a:spLocks noChangeShapeType="1"/>
            </p:cNvSpPr>
            <p:nvPr/>
          </p:nvSpPr>
          <p:spPr bwMode="auto">
            <a:xfrm>
              <a:off x="1408113" y="5543550"/>
              <a:ext cx="571500" cy="0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cs typeface="Times New Roman" pitchFamily="18" charset="0"/>
              </a:endParaRPr>
            </a:p>
          </p:txBody>
        </p:sp>
        <p:sp>
          <p:nvSpPr>
            <p:cNvPr id="22" name="Line 25"/>
            <p:cNvSpPr>
              <a:spLocks noChangeShapeType="1"/>
            </p:cNvSpPr>
            <p:nvPr/>
          </p:nvSpPr>
          <p:spPr bwMode="auto">
            <a:xfrm>
              <a:off x="1833563" y="4759325"/>
              <a:ext cx="571500" cy="1587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cs typeface="Times New Roman" pitchFamily="18" charset="0"/>
              </a:endParaRPr>
            </a:p>
          </p:txBody>
        </p:sp>
        <p:sp>
          <p:nvSpPr>
            <p:cNvPr id="23" name="Text Box 26"/>
            <p:cNvSpPr txBox="1">
              <a:spLocks noChangeArrowheads="1"/>
            </p:cNvSpPr>
            <p:nvPr/>
          </p:nvSpPr>
          <p:spPr bwMode="auto">
            <a:xfrm>
              <a:off x="1751013" y="4930775"/>
              <a:ext cx="944562" cy="3143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1639" tIns="55221" rIns="81639" bIns="4082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07988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657225" algn="l"/>
                </a:tabLst>
              </a:pPr>
              <a:r>
                <a:rPr kumimoji="0" lang="en-US" altLang="ja-JP" sz="1100" dirty="0">
                  <a:solidFill>
                    <a:srgbClr val="000000"/>
                  </a:solidFill>
                  <a:cs typeface="Times New Roman" pitchFamily="18" charset="0"/>
                </a:rPr>
                <a:t>2 planes</a:t>
              </a:r>
            </a:p>
          </p:txBody>
        </p:sp>
        <p:sp>
          <p:nvSpPr>
            <p:cNvPr id="24" name="Text Box 27"/>
            <p:cNvSpPr txBox="1">
              <a:spLocks noChangeArrowheads="1"/>
            </p:cNvSpPr>
            <p:nvPr/>
          </p:nvSpPr>
          <p:spPr bwMode="auto">
            <a:xfrm>
              <a:off x="2594391" y="3701798"/>
              <a:ext cx="620713" cy="44926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1639" tIns="63220" rIns="81639" bIns="4082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28675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kumimoji="0" lang="en-US" altLang="ja-JP" b="1" dirty="0">
                  <a:solidFill>
                    <a:srgbClr val="000000"/>
                  </a:solidFill>
                  <a:cs typeface="Times New Roman" pitchFamily="18" charset="0"/>
                </a:rPr>
                <a:t>5%</a:t>
              </a:r>
            </a:p>
          </p:txBody>
        </p:sp>
        <p:sp>
          <p:nvSpPr>
            <p:cNvPr id="25" name="Text Box 28"/>
            <p:cNvSpPr txBox="1">
              <a:spLocks noChangeArrowheads="1"/>
            </p:cNvSpPr>
            <p:nvPr/>
          </p:nvSpPr>
          <p:spPr bwMode="auto">
            <a:xfrm>
              <a:off x="2605386" y="5605714"/>
              <a:ext cx="764823" cy="4492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1639" tIns="63220" rIns="81639" bIns="4082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07988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657225" algn="l"/>
                </a:tabLst>
              </a:pPr>
              <a:r>
                <a:rPr kumimoji="0" lang="en-US" altLang="ja-JP" b="1" dirty="0">
                  <a:solidFill>
                    <a:srgbClr val="000000"/>
                  </a:solidFill>
                  <a:cs typeface="Times New Roman" pitchFamily="18" charset="0"/>
                </a:rPr>
                <a:t>95%</a:t>
              </a:r>
            </a:p>
          </p:txBody>
        </p:sp>
        <p:sp>
          <p:nvSpPr>
            <p:cNvPr id="26" name="Line 29"/>
            <p:cNvSpPr>
              <a:spLocks noChangeShapeType="1"/>
            </p:cNvSpPr>
            <p:nvPr/>
          </p:nvSpPr>
          <p:spPr bwMode="auto">
            <a:xfrm>
              <a:off x="4735513" y="4176712"/>
              <a:ext cx="958850" cy="1588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cs typeface="Times New Roman" pitchFamily="18" charset="0"/>
              </a:endParaRPr>
            </a:p>
          </p:txBody>
        </p:sp>
        <p:sp>
          <p:nvSpPr>
            <p:cNvPr id="27" name="Line 30"/>
            <p:cNvSpPr>
              <a:spLocks noChangeShapeType="1"/>
            </p:cNvSpPr>
            <p:nvPr/>
          </p:nvSpPr>
          <p:spPr bwMode="auto">
            <a:xfrm flipV="1">
              <a:off x="6376988" y="2578100"/>
              <a:ext cx="0" cy="1050925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cs typeface="Times New Roman" pitchFamily="18" charset="0"/>
              </a:endParaRPr>
            </a:p>
          </p:txBody>
        </p:sp>
        <p:sp>
          <p:nvSpPr>
            <p:cNvPr id="28" name="Line 31"/>
            <p:cNvSpPr>
              <a:spLocks noChangeShapeType="1"/>
            </p:cNvSpPr>
            <p:nvPr/>
          </p:nvSpPr>
          <p:spPr bwMode="auto">
            <a:xfrm flipV="1">
              <a:off x="2754313" y="2006600"/>
              <a:ext cx="2998787" cy="6350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cs typeface="Times New Roman" pitchFamily="18" charset="0"/>
              </a:endParaRPr>
            </a:p>
          </p:txBody>
        </p:sp>
        <p:sp>
          <p:nvSpPr>
            <p:cNvPr id="29" name="Line 32"/>
            <p:cNvSpPr>
              <a:spLocks noChangeShapeType="1"/>
            </p:cNvSpPr>
            <p:nvPr/>
          </p:nvSpPr>
          <p:spPr bwMode="auto">
            <a:xfrm>
              <a:off x="5041900" y="5608637"/>
              <a:ext cx="631825" cy="1588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cs typeface="Times New Roman" pitchFamily="18" charset="0"/>
              </a:endParaRPr>
            </a:p>
          </p:txBody>
        </p:sp>
        <p:sp>
          <p:nvSpPr>
            <p:cNvPr id="30" name="Line 33"/>
            <p:cNvSpPr>
              <a:spLocks noChangeShapeType="1"/>
            </p:cNvSpPr>
            <p:nvPr/>
          </p:nvSpPr>
          <p:spPr bwMode="auto">
            <a:xfrm>
              <a:off x="4673600" y="5608637"/>
              <a:ext cx="430213" cy="1588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cs typeface="Times New Roman" pitchFamily="18" charset="0"/>
              </a:endParaRPr>
            </a:p>
          </p:txBody>
        </p:sp>
        <p:sp>
          <p:nvSpPr>
            <p:cNvPr id="31" name="Line 34"/>
            <p:cNvSpPr>
              <a:spLocks noChangeShapeType="1"/>
            </p:cNvSpPr>
            <p:nvPr/>
          </p:nvSpPr>
          <p:spPr bwMode="auto">
            <a:xfrm>
              <a:off x="7123113" y="1990725"/>
              <a:ext cx="1122362" cy="1587"/>
            </a:xfrm>
            <a:prstGeom prst="line">
              <a:avLst/>
            </a:prstGeom>
            <a:noFill/>
            <a:ln w="360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cs typeface="Times New Roman" pitchFamily="18" charset="0"/>
              </a:endParaRP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7588250" y="1535112"/>
              <a:ext cx="1030288" cy="3905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1639" tIns="60021" rIns="81639" bIns="4082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07988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657225" algn="l"/>
                </a:tabLst>
              </a:pPr>
              <a:r>
                <a:rPr kumimoji="0" lang="en-US" altLang="ja-JP" sz="1600" dirty="0">
                  <a:solidFill>
                    <a:srgbClr val="FF0000"/>
                  </a:solidFill>
                  <a:cs typeface="Times New Roman" pitchFamily="18" charset="0"/>
                </a:rPr>
                <a:t>Trigger</a:t>
              </a:r>
            </a:p>
          </p:txBody>
        </p:sp>
        <p:sp>
          <p:nvSpPr>
            <p:cNvPr id="33" name="Line 36"/>
            <p:cNvSpPr>
              <a:spLocks noChangeShapeType="1"/>
            </p:cNvSpPr>
            <p:nvPr/>
          </p:nvSpPr>
          <p:spPr bwMode="auto">
            <a:xfrm flipH="1">
              <a:off x="7059613" y="3494087"/>
              <a:ext cx="309562" cy="304800"/>
            </a:xfrm>
            <a:prstGeom prst="line">
              <a:avLst/>
            </a:prstGeom>
            <a:noFill/>
            <a:ln w="360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cs typeface="Times New Roman" pitchFamily="18" charset="0"/>
              </a:endParaRPr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7069138" y="3148012"/>
              <a:ext cx="1028700" cy="3905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1639" tIns="60021" rIns="81639" bIns="4082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07988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657225" algn="l"/>
                </a:tabLst>
              </a:pPr>
              <a:r>
                <a:rPr kumimoji="0" lang="en-US" altLang="ja-JP" sz="1600" dirty="0">
                  <a:solidFill>
                    <a:srgbClr val="FF0000"/>
                  </a:solidFill>
                  <a:cs typeface="Times New Roman" pitchFamily="18" charset="0"/>
                </a:rPr>
                <a:t>Trigger</a:t>
              </a:r>
            </a:p>
          </p:txBody>
        </p:sp>
        <p:sp>
          <p:nvSpPr>
            <p:cNvPr id="35" name="Text Box 38"/>
            <p:cNvSpPr txBox="1">
              <a:spLocks noChangeArrowheads="1"/>
            </p:cNvSpPr>
            <p:nvPr/>
          </p:nvSpPr>
          <p:spPr bwMode="auto">
            <a:xfrm>
              <a:off x="4787900" y="4878387"/>
              <a:ext cx="1030288" cy="3905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81639" tIns="60021" rIns="81639" bIns="4082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07988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657225" algn="l"/>
                </a:tabLst>
              </a:pPr>
              <a:r>
                <a:rPr kumimoji="0" lang="en-US" altLang="ja-JP" sz="1600" dirty="0">
                  <a:solidFill>
                    <a:srgbClr val="FF0000"/>
                  </a:solidFill>
                  <a:cs typeface="Times New Roman" pitchFamily="18" charset="0"/>
                </a:rPr>
                <a:t>Trigger</a:t>
              </a:r>
            </a:p>
          </p:txBody>
        </p:sp>
        <p:sp>
          <p:nvSpPr>
            <p:cNvPr id="36" name="Text Box 39"/>
            <p:cNvSpPr txBox="1">
              <a:spLocks noChangeArrowheads="1"/>
            </p:cNvSpPr>
            <p:nvPr/>
          </p:nvSpPr>
          <p:spPr bwMode="auto">
            <a:xfrm>
              <a:off x="2451100" y="6105525"/>
              <a:ext cx="2406650" cy="3905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1639" tIns="60021" rIns="81639" bIns="4082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07988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657225" algn="l"/>
                  <a:tab pos="1312863" algn="l"/>
                  <a:tab pos="1970088" algn="l"/>
                </a:tabLst>
              </a:pPr>
              <a:r>
                <a:rPr kumimoji="0" lang="en-US" altLang="ja-JP" sz="1600" dirty="0">
                  <a:solidFill>
                    <a:srgbClr val="008000"/>
                  </a:solidFill>
                  <a:cs typeface="Times New Roman" pitchFamily="18" charset="0"/>
                </a:rPr>
                <a:t>Interaction Region</a:t>
              </a:r>
            </a:p>
          </p:txBody>
        </p:sp>
        <p:sp>
          <p:nvSpPr>
            <p:cNvPr id="37" name="Text Box 40"/>
            <p:cNvSpPr txBox="1">
              <a:spLocks noChangeArrowheads="1"/>
            </p:cNvSpPr>
            <p:nvPr/>
          </p:nvSpPr>
          <p:spPr bwMode="auto">
            <a:xfrm>
              <a:off x="5314950" y="6108700"/>
              <a:ext cx="1606550" cy="3905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1639" tIns="60021" rIns="81639" bIns="4082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07988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657225" algn="l"/>
                  <a:tab pos="1312863" algn="l"/>
                </a:tabLst>
              </a:pPr>
              <a:r>
                <a:rPr kumimoji="0" lang="en-US" altLang="ja-JP" sz="1600" dirty="0">
                  <a:solidFill>
                    <a:srgbClr val="008000"/>
                  </a:solidFill>
                  <a:cs typeface="Times New Roman" pitchFamily="18" charset="0"/>
                </a:rPr>
                <a:t>Rack Room</a:t>
              </a:r>
            </a:p>
          </p:txBody>
        </p:sp>
        <p:sp>
          <p:nvSpPr>
            <p:cNvPr id="38" name="Text Box 41"/>
            <p:cNvSpPr txBox="1">
              <a:spLocks noChangeArrowheads="1"/>
            </p:cNvSpPr>
            <p:nvPr/>
          </p:nvSpPr>
          <p:spPr bwMode="auto">
            <a:xfrm>
              <a:off x="4759993" y="3796632"/>
              <a:ext cx="882651" cy="3413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81639" tIns="56821" rIns="81639" bIns="4082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07988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657225" algn="l"/>
                </a:tabLst>
              </a:pPr>
              <a:r>
                <a:rPr kumimoji="0" lang="en-US" altLang="ja-JP" sz="1400" dirty="0">
                  <a:solidFill>
                    <a:srgbClr val="000000"/>
                  </a:solidFill>
                  <a:cs typeface="Times New Roman" pitchFamily="18" charset="0"/>
                </a:rPr>
                <a:t>Optical</a:t>
              </a:r>
            </a:p>
          </p:txBody>
        </p:sp>
        <p:sp>
          <p:nvSpPr>
            <p:cNvPr id="39" name="Text Box 42"/>
            <p:cNvSpPr txBox="1">
              <a:spLocks noChangeArrowheads="1"/>
            </p:cNvSpPr>
            <p:nvPr/>
          </p:nvSpPr>
          <p:spPr bwMode="auto">
            <a:xfrm>
              <a:off x="4728244" y="4224831"/>
              <a:ext cx="946151" cy="3143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81639" tIns="55221" rIns="81639" bIns="4082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07988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657225" algn="l"/>
                </a:tabLst>
              </a:pPr>
              <a:r>
                <a:rPr kumimoji="0" lang="en-US" altLang="ja-JP" sz="1200" dirty="0">
                  <a:solidFill>
                    <a:srgbClr val="000000"/>
                  </a:solidFill>
                  <a:cs typeface="Times New Roman" pitchFamily="18" charset="0"/>
                </a:rPr>
                <a:t>1.2Gbps</a:t>
              </a:r>
            </a:p>
          </p:txBody>
        </p:sp>
        <p:sp>
          <p:nvSpPr>
            <p:cNvPr id="40" name="Line 43"/>
            <p:cNvSpPr>
              <a:spLocks noChangeShapeType="1"/>
            </p:cNvSpPr>
            <p:nvPr/>
          </p:nvSpPr>
          <p:spPr bwMode="auto">
            <a:xfrm flipH="1">
              <a:off x="4713288" y="5192712"/>
              <a:ext cx="309562" cy="304800"/>
            </a:xfrm>
            <a:prstGeom prst="line">
              <a:avLst/>
            </a:prstGeom>
            <a:noFill/>
            <a:ln w="360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cs typeface="Times New Roman" pitchFamily="18" charset="0"/>
              </a:endParaRPr>
            </a:p>
          </p:txBody>
        </p:sp>
        <p:sp>
          <p:nvSpPr>
            <p:cNvPr id="41" name="Text Box 44"/>
            <p:cNvSpPr txBox="1">
              <a:spLocks noChangeArrowheads="1"/>
            </p:cNvSpPr>
            <p:nvPr/>
          </p:nvSpPr>
          <p:spPr bwMode="auto">
            <a:xfrm>
              <a:off x="3221038" y="3040062"/>
              <a:ext cx="1576387" cy="6985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1639" tIns="60021" rIns="81639" bIns="4082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07988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657225" algn="l"/>
                  <a:tab pos="1312863" algn="l"/>
                </a:tabLst>
              </a:pPr>
              <a:r>
                <a:rPr kumimoji="0" lang="en-US" altLang="ja-JP" sz="1600" dirty="0">
                  <a:solidFill>
                    <a:srgbClr val="000000"/>
                  </a:solidFill>
                  <a:cs typeface="Times New Roman" pitchFamily="18" charset="0"/>
                </a:rPr>
                <a:t>Amp/Discri.</a:t>
              </a:r>
            </a:p>
            <a:p>
              <a:pPr algn="ctr" defTabSz="407988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657225" algn="l"/>
                  <a:tab pos="1312863" algn="l"/>
                </a:tabLst>
              </a:pPr>
              <a:r>
                <a:rPr kumimoji="0" lang="en-US" altLang="ja-JP" sz="1600" dirty="0">
                  <a:solidFill>
                    <a:srgbClr val="000000"/>
                  </a:solidFill>
                  <a:cs typeface="Times New Roman" pitchFamily="18" charset="0"/>
                </a:rPr>
                <a:t>Transmit</a:t>
              </a:r>
            </a:p>
          </p:txBody>
        </p:sp>
        <p:sp>
          <p:nvSpPr>
            <p:cNvPr id="42" name="Text Box 45"/>
            <p:cNvSpPr txBox="1">
              <a:spLocks noChangeArrowheads="1"/>
            </p:cNvSpPr>
            <p:nvPr/>
          </p:nvSpPr>
          <p:spPr bwMode="auto">
            <a:xfrm>
              <a:off x="5413375" y="2954337"/>
              <a:ext cx="947738" cy="6985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1639" tIns="60021" rIns="81639" bIns="4082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07988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657225" algn="l"/>
                </a:tabLst>
              </a:pPr>
              <a:r>
                <a:rPr kumimoji="0" lang="en-US" altLang="ja-JP" sz="1600" dirty="0">
                  <a:solidFill>
                    <a:srgbClr val="000000"/>
                  </a:solidFill>
                  <a:cs typeface="Times New Roman" pitchFamily="18" charset="0"/>
                </a:rPr>
                <a:t>Data</a:t>
              </a:r>
            </a:p>
            <a:p>
              <a:pPr algn="ctr" defTabSz="407988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657225" algn="l"/>
                </a:tabLst>
              </a:pPr>
              <a:r>
                <a:rPr kumimoji="0" lang="en-US" altLang="ja-JP" sz="1600" dirty="0">
                  <a:solidFill>
                    <a:srgbClr val="000000"/>
                  </a:solidFill>
                  <a:cs typeface="Times New Roman" pitchFamily="18" charset="0"/>
                </a:rPr>
                <a:t>Merge</a:t>
              </a:r>
            </a:p>
          </p:txBody>
        </p:sp>
        <p:sp>
          <p:nvSpPr>
            <p:cNvPr id="43" name="AutoShape 46"/>
            <p:cNvSpPr>
              <a:spLocks noChangeArrowheads="1"/>
            </p:cNvSpPr>
            <p:nvPr/>
          </p:nvSpPr>
          <p:spPr bwMode="auto">
            <a:xfrm>
              <a:off x="3287707" y="3008980"/>
              <a:ext cx="4899024" cy="1860549"/>
            </a:xfrm>
            <a:prstGeom prst="roundRect">
              <a:avLst>
                <a:gd name="adj" fmla="val 74"/>
              </a:avLst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ja-JP" altLang="en-US" sz="1200">
                <a:cs typeface="Times New Roman" pitchFamily="18" charset="0"/>
              </a:endParaRPr>
            </a:p>
          </p:txBody>
        </p:sp>
        <p:sp>
          <p:nvSpPr>
            <p:cNvPr id="44" name="Text Box 47"/>
            <p:cNvSpPr txBox="1">
              <a:spLocks noChangeArrowheads="1"/>
            </p:cNvSpPr>
            <p:nvPr/>
          </p:nvSpPr>
          <p:spPr bwMode="auto">
            <a:xfrm>
              <a:off x="6892925" y="2597150"/>
              <a:ext cx="1290638" cy="4413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1639" tIns="63220" rIns="81639" bIns="4082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07988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657225" algn="l"/>
                </a:tabLst>
              </a:pPr>
              <a:r>
                <a:rPr kumimoji="0" lang="en-US" altLang="ja-JP" dirty="0">
                  <a:solidFill>
                    <a:srgbClr val="0000FF"/>
                  </a:solidFill>
                  <a:cs typeface="Times New Roman" pitchFamily="18" charset="0"/>
                </a:rPr>
                <a:t>MuTRG</a:t>
              </a:r>
            </a:p>
          </p:txBody>
        </p:sp>
        <p:sp>
          <p:nvSpPr>
            <p:cNvPr id="45" name="Line 48"/>
            <p:cNvSpPr>
              <a:spLocks noChangeShapeType="1"/>
            </p:cNvSpPr>
            <p:nvPr/>
          </p:nvSpPr>
          <p:spPr bwMode="auto">
            <a:xfrm>
              <a:off x="1954213" y="1130300"/>
              <a:ext cx="1587" cy="36988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cs typeface="Times New Roman" pitchFamily="18" charset="0"/>
              </a:endParaRPr>
            </a:p>
          </p:txBody>
        </p:sp>
        <p:sp>
          <p:nvSpPr>
            <p:cNvPr id="46" name="Line 49"/>
            <p:cNvSpPr>
              <a:spLocks noChangeShapeType="1"/>
            </p:cNvSpPr>
            <p:nvPr/>
          </p:nvSpPr>
          <p:spPr bwMode="auto">
            <a:xfrm>
              <a:off x="1822450" y="1130300"/>
              <a:ext cx="1588" cy="36988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cs typeface="Times New Roman" pitchFamily="18" charset="0"/>
              </a:endParaRPr>
            </a:p>
          </p:txBody>
        </p:sp>
        <p:sp>
          <p:nvSpPr>
            <p:cNvPr id="47" name="Line 50"/>
            <p:cNvSpPr>
              <a:spLocks noChangeShapeType="1"/>
            </p:cNvSpPr>
            <p:nvPr/>
          </p:nvSpPr>
          <p:spPr bwMode="auto">
            <a:xfrm>
              <a:off x="1692275" y="1130300"/>
              <a:ext cx="1588" cy="36988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cs typeface="Times New Roman" pitchFamily="18" charset="0"/>
              </a:endParaRPr>
            </a:p>
          </p:txBody>
        </p:sp>
        <p:sp>
          <p:nvSpPr>
            <p:cNvPr id="48" name="Line 51"/>
            <p:cNvSpPr>
              <a:spLocks noChangeShapeType="1"/>
            </p:cNvSpPr>
            <p:nvPr/>
          </p:nvSpPr>
          <p:spPr bwMode="auto">
            <a:xfrm>
              <a:off x="1562100" y="1130300"/>
              <a:ext cx="1588" cy="36988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cs typeface="Times New Roman" pitchFamily="18" charset="0"/>
              </a:endParaRPr>
            </a:p>
          </p:txBody>
        </p:sp>
        <p:sp>
          <p:nvSpPr>
            <p:cNvPr id="49" name="Line 52"/>
            <p:cNvSpPr>
              <a:spLocks noChangeShapeType="1"/>
            </p:cNvSpPr>
            <p:nvPr/>
          </p:nvSpPr>
          <p:spPr bwMode="auto">
            <a:xfrm>
              <a:off x="1431925" y="1130300"/>
              <a:ext cx="1588" cy="36988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cs typeface="Times New Roman" pitchFamily="18" charset="0"/>
              </a:endParaRPr>
            </a:p>
          </p:txBody>
        </p:sp>
        <p:sp>
          <p:nvSpPr>
            <p:cNvPr id="50" name="Line 53"/>
            <p:cNvSpPr>
              <a:spLocks noChangeShapeType="1"/>
            </p:cNvSpPr>
            <p:nvPr/>
          </p:nvSpPr>
          <p:spPr bwMode="auto">
            <a:xfrm>
              <a:off x="1300163" y="1130300"/>
              <a:ext cx="1587" cy="36988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cs typeface="Times New Roman" pitchFamily="18" charset="0"/>
              </a:endParaRPr>
            </a:p>
          </p:txBody>
        </p:sp>
        <p:sp>
          <p:nvSpPr>
            <p:cNvPr id="51" name="Line 54"/>
            <p:cNvSpPr>
              <a:spLocks noChangeShapeType="1"/>
            </p:cNvSpPr>
            <p:nvPr/>
          </p:nvSpPr>
          <p:spPr bwMode="auto">
            <a:xfrm>
              <a:off x="2084388" y="1130300"/>
              <a:ext cx="0" cy="36988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cs typeface="Times New Roman" pitchFamily="18" charset="0"/>
              </a:endParaRPr>
            </a:p>
          </p:txBody>
        </p:sp>
        <p:sp>
          <p:nvSpPr>
            <p:cNvPr id="52" name="Line 55"/>
            <p:cNvSpPr>
              <a:spLocks noChangeShapeType="1"/>
            </p:cNvSpPr>
            <p:nvPr/>
          </p:nvSpPr>
          <p:spPr bwMode="auto">
            <a:xfrm>
              <a:off x="2214563" y="1130300"/>
              <a:ext cx="1587" cy="36988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cs typeface="Times New Roman" pitchFamily="18" charset="0"/>
              </a:endParaRPr>
            </a:p>
          </p:txBody>
        </p:sp>
        <p:sp>
          <p:nvSpPr>
            <p:cNvPr id="53" name="Line 56"/>
            <p:cNvSpPr>
              <a:spLocks noChangeShapeType="1"/>
            </p:cNvSpPr>
            <p:nvPr/>
          </p:nvSpPr>
          <p:spPr bwMode="auto">
            <a:xfrm>
              <a:off x="2312988" y="1130300"/>
              <a:ext cx="1587" cy="36988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cs typeface="Times New Roman" pitchFamily="18" charset="0"/>
              </a:endParaRPr>
            </a:p>
          </p:txBody>
        </p:sp>
        <p:sp>
          <p:nvSpPr>
            <p:cNvPr id="54" name="Line 57"/>
            <p:cNvSpPr>
              <a:spLocks noChangeShapeType="1"/>
            </p:cNvSpPr>
            <p:nvPr/>
          </p:nvSpPr>
          <p:spPr bwMode="auto">
            <a:xfrm>
              <a:off x="2443163" y="1130300"/>
              <a:ext cx="1587" cy="36988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cs typeface="Times New Roman" pitchFamily="18" charset="0"/>
              </a:endParaRPr>
            </a:p>
          </p:txBody>
        </p:sp>
        <p:sp>
          <p:nvSpPr>
            <p:cNvPr id="55" name="Line 58"/>
            <p:cNvSpPr>
              <a:spLocks noChangeShapeType="1"/>
            </p:cNvSpPr>
            <p:nvPr/>
          </p:nvSpPr>
          <p:spPr bwMode="auto">
            <a:xfrm>
              <a:off x="2557463" y="1138237"/>
              <a:ext cx="1587" cy="1147763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cs typeface="Times New Roman" pitchFamily="18" charset="0"/>
              </a:endParaRPr>
            </a:p>
          </p:txBody>
        </p:sp>
        <p:sp>
          <p:nvSpPr>
            <p:cNvPr id="56" name="Line 59"/>
            <p:cNvSpPr>
              <a:spLocks noChangeShapeType="1"/>
            </p:cNvSpPr>
            <p:nvPr/>
          </p:nvSpPr>
          <p:spPr bwMode="auto">
            <a:xfrm>
              <a:off x="2432050" y="1763712"/>
              <a:ext cx="1588" cy="114617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cs typeface="Times New Roman" pitchFamily="18" charset="0"/>
              </a:endParaRPr>
            </a:p>
          </p:txBody>
        </p:sp>
        <p:sp>
          <p:nvSpPr>
            <p:cNvPr id="57" name="Line 60"/>
            <p:cNvSpPr>
              <a:spLocks noChangeShapeType="1"/>
            </p:cNvSpPr>
            <p:nvPr/>
          </p:nvSpPr>
          <p:spPr bwMode="auto">
            <a:xfrm>
              <a:off x="2300288" y="2393950"/>
              <a:ext cx="1587" cy="114617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cs typeface="Times New Roman" pitchFamily="18" charset="0"/>
              </a:endParaRPr>
            </a:p>
          </p:txBody>
        </p:sp>
        <p:sp>
          <p:nvSpPr>
            <p:cNvPr id="58" name="Line 61"/>
            <p:cNvSpPr>
              <a:spLocks noChangeShapeType="1"/>
            </p:cNvSpPr>
            <p:nvPr/>
          </p:nvSpPr>
          <p:spPr bwMode="auto">
            <a:xfrm>
              <a:off x="2168525" y="2984500"/>
              <a:ext cx="1588" cy="114776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cs typeface="Times New Roman" pitchFamily="18" charset="0"/>
              </a:endParaRPr>
            </a:p>
          </p:txBody>
        </p:sp>
        <p:sp>
          <p:nvSpPr>
            <p:cNvPr id="59" name="Line 62"/>
            <p:cNvSpPr>
              <a:spLocks noChangeShapeType="1"/>
            </p:cNvSpPr>
            <p:nvPr/>
          </p:nvSpPr>
          <p:spPr bwMode="auto">
            <a:xfrm>
              <a:off x="2060575" y="3721100"/>
              <a:ext cx="1588" cy="72231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cs typeface="Times New Roman" pitchFamily="18" charset="0"/>
              </a:endParaRPr>
            </a:p>
          </p:txBody>
        </p:sp>
        <p:sp>
          <p:nvSpPr>
            <p:cNvPr id="60" name="Line 63"/>
            <p:cNvSpPr>
              <a:spLocks noChangeShapeType="1"/>
            </p:cNvSpPr>
            <p:nvPr/>
          </p:nvSpPr>
          <p:spPr bwMode="auto">
            <a:xfrm>
              <a:off x="2689225" y="1157287"/>
              <a:ext cx="1588" cy="72390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cs typeface="Times New Roman" pitchFamily="18" charset="0"/>
              </a:endParaRPr>
            </a:p>
          </p:txBody>
        </p:sp>
        <p:sp>
          <p:nvSpPr>
            <p:cNvPr id="61" name="AutoShape 64"/>
            <p:cNvSpPr>
              <a:spLocks noChangeArrowheads="1"/>
            </p:cNvSpPr>
            <p:nvPr/>
          </p:nvSpPr>
          <p:spPr bwMode="auto">
            <a:xfrm>
              <a:off x="3270250" y="1535112"/>
              <a:ext cx="1163638" cy="693738"/>
            </a:xfrm>
            <a:prstGeom prst="roundRect">
              <a:avLst>
                <a:gd name="adj" fmla="val 204"/>
              </a:avLst>
            </a:prstGeom>
            <a:solidFill>
              <a:srgbClr val="FFFFFF"/>
            </a:solidFill>
            <a:ln w="36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ja-JP" altLang="en-US" sz="1200">
                <a:cs typeface="Times New Roman" pitchFamily="18" charset="0"/>
              </a:endParaRPr>
            </a:p>
          </p:txBody>
        </p:sp>
        <p:sp>
          <p:nvSpPr>
            <p:cNvPr id="62" name="AutoShape 65"/>
            <p:cNvSpPr>
              <a:spLocks noChangeArrowheads="1"/>
            </p:cNvSpPr>
            <p:nvPr/>
          </p:nvSpPr>
          <p:spPr bwMode="auto">
            <a:xfrm>
              <a:off x="3368675" y="1633537"/>
              <a:ext cx="1163638" cy="693738"/>
            </a:xfrm>
            <a:prstGeom prst="roundRect">
              <a:avLst>
                <a:gd name="adj" fmla="val 204"/>
              </a:avLst>
            </a:prstGeom>
            <a:solidFill>
              <a:srgbClr val="FFFFFF"/>
            </a:solidFill>
            <a:ln w="36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ja-JP" altLang="en-US" sz="1200">
                <a:cs typeface="Times New Roman" pitchFamily="18" charset="0"/>
              </a:endParaRPr>
            </a:p>
          </p:txBody>
        </p:sp>
        <p:sp>
          <p:nvSpPr>
            <p:cNvPr id="63" name="AutoShape 66"/>
            <p:cNvSpPr>
              <a:spLocks noChangeArrowheads="1"/>
            </p:cNvSpPr>
            <p:nvPr/>
          </p:nvSpPr>
          <p:spPr bwMode="auto">
            <a:xfrm>
              <a:off x="3465513" y="1739900"/>
              <a:ext cx="1163637" cy="693737"/>
            </a:xfrm>
            <a:prstGeom prst="roundRect">
              <a:avLst>
                <a:gd name="adj" fmla="val 204"/>
              </a:avLst>
            </a:prstGeom>
            <a:solidFill>
              <a:srgbClr val="FFFFFF"/>
            </a:solidFill>
            <a:ln w="36000">
              <a:solidFill>
                <a:srgbClr val="000000"/>
              </a:solidFill>
              <a:round/>
              <a:headEnd/>
              <a:tailEnd/>
            </a:ln>
          </p:spPr>
          <p:txBody>
            <a:bodyPr lIns="97967" tIns="76349" rIns="97967" bIns="57147" anchor="ctr" anchorCtr="1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07988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657225" algn="l"/>
                </a:tabLst>
              </a:pPr>
              <a:r>
                <a:rPr kumimoji="0" lang="en-US" altLang="ja-JP" sz="1600" dirty="0">
                  <a:solidFill>
                    <a:srgbClr val="000000"/>
                  </a:solidFill>
                  <a:cs typeface="Times New Roman" pitchFamily="18" charset="0"/>
                </a:rPr>
                <a:t>RPC</a:t>
              </a:r>
            </a:p>
            <a:p>
              <a:pPr algn="ctr" defTabSz="407988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657225" algn="l"/>
                </a:tabLst>
              </a:pPr>
              <a:r>
                <a:rPr kumimoji="0" lang="en-US" altLang="ja-JP" sz="1600" dirty="0">
                  <a:solidFill>
                    <a:srgbClr val="000000"/>
                  </a:solidFill>
                  <a:cs typeface="Times New Roman" pitchFamily="18" charset="0"/>
                </a:rPr>
                <a:t>FEE</a:t>
              </a:r>
            </a:p>
          </p:txBody>
        </p:sp>
        <p:sp>
          <p:nvSpPr>
            <p:cNvPr id="64" name="Freeform 67"/>
            <p:cNvSpPr>
              <a:spLocks noChangeArrowheads="1"/>
            </p:cNvSpPr>
            <p:nvPr/>
          </p:nvSpPr>
          <p:spPr bwMode="auto">
            <a:xfrm>
              <a:off x="906463" y="4711700"/>
              <a:ext cx="644525" cy="1066800"/>
            </a:xfrm>
            <a:custGeom>
              <a:avLst/>
              <a:gdLst>
                <a:gd name="T0" fmla="*/ 0 w 1971"/>
                <a:gd name="T1" fmla="*/ 0 h 3266"/>
                <a:gd name="T2" fmla="*/ 644198 w 1971"/>
                <a:gd name="T3" fmla="*/ 0 h 3266"/>
                <a:gd name="T4" fmla="*/ 423143 w 1971"/>
                <a:gd name="T5" fmla="*/ 1057327 h 3266"/>
                <a:gd name="T6" fmla="*/ 257679 w 1971"/>
                <a:gd name="T7" fmla="*/ 1066473 h 3266"/>
                <a:gd name="T8" fmla="*/ 0 w 1971"/>
                <a:gd name="T9" fmla="*/ 0 h 32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71"/>
                <a:gd name="T16" fmla="*/ 0 h 3266"/>
                <a:gd name="T17" fmla="*/ 1971 w 1971"/>
                <a:gd name="T18" fmla="*/ 3266 h 32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71" h="3266">
                  <a:moveTo>
                    <a:pt x="0" y="0"/>
                  </a:moveTo>
                  <a:lnTo>
                    <a:pt x="1970" y="0"/>
                  </a:lnTo>
                  <a:lnTo>
                    <a:pt x="1294" y="3237"/>
                  </a:lnTo>
                  <a:lnTo>
                    <a:pt x="788" y="3265"/>
                  </a:lnTo>
                  <a:lnTo>
                    <a:pt x="0" y="0"/>
                  </a:lnTo>
                </a:path>
              </a:pathLst>
            </a:custGeom>
            <a:noFill/>
            <a:ln w="360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ja-JP" altLang="en-US" sz="1200">
                <a:cs typeface="Times New Roman" pitchFamily="18" charset="0"/>
              </a:endParaRPr>
            </a:p>
          </p:txBody>
        </p:sp>
        <p:sp>
          <p:nvSpPr>
            <p:cNvPr id="65" name="Line 68"/>
            <p:cNvSpPr>
              <a:spLocks noChangeShapeType="1"/>
            </p:cNvSpPr>
            <p:nvPr/>
          </p:nvSpPr>
          <p:spPr bwMode="auto">
            <a:xfrm>
              <a:off x="1293813" y="4729162"/>
              <a:ext cx="0" cy="105727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cs typeface="Times New Roman" pitchFamily="18" charset="0"/>
              </a:endParaRPr>
            </a:p>
          </p:txBody>
        </p:sp>
        <p:sp>
          <p:nvSpPr>
            <p:cNvPr id="66" name="Line 69"/>
            <p:cNvSpPr>
              <a:spLocks noChangeShapeType="1"/>
            </p:cNvSpPr>
            <p:nvPr/>
          </p:nvSpPr>
          <p:spPr bwMode="auto">
            <a:xfrm>
              <a:off x="1192213" y="4730750"/>
              <a:ext cx="1587" cy="105727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cs typeface="Times New Roman" pitchFamily="18" charset="0"/>
              </a:endParaRPr>
            </a:p>
          </p:txBody>
        </p:sp>
        <p:sp>
          <p:nvSpPr>
            <p:cNvPr id="67" name="Line 70"/>
            <p:cNvSpPr>
              <a:spLocks noChangeShapeType="1"/>
            </p:cNvSpPr>
            <p:nvPr/>
          </p:nvSpPr>
          <p:spPr bwMode="auto">
            <a:xfrm>
              <a:off x="1073150" y="4703762"/>
              <a:ext cx="1588" cy="70643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cs typeface="Times New Roman" pitchFamily="18" charset="0"/>
              </a:endParaRPr>
            </a:p>
          </p:txBody>
        </p:sp>
        <p:sp>
          <p:nvSpPr>
            <p:cNvPr id="68" name="Line 71"/>
            <p:cNvSpPr>
              <a:spLocks noChangeShapeType="1"/>
            </p:cNvSpPr>
            <p:nvPr/>
          </p:nvSpPr>
          <p:spPr bwMode="auto">
            <a:xfrm>
              <a:off x="1395413" y="4702175"/>
              <a:ext cx="1587" cy="77152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cs typeface="Times New Roman" pitchFamily="18" charset="0"/>
              </a:endParaRPr>
            </a:p>
          </p:txBody>
        </p:sp>
        <p:sp>
          <p:nvSpPr>
            <p:cNvPr id="69" name="Text Box 72"/>
            <p:cNvSpPr txBox="1">
              <a:spLocks noChangeArrowheads="1"/>
            </p:cNvSpPr>
            <p:nvPr/>
          </p:nvSpPr>
          <p:spPr bwMode="auto">
            <a:xfrm>
              <a:off x="4164013" y="544512"/>
              <a:ext cx="4821237" cy="83502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81639" tIns="63220" rIns="81639" bIns="4082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07988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</a:tabLst>
              </a:pPr>
              <a:r>
                <a:rPr kumimoji="0" lang="en-US" altLang="ja-JP" dirty="0">
                  <a:solidFill>
                    <a:srgbClr val="FF0000"/>
                  </a:solidFill>
                  <a:cs typeface="Times New Roman" pitchFamily="18" charset="0"/>
                </a:rPr>
                <a:t>Trigger events with straight track</a:t>
              </a:r>
            </a:p>
            <a:p>
              <a:pPr algn="ctr" defTabSz="407988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</a:tabLst>
              </a:pPr>
              <a:r>
                <a:rPr kumimoji="0" lang="en-US" altLang="ja-JP" dirty="0">
                  <a:solidFill>
                    <a:srgbClr val="FF0000"/>
                  </a:solidFill>
                  <a:cs typeface="Times New Roman" pitchFamily="18" charset="0"/>
                </a:rPr>
                <a:t>(e.g. </a:t>
              </a:r>
              <a:r>
                <a:rPr kumimoji="0" lang="en-US" altLang="ja-JP" b="1" u="sng" dirty="0">
                  <a:solidFill>
                    <a:srgbClr val="FF0000"/>
                  </a:solidFill>
                  <a:cs typeface="Times New Roman" pitchFamily="18" charset="0"/>
                </a:rPr>
                <a:t>Dstrip &lt;= 1</a:t>
              </a:r>
              <a:r>
                <a:rPr kumimoji="0" lang="en-US" altLang="ja-JP" dirty="0">
                  <a:solidFill>
                    <a:srgbClr val="FF0000"/>
                  </a:solidFill>
                  <a:cs typeface="Times New Roman" pitchFamily="18" charset="0"/>
                </a:rPr>
                <a:t>)</a:t>
              </a:r>
            </a:p>
          </p:txBody>
        </p:sp>
        <p:sp>
          <p:nvSpPr>
            <p:cNvPr id="70" name="Text Box 73"/>
            <p:cNvSpPr txBox="1">
              <a:spLocks noChangeArrowheads="1"/>
            </p:cNvSpPr>
            <p:nvPr/>
          </p:nvSpPr>
          <p:spPr bwMode="auto">
            <a:xfrm>
              <a:off x="6507163" y="5218112"/>
              <a:ext cx="2562225" cy="6000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81639" tIns="56821" rIns="81639" bIns="4082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07988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657225" algn="l"/>
                  <a:tab pos="1312863" algn="l"/>
                  <a:tab pos="1970088" algn="l"/>
                </a:tabLst>
              </a:pPr>
              <a:r>
                <a:rPr kumimoji="0" lang="en-US" altLang="ja-JP" sz="1400" dirty="0">
                  <a:solidFill>
                    <a:srgbClr val="000000"/>
                  </a:solidFill>
                  <a:cs typeface="Times New Roman" pitchFamily="18" charset="0"/>
                </a:rPr>
                <a:t>RPC / MuTRG data are</a:t>
              </a:r>
            </a:p>
            <a:p>
              <a:pPr algn="ctr" defTabSz="407988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657225" algn="l"/>
                  <a:tab pos="1312863" algn="l"/>
                  <a:tab pos="1970088" algn="l"/>
                </a:tabLst>
              </a:pPr>
              <a:r>
                <a:rPr kumimoji="0" lang="en-US" altLang="ja-JP" sz="1400" dirty="0">
                  <a:solidFill>
                    <a:srgbClr val="000000"/>
                  </a:solidFill>
                  <a:cs typeface="Times New Roman" pitchFamily="18" charset="0"/>
                </a:rPr>
                <a:t>also recorded on </a:t>
              </a:r>
              <a:r>
                <a:rPr kumimoji="0" lang="en-US" altLang="ja-JP" sz="1400" dirty="0" smtClean="0">
                  <a:solidFill>
                    <a:srgbClr val="000000"/>
                  </a:solidFill>
                  <a:cs typeface="Times New Roman" pitchFamily="18" charset="0"/>
                </a:rPr>
                <a:t>disk</a:t>
              </a:r>
              <a:endParaRPr kumimoji="0" lang="en-US" altLang="ja-JP" sz="1400" dirty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sp>
        <p:nvSpPr>
          <p:cNvPr id="77" name="제목 1"/>
          <p:cNvSpPr>
            <a:spLocks noGrp="1"/>
          </p:cNvSpPr>
          <p:nvPr>
            <p:ph type="title"/>
          </p:nvPr>
        </p:nvSpPr>
        <p:spPr>
          <a:xfrm>
            <a:off x="714348" y="0"/>
            <a:ext cx="8429652" cy="725470"/>
          </a:xfrm>
        </p:spPr>
        <p:txBody>
          <a:bodyPr>
            <a:normAutofit/>
          </a:bodyPr>
          <a:lstStyle/>
          <a:p>
            <a:pPr algn="l"/>
            <a:r>
              <a:rPr lang="en-US" altLang="ko-KR" sz="3000" dirty="0" smtClean="0"/>
              <a:t>  </a:t>
            </a:r>
            <a:r>
              <a:rPr lang="en-US" altLang="ko-KR" sz="3000" b="1" dirty="0" smtClean="0"/>
              <a:t>Backup</a:t>
            </a:r>
            <a:endParaRPr lang="ko-KR" altLang="en-US" sz="3000" b="1" dirty="0"/>
          </a:p>
        </p:txBody>
      </p:sp>
      <p:sp>
        <p:nvSpPr>
          <p:cNvPr id="78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714348" cy="714356"/>
          </a:xfrm>
        </p:spPr>
        <p:txBody>
          <a:bodyPr/>
          <a:lstStyle/>
          <a:p>
            <a:pPr algn="ctr"/>
            <a:r>
              <a:rPr lang="en-US" altLang="ko-KR" sz="1500" b="1" dirty="0" smtClean="0">
                <a:solidFill>
                  <a:schemeClr val="tx1"/>
                </a:solidFill>
              </a:rPr>
              <a:t>B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3000" dirty="0" smtClean="0"/>
              <a:t>  </a:t>
            </a:r>
            <a:r>
              <a:rPr lang="en-US" altLang="ko-KR" sz="3000" b="1" dirty="0" smtClean="0"/>
              <a:t>Backup</a:t>
            </a:r>
            <a:endParaRPr lang="ko-KR" altLang="en-US" sz="3000" b="1" dirty="0"/>
          </a:p>
        </p:txBody>
      </p:sp>
      <p:grpSp>
        <p:nvGrpSpPr>
          <p:cNvPr id="5" name="그룹 4"/>
          <p:cNvGrpSpPr/>
          <p:nvPr/>
        </p:nvGrpSpPr>
        <p:grpSpPr>
          <a:xfrm>
            <a:off x="1009625" y="866757"/>
            <a:ext cx="7813444" cy="5857891"/>
            <a:chOff x="1000100" y="857232"/>
            <a:chExt cx="7813444" cy="5857891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00100" y="857232"/>
              <a:ext cx="7813444" cy="585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직사각형 6"/>
            <p:cNvSpPr/>
            <p:nvPr/>
          </p:nvSpPr>
          <p:spPr>
            <a:xfrm>
              <a:off x="1142976" y="857232"/>
              <a:ext cx="928694" cy="4286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714348" cy="714356"/>
          </a:xfrm>
        </p:spPr>
        <p:txBody>
          <a:bodyPr/>
          <a:lstStyle/>
          <a:p>
            <a:pPr algn="ctr"/>
            <a:r>
              <a:rPr lang="en-US" altLang="ko-KR" sz="1500" b="1" dirty="0" smtClean="0">
                <a:solidFill>
                  <a:schemeClr val="tx1"/>
                </a:solidFill>
              </a:rPr>
              <a:t>B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3000" dirty="0" smtClean="0"/>
              <a:t>  </a:t>
            </a:r>
            <a:r>
              <a:rPr lang="en-US" altLang="ko-KR" sz="3000" b="1" dirty="0" smtClean="0"/>
              <a:t>1. Introduction</a:t>
            </a:r>
            <a:r>
              <a:rPr lang="en-US" altLang="ko-KR" sz="2000" b="1" dirty="0" smtClean="0"/>
              <a:t> - a. RHIC and PHENIX</a:t>
            </a:r>
            <a:endParaRPr lang="ko-KR" altLang="en-US" sz="2000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4BEDD84E-25D4-4983-8AA1-2863C96F08D9}" type="slidenum">
              <a:rPr lang="ko-KR" altLang="en-US" sz="1500" b="1" smtClean="0">
                <a:solidFill>
                  <a:schemeClr val="tx1"/>
                </a:solidFill>
              </a:rPr>
              <a:pPr algn="ctr"/>
              <a:t>3</a:t>
            </a:fld>
            <a:r>
              <a:rPr lang="en-US" altLang="ko-KR" sz="1500" b="1" dirty="0" smtClean="0">
                <a:solidFill>
                  <a:schemeClr val="tx1"/>
                </a:solidFill>
              </a:rPr>
              <a:t>/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1223706" y="1078338"/>
            <a:ext cx="7447308" cy="3065042"/>
            <a:chOff x="1285852" y="1000108"/>
            <a:chExt cx="7447308" cy="3065042"/>
          </a:xfrm>
        </p:grpSpPr>
        <p:pic>
          <p:nvPicPr>
            <p:cNvPr id="7" name="내용 개체 틀 3" descr="RHIC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5852" y="1000108"/>
              <a:ext cx="4146343" cy="3060000"/>
            </a:xfrm>
            <a:prstGeom prst="rect">
              <a:avLst/>
            </a:prstGeom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73160" y="1005150"/>
              <a:ext cx="3060000" cy="30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그림 8" descr="pp_polarized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73664" y="1361936"/>
              <a:ext cx="1357322" cy="787247"/>
            </a:xfrm>
            <a:prstGeom prst="rect">
              <a:avLst/>
            </a:prstGeom>
          </p:spPr>
        </p:pic>
        <p:sp>
          <p:nvSpPr>
            <p:cNvPr id="10" name="직사각형 9"/>
            <p:cNvSpPr/>
            <p:nvPr/>
          </p:nvSpPr>
          <p:spPr>
            <a:xfrm>
              <a:off x="1446898" y="1844650"/>
              <a:ext cx="285752" cy="21431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1" name="TextBox 28"/>
            <p:cNvSpPr txBox="1"/>
            <p:nvPr/>
          </p:nvSpPr>
          <p:spPr>
            <a:xfrm>
              <a:off x="1348412" y="2140642"/>
              <a:ext cx="486000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900" dirty="0" smtClean="0"/>
                <a:t>PHENIX</a:t>
              </a:r>
              <a:endParaRPr lang="ko-KR" altLang="en-US" sz="900" dirty="0"/>
            </a:p>
          </p:txBody>
        </p:sp>
        <p:sp>
          <p:nvSpPr>
            <p:cNvPr id="12" name="TextBox 29"/>
            <p:cNvSpPr txBox="1"/>
            <p:nvPr/>
          </p:nvSpPr>
          <p:spPr>
            <a:xfrm>
              <a:off x="3241312" y="2219596"/>
              <a:ext cx="324000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900" dirty="0" smtClean="0"/>
                <a:t>STAR</a:t>
              </a:r>
              <a:endParaRPr lang="ko-KR" altLang="en-US" sz="900" dirty="0"/>
            </a:p>
          </p:txBody>
        </p:sp>
        <p:sp>
          <p:nvSpPr>
            <p:cNvPr id="13" name="TextBox 30"/>
            <p:cNvSpPr txBox="1"/>
            <p:nvPr/>
          </p:nvSpPr>
          <p:spPr>
            <a:xfrm>
              <a:off x="1621596" y="1174660"/>
              <a:ext cx="486000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900" dirty="0" smtClean="0"/>
                <a:t>PHOBOS</a:t>
              </a:r>
              <a:endParaRPr lang="ko-KR" altLang="en-US" sz="900" dirty="0"/>
            </a:p>
          </p:txBody>
        </p:sp>
        <p:sp>
          <p:nvSpPr>
            <p:cNvPr id="14" name="TextBox 31"/>
            <p:cNvSpPr txBox="1"/>
            <p:nvPr/>
          </p:nvSpPr>
          <p:spPr>
            <a:xfrm>
              <a:off x="4491684" y="1219464"/>
              <a:ext cx="486000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900" dirty="0" smtClean="0"/>
                <a:t>BRAHMS</a:t>
              </a:r>
              <a:endParaRPr lang="ko-KR" altLang="en-US" sz="900" dirty="0"/>
            </a:p>
          </p:txBody>
        </p:sp>
      </p:grpSp>
      <p:sp>
        <p:nvSpPr>
          <p:cNvPr id="15" name="내용 개체 틀 2"/>
          <p:cNvSpPr>
            <a:spLocks noGrp="1"/>
          </p:cNvSpPr>
          <p:nvPr/>
        </p:nvSpPr>
        <p:spPr>
          <a:xfrm>
            <a:off x="1268096" y="4231899"/>
            <a:ext cx="7372376" cy="242630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0000" indent="-270000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ko-K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RHIC </a:t>
            </a:r>
            <a:r>
              <a:rPr lang="en-US" altLang="ko-K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altLang="ko-K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  <a:r>
              <a:rPr lang="en-US" altLang="ko-K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elativistic </a:t>
            </a:r>
            <a:r>
              <a:rPr lang="en-US" altLang="ko-K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</a:t>
            </a:r>
            <a:r>
              <a:rPr lang="en-US" altLang="ko-K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eavy-</a:t>
            </a:r>
            <a:r>
              <a:rPr lang="en-US" altLang="ko-K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en-US" altLang="ko-K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on </a:t>
            </a:r>
            <a:r>
              <a:rPr lang="en-US" altLang="ko-K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  <a:r>
              <a:rPr lang="en-US" altLang="ko-K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ollider) at BNL, NY, US</a:t>
            </a:r>
            <a:r>
              <a:rPr lang="en-US" altLang="ko-K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en-US" altLang="ko-KR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727200" lvl="2" indent="-270000">
              <a:lnSpc>
                <a:spcPts val="2200"/>
              </a:lnSpc>
              <a:buClr>
                <a:schemeClr val="tx1"/>
              </a:buClr>
              <a:buSzPct val="75000"/>
              <a:buFont typeface="Arial" pitchFamily="34" charset="0"/>
              <a:buChar char="•"/>
            </a:pP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Max. √s</a:t>
            </a:r>
            <a:r>
              <a:rPr lang="en-US" altLang="ko-KR" sz="1600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NN</a:t>
            </a: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: </a:t>
            </a:r>
            <a:r>
              <a:rPr lang="en-US" altLang="ko-KR" sz="16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510</a:t>
            </a:r>
            <a:r>
              <a:rPr lang="en-US" altLang="ko-KR" sz="1600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1600" u="sng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GeV</a:t>
            </a:r>
            <a:r>
              <a:rPr lang="en-US" altLang="ko-KR" sz="1600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(pp)</a:t>
            </a: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/ 200 </a:t>
            </a: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GeV</a:t>
            </a: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(AA)</a:t>
            </a:r>
          </a:p>
          <a:p>
            <a:pPr marL="727200" lvl="2" indent="-270000">
              <a:lnSpc>
                <a:spcPts val="2200"/>
              </a:lnSpc>
              <a:buClr>
                <a:schemeClr val="tx1"/>
              </a:buClr>
              <a:buSzPct val="75000"/>
              <a:buFont typeface="Arial" pitchFamily="34" charset="0"/>
              <a:buChar char="•"/>
            </a:pP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Max. luminosity: </a:t>
            </a:r>
            <a:r>
              <a:rPr lang="en-US" altLang="ko-KR" sz="1600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1.5 × 10</a:t>
            </a:r>
            <a:r>
              <a:rPr lang="en-US" altLang="ko-KR" sz="1600" u="sng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32</a:t>
            </a:r>
            <a:r>
              <a:rPr lang="en-US" altLang="ko-KR" sz="1600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1600" u="sng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cm</a:t>
            </a:r>
            <a:r>
              <a:rPr lang="en-US" altLang="ko-KR" sz="1600" u="sng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−2 </a:t>
            </a:r>
            <a:r>
              <a:rPr lang="en-US" altLang="ko-KR" sz="1600" u="sng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s</a:t>
            </a:r>
            <a:r>
              <a:rPr lang="en-US" altLang="ko-KR" sz="1600" u="sng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−1</a:t>
            </a:r>
            <a:r>
              <a:rPr lang="en-US" altLang="ko-KR" sz="1600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(pp)</a:t>
            </a: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/ 2 × 10</a:t>
            </a:r>
            <a:r>
              <a:rPr lang="en-US" altLang="ko-KR" sz="16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26</a:t>
            </a: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cm</a:t>
            </a:r>
            <a:r>
              <a:rPr lang="en-US" altLang="ko-KR" sz="16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−2 </a:t>
            </a: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s</a:t>
            </a:r>
            <a:r>
              <a:rPr lang="en-US" altLang="ko-KR" sz="16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−1</a:t>
            </a: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(AA)</a:t>
            </a:r>
          </a:p>
          <a:p>
            <a:pPr marL="727200" lvl="2" indent="-270000">
              <a:lnSpc>
                <a:spcPts val="2200"/>
              </a:lnSpc>
              <a:buClr>
                <a:schemeClr val="tx1"/>
              </a:buClr>
              <a:buSzPct val="75000"/>
              <a:buFont typeface="Arial" pitchFamily="34" charset="0"/>
              <a:buChar char="•"/>
            </a:pP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only machine capable of colliding high-energy </a:t>
            </a:r>
            <a:r>
              <a:rPr lang="en-US" altLang="ko-KR" sz="1600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polarized proton beams</a:t>
            </a: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marL="270000" indent="-270000">
              <a:lnSpc>
                <a:spcPct val="15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en-US" altLang="ko-K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PHENIX</a:t>
            </a:r>
            <a:r>
              <a:rPr lang="en-US" altLang="ko-K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en-US" altLang="ko-K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  <a:r>
              <a:rPr lang="en-US" altLang="ko-K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ioneering </a:t>
            </a:r>
            <a:r>
              <a:rPr lang="en-US" altLang="ko-K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</a:t>
            </a:r>
            <a:r>
              <a:rPr lang="en-US" altLang="ko-K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igh-</a:t>
            </a:r>
            <a:r>
              <a:rPr lang="en-US" altLang="ko-K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</a:t>
            </a:r>
            <a:r>
              <a:rPr lang="en-US" altLang="ko-K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nergy </a:t>
            </a:r>
            <a:r>
              <a:rPr lang="en-US" altLang="ko-K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</a:t>
            </a:r>
            <a:r>
              <a:rPr lang="en-US" altLang="ko-K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uclear </a:t>
            </a:r>
            <a:r>
              <a:rPr lang="en-US" altLang="ko-K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en-US" altLang="ko-K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nteractions e</a:t>
            </a:r>
            <a:r>
              <a:rPr lang="en-US" altLang="ko-K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</a:t>
            </a:r>
            <a:r>
              <a:rPr lang="en-US" altLang="ko-K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periment):</a:t>
            </a:r>
          </a:p>
          <a:p>
            <a:pPr marL="727200" lvl="2" indent="-270000">
              <a:lnSpc>
                <a:spcPts val="2200"/>
              </a:lnSpc>
              <a:buClr>
                <a:schemeClr val="tx1"/>
              </a:buClr>
              <a:buSzPct val="75000"/>
              <a:buFont typeface="Arial" pitchFamily="34" charset="0"/>
              <a:buChar char="•"/>
            </a:pP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One of the two ongoing physics experiments at RHIC</a:t>
            </a:r>
          </a:p>
          <a:p>
            <a:pPr marL="727200" lvl="2" indent="-270000">
              <a:lnSpc>
                <a:spcPts val="2200"/>
              </a:lnSpc>
              <a:buClr>
                <a:schemeClr val="tx1"/>
              </a:buClr>
              <a:buSzPct val="75000"/>
              <a:buFont typeface="Arial" pitchFamily="34" charset="0"/>
              <a:buChar char="•"/>
            </a:pP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Goal: Discover and examine the QGP &amp; </a:t>
            </a:r>
            <a:r>
              <a:rPr lang="en-US" altLang="ko-KR" sz="1600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Analyze the proton spin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3000" dirty="0" smtClean="0"/>
              <a:t>  </a:t>
            </a:r>
            <a:r>
              <a:rPr lang="en-US" altLang="ko-KR" sz="3000" b="1" dirty="0" smtClean="0"/>
              <a:t>Backup</a:t>
            </a:r>
            <a:endParaRPr lang="ko-KR" altLang="en-US" sz="3000" b="1" dirty="0"/>
          </a:p>
        </p:txBody>
      </p:sp>
      <p:grpSp>
        <p:nvGrpSpPr>
          <p:cNvPr id="5" name="그룹 4"/>
          <p:cNvGrpSpPr/>
          <p:nvPr/>
        </p:nvGrpSpPr>
        <p:grpSpPr>
          <a:xfrm>
            <a:off x="1085826" y="895332"/>
            <a:ext cx="7715304" cy="5766329"/>
            <a:chOff x="1142976" y="857232"/>
            <a:chExt cx="7715304" cy="5766329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42976" y="928670"/>
              <a:ext cx="7596030" cy="5694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직사각형 6"/>
            <p:cNvSpPr/>
            <p:nvPr/>
          </p:nvSpPr>
          <p:spPr>
            <a:xfrm>
              <a:off x="8358214" y="857232"/>
              <a:ext cx="500066" cy="285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714348" cy="714356"/>
          </a:xfrm>
        </p:spPr>
        <p:txBody>
          <a:bodyPr/>
          <a:lstStyle/>
          <a:p>
            <a:pPr algn="ctr"/>
            <a:r>
              <a:rPr lang="en-US" altLang="ko-KR" sz="1500" b="1" dirty="0" smtClean="0">
                <a:solidFill>
                  <a:schemeClr val="tx1"/>
                </a:solidFill>
              </a:rPr>
              <a:t>B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3000" dirty="0" smtClean="0"/>
              <a:t>  </a:t>
            </a:r>
            <a:r>
              <a:rPr lang="en-US" altLang="ko-KR" sz="3000" b="1" dirty="0" smtClean="0"/>
              <a:t>1. Introduction</a:t>
            </a:r>
            <a:r>
              <a:rPr lang="en-US" altLang="ko-KR" sz="2000" b="1" dirty="0" smtClean="0"/>
              <a:t> - a. RHIC and PHENIX</a:t>
            </a:r>
            <a:endParaRPr lang="ko-KR" altLang="en-US" sz="2000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4BEDD84E-25D4-4983-8AA1-2863C96F08D9}" type="slidenum">
              <a:rPr lang="ko-KR" altLang="en-US" sz="1500" b="1" smtClean="0">
                <a:solidFill>
                  <a:schemeClr val="tx1"/>
                </a:solidFill>
              </a:rPr>
              <a:pPr algn="ctr"/>
              <a:t>4</a:t>
            </a:fld>
            <a:r>
              <a:rPr lang="en-US" altLang="ko-KR" sz="1500" b="1" dirty="0" smtClean="0">
                <a:solidFill>
                  <a:schemeClr val="tx1"/>
                </a:solidFill>
              </a:rPr>
              <a:t>/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57753" y="1602581"/>
            <a:ext cx="3769893" cy="489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내용 개체 틀 2"/>
          <p:cNvSpPr>
            <a:spLocks noGrp="1"/>
          </p:cNvSpPr>
          <p:nvPr/>
        </p:nvSpPr>
        <p:spPr>
          <a:xfrm>
            <a:off x="973466" y="964596"/>
            <a:ext cx="1960844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2060"/>
              </a:buClr>
              <a:buNone/>
            </a:pPr>
            <a:r>
              <a:rPr lang="en-US" altLang="ko-K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PHENIX detector</a:t>
            </a:r>
            <a:endParaRPr lang="en-US" altLang="ko-KR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icture 2" descr="F:\D19108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6327" y="1580124"/>
            <a:ext cx="3214710" cy="4831146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4813209" y="4107802"/>
            <a:ext cx="3857652" cy="239400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3000" dirty="0" smtClean="0"/>
              <a:t>  </a:t>
            </a:r>
            <a:r>
              <a:rPr lang="en-US" altLang="ko-KR" sz="3000" b="1" dirty="0" smtClean="0"/>
              <a:t>1. Introduction</a:t>
            </a:r>
            <a:r>
              <a:rPr lang="en-US" altLang="ko-KR" sz="2000" b="1" dirty="0" smtClean="0"/>
              <a:t> - b. W physics</a:t>
            </a:r>
            <a:endParaRPr lang="ko-KR" altLang="en-US" sz="3000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4BEDD84E-25D4-4983-8AA1-2863C96F08D9}" type="slidenum">
              <a:rPr lang="ko-KR" altLang="en-US" sz="1500" b="1" smtClean="0">
                <a:solidFill>
                  <a:schemeClr val="tx1"/>
                </a:solidFill>
              </a:rPr>
              <a:pPr algn="ctr"/>
              <a:t>5</a:t>
            </a:fld>
            <a:r>
              <a:rPr lang="en-US" altLang="ko-KR" sz="1500" b="1" dirty="0" smtClean="0">
                <a:solidFill>
                  <a:schemeClr val="tx1"/>
                </a:solidFill>
              </a:rPr>
              <a:t>/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  <p:sp>
        <p:nvSpPr>
          <p:cNvPr id="16" name="내용 개체 틀 2"/>
          <p:cNvSpPr>
            <a:spLocks noGrp="1"/>
          </p:cNvSpPr>
          <p:nvPr/>
        </p:nvSpPr>
        <p:spPr>
          <a:xfrm>
            <a:off x="928662" y="1000108"/>
            <a:ext cx="7943880" cy="288797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0000" indent="-270000">
              <a:lnSpc>
                <a:spcPct val="15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altLang="ko-K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Spin crisis:</a:t>
            </a:r>
            <a:endParaRPr lang="en-US" altLang="ko-KR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727200" lvl="2" indent="-270000">
              <a:lnSpc>
                <a:spcPts val="2200"/>
              </a:lnSpc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DIS result at 1980s: proton spin is not a simple sum of its constituent quarks</a:t>
            </a:r>
          </a:p>
          <a:p>
            <a:pPr marL="727200" lvl="2" indent="-270000">
              <a:lnSpc>
                <a:spcPts val="2200"/>
              </a:lnSpc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Component-by-component approach:</a:t>
            </a:r>
          </a:p>
          <a:p>
            <a:pPr marL="727200" lvl="2" indent="-270000">
              <a:lnSpc>
                <a:spcPts val="2200"/>
              </a:lnSpc>
              <a:buClr>
                <a:schemeClr val="tx2"/>
              </a:buClr>
              <a:buSzPct val="75000"/>
            </a:pP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en-US" altLang="ko-K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quarks/</a:t>
            </a:r>
            <a:r>
              <a:rPr lang="en-US" altLang="ko-KR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antiquarks</a:t>
            </a: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gluons, and their angular momenta</a:t>
            </a:r>
          </a:p>
          <a:p>
            <a:pPr marL="727200" lvl="2" indent="-270000">
              <a:lnSpc>
                <a:spcPct val="150000"/>
              </a:lnSpc>
              <a:buClr>
                <a:schemeClr val="tx2"/>
              </a:buClr>
              <a:buSzPct val="75000"/>
            </a:pPr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ko-KR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→</a:t>
            </a:r>
            <a:r>
              <a:rPr lang="ko-KR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½ = </a:t>
            </a:r>
            <a:r>
              <a:rPr lang="en-US" altLang="ko-KR" sz="2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½ΔΣ</a:t>
            </a:r>
            <a:r>
              <a:rPr lang="en-US" altLang="ko-K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+ ΔG + L</a:t>
            </a:r>
            <a:r>
              <a:rPr lang="en-US" altLang="ko-KR" sz="2000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</a:t>
            </a:r>
          </a:p>
          <a:p>
            <a:pPr marL="270000" indent="-270000">
              <a:lnSpc>
                <a:spcPct val="15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altLang="ko-KR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</a:t>
            </a:r>
            <a:r>
              <a:rPr lang="en-US" altLang="ko-K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measurement at PHENIX:</a:t>
            </a:r>
          </a:p>
          <a:p>
            <a:pPr marL="727200" lvl="2" indent="-270000">
              <a:lnSpc>
                <a:spcPts val="2200"/>
              </a:lnSpc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Full flavor separation of quarks/antiquarks</a:t>
            </a:r>
          </a:p>
          <a:p>
            <a:pPr marL="727200" lvl="2" indent="-270000">
              <a:lnSpc>
                <a:spcPts val="2200"/>
              </a:lnSpc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Measure the polarization of the quark by leptons decayed from </a:t>
            </a:r>
            <a:r>
              <a:rPr lang="en-US" altLang="ko-KR" sz="16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</a:t>
            </a: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boson</a:t>
            </a:r>
            <a:endParaRPr lang="en-US" altLang="ko-KR" sz="2000" baseline="-25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1128910" y="4143380"/>
            <a:ext cx="7639826" cy="2290071"/>
            <a:chOff x="1075578" y="4143380"/>
            <a:chExt cx="7639826" cy="2290071"/>
          </a:xfrm>
        </p:grpSpPr>
        <p:pic>
          <p:nvPicPr>
            <p:cNvPr id="18" name="Object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06953" y="4143380"/>
              <a:ext cx="2128612" cy="540000"/>
            </a:xfrm>
            <a:prstGeom prst="rect">
              <a:avLst/>
            </a:prstGeom>
            <a:noFill/>
          </p:spPr>
        </p:pic>
        <p:sp>
          <p:nvSpPr>
            <p:cNvPr id="19" name="TextBox 8"/>
            <p:cNvSpPr txBox="1"/>
            <p:nvPr/>
          </p:nvSpPr>
          <p:spPr>
            <a:xfrm>
              <a:off x="4610089" y="5417788"/>
              <a:ext cx="38280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0000" indent="-270000">
                <a:lnSpc>
                  <a:spcPts val="1750"/>
                </a:lnSpc>
              </a:pPr>
              <a:r>
                <a:rPr lang="en-US" altLang="ko-K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</a:t>
              </a:r>
              <a:r>
                <a:rPr lang="en-US" altLang="ko-KR" sz="1400" baseline="-25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L</a:t>
              </a:r>
              <a:r>
                <a:rPr lang="en-US" altLang="ko-KR" sz="1400" baseline="30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W</a:t>
              </a:r>
              <a:r>
                <a:rPr lang="en-US" altLang="ko-K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:  single spin asymmetry</a:t>
              </a:r>
            </a:p>
            <a:p>
              <a:pPr marL="270000" indent="-270000">
                <a:lnSpc>
                  <a:spcPts val="1750"/>
                </a:lnSpc>
              </a:pPr>
              <a:r>
                <a:rPr lang="en-US" altLang="ko-K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p:  beam polarization (Max. 70 </a:t>
              </a:r>
              <a:r>
                <a:rPr lang="en-US" altLang="ko-K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Times New Roman" pitchFamily="18" charset="0"/>
                </a:rPr>
                <a:t>%</a:t>
              </a:r>
              <a:r>
                <a:rPr lang="en-US" altLang="ko-K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for 510 </a:t>
              </a:r>
              <a:r>
                <a:rPr lang="en-US" altLang="ko-K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Times New Roman" pitchFamily="18" charset="0"/>
                </a:rPr>
                <a:t>GeV</a:t>
              </a:r>
              <a:r>
                <a:rPr lang="en-US" altLang="ko-K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pp)</a:t>
              </a:r>
            </a:p>
            <a:p>
              <a:pPr marL="270000" indent="-270000">
                <a:lnSpc>
                  <a:spcPts val="1750"/>
                </a:lnSpc>
              </a:pPr>
              <a:r>
                <a:rPr lang="en-US" altLang="ko-K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N</a:t>
              </a:r>
              <a:r>
                <a:rPr lang="en-US" altLang="ko-KR" sz="1400" baseline="30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L(R)</a:t>
              </a:r>
              <a:r>
                <a:rPr lang="en-US" altLang="ko-K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(W) :  # of events contains the muons from W</a:t>
              </a:r>
              <a:r>
                <a:rPr lang="ko-KR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altLang="ko-K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   </a:t>
              </a:r>
            </a:p>
            <a:p>
              <a:pPr marL="270000" indent="-270000">
                <a:lnSpc>
                  <a:spcPts val="1750"/>
                </a:lnSpc>
              </a:pPr>
              <a:r>
                <a:rPr lang="en-US" altLang="ko-KR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                 with corresponding helicity (L or R)</a:t>
              </a:r>
            </a:p>
          </p:txBody>
        </p:sp>
        <p:pic>
          <p:nvPicPr>
            <p:cNvPr id="20" name="Object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05366" y="4777043"/>
              <a:ext cx="4110038" cy="539750"/>
            </a:xfrm>
            <a:prstGeom prst="rect">
              <a:avLst/>
            </a:prstGeom>
            <a:noFill/>
          </p:spPr>
        </p:pic>
        <p:pic>
          <p:nvPicPr>
            <p:cNvPr id="21" name="Picture 3" descr="C:\Users\Katsuro\Desktop\Presentation\090914-Circum-Pan-Pasific\W2mu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75578" y="4198414"/>
              <a:ext cx="3424984" cy="2186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2" name="꺾인 연결선 21"/>
          <p:cNvCxnSpPr>
            <a:endCxn id="24" idx="1"/>
          </p:cNvCxnSpPr>
          <p:nvPr/>
        </p:nvCxnSpPr>
        <p:spPr>
          <a:xfrm>
            <a:off x="2650644" y="2732871"/>
            <a:ext cx="2304256" cy="139661"/>
          </a:xfrm>
          <a:prstGeom prst="bentConnector3">
            <a:avLst>
              <a:gd name="adj1" fmla="val -17"/>
            </a:avLst>
          </a:prstGeom>
          <a:ln w="63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그룹 56"/>
          <p:cNvGrpSpPr/>
          <p:nvPr/>
        </p:nvGrpSpPr>
        <p:grpSpPr>
          <a:xfrm>
            <a:off x="4954900" y="1772308"/>
            <a:ext cx="3071758" cy="1392611"/>
            <a:chOff x="4954900" y="1772308"/>
            <a:chExt cx="3071758" cy="1392611"/>
          </a:xfrm>
        </p:grpSpPr>
        <p:sp>
          <p:nvSpPr>
            <p:cNvPr id="24" name="TextBox 23"/>
            <p:cNvSpPr txBox="1"/>
            <p:nvPr/>
          </p:nvSpPr>
          <p:spPr>
            <a:xfrm>
              <a:off x="4954900" y="2580144"/>
              <a:ext cx="2569428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u="sng" dirty="0" smtClean="0">
                  <a:solidFill>
                    <a:srgbClr val="FF0000"/>
                  </a:solidFill>
                </a:rPr>
                <a:t>ΔΣ</a:t>
              </a:r>
              <a:r>
                <a:rPr lang="en-US" altLang="ko-KR" sz="1600" u="sng" dirty="0" smtClean="0">
                  <a:solidFill>
                    <a:srgbClr val="FF0000"/>
                  </a:solidFill>
                </a:rPr>
                <a:t> = </a:t>
              </a:r>
              <a:r>
                <a:rPr lang="en-US" altLang="ko-KR" sz="1600" b="1" u="sng" dirty="0" smtClean="0">
                  <a:solidFill>
                    <a:srgbClr val="FF0000"/>
                  </a:solidFill>
                </a:rPr>
                <a:t>0.366</a:t>
              </a:r>
              <a:r>
                <a:rPr lang="en-US" altLang="ko-KR" sz="1600" u="sng" dirty="0" smtClean="0">
                  <a:solidFill>
                    <a:srgbClr val="FF0000"/>
                  </a:solidFill>
                </a:rPr>
                <a:t> ± 0.017</a:t>
              </a:r>
            </a:p>
            <a:p>
              <a:pPr algn="ctr"/>
              <a:r>
                <a:rPr lang="en-US" altLang="ko-KR" sz="1600" dirty="0" smtClean="0">
                  <a:solidFill>
                    <a:srgbClr val="FF0000"/>
                  </a:solidFill>
                </a:rPr>
                <a:t>for Q</a:t>
              </a:r>
              <a:r>
                <a:rPr lang="en-US" altLang="ko-KR" sz="1600" baseline="30000" dirty="0" smtClean="0">
                  <a:solidFill>
                    <a:srgbClr val="FF0000"/>
                  </a:solidFill>
                </a:rPr>
                <a:t>2</a:t>
              </a:r>
              <a:r>
                <a:rPr lang="en-US" altLang="ko-KR" sz="1600" dirty="0" smtClean="0">
                  <a:solidFill>
                    <a:srgbClr val="FF0000"/>
                  </a:solidFill>
                </a:rPr>
                <a:t> = 10 and 0.001 </a:t>
              </a:r>
              <a:r>
                <a:rPr lang="ko-KR" altLang="en-US" sz="1600" dirty="0" smtClean="0">
                  <a:solidFill>
                    <a:srgbClr val="FF0000"/>
                  </a:solidFill>
                </a:rPr>
                <a:t>≤ </a:t>
              </a:r>
              <a:r>
                <a:rPr lang="en-US" altLang="ko-KR" sz="1600" dirty="0" smtClean="0">
                  <a:solidFill>
                    <a:srgbClr val="FF0000"/>
                  </a:solidFill>
                </a:rPr>
                <a:t>x </a:t>
              </a:r>
              <a:r>
                <a:rPr lang="ko-KR" altLang="en-US" sz="1600" dirty="0" smtClean="0">
                  <a:solidFill>
                    <a:srgbClr val="FF0000"/>
                  </a:solidFill>
                </a:rPr>
                <a:t>≤ </a:t>
              </a:r>
              <a:r>
                <a:rPr lang="en-US" altLang="ko-KR" sz="1600" dirty="0" smtClean="0">
                  <a:solidFill>
                    <a:srgbClr val="FF0000"/>
                  </a:solidFill>
                </a:rPr>
                <a:t>1</a:t>
              </a:r>
              <a:endParaRPr lang="ko-KR" altLang="en-US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25" name="꺾인 연결선 21"/>
            <p:cNvCxnSpPr>
              <a:stCxn id="24" idx="3"/>
            </p:cNvCxnSpPr>
            <p:nvPr/>
          </p:nvCxnSpPr>
          <p:spPr>
            <a:xfrm flipV="1">
              <a:off x="7524328" y="1772816"/>
              <a:ext cx="216024" cy="1099716"/>
            </a:xfrm>
            <a:prstGeom prst="bentConnector2">
              <a:avLst/>
            </a:prstGeom>
            <a:ln w="635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연결선 54"/>
            <p:cNvCxnSpPr/>
            <p:nvPr/>
          </p:nvCxnSpPr>
          <p:spPr>
            <a:xfrm>
              <a:off x="6496658" y="1772308"/>
              <a:ext cx="1530000" cy="0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3000" dirty="0" smtClean="0"/>
              <a:t>  </a:t>
            </a:r>
            <a:r>
              <a:rPr lang="en-US" altLang="ko-KR" sz="3000" b="1" dirty="0" smtClean="0"/>
              <a:t>1. Introduction</a:t>
            </a:r>
            <a:r>
              <a:rPr lang="en-US" altLang="ko-KR" sz="2000" b="1" dirty="0" smtClean="0"/>
              <a:t> - c. PHENIX Run 13</a:t>
            </a:r>
            <a:endParaRPr lang="ko-KR" altLang="en-US" sz="3000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4BEDD84E-25D4-4983-8AA1-2863C96F08D9}" type="slidenum">
              <a:rPr lang="ko-KR" altLang="en-US" sz="1500" b="1" smtClean="0">
                <a:solidFill>
                  <a:schemeClr val="tx1"/>
                </a:solidFill>
              </a:rPr>
              <a:pPr algn="ctr"/>
              <a:t>6</a:t>
            </a:fld>
            <a:r>
              <a:rPr lang="en-US" altLang="ko-KR" sz="1500" b="1" dirty="0" smtClean="0">
                <a:solidFill>
                  <a:schemeClr val="tx1"/>
                </a:solidFill>
              </a:rPr>
              <a:t>/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  <p:sp>
        <p:nvSpPr>
          <p:cNvPr id="5" name="내용 개체 틀 2"/>
          <p:cNvSpPr>
            <a:spLocks noGrp="1"/>
          </p:cNvSpPr>
          <p:nvPr/>
        </p:nvSpPr>
        <p:spPr>
          <a:xfrm>
            <a:off x="1403648" y="5617210"/>
            <a:ext cx="7170586" cy="836126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0000" indent="-270000">
              <a:lnSpc>
                <a:spcPct val="15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altLang="ko-K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PHENIX Run 13 - focused Run for the W measurement</a:t>
            </a:r>
            <a:endParaRPr lang="en-US" altLang="ko-KR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727200" lvl="2" indent="-270000">
              <a:lnSpc>
                <a:spcPts val="2200"/>
              </a:lnSpc>
              <a:buClr>
                <a:schemeClr val="tx2"/>
              </a:buClr>
              <a:buSzPct val="75000"/>
              <a:buFont typeface="Arial" pitchFamily="34" charset="0"/>
              <a:buChar char="•"/>
            </a:pP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Major updates from Run 12: </a:t>
            </a:r>
            <a:r>
              <a:rPr lang="en-US" altLang="ko-KR" sz="16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RPC1 integrated to trigger</a:t>
            </a: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FVTX data available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2083268" y="1360528"/>
            <a:ext cx="5760640" cy="4012688"/>
            <a:chOff x="2083268" y="1072496"/>
            <a:chExt cx="5760640" cy="4012688"/>
          </a:xfrm>
        </p:grpSpPr>
        <p:pic>
          <p:nvPicPr>
            <p:cNvPr id="1028" name="Picture 4" descr="C:\Users\C.Kim\Dropbox\Temp\KPS_2013_spring\figures\Run13_schedule_13020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3268" y="1072496"/>
              <a:ext cx="5760640" cy="4012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직사각형 2"/>
            <p:cNvSpPr/>
            <p:nvPr/>
          </p:nvSpPr>
          <p:spPr>
            <a:xfrm>
              <a:off x="5220072" y="3276892"/>
              <a:ext cx="1548000" cy="216024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20"/>
          <p:cNvGrpSpPr/>
          <p:nvPr/>
        </p:nvGrpSpPr>
        <p:grpSpPr>
          <a:xfrm>
            <a:off x="864636" y="883944"/>
            <a:ext cx="4734000" cy="2904604"/>
            <a:chOff x="2961168" y="2536144"/>
            <a:chExt cx="4734000" cy="2904604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1168" y="2536144"/>
              <a:ext cx="4734000" cy="28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직사각형 32"/>
            <p:cNvSpPr/>
            <p:nvPr/>
          </p:nvSpPr>
          <p:spPr>
            <a:xfrm>
              <a:off x="7180472" y="2552328"/>
              <a:ext cx="396000" cy="18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7000496" y="5260748"/>
              <a:ext cx="595840" cy="18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3000" dirty="0" smtClean="0"/>
              <a:t>  </a:t>
            </a:r>
            <a:r>
              <a:rPr lang="en-US" altLang="ko-KR" sz="3000" b="1" dirty="0" smtClean="0"/>
              <a:t>1. Introduction</a:t>
            </a:r>
            <a:r>
              <a:rPr lang="en-US" altLang="ko-KR" sz="2000" b="1" dirty="0" smtClean="0"/>
              <a:t> - c. PHENIX Run 13</a:t>
            </a:r>
            <a:endParaRPr lang="ko-KR" altLang="en-US" sz="3000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4BEDD84E-25D4-4983-8AA1-2863C96F08D9}" type="slidenum">
              <a:rPr lang="ko-KR" altLang="en-US" sz="1500" b="1" smtClean="0">
                <a:solidFill>
                  <a:schemeClr val="tx1"/>
                </a:solidFill>
              </a:rPr>
              <a:pPr algn="ctr"/>
              <a:t>7</a:t>
            </a:fld>
            <a:r>
              <a:rPr lang="en-US" altLang="ko-KR" sz="1500" b="1" dirty="0" smtClean="0">
                <a:solidFill>
                  <a:schemeClr val="tx1"/>
                </a:solidFill>
              </a:rPr>
              <a:t>/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864636" y="883944"/>
            <a:ext cx="4734000" cy="5851883"/>
            <a:chOff x="907436" y="883944"/>
            <a:chExt cx="4734000" cy="5851883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205" y="3855827"/>
              <a:ext cx="4732462" cy="28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직사각형 25"/>
            <p:cNvSpPr/>
            <p:nvPr/>
          </p:nvSpPr>
          <p:spPr>
            <a:xfrm>
              <a:off x="4938420" y="6555827"/>
              <a:ext cx="595840" cy="18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33" name="Picture 9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436" y="883944"/>
              <a:ext cx="4734000" cy="28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직사각형 4"/>
            <p:cNvSpPr/>
            <p:nvPr/>
          </p:nvSpPr>
          <p:spPr>
            <a:xfrm>
              <a:off x="5147244" y="922353"/>
              <a:ext cx="396000" cy="18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5154444" y="3886144"/>
              <a:ext cx="396000" cy="18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4954604" y="3639483"/>
              <a:ext cx="595840" cy="18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563972"/>
              </p:ext>
            </p:extLst>
          </p:nvPr>
        </p:nvGraphicFramePr>
        <p:xfrm>
          <a:off x="5916182" y="1724673"/>
          <a:ext cx="2831976" cy="181597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07994"/>
                <a:gridCol w="707994"/>
                <a:gridCol w="707994"/>
                <a:gridCol w="707994"/>
              </a:tblGrid>
              <a:tr h="605325"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Goal</a:t>
                      </a:r>
                    </a:p>
                    <a:p>
                      <a:pPr algn="ctr" latinLnBrk="1"/>
                      <a:r>
                        <a:rPr lang="en-US" altLang="ko-KR" sz="1400" dirty="0" smtClean="0"/>
                        <a:t>(total)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Run 11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Run 12</a:t>
                      </a:r>
                      <a:endParaRPr lang="ko-KR" altLang="en-US" sz="1400" dirty="0"/>
                    </a:p>
                  </a:txBody>
                  <a:tcPr anchor="ctr"/>
                </a:tc>
              </a:tr>
              <a:tr h="60532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L (pb</a:t>
                      </a:r>
                      <a:r>
                        <a:rPr lang="en-US" altLang="ko-KR" sz="1400" b="1" baseline="30000" dirty="0" smtClean="0"/>
                        <a:t>-1</a:t>
                      </a:r>
                      <a:r>
                        <a:rPr lang="en-US" altLang="ko-KR" sz="1400" b="1" dirty="0" smtClean="0"/>
                        <a:t>)</a:t>
                      </a:r>
                      <a:endParaRPr lang="ko-KR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u="sng" dirty="0" smtClean="0"/>
                        <a:t>300</a:t>
                      </a:r>
                      <a:endParaRPr lang="ko-KR" altLang="en-US" sz="1400" b="1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17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30</a:t>
                      </a:r>
                      <a:endParaRPr lang="ko-KR" altLang="en-US" sz="1400" dirty="0"/>
                    </a:p>
                  </a:txBody>
                  <a:tcPr anchor="ctr"/>
                </a:tc>
              </a:tr>
              <a:tr h="60532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i="1" dirty="0" smtClean="0"/>
                        <a:t>P</a:t>
                      </a:r>
                      <a:r>
                        <a:rPr lang="en-US" altLang="ko-KR" sz="1400" b="1" dirty="0" smtClean="0"/>
                        <a:t> (%)</a:t>
                      </a:r>
                      <a:endParaRPr lang="ko-KR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u="sng" dirty="0" smtClean="0"/>
                        <a:t>55</a:t>
                      </a:r>
                      <a:endParaRPr lang="ko-KR" altLang="en-US" sz="1400" b="1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51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56</a:t>
                      </a:r>
                      <a:endParaRPr lang="ko-KR" alt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2" name="표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278065"/>
              </p:ext>
            </p:extLst>
          </p:nvPr>
        </p:nvGraphicFramePr>
        <p:xfrm>
          <a:off x="5916182" y="4173765"/>
          <a:ext cx="2831976" cy="181597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07994"/>
                <a:gridCol w="707994"/>
                <a:gridCol w="707994"/>
                <a:gridCol w="707994"/>
              </a:tblGrid>
              <a:tr h="605325"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Goal</a:t>
                      </a:r>
                    </a:p>
                    <a:p>
                      <a:pPr algn="ctr" latinLnBrk="1"/>
                      <a:r>
                        <a:rPr lang="en-US" altLang="ko-KR" sz="1400" dirty="0" smtClean="0"/>
                        <a:t>(total)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Current</a:t>
                      </a:r>
                    </a:p>
                    <a:p>
                      <a:pPr algn="ctr" latinLnBrk="1"/>
                      <a:r>
                        <a:rPr lang="en-US" altLang="ko-KR" sz="1200" dirty="0" smtClean="0"/>
                        <a:t>(4/15)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Target</a:t>
                      </a:r>
                      <a:endParaRPr lang="ko-KR" altLang="en-US" sz="1400" dirty="0"/>
                    </a:p>
                  </a:txBody>
                  <a:tcPr anchor="ctr"/>
                </a:tc>
              </a:tr>
              <a:tr h="60532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L (pb</a:t>
                      </a:r>
                      <a:r>
                        <a:rPr lang="en-US" altLang="ko-KR" sz="1400" b="1" baseline="30000" dirty="0" smtClean="0"/>
                        <a:t>-1</a:t>
                      </a:r>
                      <a:r>
                        <a:rPr lang="en-US" altLang="ko-KR" sz="1400" b="1" dirty="0" smtClean="0"/>
                        <a:t>)</a:t>
                      </a:r>
                      <a:endParaRPr lang="ko-KR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u="sng" dirty="0" smtClean="0"/>
                        <a:t>300</a:t>
                      </a:r>
                      <a:endParaRPr lang="ko-KR" altLang="en-US" sz="1400" b="1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~ 40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250</a:t>
                      </a:r>
                      <a:endParaRPr lang="ko-KR" altLang="en-US" sz="1400" dirty="0"/>
                    </a:p>
                  </a:txBody>
                  <a:tcPr anchor="ctr"/>
                </a:tc>
              </a:tr>
              <a:tr h="60532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i="1" dirty="0" smtClean="0"/>
                        <a:t>P</a:t>
                      </a:r>
                      <a:r>
                        <a:rPr lang="en-US" altLang="ko-KR" sz="1400" b="1" dirty="0" smtClean="0"/>
                        <a:t> (%)</a:t>
                      </a:r>
                      <a:endParaRPr lang="ko-KR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u="sng" dirty="0" smtClean="0"/>
                        <a:t>55</a:t>
                      </a:r>
                      <a:endParaRPr lang="ko-KR" altLang="en-US" sz="1400" b="1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~ 50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55</a:t>
                      </a:r>
                      <a:endParaRPr lang="ko-KR" alt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180042" y="1385710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 smtClean="0"/>
              <a:t>Achieved (Run 11/12)</a:t>
            </a:r>
            <a:endParaRPr lang="ko-KR" altLang="en-US" sz="1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180452" y="3834802"/>
            <a:ext cx="23042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 smtClean="0"/>
              <a:t>Run 13</a:t>
            </a:r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43804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4BEDD84E-25D4-4983-8AA1-2863C96F08D9}" type="slidenum">
              <a:rPr lang="ko-KR" altLang="en-US" sz="1500" b="1" smtClean="0">
                <a:solidFill>
                  <a:schemeClr val="tx1"/>
                </a:solidFill>
              </a:rPr>
              <a:pPr algn="ctr"/>
              <a:t>8</a:t>
            </a:fld>
            <a:r>
              <a:rPr lang="en-US" altLang="ko-KR" sz="1500" b="1" dirty="0" smtClean="0">
                <a:solidFill>
                  <a:schemeClr val="tx1"/>
                </a:solidFill>
              </a:rPr>
              <a:t>/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  <p:sp>
        <p:nvSpPr>
          <p:cNvPr id="42" name="내용 개체 틀 2"/>
          <p:cNvSpPr>
            <a:spLocks noGrp="1"/>
          </p:cNvSpPr>
          <p:nvPr/>
        </p:nvSpPr>
        <p:spPr>
          <a:xfrm>
            <a:off x="1089468" y="5268977"/>
            <a:ext cx="7715304" cy="1400383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0000" indent="-270000">
              <a:lnSpc>
                <a:spcPct val="15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altLang="ko-K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PHENIX forward muon trigger upgrade for </a:t>
            </a:r>
            <a:r>
              <a:rPr lang="en-US" altLang="ko-KR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</a:t>
            </a:r>
            <a:r>
              <a:rPr lang="en-US" altLang="ko-K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program</a:t>
            </a:r>
          </a:p>
          <a:p>
            <a:pPr marL="727200" lvl="1" indent="-270000">
              <a:lnSpc>
                <a:spcPts val="2200"/>
              </a:lnSpc>
              <a:buClr>
                <a:srgbClr val="002060"/>
              </a:buClr>
              <a:buSzPct val="75000"/>
              <a:buFont typeface="Arial" pitchFamily="34" charset="0"/>
              <a:buChar char="•"/>
            </a:pPr>
            <a:r>
              <a:rPr lang="en-US" altLang="ko-KR" sz="1600" b="1" dirty="0" smtClean="0">
                <a:solidFill>
                  <a:srgbClr val="0070C0"/>
                </a:solidFill>
              </a:rPr>
              <a:t>35 cm SS310 (Stainless Steel) absorber</a:t>
            </a: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reduce low-p hadron’s punch through</a:t>
            </a:r>
          </a:p>
          <a:p>
            <a:pPr marL="727200" lvl="1" indent="-270000">
              <a:lnSpc>
                <a:spcPts val="2200"/>
              </a:lnSpc>
              <a:buClr>
                <a:srgbClr val="002060"/>
              </a:buClr>
              <a:buSzPct val="75000"/>
              <a:buFont typeface="Arial" pitchFamily="34" charset="0"/>
              <a:buChar char="•"/>
            </a:pPr>
            <a:r>
              <a:rPr lang="en-US" altLang="ko-KR" sz="1600" b="1" dirty="0" smtClean="0">
                <a:solidFill>
                  <a:srgbClr val="AC5200"/>
                </a:solidFill>
              </a:rPr>
              <a:t>MuTRG</a:t>
            </a: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fast determination of high momentum tracks (tracking)</a:t>
            </a:r>
          </a:p>
          <a:p>
            <a:pPr marL="727200" lvl="1" indent="-270000">
              <a:lnSpc>
                <a:spcPts val="2200"/>
              </a:lnSpc>
              <a:buClr>
                <a:srgbClr val="002060"/>
              </a:buClr>
              <a:buSzPct val="75000"/>
              <a:buFont typeface="Arial" pitchFamily="34" charset="0"/>
              <a:buChar char="•"/>
            </a:pPr>
            <a:r>
              <a:rPr lang="en-US" altLang="ko-KR" sz="1600" b="1" dirty="0" smtClean="0">
                <a:solidFill>
                  <a:srgbClr val="00B050"/>
                </a:solidFill>
              </a:rPr>
              <a:t>RPC</a:t>
            </a: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provide timing information and rough position information (timing + tracking)</a:t>
            </a:r>
          </a:p>
        </p:txBody>
      </p:sp>
      <p:grpSp>
        <p:nvGrpSpPr>
          <p:cNvPr id="151" name="그룹 150"/>
          <p:cNvGrpSpPr>
            <a:grpSpLocks noChangeAspect="1"/>
          </p:cNvGrpSpPr>
          <p:nvPr/>
        </p:nvGrpSpPr>
        <p:grpSpPr>
          <a:xfrm>
            <a:off x="1549726" y="957610"/>
            <a:ext cx="6929751" cy="4383802"/>
            <a:chOff x="1810186" y="1190038"/>
            <a:chExt cx="6213172" cy="3930488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67012" y="1391568"/>
              <a:ext cx="5888900" cy="3728958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</p:pic>
        <p:grpSp>
          <p:nvGrpSpPr>
            <p:cNvPr id="143" name="그룹 142"/>
            <p:cNvGrpSpPr/>
            <p:nvPr/>
          </p:nvGrpSpPr>
          <p:grpSpPr>
            <a:xfrm>
              <a:off x="3347864" y="1190038"/>
              <a:ext cx="3456384" cy="1518884"/>
              <a:chOff x="3347864" y="1190038"/>
              <a:chExt cx="3456384" cy="1518884"/>
            </a:xfrm>
          </p:grpSpPr>
          <p:sp>
            <p:nvSpPr>
              <p:cNvPr id="31" name="TextBox 23"/>
              <p:cNvSpPr txBox="1">
                <a:spLocks noChangeArrowheads="1"/>
              </p:cNvSpPr>
              <p:nvPr/>
            </p:nvSpPr>
            <p:spPr bwMode="auto">
              <a:xfrm>
                <a:off x="4446880" y="1190038"/>
                <a:ext cx="785818" cy="276999"/>
              </a:xfrm>
              <a:prstGeom prst="rect">
                <a:avLst/>
              </a:prstGeom>
              <a:solidFill>
                <a:srgbClr val="AC52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sz="1200" b="1" dirty="0" smtClean="0">
                    <a:cs typeface="Times New Roman" pitchFamily="18" charset="0"/>
                  </a:rPr>
                  <a:t>MuTRG</a:t>
                </a:r>
                <a:endParaRPr lang="ko-KR" altLang="en-US" sz="1200" b="1" dirty="0">
                  <a:cs typeface="Times New Roman" pitchFamily="18" charset="0"/>
                </a:endParaRPr>
              </a:p>
            </p:txBody>
          </p:sp>
          <p:cxnSp>
            <p:nvCxnSpPr>
              <p:cNvPr id="32" name="직선 화살표 연결선 31"/>
              <p:cNvCxnSpPr>
                <a:stCxn id="31" idx="2"/>
              </p:cNvCxnSpPr>
              <p:nvPr/>
            </p:nvCxnSpPr>
            <p:spPr>
              <a:xfrm flipH="1">
                <a:off x="4245297" y="1467037"/>
                <a:ext cx="594492" cy="1241885"/>
              </a:xfrm>
              <a:prstGeom prst="straightConnector1">
                <a:avLst/>
              </a:prstGeom>
              <a:ln w="15875">
                <a:solidFill>
                  <a:srgbClr val="B05400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직선 화살표 연결선 32"/>
              <p:cNvCxnSpPr>
                <a:stCxn id="31" idx="2"/>
              </p:cNvCxnSpPr>
              <p:nvPr/>
            </p:nvCxnSpPr>
            <p:spPr>
              <a:xfrm>
                <a:off x="4839789" y="1467037"/>
                <a:ext cx="576673" cy="1241885"/>
              </a:xfrm>
              <a:prstGeom prst="straightConnector1">
                <a:avLst/>
              </a:prstGeom>
              <a:ln w="15875">
                <a:solidFill>
                  <a:srgbClr val="B05400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직선 화살표 연결선 34"/>
              <p:cNvCxnSpPr>
                <a:stCxn id="31" idx="2"/>
              </p:cNvCxnSpPr>
              <p:nvPr/>
            </p:nvCxnSpPr>
            <p:spPr>
              <a:xfrm flipH="1">
                <a:off x="3851920" y="1467037"/>
                <a:ext cx="987869" cy="1025859"/>
              </a:xfrm>
              <a:prstGeom prst="straightConnector1">
                <a:avLst/>
              </a:prstGeom>
              <a:ln w="15875">
                <a:solidFill>
                  <a:srgbClr val="B05400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직선 화살표 연결선 35"/>
              <p:cNvCxnSpPr>
                <a:stCxn id="31" idx="2"/>
              </p:cNvCxnSpPr>
              <p:nvPr/>
            </p:nvCxnSpPr>
            <p:spPr>
              <a:xfrm flipH="1">
                <a:off x="3347864" y="1467037"/>
                <a:ext cx="1491925" cy="665819"/>
              </a:xfrm>
              <a:prstGeom prst="straightConnector1">
                <a:avLst/>
              </a:prstGeom>
              <a:ln w="15875">
                <a:solidFill>
                  <a:srgbClr val="B05400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직선 화살표 연결선 36"/>
              <p:cNvCxnSpPr>
                <a:stCxn id="31" idx="2"/>
              </p:cNvCxnSpPr>
              <p:nvPr/>
            </p:nvCxnSpPr>
            <p:spPr>
              <a:xfrm>
                <a:off x="4839789" y="1467037"/>
                <a:ext cx="1964459" cy="305779"/>
              </a:xfrm>
              <a:prstGeom prst="straightConnector1">
                <a:avLst/>
              </a:prstGeom>
              <a:ln w="15875">
                <a:solidFill>
                  <a:srgbClr val="B05400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직선 화살표 연결선 37"/>
              <p:cNvCxnSpPr>
                <a:stCxn id="31" idx="2"/>
              </p:cNvCxnSpPr>
              <p:nvPr/>
            </p:nvCxnSpPr>
            <p:spPr>
              <a:xfrm>
                <a:off x="4839789" y="1467037"/>
                <a:ext cx="1172371" cy="953851"/>
              </a:xfrm>
              <a:prstGeom prst="straightConnector1">
                <a:avLst/>
              </a:prstGeom>
              <a:ln w="15875">
                <a:solidFill>
                  <a:srgbClr val="B05400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9" name="그룹 148"/>
            <p:cNvGrpSpPr/>
            <p:nvPr/>
          </p:nvGrpSpPr>
          <p:grpSpPr>
            <a:xfrm>
              <a:off x="7419747" y="1296786"/>
              <a:ext cx="603611" cy="3498998"/>
              <a:chOff x="7419747" y="1296786"/>
              <a:chExt cx="603611" cy="3498998"/>
            </a:xfrm>
          </p:grpSpPr>
          <p:sp>
            <p:nvSpPr>
              <p:cNvPr id="18" name="TextBox 25"/>
              <p:cNvSpPr txBox="1">
                <a:spLocks noChangeArrowheads="1"/>
              </p:cNvSpPr>
              <p:nvPr/>
            </p:nvSpPr>
            <p:spPr bwMode="auto">
              <a:xfrm>
                <a:off x="7419747" y="1296786"/>
                <a:ext cx="603611" cy="276999"/>
              </a:xfrm>
              <a:prstGeom prst="rect">
                <a:avLst/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sz="1200" b="1" dirty="0" smtClean="0">
                    <a:cs typeface="Times New Roman" pitchFamily="18" charset="0"/>
                  </a:rPr>
                  <a:t>RPC </a:t>
                </a:r>
                <a:r>
                  <a:rPr lang="en-US" altLang="ko-KR" sz="1200" b="1" dirty="0">
                    <a:cs typeface="Times New Roman" pitchFamily="18" charset="0"/>
                  </a:rPr>
                  <a:t>3</a:t>
                </a:r>
                <a:endParaRPr lang="ko-KR" altLang="en-US" sz="1200" b="1" dirty="0">
                  <a:cs typeface="Times New Roman" pitchFamily="18" charset="0"/>
                </a:endParaRPr>
              </a:p>
            </p:txBody>
          </p:sp>
          <p:sp>
            <p:nvSpPr>
              <p:cNvPr id="46" name="직사각형 45"/>
              <p:cNvSpPr/>
              <p:nvPr/>
            </p:nvSpPr>
            <p:spPr>
              <a:xfrm>
                <a:off x="7678662" y="1573784"/>
                <a:ext cx="85782" cy="3222000"/>
              </a:xfrm>
              <a:prstGeom prst="rect">
                <a:avLst/>
              </a:prstGeom>
              <a:noFill/>
              <a:ln w="15875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50" name="그룹 149"/>
            <p:cNvGrpSpPr/>
            <p:nvPr/>
          </p:nvGrpSpPr>
          <p:grpSpPr>
            <a:xfrm>
              <a:off x="1810186" y="1300546"/>
              <a:ext cx="603611" cy="3503646"/>
              <a:chOff x="1810186" y="1300546"/>
              <a:chExt cx="603611" cy="3503646"/>
            </a:xfrm>
          </p:grpSpPr>
          <p:sp>
            <p:nvSpPr>
              <p:cNvPr id="101" name="직사각형 100"/>
              <p:cNvSpPr/>
              <p:nvPr/>
            </p:nvSpPr>
            <p:spPr>
              <a:xfrm>
                <a:off x="2069101" y="1582192"/>
                <a:ext cx="85782" cy="3222000"/>
              </a:xfrm>
              <a:prstGeom prst="rect">
                <a:avLst/>
              </a:prstGeom>
              <a:noFill/>
              <a:ln w="15875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2" name="TextBox 25"/>
              <p:cNvSpPr txBox="1">
                <a:spLocks noChangeArrowheads="1"/>
              </p:cNvSpPr>
              <p:nvPr/>
            </p:nvSpPr>
            <p:spPr bwMode="auto">
              <a:xfrm>
                <a:off x="1810186" y="1300546"/>
                <a:ext cx="603611" cy="276999"/>
              </a:xfrm>
              <a:prstGeom prst="rect">
                <a:avLst/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sz="1200" b="1" dirty="0" smtClean="0">
                    <a:cs typeface="Times New Roman" pitchFamily="18" charset="0"/>
                  </a:rPr>
                  <a:t>RPC </a:t>
                </a:r>
                <a:r>
                  <a:rPr lang="en-US" altLang="ko-KR" sz="1200" b="1" dirty="0">
                    <a:cs typeface="Times New Roman" pitchFamily="18" charset="0"/>
                  </a:rPr>
                  <a:t>3</a:t>
                </a:r>
                <a:endParaRPr lang="ko-KR" altLang="en-US" sz="1200" b="1" dirty="0">
                  <a:cs typeface="Times New Roman" pitchFamily="18" charset="0"/>
                </a:endParaRPr>
              </a:p>
            </p:txBody>
          </p:sp>
        </p:grpSp>
        <p:grpSp>
          <p:nvGrpSpPr>
            <p:cNvPr id="142" name="그룹 141"/>
            <p:cNvGrpSpPr/>
            <p:nvPr/>
          </p:nvGrpSpPr>
          <p:grpSpPr>
            <a:xfrm>
              <a:off x="4245297" y="2708920"/>
              <a:ext cx="1171165" cy="1279621"/>
              <a:chOff x="4245297" y="2708920"/>
              <a:chExt cx="1171165" cy="1279621"/>
            </a:xfrm>
          </p:grpSpPr>
          <p:sp>
            <p:nvSpPr>
              <p:cNvPr id="103" name="직사각형 102"/>
              <p:cNvSpPr/>
              <p:nvPr/>
            </p:nvSpPr>
            <p:spPr>
              <a:xfrm>
                <a:off x="4245297" y="2708920"/>
                <a:ext cx="72000" cy="1008112"/>
              </a:xfrm>
              <a:prstGeom prst="rect">
                <a:avLst/>
              </a:prstGeom>
              <a:noFill/>
              <a:ln w="15875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7" name="직사각형 106"/>
              <p:cNvSpPr/>
              <p:nvPr/>
            </p:nvSpPr>
            <p:spPr>
              <a:xfrm>
                <a:off x="5344462" y="2708920"/>
                <a:ext cx="72000" cy="1008112"/>
              </a:xfrm>
              <a:prstGeom prst="rect">
                <a:avLst/>
              </a:prstGeom>
              <a:noFill/>
              <a:ln w="15875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18" name="그룹 117"/>
              <p:cNvGrpSpPr/>
              <p:nvPr/>
            </p:nvGrpSpPr>
            <p:grpSpPr>
              <a:xfrm>
                <a:off x="4330794" y="3508991"/>
                <a:ext cx="1002741" cy="479550"/>
                <a:chOff x="4330794" y="3508991"/>
                <a:chExt cx="1002741" cy="479550"/>
              </a:xfrm>
            </p:grpSpPr>
            <p:sp>
              <p:nvSpPr>
                <p:cNvPr id="34" name="TextBox 23"/>
                <p:cNvSpPr txBox="1">
                  <a:spLocks noChangeArrowheads="1"/>
                </p:cNvSpPr>
                <p:nvPr/>
              </p:nvSpPr>
              <p:spPr bwMode="auto">
                <a:xfrm>
                  <a:off x="4545007" y="3718541"/>
                  <a:ext cx="574485" cy="270000"/>
                </a:xfrm>
                <a:prstGeom prst="rect">
                  <a:avLst/>
                </a:prstGeom>
                <a:solidFill>
                  <a:srgbClr val="00B05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anchor="ctr">
                  <a:spAutoFit/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ko-KR" sz="1200" b="1" dirty="0" smtClean="0">
                      <a:cs typeface="Times New Roman" pitchFamily="18" charset="0"/>
                    </a:rPr>
                    <a:t>RPC 1</a:t>
                  </a:r>
                  <a:endParaRPr lang="ko-KR" altLang="en-US" sz="1200" b="1" dirty="0">
                    <a:cs typeface="Times New Roman" pitchFamily="18" charset="0"/>
                  </a:endParaRPr>
                </a:p>
              </p:txBody>
            </p:sp>
            <p:cxnSp>
              <p:nvCxnSpPr>
                <p:cNvPr id="98" name="직선 화살표 연결선 97"/>
                <p:cNvCxnSpPr>
                  <a:cxnSpLocks noChangeAspect="1"/>
                </p:cNvCxnSpPr>
                <p:nvPr/>
              </p:nvCxnSpPr>
              <p:spPr>
                <a:xfrm flipH="1" flipV="1">
                  <a:off x="4330794" y="3530624"/>
                  <a:ext cx="476438" cy="177088"/>
                </a:xfrm>
                <a:prstGeom prst="straightConnector1">
                  <a:avLst/>
                </a:prstGeom>
                <a:ln w="15875">
                  <a:solidFill>
                    <a:srgbClr val="00C459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직선 화살표 연결선 114"/>
                <p:cNvCxnSpPr>
                  <a:cxnSpLocks noChangeAspect="1"/>
                </p:cNvCxnSpPr>
                <p:nvPr/>
              </p:nvCxnSpPr>
              <p:spPr>
                <a:xfrm flipV="1">
                  <a:off x="4809453" y="3508991"/>
                  <a:ext cx="524082" cy="194797"/>
                </a:xfrm>
                <a:prstGeom prst="straightConnector1">
                  <a:avLst/>
                </a:prstGeom>
                <a:ln w="15875">
                  <a:solidFill>
                    <a:srgbClr val="00C459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1" name="그룹 140"/>
            <p:cNvGrpSpPr/>
            <p:nvPr/>
          </p:nvGrpSpPr>
          <p:grpSpPr>
            <a:xfrm>
              <a:off x="4079741" y="3068960"/>
              <a:ext cx="1512000" cy="1405823"/>
              <a:chOff x="4079741" y="3068960"/>
              <a:chExt cx="1512000" cy="1405823"/>
            </a:xfrm>
          </p:grpSpPr>
          <p:sp>
            <p:nvSpPr>
              <p:cNvPr id="39" name="TextBox 82"/>
              <p:cNvSpPr txBox="1"/>
              <p:nvPr/>
            </p:nvSpPr>
            <p:spPr>
              <a:xfrm>
                <a:off x="4079741" y="4220867"/>
                <a:ext cx="1512000" cy="253916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  <a:alpha val="75000"/>
                </a:schemeClr>
              </a:solidFill>
            </p:spPr>
            <p:txBody>
              <a:bodyPr wrap="square" rtlCol="0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algn="ctr"/>
                <a:r>
                  <a:rPr lang="en-US" altLang="ko-KR" sz="1050" b="1" dirty="0" smtClean="0">
                    <a:cs typeface="Times New Roman" pitchFamily="18" charset="0"/>
                  </a:rPr>
                  <a:t>SS310 (35 cm) absorber</a:t>
                </a:r>
              </a:p>
            </p:txBody>
          </p:sp>
          <p:cxnSp>
            <p:nvCxnSpPr>
              <p:cNvPr id="41" name="직선 화살표 연결선 40"/>
              <p:cNvCxnSpPr/>
              <p:nvPr/>
            </p:nvCxnSpPr>
            <p:spPr>
              <a:xfrm flipH="1" flipV="1">
                <a:off x="4995504" y="3357650"/>
                <a:ext cx="430471" cy="863438"/>
              </a:xfrm>
              <a:prstGeom prst="straightConnector1">
                <a:avLst/>
              </a:prstGeom>
              <a:ln w="15875">
                <a:solidFill>
                  <a:schemeClr val="tx2">
                    <a:lumMod val="60000"/>
                    <a:lumOff val="40000"/>
                  </a:schemeClr>
                </a:solidFill>
                <a:headEnd type="none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82"/>
              <p:cNvSpPr txBox="1"/>
              <p:nvPr/>
            </p:nvSpPr>
            <p:spPr>
              <a:xfrm rot="-5400000">
                <a:off x="4851504" y="3168650"/>
                <a:ext cx="288000" cy="900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  <a:alpha val="75000"/>
                </a:schemeClr>
              </a:solidFill>
            </p:spPr>
            <p:txBody>
              <a:bodyPr wrap="square" rtlCol="0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algn="ctr"/>
                <a:endParaRPr lang="en-US" altLang="ko-KR" sz="1200" b="1" dirty="0" smtClean="0">
                  <a:cs typeface="Times New Roman" pitchFamily="18" charset="0"/>
                </a:endParaRPr>
              </a:p>
            </p:txBody>
          </p:sp>
          <p:sp>
            <p:nvSpPr>
              <p:cNvPr id="76" name="TextBox 82"/>
              <p:cNvSpPr txBox="1"/>
              <p:nvPr/>
            </p:nvSpPr>
            <p:spPr>
              <a:xfrm rot="-5400000">
                <a:off x="4532308" y="3167960"/>
                <a:ext cx="288000" cy="900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  <a:alpha val="75000"/>
                </a:schemeClr>
              </a:solidFill>
            </p:spPr>
            <p:txBody>
              <a:bodyPr wrap="square" rtlCol="0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algn="ctr"/>
                <a:endParaRPr lang="en-US" altLang="ko-KR" sz="1200" b="1" dirty="0" smtClean="0">
                  <a:cs typeface="Times New Roman" pitchFamily="18" charset="0"/>
                </a:endParaRPr>
              </a:p>
            </p:txBody>
          </p:sp>
          <p:cxnSp>
            <p:nvCxnSpPr>
              <p:cNvPr id="138" name="직선 화살표 연결선 137"/>
              <p:cNvCxnSpPr/>
              <p:nvPr/>
            </p:nvCxnSpPr>
            <p:spPr>
              <a:xfrm flipV="1">
                <a:off x="4245301" y="3356992"/>
                <a:ext cx="432000" cy="863438"/>
              </a:xfrm>
              <a:prstGeom prst="straightConnector1">
                <a:avLst/>
              </a:prstGeom>
              <a:ln w="15875">
                <a:solidFill>
                  <a:schemeClr val="tx2">
                    <a:lumMod val="60000"/>
                    <a:lumOff val="40000"/>
                  </a:schemeClr>
                </a:solidFill>
                <a:headEnd type="none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3" name="제목 1"/>
          <p:cNvSpPr>
            <a:spLocks noGrp="1"/>
          </p:cNvSpPr>
          <p:nvPr>
            <p:ph type="title"/>
          </p:nvPr>
        </p:nvSpPr>
        <p:spPr>
          <a:xfrm>
            <a:off x="714348" y="0"/>
            <a:ext cx="8429652" cy="725470"/>
          </a:xfrm>
        </p:spPr>
        <p:txBody>
          <a:bodyPr>
            <a:normAutofit/>
          </a:bodyPr>
          <a:lstStyle/>
          <a:p>
            <a:pPr algn="l"/>
            <a:r>
              <a:rPr lang="en-US" altLang="ko-KR" sz="3000" dirty="0" smtClean="0"/>
              <a:t>  </a:t>
            </a:r>
            <a:r>
              <a:rPr lang="en-US" altLang="ko-KR" sz="3000" b="1" dirty="0"/>
              <a:t>2</a:t>
            </a:r>
            <a:r>
              <a:rPr lang="en-US" altLang="ko-KR" sz="3000" b="1" dirty="0" smtClean="0"/>
              <a:t>. PHENIX RPCs</a:t>
            </a:r>
            <a:r>
              <a:rPr lang="en-US" altLang="ko-KR" sz="2000" b="1" dirty="0" smtClean="0"/>
              <a:t> - a. Overview</a:t>
            </a:r>
            <a:endParaRPr lang="ko-KR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71604" y="5085184"/>
            <a:ext cx="6858048" cy="1428760"/>
          </a:xfrm>
          <a:prstGeom prst="rect">
            <a:avLst/>
          </a:prstGeom>
        </p:spPr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0000" marR="0" lvl="0" indent="-2700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ea typeface="굴림" pitchFamily="50" charset="-127"/>
                <a:cs typeface="Times New Roman" pitchFamily="18" charset="0"/>
              </a:rPr>
              <a:t>Momentum selectivity through online sagitta measurement</a:t>
            </a:r>
          </a:p>
          <a:p>
            <a:pPr marL="727200" lvl="2" indent="-270000">
              <a:spcBef>
                <a:spcPct val="20000"/>
              </a:spcBef>
              <a:buSzPct val="75000"/>
              <a:buFont typeface="Arial" pitchFamily="34" charset="0"/>
              <a:buChar char="•"/>
              <a:defRPr/>
            </a:pP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굴림" pitchFamily="50" charset="-127"/>
                <a:cs typeface="Times New Roman" pitchFamily="18" charset="0"/>
              </a:rPr>
              <a:t>Uses MuTr</a:t>
            </a: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굴림" pitchFamily="50" charset="-127"/>
                <a:cs typeface="Times New Roman" pitchFamily="18" charset="0"/>
              </a:rPr>
              <a:t> station </a:t>
            </a: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굴림" pitchFamily="50" charset="-127"/>
                <a:cs typeface="Times New Roman" pitchFamily="18" charset="0"/>
              </a:rPr>
              <a:t>1, 2, 3 and RPC station 1, 3</a:t>
            </a:r>
          </a:p>
          <a:p>
            <a:pPr marL="727200" lvl="2" indent="-270000">
              <a:spcBef>
                <a:spcPct val="20000"/>
              </a:spcBef>
              <a:buSzPct val="75000"/>
              <a:buFont typeface="Arial" pitchFamily="34" charset="0"/>
              <a:buChar char="•"/>
            </a:pP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50" charset="-127"/>
                <a:cs typeface="Times New Roman" pitchFamily="18" charset="0"/>
              </a:rPr>
              <a:t>Implement trigger using fast, parallel logic on FPGA’s</a:t>
            </a:r>
          </a:p>
          <a:p>
            <a:pPr marL="727200" lvl="2" indent="-270000">
              <a:spcBef>
                <a:spcPct val="20000"/>
              </a:spcBef>
              <a:buSzPct val="75000"/>
              <a:buFont typeface="Arial" pitchFamily="34" charset="0"/>
              <a:buChar char="•"/>
            </a:pP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Arial Unicode MS" pitchFamily="50" charset="-127"/>
                <a:cs typeface="Times New Roman" pitchFamily="18" charset="0"/>
              </a:rPr>
              <a:t>Beam related background rejected by RPC’s timing information</a:t>
            </a:r>
          </a:p>
        </p:txBody>
      </p:sp>
      <p:grpSp>
        <p:nvGrpSpPr>
          <p:cNvPr id="52" name="그룹 51"/>
          <p:cNvGrpSpPr/>
          <p:nvPr/>
        </p:nvGrpSpPr>
        <p:grpSpPr>
          <a:xfrm>
            <a:off x="1606095" y="1389205"/>
            <a:ext cx="6694137" cy="3516504"/>
            <a:chOff x="1363893" y="1389205"/>
            <a:chExt cx="6694137" cy="3516504"/>
          </a:xfrm>
        </p:grpSpPr>
        <p:pic>
          <p:nvPicPr>
            <p:cNvPr id="7" name="Picture 4" descr="Image2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59549" y="1457183"/>
              <a:ext cx="5658803" cy="3448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テキスト ボックス 10"/>
            <p:cNvSpPr txBox="1">
              <a:spLocks noChangeArrowheads="1"/>
            </p:cNvSpPr>
            <p:nvPr/>
          </p:nvSpPr>
          <p:spPr bwMode="auto">
            <a:xfrm>
              <a:off x="2337152" y="3899032"/>
              <a:ext cx="668773" cy="338554"/>
            </a:xfrm>
            <a:prstGeom prst="rect">
              <a:avLst/>
            </a:prstGeom>
            <a:solidFill>
              <a:srgbClr val="00B05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ja-JP" sz="1600" b="1" dirty="0" smtClean="0">
                  <a:cs typeface="Times New Roman" pitchFamily="18" charset="0"/>
                </a:rPr>
                <a:t>RPC 1</a:t>
              </a:r>
              <a:endParaRPr kumimoji="1" lang="ja-JP" altLang="en-US" sz="1600" b="1" dirty="0">
                <a:cs typeface="Times New Roman" pitchFamily="18" charset="0"/>
              </a:endParaRPr>
            </a:p>
          </p:txBody>
        </p:sp>
        <p:sp>
          <p:nvSpPr>
            <p:cNvPr id="9" name="TextBox 28"/>
            <p:cNvSpPr txBox="1">
              <a:spLocks noChangeArrowheads="1"/>
            </p:cNvSpPr>
            <p:nvPr/>
          </p:nvSpPr>
          <p:spPr bwMode="auto">
            <a:xfrm>
              <a:off x="7338030" y="4582635"/>
              <a:ext cx="720000" cy="306000"/>
            </a:xfrm>
            <a:prstGeom prst="rect">
              <a:avLst/>
            </a:prstGeom>
            <a:solidFill>
              <a:srgbClr val="00B050"/>
            </a:solidFill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cs typeface="Times New Roman" pitchFamily="18" charset="0"/>
                </a:rPr>
                <a:t>RPC </a:t>
              </a:r>
              <a:r>
                <a:rPr lang="en-US" altLang="ko-KR" sz="1600" b="1" dirty="0">
                  <a:cs typeface="Times New Roman" pitchFamily="18" charset="0"/>
                </a:rPr>
                <a:t>3</a:t>
              </a:r>
              <a:endParaRPr lang="ko-KR" altLang="en-US" sz="1600" b="1" dirty="0">
                <a:cs typeface="Times New Roman" pitchFamily="18" charset="0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864200" y="2004321"/>
              <a:ext cx="1428760" cy="3661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1" name="직선 연결선 10"/>
            <p:cNvCxnSpPr>
              <a:stCxn id="8" idx="3"/>
            </p:cNvCxnSpPr>
            <p:nvPr/>
          </p:nvCxnSpPr>
          <p:spPr>
            <a:xfrm flipV="1">
              <a:off x="3005925" y="3613282"/>
              <a:ext cx="260140" cy="455027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>
              <a:stCxn id="9" idx="1"/>
            </p:cNvCxnSpPr>
            <p:nvPr/>
          </p:nvCxnSpPr>
          <p:spPr>
            <a:xfrm flipH="1" flipV="1">
              <a:off x="7135782" y="4582635"/>
              <a:ext cx="202248" cy="153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正方形/長方形 9"/>
            <p:cNvSpPr/>
            <p:nvPr/>
          </p:nvSpPr>
          <p:spPr bwMode="auto">
            <a:xfrm>
              <a:off x="7099782" y="1389205"/>
              <a:ext cx="72000" cy="3378200"/>
            </a:xfrm>
            <a:prstGeom prst="rect">
              <a:avLst/>
            </a:prstGeom>
            <a:solidFill>
              <a:srgbClr val="00B050">
                <a:alpha val="75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kumimoji="1"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6971316" y="2394290"/>
              <a:ext cx="228600" cy="228600"/>
            </a:xfrm>
            <a:prstGeom prst="irregularSeal1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ko-KR" dirty="0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3247663" y="2345152"/>
              <a:ext cx="72000" cy="1530000"/>
            </a:xfrm>
            <a:prstGeom prst="rect">
              <a:avLst/>
            </a:prstGeom>
            <a:solidFill>
              <a:srgbClr val="00B050">
                <a:alpha val="75000"/>
              </a:srgbClr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ko-KR" dirty="0"/>
            </a:p>
          </p:txBody>
        </p:sp>
        <p:sp>
          <p:nvSpPr>
            <p:cNvPr id="16" name="AutoShape 12"/>
            <p:cNvSpPr>
              <a:spLocks noChangeArrowheads="1"/>
            </p:cNvSpPr>
            <p:nvPr/>
          </p:nvSpPr>
          <p:spPr bwMode="auto">
            <a:xfrm>
              <a:off x="3171463" y="2506198"/>
              <a:ext cx="228600" cy="228600"/>
            </a:xfrm>
            <a:prstGeom prst="irregularSeal1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ko-KR" dirty="0"/>
            </a:p>
          </p:txBody>
        </p:sp>
        <p:cxnSp>
          <p:nvCxnSpPr>
            <p:cNvPr id="17" name="직선 화살표 연결선 16"/>
            <p:cNvCxnSpPr>
              <a:stCxn id="51" idx="2"/>
              <a:endCxn id="10" idx="2"/>
            </p:cNvCxnSpPr>
            <p:nvPr/>
          </p:nvCxnSpPr>
          <p:spPr>
            <a:xfrm>
              <a:off x="2207084" y="2056017"/>
              <a:ext cx="371496" cy="3144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82"/>
            <p:cNvSpPr txBox="1"/>
            <p:nvPr/>
          </p:nvSpPr>
          <p:spPr>
            <a:xfrm>
              <a:off x="1363893" y="1772816"/>
              <a:ext cx="1686382" cy="283201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95000"/>
              </a:schemeClr>
            </a:solidFill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/>
              <a:r>
                <a:rPr lang="en-US" altLang="ko-KR" sz="1050" b="1" dirty="0" smtClean="0">
                  <a:cs typeface="Times New Roman" pitchFamily="18" charset="0"/>
                </a:rPr>
                <a:t>SS310 (35 cm) absorber</a:t>
              </a:r>
            </a:p>
          </p:txBody>
        </p:sp>
      </p:grpSp>
      <p:sp>
        <p:nvSpPr>
          <p:cNvPr id="55" name="제목 1"/>
          <p:cNvSpPr>
            <a:spLocks noGrp="1"/>
          </p:cNvSpPr>
          <p:nvPr>
            <p:ph type="title"/>
          </p:nvPr>
        </p:nvSpPr>
        <p:spPr>
          <a:xfrm>
            <a:off x="714348" y="0"/>
            <a:ext cx="8429652" cy="725470"/>
          </a:xfrm>
        </p:spPr>
        <p:txBody>
          <a:bodyPr>
            <a:normAutofit/>
          </a:bodyPr>
          <a:lstStyle/>
          <a:p>
            <a:pPr algn="l"/>
            <a:r>
              <a:rPr lang="en-US" altLang="ko-KR" sz="3000" dirty="0" smtClean="0"/>
              <a:t>  </a:t>
            </a:r>
            <a:r>
              <a:rPr lang="en-US" altLang="ko-KR" sz="3000" b="1" dirty="0"/>
              <a:t>2</a:t>
            </a:r>
            <a:r>
              <a:rPr lang="en-US" altLang="ko-KR" sz="3000" b="1" dirty="0" smtClean="0"/>
              <a:t>. PHENIX RPCs</a:t>
            </a:r>
            <a:r>
              <a:rPr lang="en-US" altLang="ko-KR" sz="2000" b="1" dirty="0" smtClean="0"/>
              <a:t> - a. Overview</a:t>
            </a:r>
            <a:endParaRPr lang="ko-KR" altLang="en-US" sz="2800" b="1" dirty="0"/>
          </a:p>
        </p:txBody>
      </p:sp>
      <p:sp>
        <p:nvSpPr>
          <p:cNvPr id="56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714348" cy="714356"/>
          </a:xfrm>
        </p:spPr>
        <p:txBody>
          <a:bodyPr/>
          <a:lstStyle/>
          <a:p>
            <a:pPr algn="ctr"/>
            <a:fld id="{4BEDD84E-25D4-4983-8AA1-2863C96F08D9}" type="slidenum">
              <a:rPr lang="ko-KR" altLang="en-US" sz="1500" b="1" smtClean="0">
                <a:solidFill>
                  <a:schemeClr val="tx1"/>
                </a:solidFill>
              </a:rPr>
              <a:pPr algn="ctr"/>
              <a:t>9</a:t>
            </a:fld>
            <a:r>
              <a:rPr lang="en-US" altLang="ko-KR" sz="1500" b="1" dirty="0" smtClean="0">
                <a:solidFill>
                  <a:schemeClr val="tx1"/>
                </a:solidFill>
              </a:rPr>
              <a:t>/</a:t>
            </a:r>
            <a:endParaRPr lang="ko-KR" altLang="en-US" sz="15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ep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/Calibri">
      <a:majorFont>
        <a:latin typeface="Calibri"/>
        <a:ea typeface="맑은 고딕"/>
        <a:cs typeface=""/>
      </a:majorFont>
      <a:minorFont>
        <a:latin typeface="Calibri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Deep Blue</Template>
  <TotalTime>2715</TotalTime>
  <Words>1786</Words>
  <Application>Microsoft Office PowerPoint</Application>
  <PresentationFormat>화면 슬라이드 쇼(4:3)</PresentationFormat>
  <Paragraphs>432</Paragraphs>
  <Slides>30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1" baseType="lpstr">
      <vt:lpstr>Deep Blue</vt:lpstr>
      <vt:lpstr>PowerPoint 프레젠테이션</vt:lpstr>
      <vt:lpstr>  Outline</vt:lpstr>
      <vt:lpstr>  1. Introduction - a. RHIC and PHENIX</vt:lpstr>
      <vt:lpstr>  1. Introduction - a. RHIC and PHENIX</vt:lpstr>
      <vt:lpstr>  1. Introduction - b. W physics</vt:lpstr>
      <vt:lpstr>  1. Introduction - c. PHENIX Run 13</vt:lpstr>
      <vt:lpstr>  1. Introduction - c. PHENIX Run 13</vt:lpstr>
      <vt:lpstr>  2. PHENIX RPCs - a. Overview</vt:lpstr>
      <vt:lpstr>  2. PHENIX RPCs - a. Overview</vt:lpstr>
      <vt:lpstr>  2. PHENIX RPCs - a. Overview</vt:lpstr>
      <vt:lpstr>  2. PHENIX RPCs - a. Overview</vt:lpstr>
      <vt:lpstr>  2. PHENIX RPCs - b. Production, QA, and Installation</vt:lpstr>
      <vt:lpstr>  2. PHENIX RPCs - b. Production, QA, and Installation</vt:lpstr>
      <vt:lpstr>  2. PHENIX RPCs - b. Production, QA, and Installation</vt:lpstr>
      <vt:lpstr>  2. PHENIX RPCs - b. Production, QA, and Installation</vt:lpstr>
      <vt:lpstr>  2. PHENIX RPCs - b. Production, QA, and Installation</vt:lpstr>
      <vt:lpstr>  2. PHENIX RPCs - b. Production, QA, and Installation</vt:lpstr>
      <vt:lpstr>  2. PHENIX RPCs - b. Production, QA, and Installation</vt:lpstr>
      <vt:lpstr>  2. PHENIX RPCs - b. Production, QA, and Installation</vt:lpstr>
      <vt:lpstr>  2. PHENIX RPCs - b. Production, QA, and Installation</vt:lpstr>
      <vt:lpstr>  2. PHENIX RPCs - c. Status at Run 13</vt:lpstr>
      <vt:lpstr>  2. PHENIX RPCs - c. Status at Run 13</vt:lpstr>
      <vt:lpstr>  2. PHENIX RPCs - c. Status at Run 13</vt:lpstr>
      <vt:lpstr>  2. PHENIX RPCs - c. Status at Run 13</vt:lpstr>
      <vt:lpstr>  3. Summary and Perspectives</vt:lpstr>
      <vt:lpstr>  Backup</vt:lpstr>
      <vt:lpstr>  Backup</vt:lpstr>
      <vt:lpstr>  Backup</vt:lpstr>
      <vt:lpstr>  Backup</vt:lpstr>
      <vt:lpstr>  Backup</vt:lpstr>
    </vt:vector>
  </TitlesOfParts>
  <Company>R&amp;D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Microsoft Corporation</dc:creator>
  <cp:lastModifiedBy>Chong Kim</cp:lastModifiedBy>
  <cp:revision>1501</cp:revision>
  <dcterms:created xsi:type="dcterms:W3CDTF">2006-10-05T04:04:58Z</dcterms:created>
  <dcterms:modified xsi:type="dcterms:W3CDTF">2013-04-18T08:23:20Z</dcterms:modified>
</cp:coreProperties>
</file>