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7" r:id="rId4"/>
    <p:sldId id="265" r:id="rId5"/>
    <p:sldId id="288" r:id="rId6"/>
    <p:sldId id="293" r:id="rId7"/>
    <p:sldId id="292" r:id="rId8"/>
    <p:sldId id="269" r:id="rId9"/>
    <p:sldId id="266" r:id="rId10"/>
    <p:sldId id="274" r:id="rId11"/>
    <p:sldId id="270" r:id="rId12"/>
    <p:sldId id="271" r:id="rId13"/>
    <p:sldId id="272" r:id="rId14"/>
    <p:sldId id="291" r:id="rId15"/>
    <p:sldId id="276" r:id="rId16"/>
    <p:sldId id="289" r:id="rId17"/>
    <p:sldId id="278" r:id="rId18"/>
    <p:sldId id="279" r:id="rId19"/>
    <p:sldId id="282" r:id="rId20"/>
    <p:sldId id="290" r:id="rId21"/>
    <p:sldId id="280" r:id="rId22"/>
    <p:sldId id="281" r:id="rId23"/>
    <p:sldId id="283" r:id="rId24"/>
    <p:sldId id="287" r:id="rId25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9E7800"/>
    <a:srgbClr val="228B22"/>
    <a:srgbClr val="2E3917"/>
    <a:srgbClr val="556B2F"/>
    <a:srgbClr val="83C937"/>
    <a:srgbClr val="283214"/>
    <a:srgbClr val="C89800"/>
    <a:srgbClr val="F4EE00"/>
    <a:srgbClr val="6B8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9509" autoAdjust="0"/>
  </p:normalViewPr>
  <p:slideViewPr>
    <p:cSldViewPr>
      <p:cViewPr>
        <p:scale>
          <a:sx n="110" d="100"/>
          <a:sy n="110" d="100"/>
        </p:scale>
        <p:origin x="-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73DCE-7C14-4EFE-8A75-5596E39FD2FE}" type="datetimeFigureOut">
              <a:rPr lang="ko-KR" altLang="en-US" smtClean="0"/>
              <a:pPr/>
              <a:t>2013-10-28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2584-C945-435C-B25B-768830A530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134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BD261-284C-4E17-B878-6BC7DD4A7EE7}" type="datetimeFigureOut">
              <a:rPr lang="ko-KR" altLang="en-US" smtClean="0"/>
              <a:pPr/>
              <a:t>2013-10-28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0F1AE-CEF7-4C70-A302-BDAEEF753E9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866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F1AE-CEF7-4C70-A302-BDAEEF753E99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12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89294" y="1142984"/>
            <a:ext cx="7715304" cy="523273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714348" cy="714356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909843" y="3703694"/>
            <a:ext cx="7324314" cy="2725702"/>
            <a:chOff x="909843" y="3492008"/>
            <a:chExt cx="7324314" cy="2725702"/>
          </a:xfrm>
        </p:grpSpPr>
        <p:grpSp>
          <p:nvGrpSpPr>
            <p:cNvPr id="13" name="그룹 12"/>
            <p:cNvGrpSpPr/>
            <p:nvPr/>
          </p:nvGrpSpPr>
          <p:grpSpPr>
            <a:xfrm>
              <a:off x="909843" y="3492008"/>
              <a:ext cx="7324314" cy="1080000"/>
              <a:chOff x="909843" y="3492008"/>
              <a:chExt cx="7324314" cy="1080000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909843" y="3492008"/>
                <a:ext cx="214314" cy="1080000"/>
              </a:xfrm>
              <a:prstGeom prst="rect">
                <a:avLst/>
              </a:prstGeom>
              <a:solidFill>
                <a:srgbClr val="D84059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1124157" y="3492008"/>
                <a:ext cx="7110000" cy="1080000"/>
              </a:xfrm>
              <a:prstGeom prst="rect">
                <a:avLst/>
              </a:prstGeom>
              <a:noFill/>
              <a:ln w="12700">
                <a:solidFill>
                  <a:srgbClr val="D840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2800" b="1" dirty="0" smtClean="0">
                    <a:solidFill>
                      <a:schemeClr val="tx1"/>
                    </a:solidFill>
                  </a:rPr>
                  <a:t>Introduction and Status of </a:t>
                </a:r>
                <a:r>
                  <a:rPr lang="en-US" altLang="ko-KR" sz="2800" b="1" i="1" dirty="0" smtClean="0">
                    <a:solidFill>
                      <a:schemeClr val="tx1"/>
                    </a:solidFill>
                  </a:rPr>
                  <a:t>W</a:t>
                </a:r>
                <a:r>
                  <a:rPr lang="en-US" altLang="ko-KR" sz="2800" b="1" dirty="0" smtClean="0">
                    <a:solidFill>
                      <a:schemeClr val="tx1"/>
                    </a:solidFill>
                  </a:rPr>
                  <a:t> physics</a:t>
                </a:r>
              </a:p>
              <a:p>
                <a:pPr algn="ctr"/>
                <a:r>
                  <a:rPr lang="en-US" altLang="ko-KR" sz="2800" b="1" dirty="0" smtClean="0">
                    <a:solidFill>
                      <a:schemeClr val="tx1"/>
                    </a:solidFill>
                  </a:rPr>
                  <a:t>in PHENIX </a:t>
                </a:r>
                <a:r>
                  <a:rPr lang="en-US" altLang="ko-KR" sz="2800" b="1" dirty="0" err="1" smtClean="0">
                    <a:solidFill>
                      <a:schemeClr val="tx1"/>
                    </a:solidFill>
                  </a:rPr>
                  <a:t>Muon</a:t>
                </a:r>
                <a:r>
                  <a:rPr lang="en-US" altLang="ko-KR" sz="2800" b="1" dirty="0" smtClean="0">
                    <a:solidFill>
                      <a:schemeClr val="tx1"/>
                    </a:solidFill>
                  </a:rPr>
                  <a:t> Arms</a:t>
                </a:r>
                <a:endParaRPr lang="en-US" sz="2800" b="1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909843" y="4572008"/>
              <a:ext cx="7324314" cy="1645702"/>
              <a:chOff x="909843" y="5212298"/>
              <a:chExt cx="7324314" cy="1645702"/>
            </a:xfrm>
          </p:grpSpPr>
          <p:sp>
            <p:nvSpPr>
              <p:cNvPr id="9" name="직사각형 8"/>
              <p:cNvSpPr/>
              <p:nvPr/>
            </p:nvSpPr>
            <p:spPr>
              <a:xfrm>
                <a:off x="909843" y="5212298"/>
                <a:ext cx="214314" cy="1645702"/>
              </a:xfrm>
              <a:prstGeom prst="rect">
                <a:avLst/>
              </a:prstGeom>
              <a:solidFill>
                <a:srgbClr val="E784A0">
                  <a:alpha val="49804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1124157" y="5214258"/>
                <a:ext cx="7110000" cy="1643742"/>
              </a:xfrm>
              <a:prstGeom prst="rect">
                <a:avLst/>
              </a:prstGeom>
              <a:noFill/>
              <a:ln w="12700">
                <a:solidFill>
                  <a:srgbClr val="E784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ko-KR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Chong Kim</a:t>
                </a:r>
              </a:p>
              <a:p>
                <a:pPr algn="ctr"/>
                <a:r>
                  <a:rPr lang="en-US" altLang="ko-KR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Korea University </a:t>
                </a:r>
                <a:r>
                  <a:rPr lang="en-US" altLang="ko-KR" sz="1600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1 </a:t>
                </a:r>
                <a:r>
                  <a:rPr lang="en-US" altLang="ko-KR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/ RIKEN </a:t>
                </a:r>
                <a:r>
                  <a:rPr lang="en-US" altLang="ko-KR" sz="1600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2</a:t>
                </a:r>
              </a:p>
              <a:p>
                <a:pPr algn="ctr"/>
                <a:endParaRPr lang="en-US" altLang="ko-KR" sz="5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altLang="zh-CN" sz="1200" b="1" i="1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j-lt"/>
                  </a:rPr>
                  <a:t>1 </a:t>
                </a:r>
                <a:r>
                  <a:rPr lang="en-US" altLang="ko-KR" sz="1200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Department of Physics, Korea University, Seoul 136-713, South Korea</a:t>
                </a:r>
              </a:p>
              <a:p>
                <a:pPr algn="ctr"/>
                <a:r>
                  <a:rPr lang="en-US" sz="1200" i="1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2 </a:t>
                </a:r>
                <a:r>
                  <a:rPr lang="en-US" sz="1200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RIKEN, 2-1 </a:t>
                </a:r>
                <a:r>
                  <a:rPr lang="en-US" sz="1200" i="1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Hirosawa</a:t>
                </a:r>
                <a:r>
                  <a:rPr lang="en-US" sz="1200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, Wako, Saitama 351-0198, Japan</a:t>
                </a:r>
                <a:endParaRPr 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  <a:p>
                <a:pPr algn="ctr"/>
                <a:endParaRPr lang="en-US" sz="500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for the PHENIX collaboration</a:t>
                </a: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4644008" y="573814"/>
            <a:ext cx="4248472" cy="1037734"/>
            <a:chOff x="4644008" y="573814"/>
            <a:chExt cx="4248472" cy="1037734"/>
          </a:xfrm>
        </p:grpSpPr>
        <p:grpSp>
          <p:nvGrpSpPr>
            <p:cNvPr id="2" name="그룹 1"/>
            <p:cNvGrpSpPr>
              <a:grpSpLocks noChangeAspect="1"/>
            </p:cNvGrpSpPr>
            <p:nvPr/>
          </p:nvGrpSpPr>
          <p:grpSpPr>
            <a:xfrm>
              <a:off x="7473933" y="573814"/>
              <a:ext cx="1418547" cy="900000"/>
              <a:chOff x="7456689" y="472574"/>
              <a:chExt cx="1560402" cy="990000"/>
            </a:xfrm>
          </p:grpSpPr>
          <p:pic>
            <p:nvPicPr>
              <p:cNvPr id="17" name="Picture 10" descr="C:\Users\C.Kim\Dropbox\Temp\APPC_12th\Figures\logo_KU\crimson1positive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6689" y="472574"/>
                <a:ext cx="735963" cy="99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1" descr="C:\Users\C.Kim\Dropbox\Temp\APPC_12th\Figures\RIKEN_logo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4408" y="472574"/>
                <a:ext cx="772683" cy="99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9" descr="C:\Users\C.Kim\Dropbox\Temp\APPC_12th\Figures\logo_10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621548"/>
              <a:ext cx="2523530" cy="99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028981" y="652310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i="1" dirty="0" smtClean="0"/>
              <a:t>KPS 2013 Fall, </a:t>
            </a:r>
            <a:r>
              <a:rPr lang="en-US" altLang="ko-KR" sz="1200" i="1" dirty="0" err="1" smtClean="0"/>
              <a:t>Changwon</a:t>
            </a:r>
            <a:endParaRPr lang="ko-KR" alt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7/11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/>
              <a:t>3</a:t>
            </a:r>
            <a:r>
              <a:rPr lang="en-US" altLang="ko-KR" sz="2800" b="1" dirty="0" smtClean="0"/>
              <a:t>. W </a:t>
            </a:r>
            <a:r>
              <a:rPr lang="ko-KR" altLang="en-US" sz="2800" b="1" dirty="0" smtClean="0">
                <a:latin typeface="+mn-ea"/>
                <a:ea typeface="+mn-ea"/>
              </a:rPr>
              <a:t>→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μ analysis </a:t>
            </a:r>
            <a:r>
              <a:rPr lang="en-US" altLang="ko-KR" sz="2400" dirty="0" smtClean="0"/>
              <a:t>– c. Composing PDFs</a:t>
            </a:r>
            <a:endParaRPr lang="ko-KR" altLang="en-US" sz="2800" b="1" dirty="0"/>
          </a:p>
        </p:txBody>
      </p:sp>
      <p:grpSp>
        <p:nvGrpSpPr>
          <p:cNvPr id="1039" name="그룹 1038"/>
          <p:cNvGrpSpPr/>
          <p:nvPr/>
        </p:nvGrpSpPr>
        <p:grpSpPr>
          <a:xfrm>
            <a:off x="1995037" y="5531785"/>
            <a:ext cx="4413219" cy="1084515"/>
            <a:chOff x="2723511" y="5531785"/>
            <a:chExt cx="4413219" cy="1084515"/>
          </a:xfrm>
        </p:grpSpPr>
        <p:cxnSp>
          <p:nvCxnSpPr>
            <p:cNvPr id="47" name="직선 연결선 46"/>
            <p:cNvCxnSpPr>
              <a:stCxn id="230" idx="2"/>
              <a:endCxn id="1032" idx="0"/>
            </p:cNvCxnSpPr>
            <p:nvPr/>
          </p:nvCxnSpPr>
          <p:spPr>
            <a:xfrm flipH="1">
              <a:off x="4930120" y="5531786"/>
              <a:ext cx="444" cy="190749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0" name="직사각형 259"/>
            <p:cNvSpPr/>
            <p:nvPr/>
          </p:nvSpPr>
          <p:spPr>
            <a:xfrm>
              <a:off x="2723511" y="5939192"/>
              <a:ext cx="4413219" cy="6771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Compose </a:t>
              </a:r>
              <a:r>
                <a:rPr lang="en-US" altLang="ko-KR" sz="1600" b="1" dirty="0" smtClean="0">
                  <a:solidFill>
                    <a:schemeClr val="tx1"/>
                  </a:solidFill>
                </a:rPr>
                <a:t>final combined PDF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: </a:t>
              </a:r>
              <a:r>
                <a:rPr lang="en-US" altLang="ko-KR" sz="1600" b="1" dirty="0" smtClean="0">
                  <a:solidFill>
                    <a:schemeClr val="tx1"/>
                  </a:solidFill>
                </a:rPr>
                <a:t>λ</a:t>
              </a:r>
              <a:r>
                <a:rPr lang="en-US" altLang="ko-KR" sz="1600" b="1" baseline="-25000" dirty="0" smtClean="0">
                  <a:solidFill>
                    <a:schemeClr val="tx1"/>
                  </a:solidFill>
                </a:rPr>
                <a:t> final</a:t>
              </a:r>
            </a:p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+mn-ea"/>
                </a:rPr>
                <a:t>→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perform 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unbinned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maximum likelihood fit</a:t>
              </a:r>
            </a:p>
          </p:txBody>
        </p:sp>
        <p:cxnSp>
          <p:nvCxnSpPr>
            <p:cNvPr id="52" name="꺾인 연결선 51"/>
            <p:cNvCxnSpPr>
              <a:stCxn id="231" idx="2"/>
              <a:endCxn id="1032" idx="6"/>
            </p:cNvCxnSpPr>
            <p:nvPr/>
          </p:nvCxnSpPr>
          <p:spPr>
            <a:xfrm rot="5400000">
              <a:off x="5749300" y="4730607"/>
              <a:ext cx="208749" cy="1811107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꺾인 연결선 58"/>
            <p:cNvCxnSpPr>
              <a:stCxn id="229" idx="2"/>
              <a:endCxn id="1032" idx="2"/>
            </p:cNvCxnSpPr>
            <p:nvPr/>
          </p:nvCxnSpPr>
          <p:spPr>
            <a:xfrm rot="16200000" flipH="1">
              <a:off x="3885605" y="4714019"/>
              <a:ext cx="208749" cy="184428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2" name="타원 1031"/>
            <p:cNvSpPr>
              <a:spLocks noChangeAspect="1"/>
            </p:cNvSpPr>
            <p:nvPr/>
          </p:nvSpPr>
          <p:spPr>
            <a:xfrm>
              <a:off x="4912120" y="5722535"/>
              <a:ext cx="36000" cy="360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>
              <a:solidFill>
                <a:schemeClr val="tx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74" name="직선 연결선 273"/>
            <p:cNvCxnSpPr>
              <a:stCxn id="1032" idx="4"/>
              <a:endCxn id="260" idx="0"/>
            </p:cNvCxnSpPr>
            <p:nvPr/>
          </p:nvCxnSpPr>
          <p:spPr>
            <a:xfrm>
              <a:off x="4930120" y="5758535"/>
              <a:ext cx="1" cy="180657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9" name="그룹 1058"/>
          <p:cNvGrpSpPr/>
          <p:nvPr/>
        </p:nvGrpSpPr>
        <p:grpSpPr>
          <a:xfrm>
            <a:off x="1493074" y="3922020"/>
            <a:ext cx="5401388" cy="1609766"/>
            <a:chOff x="1493074" y="3922020"/>
            <a:chExt cx="5401388" cy="1609766"/>
          </a:xfrm>
        </p:grpSpPr>
        <p:sp>
          <p:nvSpPr>
            <p:cNvPr id="228" name="직사각형 227"/>
            <p:cNvSpPr/>
            <p:nvPr/>
          </p:nvSpPr>
          <p:spPr>
            <a:xfrm>
              <a:off x="1510318" y="4273185"/>
              <a:ext cx="5384144" cy="3737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Compose </a:t>
              </a:r>
              <a:r>
                <a:rPr lang="en-US" altLang="ko-KR" sz="1600" b="1" dirty="0" smtClean="0">
                  <a:solidFill>
                    <a:schemeClr val="tx1"/>
                  </a:solidFill>
                </a:rPr>
                <a:t>2</a:t>
              </a:r>
              <a:r>
                <a:rPr lang="en-US" altLang="ko-KR" sz="1600" b="1" baseline="30000" dirty="0" smtClean="0">
                  <a:solidFill>
                    <a:schemeClr val="tx1"/>
                  </a:solidFill>
                </a:rPr>
                <a:t>nd</a:t>
              </a:r>
              <a:r>
                <a:rPr lang="en-US" altLang="ko-KR" sz="1600" b="1" dirty="0" smtClean="0">
                  <a:solidFill>
                    <a:schemeClr val="tx1"/>
                  </a:solidFill>
                </a:rPr>
                <a:t> PDFs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 by using </a:t>
              </a:r>
              <a:r>
                <a:rPr lang="en-US" altLang="ko-KR" sz="1600" b="1" dirty="0" smtClean="0">
                  <a:solidFill>
                    <a:schemeClr val="tx1"/>
                  </a:solidFill>
                </a:rPr>
                <a:t>η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 and </a:t>
              </a:r>
              <a:r>
                <a:rPr lang="en-US" altLang="ko-KR" sz="1600" b="1" dirty="0" smtClean="0">
                  <a:solidFill>
                    <a:schemeClr val="tx1"/>
                  </a:solidFill>
                </a:rPr>
                <a:t>dw23:</a:t>
              </a:r>
              <a:endParaRPr lang="en-US" altLang="ko-KR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493074" y="4854678"/>
              <a:ext cx="1710000" cy="677108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tx1"/>
                  </a:solidFill>
                </a:rPr>
                <a:t>λ </a:t>
              </a:r>
              <a:r>
                <a:rPr lang="en-US" altLang="ko-KR" sz="1600" b="1" baseline="-25000" dirty="0" smtClean="0">
                  <a:solidFill>
                    <a:schemeClr val="tx1"/>
                  </a:solidFill>
                </a:rPr>
                <a:t>signal 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(η, dw23)</a:t>
              </a:r>
              <a:endParaRPr lang="en-US" altLang="ko-KR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by </a:t>
              </a:r>
              <a:r>
                <a:rPr lang="en-US" altLang="ko-KR" sz="1400" i="1" dirty="0" smtClean="0">
                  <a:solidFill>
                    <a:schemeClr val="tx1"/>
                  </a:solidFill>
                </a:rPr>
                <a:t>W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MC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3347090" y="4854678"/>
              <a:ext cx="1710000" cy="677108"/>
            </a:xfrm>
            <a:prstGeom prst="rect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bg1"/>
                  </a:solidFill>
                </a:rPr>
                <a:t>λ </a:t>
              </a:r>
              <a:r>
                <a:rPr lang="en-US" altLang="ko-KR" sz="1600" b="1" baseline="-25000" dirty="0" smtClean="0">
                  <a:solidFill>
                    <a:schemeClr val="bg1"/>
                  </a:solidFill>
                </a:rPr>
                <a:t>μ BG</a:t>
              </a:r>
              <a:r>
                <a:rPr lang="en-US" altLang="ko-KR" sz="1200" b="1" dirty="0">
                  <a:solidFill>
                    <a:schemeClr val="bg1"/>
                  </a:solidFill>
                </a:rPr>
                <a:t> (η, dw23)</a:t>
              </a:r>
              <a:endParaRPr lang="en-US" altLang="ko-KR" sz="1200" b="1" baseline="-25000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1400" dirty="0" smtClean="0">
                  <a:solidFill>
                    <a:schemeClr val="bg1"/>
                  </a:solidFill>
                </a:rPr>
                <a:t>by </a:t>
              </a:r>
              <a:r>
                <a:rPr lang="en-US" altLang="ko-KR" sz="1400" dirty="0">
                  <a:solidFill>
                    <a:schemeClr val="bg1"/>
                  </a:solidFill>
                </a:rPr>
                <a:t>μ 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background MC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5184462" y="4854678"/>
              <a:ext cx="1710000" cy="677108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tx1"/>
                  </a:solidFill>
                </a:rPr>
                <a:t>λ </a:t>
              </a:r>
              <a:r>
                <a:rPr lang="en-US" altLang="ko-KR" sz="1600" b="1" baseline="-25000" dirty="0" err="1" smtClean="0">
                  <a:solidFill>
                    <a:schemeClr val="tx1"/>
                  </a:solidFill>
                </a:rPr>
                <a:t>Hadronic</a:t>
              </a:r>
              <a:r>
                <a:rPr lang="en-US" altLang="ko-KR" sz="1600" b="1" baseline="-25000" dirty="0" smtClean="0">
                  <a:solidFill>
                    <a:schemeClr val="tx1"/>
                  </a:solidFill>
                </a:rPr>
                <a:t> BG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 (η, dw23)</a:t>
              </a:r>
              <a:endParaRPr lang="en-US" altLang="ko-KR" sz="1200" b="1" baseline="-25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by driven from data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직선 연결선 4"/>
            <p:cNvCxnSpPr>
              <a:stCxn id="228" idx="2"/>
              <a:endCxn id="230" idx="0"/>
            </p:cNvCxnSpPr>
            <p:nvPr/>
          </p:nvCxnSpPr>
          <p:spPr>
            <a:xfrm flipH="1">
              <a:off x="4202090" y="4646944"/>
              <a:ext cx="300" cy="207734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직선 연결선 256"/>
            <p:cNvCxnSpPr>
              <a:endCxn id="229" idx="0"/>
            </p:cNvCxnSpPr>
            <p:nvPr/>
          </p:nvCxnSpPr>
          <p:spPr>
            <a:xfrm>
              <a:off x="2348074" y="4641230"/>
              <a:ext cx="0" cy="213448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직선 연결선 257"/>
            <p:cNvCxnSpPr>
              <a:endCxn id="231" idx="0"/>
            </p:cNvCxnSpPr>
            <p:nvPr/>
          </p:nvCxnSpPr>
          <p:spPr>
            <a:xfrm flipH="1">
              <a:off x="6039462" y="4648956"/>
              <a:ext cx="150" cy="205722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직선 화살표 연결선 258"/>
            <p:cNvCxnSpPr>
              <a:stCxn id="232" idx="2"/>
              <a:endCxn id="228" idx="0"/>
            </p:cNvCxnSpPr>
            <p:nvPr/>
          </p:nvCxnSpPr>
          <p:spPr>
            <a:xfrm flipH="1">
              <a:off x="4202390" y="3922020"/>
              <a:ext cx="308" cy="35116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8" name="그룹 1057"/>
          <p:cNvGrpSpPr/>
          <p:nvPr/>
        </p:nvGrpSpPr>
        <p:grpSpPr>
          <a:xfrm>
            <a:off x="1502698" y="1067827"/>
            <a:ext cx="6957734" cy="3168364"/>
            <a:chOff x="1502698" y="1067827"/>
            <a:chExt cx="6957734" cy="3168364"/>
          </a:xfrm>
        </p:grpSpPr>
        <p:grpSp>
          <p:nvGrpSpPr>
            <p:cNvPr id="236" name="그룹 235"/>
            <p:cNvGrpSpPr/>
            <p:nvPr/>
          </p:nvGrpSpPr>
          <p:grpSpPr>
            <a:xfrm>
              <a:off x="1502698" y="1067827"/>
              <a:ext cx="6957734" cy="1719483"/>
              <a:chOff x="2239881" y="917429"/>
              <a:chExt cx="6957734" cy="1719483"/>
            </a:xfrm>
          </p:grpSpPr>
          <p:cxnSp>
            <p:nvCxnSpPr>
              <p:cNvPr id="238" name="직선 연결선 237"/>
              <p:cNvCxnSpPr/>
              <p:nvPr/>
            </p:nvCxnSpPr>
            <p:spPr>
              <a:xfrm>
                <a:off x="2239881" y="2636912"/>
                <a:ext cx="695773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9" name="그룹 238"/>
              <p:cNvGrpSpPr/>
              <p:nvPr/>
            </p:nvGrpSpPr>
            <p:grpSpPr>
              <a:xfrm>
                <a:off x="3258969" y="917429"/>
                <a:ext cx="3361824" cy="1555712"/>
                <a:chOff x="3226400" y="908720"/>
                <a:chExt cx="3361824" cy="1555712"/>
              </a:xfrm>
            </p:grpSpPr>
            <p:grpSp>
              <p:nvGrpSpPr>
                <p:cNvPr id="240" name="그룹 239"/>
                <p:cNvGrpSpPr/>
                <p:nvPr/>
              </p:nvGrpSpPr>
              <p:grpSpPr>
                <a:xfrm>
                  <a:off x="3226400" y="908720"/>
                  <a:ext cx="3361824" cy="501404"/>
                  <a:chOff x="1547752" y="1077791"/>
                  <a:chExt cx="5976576" cy="891383"/>
                </a:xfrm>
              </p:grpSpPr>
              <p:sp>
                <p:nvSpPr>
                  <p:cNvPr id="247" name="직사각형 246"/>
                  <p:cNvSpPr/>
                  <p:nvPr/>
                </p:nvSpPr>
                <p:spPr>
                  <a:xfrm>
                    <a:off x="3926410" y="1077791"/>
                    <a:ext cx="3597918" cy="8892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ko-KR" sz="1000" dirty="0" smtClean="0">
                        <a:solidFill>
                          <a:schemeClr val="tx1"/>
                        </a:solidFill>
                      </a:rPr>
                      <a:t>Preselected  kinematic variables</a:t>
                    </a:r>
                  </a:p>
                </p:txBody>
              </p:sp>
              <p:grpSp>
                <p:nvGrpSpPr>
                  <p:cNvPr id="248" name="그룹 247"/>
                  <p:cNvGrpSpPr/>
                  <p:nvPr/>
                </p:nvGrpSpPr>
                <p:grpSpPr>
                  <a:xfrm>
                    <a:off x="1547752" y="1079275"/>
                    <a:ext cx="2096351" cy="889899"/>
                    <a:chOff x="1547752" y="1079275"/>
                    <a:chExt cx="2096351" cy="889899"/>
                  </a:xfrm>
                </p:grpSpPr>
                <p:sp>
                  <p:nvSpPr>
                    <p:cNvPr id="251" name="직사각형 250"/>
                    <p:cNvSpPr/>
                    <p:nvPr/>
                  </p:nvSpPr>
                  <p:spPr>
                    <a:xfrm>
                      <a:off x="1548634" y="1702435"/>
                      <a:ext cx="2095201" cy="266739"/>
                    </a:xfrm>
                    <a:prstGeom prst="rect">
                      <a:avLst/>
                    </a:pr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700" b="1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</a:p>
                  </p:txBody>
                </p:sp>
                <p:grpSp>
                  <p:nvGrpSpPr>
                    <p:cNvPr id="252" name="그룹 251"/>
                    <p:cNvGrpSpPr/>
                    <p:nvPr/>
                  </p:nvGrpSpPr>
                  <p:grpSpPr>
                    <a:xfrm>
                      <a:off x="1547752" y="1079275"/>
                      <a:ext cx="2096351" cy="578343"/>
                      <a:chOff x="1547752" y="1079275"/>
                      <a:chExt cx="2096351" cy="578343"/>
                    </a:xfrm>
                  </p:grpSpPr>
                  <p:grpSp>
                    <p:nvGrpSpPr>
                      <p:cNvPr id="253" name="그룹 252"/>
                      <p:cNvGrpSpPr/>
                      <p:nvPr/>
                    </p:nvGrpSpPr>
                    <p:grpSpPr>
                      <a:xfrm>
                        <a:off x="1547752" y="1080087"/>
                        <a:ext cx="1044000" cy="577531"/>
                        <a:chOff x="1547752" y="1080087"/>
                        <a:chExt cx="1044000" cy="577531"/>
                      </a:xfrm>
                    </p:grpSpPr>
                    <p:sp>
                      <p:nvSpPr>
                        <p:cNvPr id="255" name="직사각형 254"/>
                        <p:cNvSpPr/>
                        <p:nvPr/>
                      </p:nvSpPr>
                      <p:spPr>
                        <a:xfrm>
                          <a:off x="1547752" y="1384042"/>
                          <a:ext cx="1044000" cy="273576"/>
                        </a:xfrm>
                        <a:prstGeom prst="rect">
                          <a:avLst/>
                        </a:prstGeom>
                        <a:solidFill>
                          <a:srgbClr val="7030A0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ko-KR" sz="400" b="1" dirty="0" smtClean="0">
                              <a:solidFill>
                                <a:schemeClr val="bg1"/>
                              </a:solidFill>
                            </a:rPr>
                            <a:t>μ BG</a:t>
                          </a:r>
                          <a:endParaRPr lang="en-US" altLang="ko-KR" sz="4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6" name="직사각형 255"/>
                        <p:cNvSpPr/>
                        <p:nvPr/>
                      </p:nvSpPr>
                      <p:spPr>
                        <a:xfrm>
                          <a:off x="1547752" y="1080087"/>
                          <a:ext cx="1044000" cy="273579"/>
                        </a:xfrm>
                        <a:prstGeom prst="rect">
                          <a:avLst/>
                        </a:prstGeom>
                        <a:solidFill>
                          <a:srgbClr val="00B050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wrap="square" rtlCol="0" anchor="ctr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ko-KR" sz="4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W</a:t>
                          </a:r>
                          <a:endParaRPr lang="en-US" altLang="ko-KR" sz="500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54" name="직사각형 253"/>
                      <p:cNvSpPr/>
                      <p:nvPr/>
                    </p:nvSpPr>
                    <p:spPr>
                      <a:xfrm>
                        <a:off x="2592981" y="1079275"/>
                        <a:ext cx="1051122" cy="57600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>
                            <a:alpha val="8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en-US" altLang="ko-KR" sz="700" b="1" dirty="0" smtClean="0">
                            <a:solidFill>
                              <a:schemeClr val="tx1"/>
                            </a:solidFill>
                          </a:rPr>
                          <a:t>MC</a:t>
                        </a:r>
                        <a:endParaRPr lang="ko-KR" altLang="en-US" sz="7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cxnSp>
                <p:nvCxnSpPr>
                  <p:cNvPr id="249" name="직선 연결선 248"/>
                  <p:cNvCxnSpPr>
                    <a:stCxn id="254" idx="3"/>
                  </p:cNvCxnSpPr>
                  <p:nvPr/>
                </p:nvCxnSpPr>
                <p:spPr>
                  <a:xfrm>
                    <a:off x="3644103" y="1367276"/>
                    <a:ext cx="282307" cy="2101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직선 연결선 249"/>
                  <p:cNvCxnSpPr>
                    <a:stCxn id="251" idx="3"/>
                  </p:cNvCxnSpPr>
                  <p:nvPr/>
                </p:nvCxnSpPr>
                <p:spPr>
                  <a:xfrm>
                    <a:off x="3643833" y="1835808"/>
                    <a:ext cx="282577" cy="0"/>
                  </a:xfrm>
                  <a:prstGeom prst="line">
                    <a:avLst/>
                  </a:prstGeom>
                  <a:ln w="63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1" name="그룹 240"/>
                <p:cNvGrpSpPr/>
                <p:nvPr/>
              </p:nvGrpSpPr>
              <p:grpSpPr>
                <a:xfrm>
                  <a:off x="3555764" y="1408895"/>
                  <a:ext cx="2703096" cy="451376"/>
                  <a:chOff x="3555764" y="1541717"/>
                  <a:chExt cx="2703096" cy="451376"/>
                </a:xfrm>
              </p:grpSpPr>
              <p:sp>
                <p:nvSpPr>
                  <p:cNvPr id="245" name="직사각형 244"/>
                  <p:cNvSpPr/>
                  <p:nvPr/>
                </p:nvSpPr>
                <p:spPr>
                  <a:xfrm>
                    <a:off x="3555764" y="1741093"/>
                    <a:ext cx="2703096" cy="2520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r>
                      <a:rPr lang="en-US" altLang="ko-KR" sz="10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altLang="ko-KR" sz="1000" baseline="30000" dirty="0" smtClean="0">
                        <a:solidFill>
                          <a:schemeClr val="tx1"/>
                        </a:solidFill>
                      </a:rPr>
                      <a:t>st</a:t>
                    </a:r>
                    <a:r>
                      <a:rPr lang="en-US" altLang="ko-KR" sz="1000" dirty="0" smtClean="0">
                        <a:solidFill>
                          <a:schemeClr val="tx1"/>
                        </a:solidFill>
                      </a:rPr>
                      <a:t> PDFs  by each variables</a:t>
                    </a:r>
                    <a:endParaRPr lang="en-US" altLang="ko-KR" sz="10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46" name="꺾인 연결선 245"/>
                  <p:cNvCxnSpPr>
                    <a:stCxn id="247" idx="2"/>
                    <a:endCxn id="245" idx="0"/>
                  </p:cNvCxnSpPr>
                  <p:nvPr/>
                </p:nvCxnSpPr>
                <p:spPr>
                  <a:xfrm rot="5400000">
                    <a:off x="5142124" y="1306906"/>
                    <a:ext cx="199375" cy="668998"/>
                  </a:xfrm>
                  <a:prstGeom prst="bentConnector3">
                    <a:avLst/>
                  </a:prstGeom>
                  <a:ln w="6350">
                    <a:solidFill>
                      <a:schemeClr val="tx1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그룹 241"/>
                <p:cNvGrpSpPr/>
                <p:nvPr/>
              </p:nvGrpSpPr>
              <p:grpSpPr>
                <a:xfrm>
                  <a:off x="4175883" y="1860271"/>
                  <a:ext cx="1462857" cy="604161"/>
                  <a:chOff x="4175883" y="1860271"/>
                  <a:chExt cx="1462857" cy="604161"/>
                </a:xfrm>
              </p:grpSpPr>
              <p:cxnSp>
                <p:nvCxnSpPr>
                  <p:cNvPr id="243" name="직선 화살표 연결선 242"/>
                  <p:cNvCxnSpPr>
                    <a:stCxn id="245" idx="2"/>
                    <a:endCxn id="244" idx="0"/>
                  </p:cNvCxnSpPr>
                  <p:nvPr/>
                </p:nvCxnSpPr>
                <p:spPr>
                  <a:xfrm>
                    <a:off x="4907312" y="1860271"/>
                    <a:ext cx="0" cy="172114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tailEnd type="triangl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4" name="직사각형 243"/>
                  <p:cNvSpPr/>
                  <p:nvPr/>
                </p:nvSpPr>
                <p:spPr>
                  <a:xfrm>
                    <a:off x="4175883" y="2032385"/>
                    <a:ext cx="1462857" cy="432047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r>
                      <a:rPr lang="en-US" altLang="ko-KR" sz="1600" b="1" i="1" dirty="0" smtClean="0">
                        <a:solidFill>
                          <a:schemeClr val="bg1"/>
                        </a:solidFill>
                      </a:rPr>
                      <a:t>W</a:t>
                    </a:r>
                    <a:r>
                      <a:rPr lang="en-US" altLang="ko-KR" sz="1600" b="1" dirty="0" smtClean="0">
                        <a:solidFill>
                          <a:schemeClr val="bg1"/>
                        </a:solidFill>
                      </a:rPr>
                      <a:t> likelihood</a:t>
                    </a:r>
                    <a:endParaRPr lang="en-US" altLang="ko-KR" sz="2800" i="1" dirty="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p:grpSp>
          </p:grpSp>
        </p:grpSp>
        <p:grpSp>
          <p:nvGrpSpPr>
            <p:cNvPr id="1057" name="그룹 1056"/>
            <p:cNvGrpSpPr/>
            <p:nvPr/>
          </p:nvGrpSpPr>
          <p:grpSpPr>
            <a:xfrm>
              <a:off x="2031305" y="2527731"/>
              <a:ext cx="4450390" cy="1708460"/>
              <a:chOff x="2031305" y="2527731"/>
              <a:chExt cx="4450390" cy="1708460"/>
            </a:xfrm>
          </p:grpSpPr>
          <p:sp>
            <p:nvSpPr>
              <p:cNvPr id="232" name="직사각형 231"/>
              <p:cNvSpPr/>
              <p:nvPr/>
            </p:nvSpPr>
            <p:spPr>
              <a:xfrm>
                <a:off x="2031305" y="3174501"/>
                <a:ext cx="4342786" cy="74751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1500" dirty="0" smtClean="0">
                    <a:solidFill>
                      <a:schemeClr val="tx1"/>
                    </a:solidFill>
                  </a:rPr>
                  <a:t>Define variables for fit: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700" b="1" dirty="0" smtClean="0">
                    <a:solidFill>
                      <a:schemeClr val="tx1"/>
                    </a:solidFill>
                  </a:rPr>
                  <a:t>η</a:t>
                </a:r>
                <a:r>
                  <a:rPr lang="en-US" altLang="ko-KR" sz="1700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altLang="ko-KR" sz="1700" b="1" dirty="0" smtClean="0">
                    <a:solidFill>
                      <a:schemeClr val="tx1"/>
                    </a:solidFill>
                  </a:rPr>
                  <a:t>dw23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altLang="ko-KR" sz="1400" dirty="0" smtClean="0">
                    <a:solidFill>
                      <a:schemeClr val="tx1"/>
                    </a:solidFill>
                  </a:rPr>
                  <a:t>then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collect samples satisfying W likelihood cut (ex. &gt; 0.92)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3" name="직선 화살표 연결선 232"/>
              <p:cNvCxnSpPr>
                <a:endCxn id="232" idx="0"/>
              </p:cNvCxnSpPr>
              <p:nvPr/>
            </p:nvCxnSpPr>
            <p:spPr>
              <a:xfrm>
                <a:off x="4202698" y="2527731"/>
                <a:ext cx="0" cy="64677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/>
              <p:cNvSpPr txBox="1"/>
              <p:nvPr/>
            </p:nvSpPr>
            <p:spPr>
              <a:xfrm>
                <a:off x="4249448" y="2855475"/>
                <a:ext cx="22322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Scale each sample by luminosity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4249448" y="3959192"/>
                <a:ext cx="17900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dw23 </a:t>
                </a:r>
                <a:r>
                  <a:rPr lang="ko-KR" altLang="en-U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≡</a:t>
                </a:r>
                <a:r>
                  <a:rPr lang="en-US" altLang="ko-KR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</a:t>
                </a:r>
                <a:r>
                  <a:rPr lang="en-US" altLang="ko-KR" sz="1200" baseline="-25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</a:t>
                </a:r>
                <a:r>
                  <a:rPr lang="en-US" altLang="ko-KR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× sin θ × dφ23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7464775" y="1197293"/>
            <a:ext cx="1260000" cy="1260000"/>
            <a:chOff x="7464775" y="1197293"/>
            <a:chExt cx="1260000" cy="1260000"/>
          </a:xfrm>
        </p:grpSpPr>
        <p:sp>
          <p:nvSpPr>
            <p:cNvPr id="1044" name="원형 1043"/>
            <p:cNvSpPr/>
            <p:nvPr/>
          </p:nvSpPr>
          <p:spPr>
            <a:xfrm>
              <a:off x="7464775" y="1197293"/>
              <a:ext cx="1260000" cy="1260000"/>
            </a:xfrm>
            <a:prstGeom prst="pie">
              <a:avLst>
                <a:gd name="adj1" fmla="val 20300466"/>
                <a:gd name="adj2" fmla="val 16200000"/>
              </a:avLst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5" name="원형 284"/>
            <p:cNvSpPr/>
            <p:nvPr/>
          </p:nvSpPr>
          <p:spPr>
            <a:xfrm>
              <a:off x="7464775" y="1197293"/>
              <a:ext cx="1260000" cy="1260000"/>
            </a:xfrm>
            <a:prstGeom prst="pie">
              <a:avLst>
                <a:gd name="adj1" fmla="val 17637199"/>
                <a:gd name="adj2" fmla="val 20295056"/>
              </a:avLst>
            </a:prstGeom>
            <a:solidFill>
              <a:srgbClr val="7030A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6" name="원형 285"/>
            <p:cNvSpPr/>
            <p:nvPr/>
          </p:nvSpPr>
          <p:spPr>
            <a:xfrm>
              <a:off x="7464775" y="1197293"/>
              <a:ext cx="1260000" cy="1260000"/>
            </a:xfrm>
            <a:prstGeom prst="pie">
              <a:avLst>
                <a:gd name="adj1" fmla="val 16200518"/>
                <a:gd name="adj2" fmla="val 17643725"/>
              </a:avLst>
            </a:prstGeom>
            <a:solidFill>
              <a:srgbClr val="00B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2" name="그룹 291"/>
          <p:cNvGrpSpPr>
            <a:grpSpLocks noChangeAspect="1"/>
          </p:cNvGrpSpPr>
          <p:nvPr/>
        </p:nvGrpSpPr>
        <p:grpSpPr>
          <a:xfrm>
            <a:off x="7780652" y="3137667"/>
            <a:ext cx="630000" cy="630000"/>
            <a:chOff x="7465044" y="1035850"/>
            <a:chExt cx="1260000" cy="1260000"/>
          </a:xfrm>
        </p:grpSpPr>
        <p:sp>
          <p:nvSpPr>
            <p:cNvPr id="293" name="원형 292"/>
            <p:cNvSpPr/>
            <p:nvPr/>
          </p:nvSpPr>
          <p:spPr>
            <a:xfrm>
              <a:off x="7465044" y="1035850"/>
              <a:ext cx="1260000" cy="1260000"/>
            </a:xfrm>
            <a:prstGeom prst="pie">
              <a:avLst>
                <a:gd name="adj1" fmla="val 6378522"/>
                <a:gd name="adj2" fmla="val 16200000"/>
              </a:avLst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4" name="원형 293"/>
            <p:cNvSpPr/>
            <p:nvPr/>
          </p:nvSpPr>
          <p:spPr>
            <a:xfrm>
              <a:off x="7465044" y="1035850"/>
              <a:ext cx="1260000" cy="1260000"/>
            </a:xfrm>
            <a:prstGeom prst="pie">
              <a:avLst>
                <a:gd name="adj1" fmla="val 77407"/>
                <a:gd name="adj2" fmla="val 6398635"/>
              </a:avLst>
            </a:prstGeom>
            <a:solidFill>
              <a:srgbClr val="7030A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5" name="원형 294"/>
            <p:cNvSpPr/>
            <p:nvPr/>
          </p:nvSpPr>
          <p:spPr>
            <a:xfrm>
              <a:off x="7465044" y="1035850"/>
              <a:ext cx="1260000" cy="1260000"/>
            </a:xfrm>
            <a:prstGeom prst="pie">
              <a:avLst>
                <a:gd name="adj1" fmla="val 16206440"/>
                <a:gd name="adj2" fmla="val 80492"/>
              </a:avLst>
            </a:prstGeom>
            <a:solidFill>
              <a:srgbClr val="00B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50" name="TextBox 1049"/>
          <p:cNvSpPr txBox="1"/>
          <p:nvPr/>
        </p:nvSpPr>
        <p:spPr>
          <a:xfrm>
            <a:off x="7267829" y="3913461"/>
            <a:ext cx="1656183" cy="139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data</a:t>
            </a:r>
          </a:p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composition</a:t>
            </a: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700"/>
              </a:lnSpc>
            </a:pP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Size: surviving events</a:t>
            </a:r>
          </a:p>
          <a:p>
            <a:pPr>
              <a:lnSpc>
                <a:spcPts val="1700"/>
              </a:lnSpc>
            </a:pP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altLang="ko-KR" sz="1200" dirty="0" smtClean="0">
                <a:solidFill>
                  <a:srgbClr val="00B050"/>
                </a:solidFill>
              </a:rPr>
              <a:t>Green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ko-K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events</a:t>
            </a:r>
          </a:p>
          <a:p>
            <a:pPr>
              <a:lnSpc>
                <a:spcPts val="1700"/>
              </a:lnSpc>
            </a:pPr>
            <a:r>
              <a:rPr lang="en-US" altLang="ko-KR" sz="1200" dirty="0" smtClean="0">
                <a:solidFill>
                  <a:srgbClr val="7030A0"/>
                </a:solidFill>
              </a:rPr>
              <a:t>- Violet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μ BG</a:t>
            </a:r>
          </a:p>
          <a:p>
            <a:pPr>
              <a:lnSpc>
                <a:spcPts val="1700"/>
              </a:lnSpc>
            </a:pP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altLang="ko-KR" sz="1200" dirty="0" smtClean="0">
                <a:solidFill>
                  <a:srgbClr val="00B0F0"/>
                </a:solidFill>
              </a:rPr>
              <a:t>Cyan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Hadronic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BG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8/11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/>
              <a:t>3</a:t>
            </a:r>
            <a:r>
              <a:rPr lang="en-US" altLang="ko-KR" sz="2800" b="1" dirty="0" smtClean="0"/>
              <a:t>. W </a:t>
            </a:r>
            <a:r>
              <a:rPr lang="ko-KR" altLang="en-US" sz="2800" b="1" dirty="0" smtClean="0">
                <a:latin typeface="+mn-ea"/>
                <a:ea typeface="+mn-ea"/>
              </a:rPr>
              <a:t>→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μ analysis </a:t>
            </a:r>
            <a:r>
              <a:rPr lang="en-US" altLang="ko-KR" sz="2400" dirty="0" smtClean="0"/>
              <a:t>– d. S/BG ratio estimation</a:t>
            </a:r>
            <a:r>
              <a:rPr lang="en-US" altLang="ko-KR" sz="2800" b="1" dirty="0" smtClean="0"/>
              <a:t> </a:t>
            </a:r>
            <a:endParaRPr lang="ko-KR" altLang="en-US" sz="2800" b="1" dirty="0"/>
          </a:p>
        </p:txBody>
      </p:sp>
      <p:grpSp>
        <p:nvGrpSpPr>
          <p:cNvPr id="10" name="그룹 9"/>
          <p:cNvGrpSpPr>
            <a:grpSpLocks noChangeAspect="1"/>
          </p:cNvGrpSpPr>
          <p:nvPr/>
        </p:nvGrpSpPr>
        <p:grpSpPr>
          <a:xfrm>
            <a:off x="864756" y="1171043"/>
            <a:ext cx="4904246" cy="5282462"/>
            <a:chOff x="1103990" y="1032950"/>
            <a:chExt cx="5166000" cy="5564402"/>
          </a:xfrm>
        </p:grpSpPr>
        <p:grpSp>
          <p:nvGrpSpPr>
            <p:cNvPr id="8" name="그룹 7"/>
            <p:cNvGrpSpPr/>
            <p:nvPr/>
          </p:nvGrpSpPr>
          <p:grpSpPr>
            <a:xfrm>
              <a:off x="1103990" y="3819808"/>
              <a:ext cx="5166000" cy="2777544"/>
              <a:chOff x="1103990" y="3819808"/>
              <a:chExt cx="5166000" cy="2777544"/>
            </a:xfrm>
          </p:grpSpPr>
          <p:pic>
            <p:nvPicPr>
              <p:cNvPr id="2050" name="Picture 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03990" y="3853005"/>
                <a:ext cx="5166000" cy="2744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374" y="3819808"/>
                <a:ext cx="1623060" cy="281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2226" y="4376896"/>
                <a:ext cx="1131798" cy="1220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그룹 8"/>
            <p:cNvGrpSpPr/>
            <p:nvPr/>
          </p:nvGrpSpPr>
          <p:grpSpPr>
            <a:xfrm>
              <a:off x="1106944" y="1032950"/>
              <a:ext cx="5033963" cy="2783427"/>
              <a:chOff x="1106944" y="1032950"/>
              <a:chExt cx="5033963" cy="2783427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06944" y="1072030"/>
                <a:ext cx="5033963" cy="2744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374" y="1032950"/>
                <a:ext cx="1623060" cy="281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5305" y="1556792"/>
                <a:ext cx="1178719" cy="127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68" y="4388597"/>
            <a:ext cx="3345679" cy="1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내용 개체 틀 2"/>
          <p:cNvSpPr>
            <a:spLocks noGrp="1"/>
          </p:cNvSpPr>
          <p:nvPr/>
        </p:nvSpPr>
        <p:spPr>
          <a:xfrm>
            <a:off x="5760531" y="4005064"/>
            <a:ext cx="3028753" cy="423449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2060"/>
              </a:buClr>
            </a:pP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Estimated S/BG ratio (preliminary)</a:t>
            </a:r>
          </a:p>
        </p:txBody>
      </p:sp>
      <p:sp>
        <p:nvSpPr>
          <p:cNvPr id="22" name="내용 개체 틀 2"/>
          <p:cNvSpPr>
            <a:spLocks noGrp="1"/>
          </p:cNvSpPr>
          <p:nvPr/>
        </p:nvSpPr>
        <p:spPr>
          <a:xfrm>
            <a:off x="5760531" y="1773104"/>
            <a:ext cx="2892152" cy="2015936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2060"/>
              </a:buClr>
              <a:buSzPct val="150000"/>
            </a:pP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2D </a:t>
            </a:r>
            <a:r>
              <a:rPr lang="en-US" altLang="ko-KR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unbinned</a:t>
            </a:r>
            <a:r>
              <a:rPr lang="en-US" altLang="ko-K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max. likelihood fit:</a:t>
            </a:r>
          </a:p>
          <a:p>
            <a:pPr>
              <a:buClr>
                <a:srgbClr val="002060"/>
              </a:buClr>
              <a:buSzPct val="150000"/>
            </a:pP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←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1D projections onto each variable</a:t>
            </a:r>
          </a:p>
          <a:p>
            <a:pPr marL="270000" indent="-270000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altLang="ko-KR" sz="1400" b="1" dirty="0" smtClean="0">
                <a:solidFill>
                  <a:srgbClr val="FF0000"/>
                </a:solidFill>
              </a:rPr>
              <a:t>Signal (</a:t>
            </a:r>
            <a:r>
              <a:rPr lang="en-US" altLang="ko-KR" sz="1400" b="1" u="sng" dirty="0" smtClean="0">
                <a:solidFill>
                  <a:srgbClr val="FF0000"/>
                </a:solidFill>
              </a:rPr>
              <a:t>fit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)</a:t>
            </a:r>
            <a:r>
              <a:rPr lang="en-US" altLang="ko-KR" sz="1200" b="1" dirty="0" smtClean="0"/>
              <a:t>: </a:t>
            </a:r>
            <a:r>
              <a:rPr lang="en-US" altLang="ko-KR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→</a:t>
            </a:r>
            <a:r>
              <a:rPr lang="ko-KR" alt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 and </a:t>
            </a:r>
            <a:r>
              <a:rPr lang="en-US" altLang="ko-KR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 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→</a:t>
            </a:r>
            <a:r>
              <a:rPr lang="ko-KR" alt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μ</a:t>
            </a:r>
          </a:p>
          <a:p>
            <a:pPr marL="270000" indent="-270000">
              <a:lnSpc>
                <a:spcPct val="15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en-US" altLang="ko-KR" sz="1400" b="1" dirty="0" smtClean="0">
                <a:solidFill>
                  <a:srgbClr val="00B050"/>
                </a:solidFill>
              </a:rPr>
              <a:t>μ backgrounds (</a:t>
            </a:r>
            <a:r>
              <a:rPr lang="en-US" altLang="ko-KR" sz="1400" b="1" u="sng" dirty="0" smtClean="0">
                <a:solidFill>
                  <a:srgbClr val="00B050"/>
                </a:solidFill>
              </a:rPr>
              <a:t>fixed</a:t>
            </a:r>
            <a:r>
              <a:rPr lang="en-US" altLang="ko-KR" sz="1400" b="1" dirty="0" smtClean="0">
                <a:solidFill>
                  <a:srgbClr val="00B050"/>
                </a:solidFill>
              </a:rPr>
              <a:t>)</a:t>
            </a:r>
            <a:r>
              <a:rPr lang="en-US" altLang="ko-KR" sz="1200" b="1" dirty="0" smtClean="0"/>
              <a:t>:</a:t>
            </a:r>
          </a:p>
          <a:p>
            <a:pPr indent="270000">
              <a:buClr>
                <a:srgbClr val="7030A0"/>
              </a:buClr>
            </a:pP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sum of various channels of μ BG</a:t>
            </a:r>
          </a:p>
          <a:p>
            <a:pPr indent="270000">
              <a:buClr>
                <a:srgbClr val="7030A0"/>
              </a:buClr>
            </a:pP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altLang="ko-KR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scaled &amp; total efficiency corrected)</a:t>
            </a:r>
            <a:endParaRPr lang="en-US" altLang="ko-KR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0000" indent="-270000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altLang="ko-KR" sz="1400" b="1" dirty="0" err="1" smtClean="0">
                <a:solidFill>
                  <a:srgbClr val="00B0F0"/>
                </a:solidFill>
              </a:rPr>
              <a:t>Hadronic</a:t>
            </a:r>
            <a:r>
              <a:rPr lang="en-US" altLang="ko-KR" sz="1400" b="1" dirty="0" smtClean="0">
                <a:solidFill>
                  <a:srgbClr val="00B0F0"/>
                </a:solidFill>
              </a:rPr>
              <a:t> backgrounds (</a:t>
            </a:r>
            <a:r>
              <a:rPr lang="en-US" altLang="ko-KR" sz="1400" b="1" u="sng" dirty="0" smtClean="0">
                <a:solidFill>
                  <a:srgbClr val="00B0F0"/>
                </a:solidFill>
              </a:rPr>
              <a:t>fit</a:t>
            </a:r>
            <a:r>
              <a:rPr lang="en-US" altLang="ko-KR" sz="1400" b="1" dirty="0" smtClean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06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9/11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/>
              <a:t>3</a:t>
            </a:r>
            <a:r>
              <a:rPr lang="en-US" altLang="ko-KR" sz="2800" b="1" dirty="0" smtClean="0"/>
              <a:t>. W </a:t>
            </a:r>
            <a:r>
              <a:rPr lang="ko-KR" altLang="en-US" sz="2800" b="1" dirty="0" smtClean="0">
                <a:latin typeface="+mn-ea"/>
                <a:ea typeface="+mn-ea"/>
              </a:rPr>
              <a:t>→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μ analysis </a:t>
            </a:r>
            <a:r>
              <a:rPr lang="en-US" altLang="ko-KR" sz="2400" dirty="0" smtClean="0"/>
              <a:t>– e. Single spin asymmetry (A</a:t>
            </a:r>
            <a:r>
              <a:rPr lang="en-US" altLang="ko-KR" sz="2400" baseline="-25000" dirty="0" smtClean="0"/>
              <a:t>L</a:t>
            </a:r>
            <a:r>
              <a:rPr lang="en-US" altLang="ko-KR" sz="2400" dirty="0" smtClean="0"/>
              <a:t>)</a:t>
            </a:r>
            <a:endParaRPr lang="ko-KR" altLang="en-US" sz="2800" b="1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50" y="1008651"/>
            <a:ext cx="44684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내용 개체 틀 2"/>
          <p:cNvSpPr>
            <a:spLocks noGrp="1"/>
          </p:cNvSpPr>
          <p:nvPr/>
        </p:nvSpPr>
        <p:spPr>
          <a:xfrm>
            <a:off x="2305248" y="5211948"/>
            <a:ext cx="5400600" cy="143116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2060"/>
              </a:buClr>
              <a:buSzPct val="150000"/>
            </a:pP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Run 12 preliminary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Beam combined asymmetries for mid / forward rapidity WRT η </a:t>
            </a:r>
            <a:r>
              <a:rPr lang="en-US" altLang="ko-KR" sz="14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mean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Different cut and method applied for mid/forward rapidity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Shows optimistic agreement with theoretic expectation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10/11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4. Summary and Perspectives</a:t>
            </a:r>
            <a:endParaRPr lang="ko-KR" altLang="en-US" sz="2800" b="1" dirty="0"/>
          </a:p>
        </p:txBody>
      </p:sp>
      <p:sp>
        <p:nvSpPr>
          <p:cNvPr id="6" name="내용 개체 틀 2"/>
          <p:cNvSpPr>
            <a:spLocks noGrp="1"/>
          </p:cNvSpPr>
          <p:nvPr/>
        </p:nvSpPr>
        <p:spPr>
          <a:xfrm>
            <a:off x="1193105" y="1059109"/>
            <a:ext cx="7514980" cy="5001369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20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Summary</a:t>
            </a:r>
          </a:p>
          <a:p>
            <a:pPr marL="727200" lvl="1" indent="-270000">
              <a:lnSpc>
                <a:spcPct val="20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physics in RHIC/PHENIX:</a:t>
            </a: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270000">
              <a:lnSpc>
                <a:spcPct val="150000"/>
              </a:lnSpc>
              <a:buClr>
                <a:srgbClr val="002060"/>
              </a:buClr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target better constraint on flavor-decomposed sea quark polarization</a:t>
            </a:r>
          </a:p>
          <a:p>
            <a:pPr marL="727200" lvl="1" indent="-270000">
              <a:lnSpc>
                <a:spcPct val="20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Longitudinally polarized </a:t>
            </a:r>
            <a:r>
              <a:rPr lang="en-US" altLang="ko-KR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pp</a:t>
            </a:r>
            <a:r>
              <a:rPr lang="en-US" altLang="ko-K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PHENIX:</a:t>
            </a:r>
          </a:p>
          <a:p>
            <a:pPr marL="1184400" lvl="2" indent="-270000">
              <a:lnSpc>
                <a:spcPct val="150000"/>
              </a:lnSpc>
              <a:buClr>
                <a:srgbClr val="002060"/>
              </a:buClr>
              <a:buFont typeface="Calibri" panose="020F0502020204030204" pitchFamily="34" charset="0"/>
              <a:buChar char="‒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Total achieved int. </a:t>
            </a:r>
            <a:r>
              <a:rPr lang="en-US" altLang="ko-K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~ 200 pb</a:t>
            </a:r>
            <a:r>
              <a:rPr lang="en-US" altLang="ko-KR" sz="1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-1</a:t>
            </a:r>
          </a:p>
          <a:p>
            <a:pPr marL="1184400" lvl="2" indent="-270000">
              <a:lnSpc>
                <a:spcPct val="150000"/>
              </a:lnSpc>
              <a:buClr>
                <a:srgbClr val="002060"/>
              </a:buClr>
              <a:buFont typeface="Calibri" panose="020F0502020204030204" pitchFamily="34" charset="0"/>
              <a:buChar char="‒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Avg. polarization: ~ 55 % for Run 12/13</a:t>
            </a:r>
          </a:p>
          <a:p>
            <a:pPr marL="727200" lvl="1" indent="-270000">
              <a:lnSpc>
                <a:spcPct val="20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 </a:t>
            </a:r>
            <a:r>
              <a:rPr lang="ko-KR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→</a:t>
            </a:r>
            <a:r>
              <a:rPr lang="ko-KR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 in PHENIX </a:t>
            </a:r>
            <a:r>
              <a:rPr lang="en-US" altLang="ko-KR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Muon</a:t>
            </a: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Arms:</a:t>
            </a:r>
          </a:p>
          <a:p>
            <a:pPr marL="1200150" lvl="2" indent="-285750">
              <a:lnSpc>
                <a:spcPct val="150000"/>
              </a:lnSpc>
              <a:buClr>
                <a:srgbClr val="002060"/>
              </a:buClr>
              <a:buFont typeface="Calibri" panose="020F0502020204030204" pitchFamily="34" charset="0"/>
              <a:buChar char="‒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 analysis method:</a:t>
            </a:r>
          </a:p>
          <a:p>
            <a:pPr marL="1657350" lvl="3" indent="-28575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Backgrounds dominant in region of interest: estimation of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irect S/BG ratio is impossible</a:t>
            </a:r>
          </a:p>
          <a:p>
            <a:pPr marL="1657350" lvl="3" indent="-28575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Estimation of S/BG ratio by using </a:t>
            </a:r>
            <a:r>
              <a:rPr lang="en-US" altLang="ko-KR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unbinned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maximum likelihood fit</a:t>
            </a:r>
          </a:p>
          <a:p>
            <a:pPr marL="1200150" lvl="2" indent="-285750">
              <a:lnSpc>
                <a:spcPct val="150000"/>
              </a:lnSpc>
              <a:buClr>
                <a:srgbClr val="002060"/>
              </a:buClr>
              <a:buFont typeface="Calibri" panose="020F0502020204030204" pitchFamily="34" charset="0"/>
              <a:buChar char="‒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Major challenge: separation of </a:t>
            </a:r>
            <a:r>
              <a:rPr lang="en-US" altLang="ko-K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Hadronic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backgrounds from in-flight decay</a:t>
            </a:r>
          </a:p>
          <a:p>
            <a:pPr marL="1200150" lvl="2" indent="-285750">
              <a:lnSpc>
                <a:spcPct val="150000"/>
              </a:lnSpc>
              <a:buClr>
                <a:srgbClr val="002060"/>
              </a:buClr>
              <a:buFont typeface="Calibri" panose="020F0502020204030204" pitchFamily="34" charset="0"/>
              <a:buChar char="‒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Estimated S/BG ratio: ~ 0.2 to ~ 0.4, varies by side and charge</a:t>
            </a:r>
          </a:p>
          <a:p>
            <a:pPr marL="1200150" lvl="2" indent="-285750">
              <a:lnSpc>
                <a:spcPct val="150000"/>
              </a:lnSpc>
              <a:buClr>
                <a:srgbClr val="002060"/>
              </a:buClr>
              <a:buFont typeface="Calibri" panose="020F0502020204030204" pitchFamily="34" charset="0"/>
              <a:buChar char="‒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Single spin asymmetry: shows optimistic agreement to the theoretic expectation</a:t>
            </a:r>
          </a:p>
        </p:txBody>
      </p:sp>
    </p:spTree>
    <p:extLst>
      <p:ext uri="{BB962C8B-B14F-4D97-AF65-F5344CB8AC3E}">
        <p14:creationId xmlns:p14="http://schemas.microsoft.com/office/powerpoint/2010/main" val="22751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11/11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4. Summary and Perspectives</a:t>
            </a:r>
            <a:endParaRPr lang="ko-KR" altLang="en-US" sz="2800" b="1" dirty="0"/>
          </a:p>
        </p:txBody>
      </p:sp>
      <p:sp>
        <p:nvSpPr>
          <p:cNvPr id="6" name="내용 개체 틀 2"/>
          <p:cNvSpPr>
            <a:spLocks noGrp="1"/>
          </p:cNvSpPr>
          <p:nvPr/>
        </p:nvSpPr>
        <p:spPr>
          <a:xfrm>
            <a:off x="1193105" y="1059109"/>
            <a:ext cx="7514980" cy="2416046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20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Perspectives</a:t>
            </a:r>
          </a:p>
          <a:p>
            <a:pPr marL="727200" lvl="1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Refine current using factors: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efficiency tune, various cross checks…</a:t>
            </a:r>
          </a:p>
          <a:p>
            <a:pPr marL="727200" lvl="1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Inclusion of FVTX matching variables:</a:t>
            </a:r>
          </a:p>
          <a:p>
            <a:pPr marL="1200150" lvl="2" indent="-285750">
              <a:lnSpc>
                <a:spcPct val="150000"/>
              </a:lnSpc>
              <a:buClr>
                <a:srgbClr val="002060"/>
              </a:buClr>
              <a:buFont typeface="Calibri" panose="020F0502020204030204" pitchFamily="34" charset="0"/>
              <a:buChar char="‒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additional high-precision variables available!</a:t>
            </a:r>
          </a:p>
          <a:p>
            <a:pPr marL="1200150" lvl="2" indent="-285750">
              <a:lnSpc>
                <a:spcPct val="150000"/>
              </a:lnSpc>
              <a:buClr>
                <a:srgbClr val="002060"/>
              </a:buClr>
              <a:buFont typeface="Calibri" panose="020F0502020204030204" pitchFamily="34" charset="0"/>
              <a:buChar char="‒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Looking forward enhanced statistics in region of interest as well as reduced error</a:t>
            </a:r>
          </a:p>
          <a:p>
            <a:pPr marL="1200150" lvl="2" indent="-285750">
              <a:lnSpc>
                <a:spcPct val="150000"/>
              </a:lnSpc>
              <a:buClr>
                <a:srgbClr val="002060"/>
              </a:buClr>
              <a:buFont typeface="Calibri" panose="020F0502020204030204" pitchFamily="34" charset="0"/>
              <a:buChar char="‒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Major update required for the proper integration: ongoing</a:t>
            </a:r>
          </a:p>
        </p:txBody>
      </p:sp>
      <p:grpSp>
        <p:nvGrpSpPr>
          <p:cNvPr id="32" name="그룹 31"/>
          <p:cNvGrpSpPr/>
          <p:nvPr/>
        </p:nvGrpSpPr>
        <p:grpSpPr>
          <a:xfrm>
            <a:off x="1979800" y="3720507"/>
            <a:ext cx="5976576" cy="2732829"/>
            <a:chOff x="1979800" y="4005064"/>
            <a:chExt cx="5976576" cy="2732829"/>
          </a:xfrm>
        </p:grpSpPr>
        <p:grpSp>
          <p:nvGrpSpPr>
            <p:cNvPr id="23" name="그룹 22"/>
            <p:cNvGrpSpPr/>
            <p:nvPr/>
          </p:nvGrpSpPr>
          <p:grpSpPr>
            <a:xfrm>
              <a:off x="1979800" y="4005064"/>
              <a:ext cx="5976576" cy="889200"/>
              <a:chOff x="1979800" y="4005064"/>
              <a:chExt cx="5976576" cy="889200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4358458" y="4005064"/>
                <a:ext cx="3597918" cy="889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dirty="0" smtClean="0">
                    <a:solidFill>
                      <a:schemeClr val="tx1"/>
                    </a:solidFill>
                  </a:rPr>
                  <a:t>χ</a:t>
                </a:r>
                <a:r>
                  <a:rPr lang="en-US" altLang="ko-KR" sz="1400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DCA</a:t>
                </a:r>
                <a:r>
                  <a:rPr lang="en-US" altLang="ko-KR" sz="1400" baseline="-25000" dirty="0" err="1" smtClean="0">
                    <a:solidFill>
                      <a:schemeClr val="tx1"/>
                    </a:solidFill>
                  </a:rPr>
                  <a:t>r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, Rpc1DCA, Rpc3DCA, DG0, DDG0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FF0000"/>
                    </a:solidFill>
                  </a:rPr>
                  <a:t>+ </a:t>
                </a:r>
                <a:r>
                  <a:rPr lang="en-US" altLang="ko-KR" sz="1400" b="1" dirty="0" err="1" smtClean="0">
                    <a:solidFill>
                      <a:srgbClr val="FF0000"/>
                    </a:solidFill>
                  </a:rPr>
                  <a:t>FVTX_dr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altLang="ko-KR" sz="1400" b="1" dirty="0" err="1" smtClean="0">
                    <a:solidFill>
                      <a:srgbClr val="FF0000"/>
                    </a:solidFill>
                  </a:rPr>
                  <a:t>FVTX_dφ</a:t>
                </a:r>
                <a:r>
                  <a:rPr lang="en-US" altLang="ko-KR" sz="1400" b="1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altLang="ko-KR" sz="1400" b="1" dirty="0" err="1" smtClean="0">
                    <a:solidFill>
                      <a:srgbClr val="FF0000"/>
                    </a:solidFill>
                  </a:rPr>
                  <a:t>FVTX_dθ</a:t>
                </a:r>
                <a:endParaRPr lang="en-US" altLang="ko-KR" sz="1400" b="1" dirty="0" smtClean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8" name="그룹 7"/>
              <p:cNvGrpSpPr/>
              <p:nvPr/>
            </p:nvGrpSpPr>
            <p:grpSpPr>
              <a:xfrm>
                <a:off x="1979800" y="4005443"/>
                <a:ext cx="2096351" cy="888442"/>
                <a:chOff x="1547752" y="1078170"/>
                <a:chExt cx="2096351" cy="888442"/>
              </a:xfrm>
            </p:grpSpPr>
            <p:sp>
              <p:nvSpPr>
                <p:cNvPr id="11" name="직사각형 10"/>
                <p:cNvSpPr/>
                <p:nvPr/>
              </p:nvSpPr>
              <p:spPr>
                <a:xfrm>
                  <a:off x="1548633" y="1705002"/>
                  <a:ext cx="2095200" cy="26161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1100" b="1" dirty="0" smtClean="0">
                      <a:solidFill>
                        <a:schemeClr val="tx1"/>
                      </a:solidFill>
                    </a:rPr>
                    <a:t>data</a:t>
                  </a:r>
                </a:p>
              </p:txBody>
            </p:sp>
            <p:grpSp>
              <p:nvGrpSpPr>
                <p:cNvPr id="12" name="그룹 11"/>
                <p:cNvGrpSpPr/>
                <p:nvPr/>
              </p:nvGrpSpPr>
              <p:grpSpPr>
                <a:xfrm>
                  <a:off x="1547752" y="1078170"/>
                  <a:ext cx="2096351" cy="579207"/>
                  <a:chOff x="1547752" y="1078170"/>
                  <a:chExt cx="2096351" cy="579207"/>
                </a:xfrm>
              </p:grpSpPr>
              <p:grpSp>
                <p:nvGrpSpPr>
                  <p:cNvPr id="13" name="그룹 12"/>
                  <p:cNvGrpSpPr/>
                  <p:nvPr/>
                </p:nvGrpSpPr>
                <p:grpSpPr>
                  <a:xfrm>
                    <a:off x="1547752" y="1078170"/>
                    <a:ext cx="1044000" cy="579207"/>
                    <a:chOff x="1547752" y="1078170"/>
                    <a:chExt cx="1044000" cy="579207"/>
                  </a:xfrm>
                </p:grpSpPr>
                <p:sp>
                  <p:nvSpPr>
                    <p:cNvPr id="15" name="직사각형 14"/>
                    <p:cNvSpPr/>
                    <p:nvPr/>
                  </p:nvSpPr>
                  <p:spPr>
                    <a:xfrm>
                      <a:off x="1547752" y="1369377"/>
                      <a:ext cx="1044000" cy="288000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</a:rPr>
                        <a:t>μ backgrounds</a:t>
                      </a:r>
                      <a:endParaRPr lang="en-US" altLang="ko-KR" sz="11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" name="직사각형 15"/>
                    <p:cNvSpPr/>
                    <p:nvPr/>
                  </p:nvSpPr>
                  <p:spPr>
                    <a:xfrm>
                      <a:off x="1547752" y="1078170"/>
                      <a:ext cx="1044000" cy="288000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11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</a:t>
                      </a:r>
                      <a:r>
                        <a:rPr lang="en-US" altLang="ko-KR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signal</a:t>
                      </a:r>
                      <a:endParaRPr lang="en-US" altLang="ko-KR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14" name="직사각형 13"/>
                  <p:cNvSpPr/>
                  <p:nvPr/>
                </p:nvSpPr>
                <p:spPr>
                  <a:xfrm>
                    <a:off x="2592982" y="1081377"/>
                    <a:ext cx="1051121" cy="5760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>
                        <a:alpha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ko-KR" sz="1100" b="1" dirty="0" smtClean="0">
                        <a:solidFill>
                          <a:schemeClr val="tx1"/>
                        </a:solidFill>
                      </a:rPr>
                      <a:t>MC simulation</a:t>
                    </a:r>
                  </a:p>
                  <a:p>
                    <a:pPr algn="ctr"/>
                    <a:r>
                      <a:rPr lang="en-US" altLang="ko-KR" sz="1100" dirty="0" smtClean="0">
                        <a:solidFill>
                          <a:schemeClr val="tx1"/>
                        </a:solidFill>
                      </a:rPr>
                      <a:t>(PYTHIA + PISA)</a:t>
                    </a:r>
                    <a:endParaRPr lang="ko-KR" altLang="en-US" sz="11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9" name="직선 연결선 8"/>
              <p:cNvCxnSpPr>
                <a:stCxn id="14" idx="3"/>
              </p:cNvCxnSpPr>
              <p:nvPr/>
            </p:nvCxnSpPr>
            <p:spPr>
              <a:xfrm>
                <a:off x="4076151" y="4296650"/>
                <a:ext cx="28230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>
                <a:stCxn id="11" idx="3"/>
              </p:cNvCxnSpPr>
              <p:nvPr/>
            </p:nvCxnSpPr>
            <p:spPr>
              <a:xfrm>
                <a:off x="4075881" y="4763080"/>
                <a:ext cx="28257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직사각형 17"/>
            <p:cNvSpPr/>
            <p:nvPr/>
          </p:nvSpPr>
          <p:spPr>
            <a:xfrm>
              <a:off x="3926576" y="5225946"/>
              <a:ext cx="2083024" cy="3737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schemeClr val="tx1"/>
                  </a:solidFill>
                </a:rPr>
                <a:t>Compose 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1</a:t>
              </a:r>
              <a:r>
                <a:rPr lang="en-US" altLang="ko-KR" sz="1400" b="1" baseline="30000" dirty="0" smtClean="0">
                  <a:solidFill>
                    <a:schemeClr val="tx1"/>
                  </a:solidFill>
                </a:rPr>
                <a:t>st</a:t>
              </a:r>
              <a:r>
                <a:rPr lang="en-US" altLang="ko-KR" sz="1400" b="1" dirty="0">
                  <a:solidFill>
                    <a:schemeClr val="tx1"/>
                  </a:solidFill>
                </a:rPr>
                <a:t> 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PDFs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en-US" altLang="ko-KR" sz="1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꺾인 연결선 18"/>
            <p:cNvCxnSpPr>
              <a:stCxn id="7" idx="2"/>
              <a:endCxn id="18" idx="0"/>
            </p:cNvCxnSpPr>
            <p:nvPr/>
          </p:nvCxnSpPr>
          <p:spPr>
            <a:xfrm rot="5400000">
              <a:off x="5396912" y="4465441"/>
              <a:ext cx="331682" cy="118932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그룹 25"/>
            <p:cNvGrpSpPr/>
            <p:nvPr/>
          </p:nvGrpSpPr>
          <p:grpSpPr>
            <a:xfrm>
              <a:off x="4236660" y="5599705"/>
              <a:ext cx="1462857" cy="634131"/>
              <a:chOff x="4236660" y="3060251"/>
              <a:chExt cx="1462857" cy="634131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4236660" y="3353943"/>
                <a:ext cx="1462857" cy="34043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altLang="ko-KR" sz="1400" b="1" i="1" dirty="0" smtClean="0">
                    <a:solidFill>
                      <a:schemeClr val="bg1"/>
                    </a:solidFill>
                  </a:rPr>
                  <a:t>W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 likelihood</a:t>
                </a:r>
                <a:endParaRPr lang="en-US" altLang="ko-KR" sz="2400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28" name="직선 화살표 연결선 27"/>
              <p:cNvCxnSpPr>
                <a:endCxn id="27" idx="0"/>
              </p:cNvCxnSpPr>
              <p:nvPr/>
            </p:nvCxnSpPr>
            <p:spPr>
              <a:xfrm>
                <a:off x="4968088" y="3060251"/>
                <a:ext cx="1" cy="293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4608048" y="6337783"/>
              <a:ext cx="72008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 smtClean="0"/>
                <a:t>…</a:t>
              </a:r>
              <a:endParaRPr lang="ko-KR" altLang="en-US" sz="2000" b="1" dirty="0"/>
            </a:p>
          </p:txBody>
        </p:sp>
      </p:grpSp>
      <p:grpSp>
        <p:nvGrpSpPr>
          <p:cNvPr id="38" name="그룹 37"/>
          <p:cNvGrpSpPr>
            <a:grpSpLocks noChangeAspect="1"/>
          </p:cNvGrpSpPr>
          <p:nvPr/>
        </p:nvGrpSpPr>
        <p:grpSpPr>
          <a:xfrm>
            <a:off x="6467639" y="4958928"/>
            <a:ext cx="2268000" cy="1499642"/>
            <a:chOff x="6588223" y="5108665"/>
            <a:chExt cx="2213811" cy="1463811"/>
          </a:xfrm>
        </p:grpSpPr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3" y="5108665"/>
              <a:ext cx="2213811" cy="1463811"/>
            </a:xfrm>
            <a:prstGeom prst="rect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7453091" y="6295475"/>
              <a:ext cx="1348942" cy="276999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/>
                  </a:solidFill>
                </a:rPr>
                <a:t>FVTX event display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04" y="4958149"/>
            <a:ext cx="2516196" cy="15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9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Backup</a:t>
            </a:r>
            <a:r>
              <a:rPr lang="en-US" altLang="ko-KR" sz="2400" dirty="0" smtClean="0"/>
              <a:t> – </a:t>
            </a:r>
            <a:r>
              <a:rPr lang="en-US" altLang="ko-KR" sz="2400" i="1" dirty="0" smtClean="0"/>
              <a:t>W</a:t>
            </a:r>
            <a:r>
              <a:rPr lang="en-US" altLang="ko-KR" sz="2400" dirty="0" smtClean="0"/>
              <a:t> measurement in PHENIX</a:t>
            </a:r>
            <a:endParaRPr lang="ko-KR" altLang="en-US" sz="2800" dirty="0"/>
          </a:p>
        </p:txBody>
      </p:sp>
      <p:cxnSp>
        <p:nvCxnSpPr>
          <p:cNvPr id="101" name="직선 연결선 100"/>
          <p:cNvCxnSpPr>
            <a:stCxn id="96" idx="1"/>
            <a:endCxn id="96" idx="3"/>
          </p:cNvCxnSpPr>
          <p:nvPr/>
        </p:nvCxnSpPr>
        <p:spPr>
          <a:xfrm>
            <a:off x="857875" y="3376597"/>
            <a:ext cx="4111337" cy="0"/>
          </a:xfrm>
          <a:prstGeom prst="line">
            <a:avLst/>
          </a:prstGeom>
          <a:ln w="127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857875" y="1242335"/>
            <a:ext cx="8161203" cy="5153674"/>
            <a:chOff x="857875" y="1320716"/>
            <a:chExt cx="8161203" cy="5153674"/>
          </a:xfrm>
        </p:grpSpPr>
        <p:grpSp>
          <p:nvGrpSpPr>
            <p:cNvPr id="11" name="그룹 10"/>
            <p:cNvGrpSpPr/>
            <p:nvPr/>
          </p:nvGrpSpPr>
          <p:grpSpPr>
            <a:xfrm>
              <a:off x="857875" y="1320716"/>
              <a:ext cx="8161203" cy="4268524"/>
              <a:chOff x="831748" y="1320716"/>
              <a:chExt cx="8161203" cy="4268524"/>
            </a:xfrm>
          </p:grpSpPr>
          <p:pic>
            <p:nvPicPr>
              <p:cNvPr id="9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1748" y="1320716"/>
                <a:ext cx="4111337" cy="4268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" name="그룹 1"/>
              <p:cNvGrpSpPr/>
              <p:nvPr/>
            </p:nvGrpSpPr>
            <p:grpSpPr>
              <a:xfrm>
                <a:off x="4778109" y="1320716"/>
                <a:ext cx="4214842" cy="4268524"/>
                <a:chOff x="4786314" y="1331078"/>
                <a:chExt cx="4214842" cy="4268524"/>
              </a:xfrm>
            </p:grpSpPr>
            <p:pic>
              <p:nvPicPr>
                <p:cNvPr id="98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249179" y="1788285"/>
                  <a:ext cx="3457575" cy="485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9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249179" y="2913537"/>
                  <a:ext cx="3571875" cy="542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0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249179" y="4326989"/>
                  <a:ext cx="2733675" cy="561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02" name="TextBox 101"/>
                <p:cNvSpPr txBox="1"/>
                <p:nvPr/>
              </p:nvSpPr>
              <p:spPr>
                <a:xfrm>
                  <a:off x="4786314" y="1331078"/>
                  <a:ext cx="42148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32000" lvl="2" indent="-270000">
                    <a:buFont typeface="Arial" pitchFamily="34" charset="0"/>
                    <a:buChar char="•"/>
                  </a:pPr>
                  <a:r>
                    <a:rPr lang="en-US" altLang="ko-KR" sz="16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/>
                    </a:rPr>
                    <a:t>If W pdoruction processed only through (a),</a:t>
                  </a: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4786314" y="2467619"/>
                  <a:ext cx="389357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32000" lvl="2" indent="-270000">
                    <a:buFont typeface="Arial" pitchFamily="34" charset="0"/>
                    <a:buChar char="•"/>
                  </a:pPr>
                  <a:r>
                    <a:rPr lang="en-US" altLang="ko-KR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/>
                    </a:rPr>
                    <a:t>If processed only through (b),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4786314" y="3599338"/>
                  <a:ext cx="341126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32000" lvl="2" indent="-270000">
                    <a:buFont typeface="Arial" pitchFamily="34" charset="0"/>
                    <a:buChar char="•"/>
                  </a:pPr>
                  <a:r>
                    <a:rPr lang="en-US" altLang="ko-KR" sz="16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/>
                    </a:rPr>
                    <a:t>In general, the</a:t>
                  </a:r>
                  <a:r>
                    <a:rPr lang="ko-KR" altLang="en-US" sz="16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/>
                    </a:rPr>
                    <a:t> </a:t>
                  </a:r>
                  <a:r>
                    <a:rPr lang="en-US" altLang="ko-KR" sz="16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/>
                    </a:rPr>
                    <a:t>asymmetry</a:t>
                  </a:r>
                  <a:r>
                    <a:rPr lang="ko-KR" altLang="en-US" sz="16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/>
                    </a:rPr>
                    <a:t> </a:t>
                  </a:r>
                  <a:r>
                    <a:rPr lang="en-US" altLang="ko-KR" sz="16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/>
                    </a:rPr>
                    <a:t>is a</a:t>
                  </a:r>
                </a:p>
                <a:p>
                  <a:pPr marL="432000" lvl="2" indent="-270000"/>
                  <a:r>
                    <a:rPr lang="en-US" altLang="ko-KR" sz="16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/>
                    </a:rPr>
                    <a:t>	superposition of two cases:</a:t>
                  </a: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4786314" y="5014827"/>
                  <a:ext cx="341126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32000" lvl="2" indent="-270000"/>
                  <a:r>
                    <a:rPr lang="en-US" altLang="ko-KR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/>
                    </a:rPr>
                    <a:t>*	To </a:t>
                  </a:r>
                  <a:r>
                    <a:rPr lang="en-US" altLang="ko-KR" sz="16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/>
                    </a:rPr>
                    <a:t>obtatin</a:t>
                  </a:r>
                  <a:r>
                    <a:rPr lang="en-US" altLang="ko-KR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/>
                    </a:rPr>
                    <a:t> the asymmetry for W</a:t>
                  </a:r>
                  <a:r>
                    <a:rPr lang="en-US" altLang="ko-KR" sz="1600" baseline="30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/>
                    </a:rPr>
                    <a:t>-</a:t>
                  </a:r>
                  <a:r>
                    <a:rPr lang="en-US" altLang="ko-KR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/>
                    </a:rPr>
                    <a:t>,</a:t>
                  </a:r>
                </a:p>
                <a:p>
                  <a:pPr marL="432000" lvl="2" indent="-270000"/>
                  <a:r>
                    <a:rPr lang="en-US" altLang="ko-KR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/>
                    </a:rPr>
                    <a:t>	swap u and d</a:t>
                  </a:r>
                </a:p>
              </p:txBody>
            </p:sp>
          </p:grpSp>
        </p:grpSp>
        <p:grpSp>
          <p:nvGrpSpPr>
            <p:cNvPr id="6" name="그룹 5"/>
            <p:cNvGrpSpPr/>
            <p:nvPr/>
          </p:nvGrpSpPr>
          <p:grpSpPr>
            <a:xfrm>
              <a:off x="1161508" y="5718548"/>
              <a:ext cx="7553937" cy="755842"/>
              <a:chOff x="1122519" y="5857892"/>
              <a:chExt cx="7553937" cy="755842"/>
            </a:xfrm>
          </p:grpSpPr>
          <p:pic>
            <p:nvPicPr>
              <p:cNvPr id="97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22519" y="5969570"/>
                <a:ext cx="2286016" cy="532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6" name="그림 105" descr="ALSIGMA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051477" y="5903119"/>
                <a:ext cx="2214578" cy="665389"/>
              </a:xfrm>
              <a:prstGeom prst="rect">
                <a:avLst/>
              </a:prstGeom>
            </p:spPr>
          </p:pic>
          <p:cxnSp>
            <p:nvCxnSpPr>
              <p:cNvPr id="107" name="직선 화살표 연결선 106"/>
              <p:cNvCxnSpPr/>
              <p:nvPr/>
            </p:nvCxnSpPr>
            <p:spPr>
              <a:xfrm>
                <a:off x="3551411" y="6235019"/>
                <a:ext cx="360000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8" name="그림 107" descr="ALSIGMA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408931" y="5857892"/>
                <a:ext cx="2267525" cy="7558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515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Backup</a:t>
            </a:r>
            <a:r>
              <a:rPr lang="en-US" altLang="ko-KR" sz="2400" dirty="0" smtClean="0"/>
              <a:t> – Forward </a:t>
            </a:r>
            <a:r>
              <a:rPr lang="en-US" altLang="ko-KR" sz="2400" dirty="0"/>
              <a:t>μ trigger upgrade</a:t>
            </a:r>
            <a:endParaRPr lang="ko-KR" altLang="en-US" sz="2800" dirty="0"/>
          </a:p>
        </p:txBody>
      </p:sp>
      <p:grpSp>
        <p:nvGrpSpPr>
          <p:cNvPr id="24" name="그룹 92"/>
          <p:cNvGrpSpPr>
            <a:grpSpLocks noChangeAspect="1"/>
          </p:cNvGrpSpPr>
          <p:nvPr/>
        </p:nvGrpSpPr>
        <p:grpSpPr>
          <a:xfrm>
            <a:off x="1120330" y="1107931"/>
            <a:ext cx="7517312" cy="5325874"/>
            <a:chOff x="225492" y="233491"/>
            <a:chExt cx="8843896" cy="6265734"/>
          </a:xfrm>
        </p:grpSpPr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5054600" y="601662"/>
              <a:ext cx="1588" cy="5878513"/>
            </a:xfrm>
            <a:prstGeom prst="line">
              <a:avLst/>
            </a:prstGeom>
            <a:noFill/>
            <a:ln w="3600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26" name="AutoShape 2"/>
            <p:cNvSpPr>
              <a:spLocks noChangeArrowheads="1"/>
            </p:cNvSpPr>
            <p:nvPr/>
          </p:nvSpPr>
          <p:spPr bwMode="auto">
            <a:xfrm>
              <a:off x="5722938" y="3624262"/>
              <a:ext cx="1158875" cy="873125"/>
            </a:xfrm>
            <a:prstGeom prst="roundRect">
              <a:avLst>
                <a:gd name="adj" fmla="val 162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5853113" y="3722687"/>
              <a:ext cx="1160462" cy="873125"/>
            </a:xfrm>
            <a:prstGeom prst="roundRect">
              <a:avLst>
                <a:gd name="adj" fmla="val 162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5119688" y="601662"/>
              <a:ext cx="1587" cy="5878513"/>
            </a:xfrm>
            <a:prstGeom prst="line">
              <a:avLst/>
            </a:prstGeom>
            <a:noFill/>
            <a:ln w="3600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3335338" y="3722687"/>
              <a:ext cx="1163637" cy="693738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3432175" y="3821112"/>
              <a:ext cx="1163638" cy="693738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31" name="AutoShape 9"/>
            <p:cNvSpPr>
              <a:spLocks noChangeArrowheads="1"/>
            </p:cNvSpPr>
            <p:nvPr/>
          </p:nvSpPr>
          <p:spPr bwMode="auto">
            <a:xfrm>
              <a:off x="3530600" y="3927475"/>
              <a:ext cx="1163638" cy="693737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lIns="97967" tIns="76349" rIns="97967" bIns="57147" anchor="ctr" anchorCtr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400" dirty="0">
                  <a:solidFill>
                    <a:srgbClr val="000000"/>
                  </a:solidFill>
                  <a:cs typeface="Times New Roman" pitchFamily="18" charset="0"/>
                </a:rPr>
                <a:t>MuTRG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400" dirty="0">
                  <a:solidFill>
                    <a:srgbClr val="000000"/>
                  </a:solidFill>
                  <a:cs typeface="Times New Roman" pitchFamily="18" charset="0"/>
                </a:rPr>
                <a:t>ADTX</a:t>
              </a:r>
              <a:endParaRPr kumimoji="0" lang="en-US" altLang="ja-JP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2" name="AutoShape 10"/>
            <p:cNvSpPr>
              <a:spLocks noChangeArrowheads="1"/>
            </p:cNvSpPr>
            <p:nvPr/>
          </p:nvSpPr>
          <p:spPr bwMode="auto">
            <a:xfrm>
              <a:off x="5951538" y="3821112"/>
              <a:ext cx="1158875" cy="871538"/>
            </a:xfrm>
            <a:prstGeom prst="roundRect">
              <a:avLst>
                <a:gd name="adj" fmla="val 162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lIns="97967" tIns="76349" rIns="97967" bIns="57147" anchor="ctr" anchorCtr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400" dirty="0">
                  <a:solidFill>
                    <a:srgbClr val="000000"/>
                  </a:solidFill>
                  <a:cs typeface="Times New Roman" pitchFamily="18" charset="0"/>
                </a:rPr>
                <a:t>MuTRG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400" dirty="0">
                  <a:solidFill>
                    <a:srgbClr val="000000"/>
                  </a:solidFill>
                  <a:cs typeface="Times New Roman" pitchFamily="18" charset="0"/>
                </a:rPr>
                <a:t>MRG</a:t>
              </a:r>
              <a:endParaRPr kumimoji="0" lang="en-US" altLang="ja-JP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3" name="AutoShape 11"/>
            <p:cNvSpPr>
              <a:spLocks noChangeArrowheads="1"/>
            </p:cNvSpPr>
            <p:nvPr/>
          </p:nvSpPr>
          <p:spPr bwMode="auto">
            <a:xfrm>
              <a:off x="5792788" y="1481137"/>
              <a:ext cx="1306512" cy="1082675"/>
            </a:xfrm>
            <a:prstGeom prst="roundRect">
              <a:avLst>
                <a:gd name="adj" fmla="val 130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lIns="97967" tIns="76349" rIns="97967" bIns="57147" anchor="ctr" anchorCtr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Level 1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Trigger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Board</a:t>
              </a:r>
            </a:p>
          </p:txBody>
        </p:sp>
        <p:sp>
          <p:nvSpPr>
            <p:cNvPr id="34" name="AutoShape 12"/>
            <p:cNvSpPr>
              <a:spLocks noChangeArrowheads="1"/>
            </p:cNvSpPr>
            <p:nvPr/>
          </p:nvSpPr>
          <p:spPr bwMode="auto">
            <a:xfrm>
              <a:off x="3335338" y="5159375"/>
              <a:ext cx="1163637" cy="695325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35" name="AutoShape 13"/>
            <p:cNvSpPr>
              <a:spLocks noChangeArrowheads="1"/>
            </p:cNvSpPr>
            <p:nvPr/>
          </p:nvSpPr>
          <p:spPr bwMode="auto">
            <a:xfrm>
              <a:off x="3432175" y="5257800"/>
              <a:ext cx="1163638" cy="693737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36" name="AutoShape 14"/>
            <p:cNvSpPr>
              <a:spLocks noChangeArrowheads="1"/>
            </p:cNvSpPr>
            <p:nvPr/>
          </p:nvSpPr>
          <p:spPr bwMode="auto">
            <a:xfrm>
              <a:off x="3530600" y="5364162"/>
              <a:ext cx="1163638" cy="693738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lIns="97967" tIns="76349" rIns="97967" bIns="57147" anchor="ctr" anchorCtr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MuTr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FEE</a:t>
              </a:r>
            </a:p>
          </p:txBody>
        </p:sp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225492" y="233491"/>
              <a:ext cx="3538389" cy="6063974"/>
              <a:chOff x="157" y="401"/>
              <a:chExt cx="2457" cy="4211"/>
            </a:xfrm>
          </p:grpSpPr>
          <p:pic>
            <p:nvPicPr>
              <p:cNvPr id="90" name="Picture 1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9" y="1290"/>
                <a:ext cx="1587" cy="332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91" name="Line 17"/>
              <p:cNvSpPr>
                <a:spLocks noChangeShapeType="1"/>
              </p:cNvSpPr>
              <p:nvPr/>
            </p:nvSpPr>
            <p:spPr bwMode="auto">
              <a:xfrm flipV="1">
                <a:off x="383" y="3860"/>
                <a:ext cx="1" cy="668"/>
              </a:xfrm>
              <a:prstGeom prst="line">
                <a:avLst/>
              </a:prstGeom>
              <a:noFill/>
              <a:ln w="720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lIns="74055" tIns="57347" rIns="74055" bIns="37028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 dirty="0">
                  <a:cs typeface="Times New Roman" pitchFamily="18" charset="0"/>
                </a:endParaRPr>
              </a:p>
            </p:txBody>
          </p:sp>
          <p:sp>
            <p:nvSpPr>
              <p:cNvPr id="92" name="Freeform 18"/>
              <p:cNvSpPr>
                <a:spLocks noChangeArrowheads="1"/>
              </p:cNvSpPr>
              <p:nvPr/>
            </p:nvSpPr>
            <p:spPr bwMode="auto">
              <a:xfrm>
                <a:off x="1276" y="3039"/>
                <a:ext cx="312" cy="610"/>
              </a:xfrm>
              <a:custGeom>
                <a:avLst/>
                <a:gdLst>
                  <a:gd name="T0" fmla="*/ 312 w 1376"/>
                  <a:gd name="T1" fmla="*/ 610 h 2688"/>
                  <a:gd name="T2" fmla="*/ 0 w 1376"/>
                  <a:gd name="T3" fmla="*/ 610 h 2688"/>
                  <a:gd name="T4" fmla="*/ 113 w 1376"/>
                  <a:gd name="T5" fmla="*/ 0 h 2688"/>
                  <a:gd name="T6" fmla="*/ 312 w 1376"/>
                  <a:gd name="T7" fmla="*/ 0 h 2688"/>
                  <a:gd name="T8" fmla="*/ 312 w 1376"/>
                  <a:gd name="T9" fmla="*/ 610 h 2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6"/>
                  <a:gd name="T16" fmla="*/ 0 h 2688"/>
                  <a:gd name="T17" fmla="*/ 1376 w 1376"/>
                  <a:gd name="T18" fmla="*/ 2688 h 26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6" h="2688">
                    <a:moveTo>
                      <a:pt x="1375" y="2687"/>
                    </a:moveTo>
                    <a:lnTo>
                      <a:pt x="0" y="2687"/>
                    </a:lnTo>
                    <a:lnTo>
                      <a:pt x="500" y="0"/>
                    </a:lnTo>
                    <a:lnTo>
                      <a:pt x="1375" y="0"/>
                    </a:lnTo>
                    <a:lnTo>
                      <a:pt x="1375" y="2687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74055" tIns="57347" rIns="74055" bIns="37028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200">
                  <a:cs typeface="Times New Roman" pitchFamily="18" charset="0"/>
                </a:endParaRPr>
              </a:p>
            </p:txBody>
          </p:sp>
          <p:sp>
            <p:nvSpPr>
              <p:cNvPr id="93" name="Freeform 19"/>
              <p:cNvSpPr>
                <a:spLocks noChangeArrowheads="1"/>
              </p:cNvSpPr>
              <p:nvPr/>
            </p:nvSpPr>
            <p:spPr bwMode="auto">
              <a:xfrm>
                <a:off x="737" y="1013"/>
                <a:ext cx="1276" cy="2367"/>
              </a:xfrm>
              <a:custGeom>
                <a:avLst/>
                <a:gdLst>
                  <a:gd name="T0" fmla="*/ 57 w 5626"/>
                  <a:gd name="T1" fmla="*/ 283 h 10439"/>
                  <a:gd name="T2" fmla="*/ 0 w 5626"/>
                  <a:gd name="T3" fmla="*/ 0 h 10439"/>
                  <a:gd name="T4" fmla="*/ 1276 w 5626"/>
                  <a:gd name="T5" fmla="*/ 0 h 10439"/>
                  <a:gd name="T6" fmla="*/ 723 w 5626"/>
                  <a:gd name="T7" fmla="*/ 2367 h 10439"/>
                  <a:gd name="T8" fmla="*/ 567 w 5626"/>
                  <a:gd name="T9" fmla="*/ 2367 h 10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26"/>
                  <a:gd name="T16" fmla="*/ 0 h 10439"/>
                  <a:gd name="T17" fmla="*/ 5626 w 5626"/>
                  <a:gd name="T18" fmla="*/ 10439 h 10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26" h="10439">
                    <a:moveTo>
                      <a:pt x="250" y="1250"/>
                    </a:moveTo>
                    <a:lnTo>
                      <a:pt x="0" y="0"/>
                    </a:lnTo>
                    <a:lnTo>
                      <a:pt x="5625" y="0"/>
                    </a:lnTo>
                    <a:lnTo>
                      <a:pt x="3187" y="10438"/>
                    </a:lnTo>
                    <a:lnTo>
                      <a:pt x="2500" y="10438"/>
                    </a:lnTo>
                  </a:path>
                </a:pathLst>
              </a:custGeom>
              <a:noFill/>
              <a:ln w="360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74055" tIns="57347" rIns="74055" bIns="37028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200">
                  <a:cs typeface="Times New Roman" pitchFamily="18" charset="0"/>
                </a:endParaRPr>
              </a:p>
            </p:txBody>
          </p:sp>
          <p:sp>
            <p:nvSpPr>
              <p:cNvPr id="94" name="Text Box 20"/>
              <p:cNvSpPr txBox="1">
                <a:spLocks noChangeArrowheads="1"/>
              </p:cNvSpPr>
              <p:nvPr/>
            </p:nvSpPr>
            <p:spPr bwMode="auto">
              <a:xfrm>
                <a:off x="157" y="401"/>
                <a:ext cx="2457" cy="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74055" tIns="57347" rIns="74055" bIns="37028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07988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  <a:tab pos="3282950" algn="l"/>
                  </a:tabLst>
                </a:pPr>
                <a:r>
                  <a:rPr kumimoji="0" lang="en-US" altLang="ja-JP" dirty="0">
                    <a:solidFill>
                      <a:srgbClr val="0000FF"/>
                    </a:solidFill>
                    <a:cs typeface="Times New Roman" pitchFamily="18" charset="0"/>
                  </a:rPr>
                  <a:t>Resistive Plate </a:t>
                </a:r>
                <a:r>
                  <a:rPr kumimoji="0" lang="en-US" altLang="ja-JP" dirty="0" smtClean="0">
                    <a:solidFill>
                      <a:srgbClr val="0000FF"/>
                    </a:solidFill>
                    <a:cs typeface="Times New Roman" pitchFamily="18" charset="0"/>
                  </a:rPr>
                  <a:t>Chamber</a:t>
                </a:r>
                <a:endParaRPr kumimoji="0" lang="en-US" altLang="ja-JP" dirty="0">
                  <a:solidFill>
                    <a:srgbClr val="0000FF"/>
                  </a:solidFill>
                  <a:cs typeface="Times New Roman" pitchFamily="18" charset="0"/>
                </a:endParaRPr>
              </a:p>
              <a:p>
                <a:pPr algn="ctr" defTabSz="407988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  <a:tab pos="3282950" algn="l"/>
                  </a:tabLst>
                </a:pPr>
                <a:r>
                  <a:rPr kumimoji="0" lang="en-US" altLang="ja-JP" dirty="0">
                    <a:solidFill>
                      <a:srgbClr val="0000FF"/>
                    </a:solidFill>
                    <a:cs typeface="Times New Roman" pitchFamily="18" charset="0"/>
                  </a:rPr>
                  <a:t>(RPC) </a:t>
                </a:r>
                <a:r>
                  <a:rPr kumimoji="0" lang="en-US" altLang="ja-JP" dirty="0" smtClean="0">
                    <a:solidFill>
                      <a:srgbClr val="0000FF"/>
                    </a:solidFill>
                    <a:cs typeface="Times New Roman" pitchFamily="18" charset="0"/>
                  </a:rPr>
                  <a:t>(</a:t>
                </a:r>
                <a:r>
                  <a:rPr kumimoji="0" lang="en-US" altLang="ko-KR" b="1" u="sng" dirty="0" smtClean="0">
                    <a:solidFill>
                      <a:srgbClr val="0000FF"/>
                    </a:solidFill>
                    <a:cs typeface="Times New Roman" pitchFamily="18" charset="0"/>
                  </a:rPr>
                  <a:t>φ</a:t>
                </a:r>
                <a:r>
                  <a:rPr kumimoji="0" lang="en-US" altLang="ja-JP" b="1" u="sng" dirty="0" smtClean="0">
                    <a:solidFill>
                      <a:srgbClr val="0000FF"/>
                    </a:solidFill>
                    <a:cs typeface="Times New Roman" pitchFamily="18" charset="0"/>
                  </a:rPr>
                  <a:t> </a:t>
                </a:r>
                <a:r>
                  <a:rPr kumimoji="0" lang="en-US" altLang="ja-JP" b="1" u="sng" dirty="0">
                    <a:solidFill>
                      <a:srgbClr val="0000FF"/>
                    </a:solidFill>
                    <a:cs typeface="Times New Roman" pitchFamily="18" charset="0"/>
                  </a:rPr>
                  <a:t>segmented</a:t>
                </a:r>
                <a:r>
                  <a:rPr kumimoji="0" lang="en-US" altLang="ja-JP" dirty="0">
                    <a:solidFill>
                      <a:srgbClr val="0000FF"/>
                    </a:solidFill>
                    <a:cs typeface="Times New Roman" pitchFamily="18" charset="0"/>
                  </a:rPr>
                  <a:t>)</a:t>
                </a:r>
              </a:p>
            </p:txBody>
          </p:sp>
          <p:sp>
            <p:nvSpPr>
              <p:cNvPr id="95" name="Text Box 21"/>
              <p:cNvSpPr txBox="1">
                <a:spLocks noChangeArrowheads="1"/>
              </p:cNvSpPr>
              <p:nvPr/>
            </p:nvSpPr>
            <p:spPr bwMode="auto">
              <a:xfrm>
                <a:off x="388" y="4281"/>
                <a:ext cx="263" cy="30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74055" tIns="57347" rIns="74055" bIns="37028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28675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kumimoji="0" lang="en-US" altLang="ja-JP" dirty="0">
                    <a:solidFill>
                      <a:srgbClr val="008000"/>
                    </a:solidFill>
                    <a:cs typeface="Times New Roman" pitchFamily="18" charset="0"/>
                  </a:rPr>
                  <a:t>B</a:t>
                </a:r>
              </a:p>
            </p:txBody>
          </p:sp>
        </p:grp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2773363" y="4167187"/>
              <a:ext cx="542925" cy="1436688"/>
            </a:xfrm>
            <a:custGeom>
              <a:avLst/>
              <a:gdLst>
                <a:gd name="T0" fmla="*/ 542598 w 1661"/>
                <a:gd name="T1" fmla="*/ 1436361 h 4397"/>
                <a:gd name="T2" fmla="*/ 0 w 1661"/>
                <a:gd name="T3" fmla="*/ 1436361 h 4397"/>
                <a:gd name="T4" fmla="*/ 2288 w 1661"/>
                <a:gd name="T5" fmla="*/ 0 h 4397"/>
                <a:gd name="T6" fmla="*/ 533446 w 1661"/>
                <a:gd name="T7" fmla="*/ 0 h 43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1"/>
                <a:gd name="T13" fmla="*/ 0 h 4397"/>
                <a:gd name="T14" fmla="*/ 1661 w 1661"/>
                <a:gd name="T15" fmla="*/ 4397 h 43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1" h="4397">
                  <a:moveTo>
                    <a:pt x="1660" y="4396"/>
                  </a:moveTo>
                  <a:lnTo>
                    <a:pt x="0" y="4396"/>
                  </a:lnTo>
                  <a:lnTo>
                    <a:pt x="7" y="0"/>
                  </a:lnTo>
                  <a:lnTo>
                    <a:pt x="1632" y="0"/>
                  </a:lnTo>
                </a:path>
              </a:pathLst>
            </a:custGeom>
            <a:noFill/>
            <a:ln w="360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 flipH="1">
              <a:off x="1611313" y="5195887"/>
              <a:ext cx="1166812" cy="1588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1408113" y="5543550"/>
              <a:ext cx="571500" cy="0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1833563" y="4759325"/>
              <a:ext cx="571500" cy="1587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1751013" y="4930775"/>
              <a:ext cx="944562" cy="314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552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100" dirty="0">
                  <a:solidFill>
                    <a:srgbClr val="000000"/>
                  </a:solidFill>
                  <a:cs typeface="Times New Roman" pitchFamily="18" charset="0"/>
                </a:rPr>
                <a:t>2 planes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2594391" y="3701798"/>
              <a:ext cx="620713" cy="449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3220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28675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b="1" dirty="0">
                  <a:solidFill>
                    <a:srgbClr val="000000"/>
                  </a:solidFill>
                  <a:cs typeface="Times New Roman" pitchFamily="18" charset="0"/>
                </a:rPr>
                <a:t>5%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2605386" y="5605714"/>
              <a:ext cx="764823" cy="449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3220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b="1" dirty="0">
                  <a:solidFill>
                    <a:srgbClr val="000000"/>
                  </a:solidFill>
                  <a:cs typeface="Times New Roman" pitchFamily="18" charset="0"/>
                </a:rPr>
                <a:t>95%</a:t>
              </a:r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>
              <a:off x="4735513" y="4176712"/>
              <a:ext cx="958850" cy="1588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 flipV="1">
              <a:off x="6376988" y="2578100"/>
              <a:ext cx="0" cy="105092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 flipV="1">
              <a:off x="2754313" y="2006600"/>
              <a:ext cx="2998787" cy="6350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5041900" y="5608637"/>
              <a:ext cx="631825" cy="1588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4673600" y="5608637"/>
              <a:ext cx="430213" cy="1588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>
              <a:off x="7123113" y="1990725"/>
              <a:ext cx="1122362" cy="1587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51" name="Text Box 35"/>
            <p:cNvSpPr txBox="1">
              <a:spLocks noChangeArrowheads="1"/>
            </p:cNvSpPr>
            <p:nvPr/>
          </p:nvSpPr>
          <p:spPr bwMode="auto">
            <a:xfrm>
              <a:off x="7588250" y="1535112"/>
              <a:ext cx="1030288" cy="390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00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FF0000"/>
                  </a:solidFill>
                  <a:cs typeface="Times New Roman" pitchFamily="18" charset="0"/>
                </a:rPr>
                <a:t>Trigger</a:t>
              </a:r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 flipH="1">
              <a:off x="7059613" y="3494087"/>
              <a:ext cx="309562" cy="304800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53" name="Text Box 37"/>
            <p:cNvSpPr txBox="1">
              <a:spLocks noChangeArrowheads="1"/>
            </p:cNvSpPr>
            <p:nvPr/>
          </p:nvSpPr>
          <p:spPr bwMode="auto">
            <a:xfrm>
              <a:off x="7069138" y="3148012"/>
              <a:ext cx="1028700" cy="390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00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FF0000"/>
                  </a:solidFill>
                  <a:cs typeface="Times New Roman" pitchFamily="18" charset="0"/>
                </a:rPr>
                <a:t>Trigger</a:t>
              </a:r>
            </a:p>
          </p:txBody>
        </p:sp>
        <p:sp>
          <p:nvSpPr>
            <p:cNvPr id="54" name="Text Box 38"/>
            <p:cNvSpPr txBox="1">
              <a:spLocks noChangeArrowheads="1"/>
            </p:cNvSpPr>
            <p:nvPr/>
          </p:nvSpPr>
          <p:spPr bwMode="auto">
            <a:xfrm>
              <a:off x="4787900" y="4878387"/>
              <a:ext cx="1030288" cy="390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81639" tIns="600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FF0000"/>
                  </a:solidFill>
                  <a:cs typeface="Times New Roman" pitchFamily="18" charset="0"/>
                </a:rPr>
                <a:t>Trigger</a:t>
              </a:r>
            </a:p>
          </p:txBody>
        </p:sp>
        <p:sp>
          <p:nvSpPr>
            <p:cNvPr id="55" name="Text Box 39"/>
            <p:cNvSpPr txBox="1">
              <a:spLocks noChangeArrowheads="1"/>
            </p:cNvSpPr>
            <p:nvPr/>
          </p:nvSpPr>
          <p:spPr bwMode="auto">
            <a:xfrm>
              <a:off x="2451100" y="6105525"/>
              <a:ext cx="2406650" cy="390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00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kumimoji="0" lang="en-US" altLang="ja-JP" sz="1600" dirty="0">
                  <a:solidFill>
                    <a:srgbClr val="008000"/>
                  </a:solidFill>
                  <a:cs typeface="Times New Roman" pitchFamily="18" charset="0"/>
                </a:rPr>
                <a:t>Interaction Region</a:t>
              </a:r>
            </a:p>
          </p:txBody>
        </p:sp>
        <p:sp>
          <p:nvSpPr>
            <p:cNvPr id="56" name="Text Box 40"/>
            <p:cNvSpPr txBox="1">
              <a:spLocks noChangeArrowheads="1"/>
            </p:cNvSpPr>
            <p:nvPr/>
          </p:nvSpPr>
          <p:spPr bwMode="auto">
            <a:xfrm>
              <a:off x="5314950" y="6108700"/>
              <a:ext cx="1606550" cy="390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00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</a:tabLst>
              </a:pPr>
              <a:r>
                <a:rPr kumimoji="0" lang="en-US" altLang="ja-JP" sz="1600" dirty="0">
                  <a:solidFill>
                    <a:srgbClr val="008000"/>
                  </a:solidFill>
                  <a:cs typeface="Times New Roman" pitchFamily="18" charset="0"/>
                </a:rPr>
                <a:t>Rack Room</a:t>
              </a:r>
            </a:p>
          </p:txBody>
        </p:sp>
        <p:sp>
          <p:nvSpPr>
            <p:cNvPr id="57" name="Text Box 41"/>
            <p:cNvSpPr txBox="1">
              <a:spLocks noChangeArrowheads="1"/>
            </p:cNvSpPr>
            <p:nvPr/>
          </p:nvSpPr>
          <p:spPr bwMode="auto">
            <a:xfrm>
              <a:off x="4759993" y="3796632"/>
              <a:ext cx="882651" cy="3413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81639" tIns="568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400" dirty="0">
                  <a:solidFill>
                    <a:srgbClr val="000000"/>
                  </a:solidFill>
                  <a:cs typeface="Times New Roman" pitchFamily="18" charset="0"/>
                </a:rPr>
                <a:t>Optical</a:t>
              </a:r>
            </a:p>
          </p:txBody>
        </p:sp>
        <p:sp>
          <p:nvSpPr>
            <p:cNvPr id="58" name="Text Box 42"/>
            <p:cNvSpPr txBox="1">
              <a:spLocks noChangeArrowheads="1"/>
            </p:cNvSpPr>
            <p:nvPr/>
          </p:nvSpPr>
          <p:spPr bwMode="auto">
            <a:xfrm>
              <a:off x="4728244" y="4224831"/>
              <a:ext cx="946151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81639" tIns="552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200" dirty="0">
                  <a:solidFill>
                    <a:srgbClr val="000000"/>
                  </a:solidFill>
                  <a:cs typeface="Times New Roman" pitchFamily="18" charset="0"/>
                </a:rPr>
                <a:t>1.2Gbps</a:t>
              </a:r>
            </a:p>
          </p:txBody>
        </p:sp>
        <p:sp>
          <p:nvSpPr>
            <p:cNvPr id="59" name="Line 43"/>
            <p:cNvSpPr>
              <a:spLocks noChangeShapeType="1"/>
            </p:cNvSpPr>
            <p:nvPr/>
          </p:nvSpPr>
          <p:spPr bwMode="auto">
            <a:xfrm flipH="1">
              <a:off x="4713288" y="5192712"/>
              <a:ext cx="309562" cy="304800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60" name="Text Box 44"/>
            <p:cNvSpPr txBox="1">
              <a:spLocks noChangeArrowheads="1"/>
            </p:cNvSpPr>
            <p:nvPr/>
          </p:nvSpPr>
          <p:spPr bwMode="auto">
            <a:xfrm>
              <a:off x="3221038" y="3040062"/>
              <a:ext cx="1576387" cy="6985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00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Amp/Discri.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Transmit</a:t>
              </a:r>
            </a:p>
          </p:txBody>
        </p:sp>
        <p:sp>
          <p:nvSpPr>
            <p:cNvPr id="61" name="Text Box 45"/>
            <p:cNvSpPr txBox="1">
              <a:spLocks noChangeArrowheads="1"/>
            </p:cNvSpPr>
            <p:nvPr/>
          </p:nvSpPr>
          <p:spPr bwMode="auto">
            <a:xfrm>
              <a:off x="5413375" y="2954337"/>
              <a:ext cx="947738" cy="6985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00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Data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Merge</a:t>
              </a:r>
            </a:p>
          </p:txBody>
        </p:sp>
        <p:sp>
          <p:nvSpPr>
            <p:cNvPr id="62" name="AutoShape 46"/>
            <p:cNvSpPr>
              <a:spLocks noChangeArrowheads="1"/>
            </p:cNvSpPr>
            <p:nvPr/>
          </p:nvSpPr>
          <p:spPr bwMode="auto">
            <a:xfrm>
              <a:off x="3287707" y="3008980"/>
              <a:ext cx="4899024" cy="1860549"/>
            </a:xfrm>
            <a:prstGeom prst="roundRect">
              <a:avLst>
                <a:gd name="adj" fmla="val 74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63" name="Text Box 47"/>
            <p:cNvSpPr txBox="1">
              <a:spLocks noChangeArrowheads="1"/>
            </p:cNvSpPr>
            <p:nvPr/>
          </p:nvSpPr>
          <p:spPr bwMode="auto">
            <a:xfrm>
              <a:off x="6892925" y="2597150"/>
              <a:ext cx="1290638" cy="441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3220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dirty="0">
                  <a:solidFill>
                    <a:srgbClr val="0000FF"/>
                  </a:solidFill>
                  <a:cs typeface="Times New Roman" pitchFamily="18" charset="0"/>
                </a:rPr>
                <a:t>MuTRG</a:t>
              </a:r>
            </a:p>
          </p:txBody>
        </p:sp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1954213" y="1130300"/>
              <a:ext cx="1587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>
              <a:off x="1822450" y="1130300"/>
              <a:ext cx="1588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1692275" y="1130300"/>
              <a:ext cx="1588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>
              <a:off x="1562100" y="1130300"/>
              <a:ext cx="1588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68" name="Line 52"/>
            <p:cNvSpPr>
              <a:spLocks noChangeShapeType="1"/>
            </p:cNvSpPr>
            <p:nvPr/>
          </p:nvSpPr>
          <p:spPr bwMode="auto">
            <a:xfrm>
              <a:off x="1431925" y="1130300"/>
              <a:ext cx="1588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69" name="Line 53"/>
            <p:cNvSpPr>
              <a:spLocks noChangeShapeType="1"/>
            </p:cNvSpPr>
            <p:nvPr/>
          </p:nvSpPr>
          <p:spPr bwMode="auto">
            <a:xfrm>
              <a:off x="1300163" y="1130300"/>
              <a:ext cx="1587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>
              <a:off x="2084388" y="1130300"/>
              <a:ext cx="0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71" name="Line 55"/>
            <p:cNvSpPr>
              <a:spLocks noChangeShapeType="1"/>
            </p:cNvSpPr>
            <p:nvPr/>
          </p:nvSpPr>
          <p:spPr bwMode="auto">
            <a:xfrm>
              <a:off x="2214563" y="1130300"/>
              <a:ext cx="1587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72" name="Line 56"/>
            <p:cNvSpPr>
              <a:spLocks noChangeShapeType="1"/>
            </p:cNvSpPr>
            <p:nvPr/>
          </p:nvSpPr>
          <p:spPr bwMode="auto">
            <a:xfrm>
              <a:off x="2312988" y="1130300"/>
              <a:ext cx="1587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73" name="Line 57"/>
            <p:cNvSpPr>
              <a:spLocks noChangeShapeType="1"/>
            </p:cNvSpPr>
            <p:nvPr/>
          </p:nvSpPr>
          <p:spPr bwMode="auto">
            <a:xfrm>
              <a:off x="2443163" y="1130300"/>
              <a:ext cx="1587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74" name="Line 58"/>
            <p:cNvSpPr>
              <a:spLocks noChangeShapeType="1"/>
            </p:cNvSpPr>
            <p:nvPr/>
          </p:nvSpPr>
          <p:spPr bwMode="auto">
            <a:xfrm>
              <a:off x="2557463" y="1138237"/>
              <a:ext cx="1587" cy="11477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75" name="Line 59"/>
            <p:cNvSpPr>
              <a:spLocks noChangeShapeType="1"/>
            </p:cNvSpPr>
            <p:nvPr/>
          </p:nvSpPr>
          <p:spPr bwMode="auto">
            <a:xfrm>
              <a:off x="2432050" y="1763712"/>
              <a:ext cx="1588" cy="114617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76" name="Line 60"/>
            <p:cNvSpPr>
              <a:spLocks noChangeShapeType="1"/>
            </p:cNvSpPr>
            <p:nvPr/>
          </p:nvSpPr>
          <p:spPr bwMode="auto">
            <a:xfrm>
              <a:off x="2300288" y="2393950"/>
              <a:ext cx="1587" cy="114617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77" name="Line 61"/>
            <p:cNvSpPr>
              <a:spLocks noChangeShapeType="1"/>
            </p:cNvSpPr>
            <p:nvPr/>
          </p:nvSpPr>
          <p:spPr bwMode="auto">
            <a:xfrm>
              <a:off x="2168525" y="2984500"/>
              <a:ext cx="1588" cy="114776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78" name="Line 62"/>
            <p:cNvSpPr>
              <a:spLocks noChangeShapeType="1"/>
            </p:cNvSpPr>
            <p:nvPr/>
          </p:nvSpPr>
          <p:spPr bwMode="auto">
            <a:xfrm>
              <a:off x="2060575" y="3721100"/>
              <a:ext cx="1588" cy="72231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79" name="Line 63"/>
            <p:cNvSpPr>
              <a:spLocks noChangeShapeType="1"/>
            </p:cNvSpPr>
            <p:nvPr/>
          </p:nvSpPr>
          <p:spPr bwMode="auto">
            <a:xfrm>
              <a:off x="2689225" y="1157287"/>
              <a:ext cx="1588" cy="7239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80" name="AutoShape 64"/>
            <p:cNvSpPr>
              <a:spLocks noChangeArrowheads="1"/>
            </p:cNvSpPr>
            <p:nvPr/>
          </p:nvSpPr>
          <p:spPr bwMode="auto">
            <a:xfrm>
              <a:off x="3270250" y="1535112"/>
              <a:ext cx="1163638" cy="693738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81" name="AutoShape 65"/>
            <p:cNvSpPr>
              <a:spLocks noChangeArrowheads="1"/>
            </p:cNvSpPr>
            <p:nvPr/>
          </p:nvSpPr>
          <p:spPr bwMode="auto">
            <a:xfrm>
              <a:off x="3368675" y="1633537"/>
              <a:ext cx="1163638" cy="693738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82" name="AutoShape 66"/>
            <p:cNvSpPr>
              <a:spLocks noChangeArrowheads="1"/>
            </p:cNvSpPr>
            <p:nvPr/>
          </p:nvSpPr>
          <p:spPr bwMode="auto">
            <a:xfrm>
              <a:off x="3465513" y="1739900"/>
              <a:ext cx="1163637" cy="693737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lIns="97967" tIns="76349" rIns="97967" bIns="57147" anchor="ctr" anchorCtr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RPC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FEE</a:t>
              </a:r>
            </a:p>
          </p:txBody>
        </p:sp>
        <p:sp>
          <p:nvSpPr>
            <p:cNvPr id="83" name="Freeform 67"/>
            <p:cNvSpPr>
              <a:spLocks noChangeArrowheads="1"/>
            </p:cNvSpPr>
            <p:nvPr/>
          </p:nvSpPr>
          <p:spPr bwMode="auto">
            <a:xfrm>
              <a:off x="906463" y="4711700"/>
              <a:ext cx="644525" cy="1066800"/>
            </a:xfrm>
            <a:custGeom>
              <a:avLst/>
              <a:gdLst>
                <a:gd name="T0" fmla="*/ 0 w 1971"/>
                <a:gd name="T1" fmla="*/ 0 h 3266"/>
                <a:gd name="T2" fmla="*/ 644198 w 1971"/>
                <a:gd name="T3" fmla="*/ 0 h 3266"/>
                <a:gd name="T4" fmla="*/ 423143 w 1971"/>
                <a:gd name="T5" fmla="*/ 1057327 h 3266"/>
                <a:gd name="T6" fmla="*/ 257679 w 1971"/>
                <a:gd name="T7" fmla="*/ 1066473 h 3266"/>
                <a:gd name="T8" fmla="*/ 0 w 1971"/>
                <a:gd name="T9" fmla="*/ 0 h 32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1"/>
                <a:gd name="T16" fmla="*/ 0 h 3266"/>
                <a:gd name="T17" fmla="*/ 1971 w 1971"/>
                <a:gd name="T18" fmla="*/ 3266 h 32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1" h="3266">
                  <a:moveTo>
                    <a:pt x="0" y="0"/>
                  </a:moveTo>
                  <a:lnTo>
                    <a:pt x="1970" y="0"/>
                  </a:lnTo>
                  <a:lnTo>
                    <a:pt x="1294" y="3237"/>
                  </a:lnTo>
                  <a:lnTo>
                    <a:pt x="788" y="3265"/>
                  </a:lnTo>
                  <a:lnTo>
                    <a:pt x="0" y="0"/>
                  </a:lnTo>
                </a:path>
              </a:pathLst>
            </a:custGeom>
            <a:noFill/>
            <a:ln w="360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84" name="Line 68"/>
            <p:cNvSpPr>
              <a:spLocks noChangeShapeType="1"/>
            </p:cNvSpPr>
            <p:nvPr/>
          </p:nvSpPr>
          <p:spPr bwMode="auto">
            <a:xfrm>
              <a:off x="1293813" y="4729162"/>
              <a:ext cx="0" cy="105727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85" name="Line 69"/>
            <p:cNvSpPr>
              <a:spLocks noChangeShapeType="1"/>
            </p:cNvSpPr>
            <p:nvPr/>
          </p:nvSpPr>
          <p:spPr bwMode="auto">
            <a:xfrm>
              <a:off x="1192213" y="4730750"/>
              <a:ext cx="1587" cy="105727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86" name="Line 70"/>
            <p:cNvSpPr>
              <a:spLocks noChangeShapeType="1"/>
            </p:cNvSpPr>
            <p:nvPr/>
          </p:nvSpPr>
          <p:spPr bwMode="auto">
            <a:xfrm>
              <a:off x="1073150" y="4703762"/>
              <a:ext cx="1588" cy="70643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87" name="Line 71"/>
            <p:cNvSpPr>
              <a:spLocks noChangeShapeType="1"/>
            </p:cNvSpPr>
            <p:nvPr/>
          </p:nvSpPr>
          <p:spPr bwMode="auto">
            <a:xfrm>
              <a:off x="1395413" y="4702175"/>
              <a:ext cx="1587" cy="7715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88" name="Text Box 72"/>
            <p:cNvSpPr txBox="1">
              <a:spLocks noChangeArrowheads="1"/>
            </p:cNvSpPr>
            <p:nvPr/>
          </p:nvSpPr>
          <p:spPr bwMode="auto">
            <a:xfrm>
              <a:off x="4164013" y="544512"/>
              <a:ext cx="4821237" cy="83502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81639" tIns="63220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US" altLang="ja-JP" dirty="0">
                  <a:solidFill>
                    <a:srgbClr val="FF0000"/>
                  </a:solidFill>
                  <a:cs typeface="Times New Roman" pitchFamily="18" charset="0"/>
                </a:rPr>
                <a:t>Trigger events with straight track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US" altLang="ja-JP" dirty="0">
                  <a:solidFill>
                    <a:srgbClr val="FF0000"/>
                  </a:solidFill>
                  <a:cs typeface="Times New Roman" pitchFamily="18" charset="0"/>
                </a:rPr>
                <a:t>(e.g. </a:t>
              </a:r>
              <a:r>
                <a:rPr kumimoji="0" lang="en-US" altLang="ja-JP" b="1" u="sng" dirty="0">
                  <a:solidFill>
                    <a:srgbClr val="FF0000"/>
                  </a:solidFill>
                  <a:cs typeface="Times New Roman" pitchFamily="18" charset="0"/>
                </a:rPr>
                <a:t>Dstrip &lt;= 1</a:t>
              </a:r>
              <a:r>
                <a:rPr kumimoji="0" lang="en-US" altLang="ja-JP" dirty="0">
                  <a:solidFill>
                    <a:srgbClr val="FF0000"/>
                  </a:solidFill>
                  <a:cs typeface="Times New Roman" pitchFamily="18" charset="0"/>
                </a:rPr>
                <a:t>)</a:t>
              </a:r>
            </a:p>
          </p:txBody>
        </p:sp>
        <p:sp>
          <p:nvSpPr>
            <p:cNvPr id="89" name="Text Box 73"/>
            <p:cNvSpPr txBox="1">
              <a:spLocks noChangeArrowheads="1"/>
            </p:cNvSpPr>
            <p:nvPr/>
          </p:nvSpPr>
          <p:spPr bwMode="auto">
            <a:xfrm>
              <a:off x="6507163" y="5218112"/>
              <a:ext cx="2562225" cy="600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568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kumimoji="0" lang="en-US" altLang="ja-JP" sz="1400" dirty="0">
                  <a:solidFill>
                    <a:srgbClr val="000000"/>
                  </a:solidFill>
                  <a:cs typeface="Times New Roman" pitchFamily="18" charset="0"/>
                </a:rPr>
                <a:t>RPC / MuTRG data are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kumimoji="0" lang="en-US" altLang="ja-JP" sz="1400" dirty="0">
                  <a:solidFill>
                    <a:srgbClr val="000000"/>
                  </a:solidFill>
                  <a:cs typeface="Times New Roman" pitchFamily="18" charset="0"/>
                </a:rPr>
                <a:t>also recorded on </a:t>
              </a:r>
              <a:r>
                <a:rPr kumimoji="0" lang="en-US" altLang="ja-JP" sz="1400" dirty="0" smtClean="0">
                  <a:solidFill>
                    <a:srgbClr val="000000"/>
                  </a:solidFill>
                  <a:cs typeface="Times New Roman" pitchFamily="18" charset="0"/>
                </a:rPr>
                <a:t>disk</a:t>
              </a:r>
              <a:endParaRPr kumimoji="0" lang="en-US" altLang="ja-JP" sz="1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4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Backup</a:t>
            </a:r>
            <a:r>
              <a:rPr lang="en-US" altLang="ko-KR" sz="2400" b="1" dirty="0" smtClean="0"/>
              <a:t> </a:t>
            </a:r>
            <a:r>
              <a:rPr lang="en-US" altLang="ko-KR" sz="2400" dirty="0" smtClean="0"/>
              <a:t>– Central Arm </a:t>
            </a:r>
            <a:r>
              <a:rPr lang="en-US" altLang="ko-KR" sz="2400" i="1" dirty="0" smtClean="0"/>
              <a:t>W</a:t>
            </a:r>
            <a:r>
              <a:rPr lang="en-US" altLang="ko-KR" sz="2400" dirty="0" smtClean="0"/>
              <a:t> analysis</a:t>
            </a:r>
            <a:endParaRPr lang="ko-KR" altLang="en-US" sz="24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2105342" y="2852936"/>
            <a:ext cx="5729379" cy="3682721"/>
            <a:chOff x="3091093" y="2986639"/>
            <a:chExt cx="5729379" cy="3682721"/>
          </a:xfrm>
        </p:grpSpPr>
        <p:grpSp>
          <p:nvGrpSpPr>
            <p:cNvPr id="25" name="그룹 24"/>
            <p:cNvGrpSpPr>
              <a:grpSpLocks noChangeAspect="1"/>
            </p:cNvGrpSpPr>
            <p:nvPr/>
          </p:nvGrpSpPr>
          <p:grpSpPr>
            <a:xfrm>
              <a:off x="3091093" y="2986956"/>
              <a:ext cx="1878939" cy="3682086"/>
              <a:chOff x="6417440" y="32199988"/>
              <a:chExt cx="2700000" cy="5291091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7440" y="32199988"/>
                <a:ext cx="2700000" cy="2646001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4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7440" y="34845078"/>
                <a:ext cx="2700000" cy="2646001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1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62594" y="2986639"/>
              <a:ext cx="3757878" cy="3682721"/>
            </a:xfrm>
            <a:prstGeom prst="rect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7" name="그룹 6"/>
          <p:cNvGrpSpPr/>
          <p:nvPr/>
        </p:nvGrpSpPr>
        <p:grpSpPr>
          <a:xfrm>
            <a:off x="2412768" y="1188161"/>
            <a:ext cx="5114527" cy="1376743"/>
            <a:chOff x="2342978" y="1188161"/>
            <a:chExt cx="5114527" cy="1376743"/>
          </a:xfrm>
        </p:grpSpPr>
        <p:grpSp>
          <p:nvGrpSpPr>
            <p:cNvPr id="28" name="그룹 27"/>
            <p:cNvGrpSpPr>
              <a:grpSpLocks noChangeAspect="1"/>
            </p:cNvGrpSpPr>
            <p:nvPr/>
          </p:nvGrpSpPr>
          <p:grpSpPr>
            <a:xfrm>
              <a:off x="2342978" y="1188161"/>
              <a:ext cx="2236982" cy="1376743"/>
              <a:chOff x="3024560" y="33197346"/>
              <a:chExt cx="4447912" cy="2737452"/>
            </a:xfrm>
          </p:grpSpPr>
          <p:sp>
            <p:nvSpPr>
              <p:cNvPr id="30" name="타원 29"/>
              <p:cNvSpPr/>
              <p:nvPr/>
            </p:nvSpPr>
            <p:spPr>
              <a:xfrm rot="20921458">
                <a:off x="6064879" y="33197346"/>
                <a:ext cx="1407593" cy="2737452"/>
              </a:xfrm>
              <a:prstGeom prst="ellipse">
                <a:avLst/>
              </a:prstGeom>
              <a:solidFill>
                <a:srgbClr val="FFC000">
                  <a:alpha val="90000"/>
                </a:srgb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800"/>
              </a:p>
            </p:txBody>
          </p:sp>
          <p:sp>
            <p:nvSpPr>
              <p:cNvPr id="31" name="타원 30"/>
              <p:cNvSpPr>
                <a:spLocks noChangeAspect="1"/>
              </p:cNvSpPr>
              <p:nvPr/>
            </p:nvSpPr>
            <p:spPr>
              <a:xfrm rot="20921458">
                <a:off x="6496414" y="34033866"/>
                <a:ext cx="544522" cy="1058972"/>
              </a:xfrm>
              <a:prstGeom prst="ellipse">
                <a:avLst/>
              </a:prstGeom>
              <a:solidFill>
                <a:srgbClr val="FF00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800"/>
              </a:p>
            </p:txBody>
          </p:sp>
          <p:sp>
            <p:nvSpPr>
              <p:cNvPr id="32" name="타원 31"/>
              <p:cNvSpPr>
                <a:spLocks noChangeAspect="1"/>
              </p:cNvSpPr>
              <p:nvPr/>
            </p:nvSpPr>
            <p:spPr>
              <a:xfrm rot="20921458">
                <a:off x="6441564" y="33453612"/>
                <a:ext cx="244603" cy="475695"/>
              </a:xfrm>
              <a:prstGeom prst="ellipse">
                <a:avLst/>
              </a:prstGeom>
              <a:solidFill>
                <a:srgbClr val="FF00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800"/>
              </a:p>
            </p:txBody>
          </p:sp>
          <p:sp>
            <p:nvSpPr>
              <p:cNvPr id="33" name="타원 32"/>
              <p:cNvSpPr>
                <a:spLocks noChangeAspect="1"/>
              </p:cNvSpPr>
              <p:nvPr/>
            </p:nvSpPr>
            <p:spPr>
              <a:xfrm rot="20921458">
                <a:off x="7066992" y="35229841"/>
                <a:ext cx="165255" cy="321382"/>
              </a:xfrm>
              <a:prstGeom prst="ellipse">
                <a:avLst/>
              </a:prstGeom>
              <a:solidFill>
                <a:srgbClr val="FF00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800"/>
              </a:p>
            </p:txBody>
          </p:sp>
          <p:cxnSp>
            <p:nvCxnSpPr>
              <p:cNvPr id="34" name="직선 화살표 연결선 33"/>
              <p:cNvCxnSpPr>
                <a:cxnSpLocks noChangeAspect="1"/>
                <a:endCxn id="30" idx="0"/>
              </p:cNvCxnSpPr>
              <p:nvPr/>
            </p:nvCxnSpPr>
            <p:spPr>
              <a:xfrm flipV="1">
                <a:off x="3024560" y="33223920"/>
                <a:ext cx="3475708" cy="2080800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>
              <a:xfrm flipV="1">
                <a:off x="3024560" y="34563352"/>
                <a:ext cx="3745254" cy="738649"/>
              </a:xfrm>
              <a:prstGeom prst="line">
                <a:avLst/>
              </a:prstGeom>
              <a:ln w="31750">
                <a:solidFill>
                  <a:srgbClr val="964B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화살표 연결선 35"/>
              <p:cNvCxnSpPr>
                <a:cxnSpLocks/>
                <a:stCxn id="30" idx="4"/>
              </p:cNvCxnSpPr>
              <p:nvPr/>
            </p:nvCxnSpPr>
            <p:spPr>
              <a:xfrm flipH="1" flipV="1">
                <a:off x="3024560" y="35304722"/>
                <a:ext cx="4012524" cy="603500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타원 36"/>
              <p:cNvSpPr>
                <a:spLocks noChangeAspect="1"/>
              </p:cNvSpPr>
              <p:nvPr/>
            </p:nvSpPr>
            <p:spPr>
              <a:xfrm rot="20921458">
                <a:off x="6364260" y="34942359"/>
                <a:ext cx="122302" cy="237848"/>
              </a:xfrm>
              <a:prstGeom prst="ellipse">
                <a:avLst/>
              </a:prstGeom>
              <a:solidFill>
                <a:srgbClr val="FF00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4800"/>
              </a:p>
            </p:txBody>
          </p:sp>
          <p:cxnSp>
            <p:nvCxnSpPr>
              <p:cNvPr id="38" name="직선 연결선 37"/>
              <p:cNvCxnSpPr/>
              <p:nvPr/>
            </p:nvCxnSpPr>
            <p:spPr>
              <a:xfrm flipV="1">
                <a:off x="3096569" y="33691459"/>
                <a:ext cx="3467296" cy="1605508"/>
              </a:xfrm>
              <a:prstGeom prst="line">
                <a:avLst/>
              </a:prstGeom>
              <a:ln w="15875"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/>
              <p:nvPr/>
            </p:nvCxnSpPr>
            <p:spPr>
              <a:xfrm flipV="1">
                <a:off x="3064819" y="35049291"/>
                <a:ext cx="3388806" cy="247676"/>
              </a:xfrm>
              <a:prstGeom prst="line">
                <a:avLst/>
              </a:prstGeom>
              <a:ln w="15875"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/>
              <p:cNvCxnSpPr/>
              <p:nvPr/>
            </p:nvCxnSpPr>
            <p:spPr>
              <a:xfrm>
                <a:off x="3056235" y="35278603"/>
                <a:ext cx="4083248" cy="104734"/>
              </a:xfrm>
              <a:prstGeom prst="line">
                <a:avLst/>
              </a:prstGeom>
              <a:ln w="15875"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원호 40"/>
              <p:cNvSpPr>
                <a:spLocks noChangeAspect="1"/>
              </p:cNvSpPr>
              <p:nvPr/>
            </p:nvSpPr>
            <p:spPr>
              <a:xfrm rot="2235958">
                <a:off x="3983900" y="34291689"/>
                <a:ext cx="830638" cy="830638"/>
              </a:xfrm>
              <a:prstGeom prst="arc">
                <a:avLst>
                  <a:gd name="adj1" fmla="val 15975912"/>
                  <a:gd name="adj2" fmla="val 21486605"/>
                </a:avLst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48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19718729">
                <a:off x="3610691" y="33751709"/>
                <a:ext cx="1537039" cy="6731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u="sng" dirty="0" smtClean="0">
                    <a:solidFill>
                      <a:srgbClr val="964B00"/>
                    </a:solidFill>
                  </a:rPr>
                  <a:t>R = 0.4</a:t>
                </a:r>
                <a:endParaRPr lang="ko-KR" altLang="en-US" sz="1600" u="sng" dirty="0">
                  <a:solidFill>
                    <a:srgbClr val="964B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>
                  <a:spLocks noChangeAspect="1"/>
                </p:cNvSpPr>
                <p:nvPr/>
              </p:nvSpPr>
              <p:spPr>
                <a:xfrm>
                  <a:off x="4791024" y="1600078"/>
                  <a:ext cx="2666481" cy="55290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1600" i="1">
                                <a:latin typeface="Cambria Math"/>
                              </a:rPr>
                              <m:t>𝐸</m:t>
                            </m:r>
                            <m:r>
                              <a:rPr lang="en-US" altLang="ko-KR" sz="1600" i="1" baseline="-25000">
                                <a:latin typeface="Cambria Math"/>
                              </a:rPr>
                              <m:t>𝑐</m:t>
                            </m:r>
                            <m:r>
                              <a:rPr lang="en-US" altLang="ko-KR" sz="1600" b="0" i="1" baseline="-25000" smtClean="0">
                                <a:latin typeface="Cambria Math"/>
                              </a:rPr>
                              <m:t>𝑜𝑛</m:t>
                            </m:r>
                            <m:r>
                              <a:rPr lang="en-US" altLang="ko-KR" sz="1600" i="1" baseline="-25000">
                                <a:latin typeface="Cambria Math"/>
                              </a:rPr>
                              <m:t>𝑒</m:t>
                            </m:r>
                            <m:r>
                              <a:rPr lang="en-US" altLang="ko-KR" sz="1600" b="0" i="1" smtClean="0">
                                <a:latin typeface="Cambria Math"/>
                              </a:rPr>
                              <m:t>− </m:t>
                            </m:r>
                            <m:r>
                              <a:rPr lang="en-US" altLang="ko-KR" sz="1600" i="1">
                                <a:latin typeface="Cambria Math"/>
                              </a:rPr>
                              <m:t>𝐸</m:t>
                            </m:r>
                            <m:r>
                              <a:rPr lang="en-US" altLang="ko-KR" sz="1600" i="1" baseline="-25000">
                                <a:latin typeface="Cambria Math"/>
                              </a:rPr>
                              <m:t>𝑐𝑎𝑛𝑑𝑖𝑎𝑡𝑒</m:t>
                            </m:r>
                          </m:num>
                          <m:den>
                            <m:r>
                              <a:rPr lang="en-US" altLang="ko-KR" sz="16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en-US" altLang="ko-KR" sz="1600" b="0" i="1" baseline="-25000" smtClean="0">
                                <a:latin typeface="Cambria Math"/>
                              </a:rPr>
                              <m:t>𝑐𝑎𝑛𝑑𝑖𝑎𝑡𝑒</m:t>
                            </m:r>
                          </m:den>
                        </m:f>
                        <m:r>
                          <a:rPr lang="en-US" altLang="ko-KR" sz="1600" b="0" i="1" smtClean="0">
                            <a:latin typeface="Cambria Math"/>
                          </a:rPr>
                          <m:t>&lt;10 (%)</m:t>
                        </m:r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024" y="1600078"/>
                  <a:ext cx="2666481" cy="55290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442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Backup</a:t>
            </a:r>
            <a:r>
              <a:rPr lang="en-US" altLang="ko-KR" sz="2400" dirty="0" smtClean="0"/>
              <a:t> – </a:t>
            </a:r>
            <a:r>
              <a:rPr lang="en-US" altLang="ko-KR" sz="2400" i="1" dirty="0" smtClean="0"/>
              <a:t>W</a:t>
            </a:r>
            <a:r>
              <a:rPr lang="en-US" altLang="ko-KR" sz="2400" dirty="0" smtClean="0"/>
              <a:t> likelihood distribution</a:t>
            </a:r>
            <a:endParaRPr lang="ko-KR" altLang="en-US" sz="2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23" y="1628800"/>
            <a:ext cx="8028384" cy="439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572867"/>
              </p:ext>
            </p:extLst>
          </p:nvPr>
        </p:nvGraphicFramePr>
        <p:xfrm>
          <a:off x="2601908" y="1018208"/>
          <a:ext cx="4680518" cy="5616648"/>
        </p:xfrm>
        <a:graphic>
          <a:graphicData uri="http://schemas.openxmlformats.org/drawingml/2006/table">
            <a:tbl>
              <a:tblPr/>
              <a:tblGrid>
                <a:gridCol w="1103347"/>
                <a:gridCol w="627167"/>
                <a:gridCol w="1091734"/>
                <a:gridCol w="929135"/>
                <a:gridCol w="929135"/>
              </a:tblGrid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Ref. 368630 (low)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pytune100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 factor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# of gen events (M)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x-section (mb)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luminosity (pb-1)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data (common)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dy (direct photon)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11600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5.32E-002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218.0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light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311.1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5.94E+001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onium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32910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1.35E-001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243.8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openbottom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7.30E-003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212.6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opencharm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145940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5.71E-001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255.6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65.1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1.66E-006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39216.9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whad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1.66E-006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72289.2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wjet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11.9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1.20E-006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9916.7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wtau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1.66E-006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71084.3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1.59E-005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5125.8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zjet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11.9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1.02E-006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11666.7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zonly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0.000001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1.33E-007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Ref. 367466 (mid)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pytune100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# of gen events (M)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x-section (mb)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luminosity (pb-1)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data (common)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dy (direct photon)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48510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5.32E-002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911.8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light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5.94E+001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0.003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onium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69790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1.35E-001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517.0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openbottom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4489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7.30E-003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614.9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opencharm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250830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5.71E-001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439.3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451.2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1.66E-006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271807.2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whad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1.66E-006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201807.2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wjet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13.3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1.20E-006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11083.3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wtau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1.66E-006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208433.7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253.7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1.59E-005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15956.0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zjet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1.02E-006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12941.2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zonly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136.8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1.33E-007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1028571.4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Ref. 367593 (high)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pytune100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# of gen events (M)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x-section (mb)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luminosity (pb-1)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data (common)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N/A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dy (direct photon)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6400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5.32E-002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120.3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light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193.6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5.94E+001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0.003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onium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55470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1.35E-001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410.9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openbottom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4003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7.30E-003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548.4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opencharm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134220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5.71E-001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235.1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173.4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1.66E-006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104457.8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whad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1.66E-006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48795.2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wjet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1.20E-006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6833.3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wtau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1.66E-006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49397.6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245.2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1.59E-005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15421.4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zjet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1.02E-006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8039.2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zonly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106.5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1.33E-007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800751.9</a:t>
                      </a:r>
                    </a:p>
                  </a:txBody>
                  <a:tcPr marL="4815" marR="4815" marT="48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Backup</a:t>
            </a:r>
            <a:r>
              <a:rPr lang="en-US" altLang="ko-KR" sz="2400" dirty="0" smtClean="0"/>
              <a:t> – MC Production statistics and Luminosity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55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Outline</a:t>
            </a:r>
            <a:endParaRPr lang="ko-KR" altLang="en-US" sz="28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4439" y="1085215"/>
            <a:ext cx="7371138" cy="4918269"/>
          </a:xfrm>
        </p:spPr>
        <p:txBody>
          <a:bodyPr>
            <a:spAutoFit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altLang="ko-K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Physics motivation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altLang="ko-K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PHENIX </a:t>
            </a:r>
            <a:r>
              <a:rPr lang="en-US" altLang="ko-K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Muon</a:t>
            </a:r>
            <a:r>
              <a:rPr lang="en-US" altLang="ko-K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Arms</a:t>
            </a:r>
          </a:p>
          <a:p>
            <a:pPr marL="1044000" lvl="1" indent="-432000">
              <a:lnSpc>
                <a:spcPct val="110000"/>
              </a:lnSpc>
              <a:buFont typeface="+mj-lt"/>
              <a:buAutoNum type="alphaLcPeriod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physics</a:t>
            </a:r>
          </a:p>
          <a:p>
            <a:pPr marL="1044000" lvl="1" indent="-432000">
              <a:lnSpc>
                <a:spcPct val="110000"/>
              </a:lnSpc>
              <a:buFont typeface="+mj-lt"/>
              <a:buAutoNum type="alphaLcPeriod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Detectors and Recent Runs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altLang="ko-K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 </a:t>
            </a:r>
            <a:r>
              <a:rPr lang="ko-KR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→</a:t>
            </a:r>
            <a:r>
              <a:rPr lang="ko-KR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 analysis</a:t>
            </a:r>
          </a:p>
          <a:p>
            <a:pPr marL="1044000" lvl="1" indent="-432000">
              <a:lnSpc>
                <a:spcPct val="110000"/>
              </a:lnSpc>
              <a:buFont typeface="+mj-lt"/>
              <a:buAutoNum type="alphaLcPeriod"/>
            </a:pPr>
            <a:r>
              <a:rPr lang="en-US" altLang="ko-K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Preselection</a:t>
            </a:r>
            <a:endParaRPr lang="en-US" altLang="ko-KR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44000" lvl="1" indent="-432000">
              <a:lnSpc>
                <a:spcPct val="110000"/>
              </a:lnSpc>
              <a:buFont typeface="+mj-lt"/>
              <a:buAutoNum type="alphaLcPeriod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likelihood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44000" lvl="1" indent="-432000">
              <a:lnSpc>
                <a:spcPct val="110000"/>
              </a:lnSpc>
              <a:buFont typeface="+mj-lt"/>
              <a:buAutoNum type="alphaLcPeriod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Composing PDFs</a:t>
            </a:r>
          </a:p>
          <a:p>
            <a:pPr marL="1044000" lvl="1" indent="-432000">
              <a:lnSpc>
                <a:spcPct val="110000"/>
              </a:lnSpc>
              <a:buFont typeface="+mj-lt"/>
              <a:buAutoNum type="alphaLcPeriod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S/BG ratio estimation</a:t>
            </a:r>
          </a:p>
          <a:p>
            <a:pPr marL="1044000" lvl="1" indent="-432000">
              <a:lnSpc>
                <a:spcPct val="110000"/>
              </a:lnSpc>
              <a:buFont typeface="+mj-lt"/>
              <a:buAutoNum type="alphaLcPeriod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Single spin asymmetry (A</a:t>
            </a:r>
            <a:r>
              <a:rPr lang="en-US" altLang="ko-KR" sz="16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altLang="ko-K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Summary and Perspectives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Backup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– Data driven </a:t>
            </a:r>
            <a:r>
              <a:rPr lang="en-US" altLang="ko-KR" sz="2400" dirty="0" err="1" smtClean="0"/>
              <a:t>Hadronic</a:t>
            </a:r>
            <a:r>
              <a:rPr lang="en-US" altLang="ko-KR" sz="2400" dirty="0" smtClean="0"/>
              <a:t> backgrounds: extrapolate dw23</a:t>
            </a:r>
            <a:endParaRPr lang="ko-KR" altLang="en-US" sz="2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44985"/>
            <a:ext cx="8100391" cy="44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80" y="1510730"/>
            <a:ext cx="7920000" cy="44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Backup</a:t>
            </a:r>
            <a:r>
              <a:rPr lang="en-US" altLang="ko-KR" sz="2400" dirty="0" smtClean="0"/>
              <a:t> – Fit results (preliminary)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4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80" y="1543720"/>
            <a:ext cx="7920000" cy="447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Backup</a:t>
            </a:r>
            <a:r>
              <a:rPr lang="en-US" altLang="ko-KR" sz="2400" dirty="0" smtClean="0"/>
              <a:t> – Fit results (preliminary)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55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Backup</a:t>
            </a:r>
            <a:r>
              <a:rPr lang="en-US" altLang="ko-KR" sz="2400" dirty="0" smtClean="0"/>
              <a:t> – Beam separated/Run11 and 12 A</a:t>
            </a:r>
            <a:r>
              <a:rPr lang="en-US" altLang="ko-KR" sz="2400" baseline="-25000" dirty="0" smtClean="0"/>
              <a:t>L</a:t>
            </a:r>
            <a:endParaRPr lang="ko-KR" altLang="en-US" sz="2400" baseline="-25000" dirty="0"/>
          </a:p>
        </p:txBody>
      </p:sp>
      <p:grpSp>
        <p:nvGrpSpPr>
          <p:cNvPr id="2" name="그룹 1"/>
          <p:cNvGrpSpPr/>
          <p:nvPr/>
        </p:nvGrpSpPr>
        <p:grpSpPr>
          <a:xfrm>
            <a:off x="1025418" y="1481922"/>
            <a:ext cx="7795054" cy="4683382"/>
            <a:chOff x="1025418" y="1030051"/>
            <a:chExt cx="7795054" cy="468338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858" y="1030051"/>
              <a:ext cx="3834614" cy="4683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418" y="1030051"/>
              <a:ext cx="3834614" cy="4683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5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Backup</a:t>
            </a:r>
            <a:r>
              <a:rPr lang="en-US" altLang="ko-KR" sz="2400" dirty="0" smtClean="0"/>
              <a:t> – FVTX updated </a:t>
            </a:r>
            <a:r>
              <a:rPr lang="en-US" altLang="ko-KR" sz="2400" i="1" dirty="0" smtClean="0"/>
              <a:t>W</a:t>
            </a:r>
            <a:r>
              <a:rPr lang="en-US" altLang="ko-KR" sz="2400" dirty="0" smtClean="0"/>
              <a:t> likelihood distribution</a:t>
            </a:r>
            <a:endParaRPr lang="ko-KR" altLang="en-US" sz="2400" baseline="-25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" y="1564098"/>
            <a:ext cx="8172400" cy="44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1439792" y="1144498"/>
            <a:ext cx="2520000" cy="5396006"/>
            <a:chOff x="5436376" y="1144498"/>
            <a:chExt cx="2520000" cy="5396006"/>
          </a:xfrm>
        </p:grpSpPr>
        <p:pic>
          <p:nvPicPr>
            <p:cNvPr id="5123" name="Picture 3" descr="C:\Users\C.Kim\Desktop\SPT78-prot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376" y="3327504"/>
              <a:ext cx="2520000" cy="321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4" name="그룹 73"/>
            <p:cNvGrpSpPr/>
            <p:nvPr/>
          </p:nvGrpSpPr>
          <p:grpSpPr>
            <a:xfrm>
              <a:off x="5616376" y="1144498"/>
              <a:ext cx="2260896" cy="2260897"/>
              <a:chOff x="5184048" y="1167864"/>
              <a:chExt cx="2260896" cy="2260897"/>
            </a:xfrm>
          </p:grpSpPr>
          <p:cxnSp>
            <p:nvCxnSpPr>
              <p:cNvPr id="70" name="직선 화살표 연결선 69"/>
              <p:cNvCxnSpPr>
                <a:cxnSpLocks noChangeAspect="1"/>
              </p:cNvCxnSpPr>
              <p:nvPr/>
            </p:nvCxnSpPr>
            <p:spPr>
              <a:xfrm flipV="1">
                <a:off x="5184048" y="1167864"/>
                <a:ext cx="2260896" cy="2260897"/>
              </a:xfrm>
              <a:prstGeom prst="straightConnector1">
                <a:avLst/>
              </a:prstGeom>
              <a:ln w="952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타원 11"/>
              <p:cNvSpPr>
                <a:spLocks noChangeAspect="1"/>
              </p:cNvSpPr>
              <p:nvPr/>
            </p:nvSpPr>
            <p:spPr>
              <a:xfrm>
                <a:off x="5184048" y="1268760"/>
                <a:ext cx="2160000" cy="2160000"/>
              </a:xfrm>
              <a:prstGeom prst="ellipse">
                <a:avLst/>
              </a:prstGeom>
              <a:solidFill>
                <a:srgbClr val="FFC000">
                  <a:alpha val="65000"/>
                </a:srgbClr>
              </a:solidFill>
              <a:ln w="15875">
                <a:solidFill>
                  <a:schemeClr val="tx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9" name="직선 화살표 연결선 48"/>
              <p:cNvCxnSpPr>
                <a:cxnSpLocks noChangeAspect="1"/>
              </p:cNvCxnSpPr>
              <p:nvPr/>
            </p:nvCxnSpPr>
            <p:spPr>
              <a:xfrm flipV="1">
                <a:off x="5766848" y="1556793"/>
                <a:ext cx="576526" cy="576526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타원 13"/>
              <p:cNvSpPr>
                <a:spLocks noChangeAspect="1"/>
              </p:cNvSpPr>
              <p:nvPr/>
            </p:nvSpPr>
            <p:spPr>
              <a:xfrm>
                <a:off x="5766848" y="1636118"/>
                <a:ext cx="497200" cy="497200"/>
              </a:xfrm>
              <a:prstGeom prst="ellipse">
                <a:avLst/>
              </a:prstGeom>
              <a:solidFill>
                <a:srgbClr val="FF0000">
                  <a:alpha val="85000"/>
                </a:srgbClr>
              </a:solidFill>
              <a:ln w="9525">
                <a:solidFill>
                  <a:schemeClr val="tx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/>
                  <a:t>u</a:t>
                </a:r>
                <a:endParaRPr lang="ko-KR" altLang="en-US" b="1" dirty="0"/>
              </a:p>
            </p:txBody>
          </p:sp>
          <p:cxnSp>
            <p:nvCxnSpPr>
              <p:cNvPr id="57" name="직선 화살표 연결선 56"/>
              <p:cNvCxnSpPr>
                <a:cxnSpLocks noChangeAspect="1"/>
              </p:cNvCxnSpPr>
              <p:nvPr/>
            </p:nvCxnSpPr>
            <p:spPr>
              <a:xfrm flipV="1">
                <a:off x="6553388" y="2133318"/>
                <a:ext cx="588570" cy="588572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화살표 연결선 64"/>
              <p:cNvCxnSpPr>
                <a:cxnSpLocks noChangeAspect="1"/>
              </p:cNvCxnSpPr>
              <p:nvPr/>
            </p:nvCxnSpPr>
            <p:spPr>
              <a:xfrm flipV="1">
                <a:off x="5724128" y="2543710"/>
                <a:ext cx="576526" cy="597258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타원 14"/>
              <p:cNvSpPr>
                <a:spLocks noChangeAspect="1"/>
              </p:cNvSpPr>
              <p:nvPr/>
            </p:nvSpPr>
            <p:spPr>
              <a:xfrm>
                <a:off x="5768156" y="2571760"/>
                <a:ext cx="497200" cy="497200"/>
              </a:xfrm>
              <a:prstGeom prst="ellipse">
                <a:avLst/>
              </a:prstGeom>
              <a:solidFill>
                <a:srgbClr val="0070C0">
                  <a:alpha val="85000"/>
                </a:srgbClr>
              </a:solidFill>
              <a:ln w="9525">
                <a:solidFill>
                  <a:schemeClr val="tx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/>
                  <a:t>d</a:t>
                </a:r>
                <a:endParaRPr lang="ko-KR" altLang="en-US" b="1" dirty="0"/>
              </a:p>
            </p:txBody>
          </p:sp>
          <p:sp>
            <p:nvSpPr>
              <p:cNvPr id="16" name="타원 15"/>
              <p:cNvSpPr>
                <a:spLocks noChangeAspect="1"/>
              </p:cNvSpPr>
              <p:nvPr/>
            </p:nvSpPr>
            <p:spPr>
              <a:xfrm>
                <a:off x="6553388" y="2224688"/>
                <a:ext cx="497200" cy="497200"/>
              </a:xfrm>
              <a:prstGeom prst="ellipse">
                <a:avLst/>
              </a:prstGeom>
              <a:solidFill>
                <a:srgbClr val="00B050">
                  <a:alpha val="85000"/>
                </a:srgbClr>
              </a:solidFill>
              <a:ln w="9525">
                <a:solidFill>
                  <a:schemeClr val="tx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/>
                  <a:t>u</a:t>
                </a:r>
                <a:endParaRPr lang="ko-KR" altLang="en-US" b="1" dirty="0"/>
              </a:p>
            </p:txBody>
          </p:sp>
        </p:grp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1/11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1. Physics motivation</a:t>
            </a:r>
            <a:endParaRPr lang="ko-KR" altLang="en-US" sz="28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899592" y="1081199"/>
            <a:ext cx="3600400" cy="5472608"/>
            <a:chOff x="1052317" y="1124744"/>
            <a:chExt cx="3600400" cy="5472608"/>
          </a:xfrm>
        </p:grpSpPr>
        <p:sp>
          <p:nvSpPr>
            <p:cNvPr id="3" name="직사각형 2"/>
            <p:cNvSpPr/>
            <p:nvPr/>
          </p:nvSpPr>
          <p:spPr>
            <a:xfrm>
              <a:off x="1052317" y="1124744"/>
              <a:ext cx="3600400" cy="547260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080970" y="1211409"/>
              <a:ext cx="3543094" cy="5299279"/>
              <a:chOff x="1043608" y="1268760"/>
              <a:chExt cx="3543094" cy="5299279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1268760"/>
                <a:ext cx="3543094" cy="46800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663027" y="5983264"/>
                <a:ext cx="2304256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. de Florian et 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al,</a:t>
                </a:r>
              </a:p>
              <a:p>
                <a:pPr algn="ctr"/>
                <a:r>
                  <a:rPr lang="en-US" altLang="ko-KR" sz="1600" dirty="0" smtClean="0">
                    <a:solidFill>
                      <a:srgbClr val="FF0000"/>
                    </a:solidFill>
                  </a:rPr>
                  <a:t>PRD 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80. 034030 (2009</a:t>
                </a:r>
                <a:r>
                  <a:rPr lang="en-US" altLang="ko-KR" sz="1600" dirty="0" smtClean="0">
                    <a:solidFill>
                      <a:srgbClr val="FF0000"/>
                    </a:solidFill>
                  </a:rPr>
                  <a:t>)</a:t>
                </a:r>
                <a:endParaRPr lang="ko-KR" altLang="en-US" sz="1600" dirty="0">
                  <a:solidFill>
                    <a:srgbClr val="FF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내용 개체 틀 2"/>
              <p:cNvSpPr>
                <a:spLocks noGrp="1"/>
              </p:cNvSpPr>
              <p:nvPr/>
            </p:nvSpPr>
            <p:spPr>
              <a:xfrm>
                <a:off x="4509531" y="1367402"/>
                <a:ext cx="4536504" cy="3008901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0000" indent="-270000">
                  <a:lnSpc>
                    <a:spcPct val="150000"/>
                  </a:lnSpc>
                  <a:buClr>
                    <a:srgbClr val="002060"/>
                  </a:buClr>
                  <a:buFont typeface="Arial" pitchFamily="34" charset="0"/>
                  <a:buChar char="•"/>
                </a:pPr>
                <a:r>
                  <a:rPr lang="en-US" altLang="ko-KR" sz="1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Spin crisis:</a:t>
                </a:r>
              </a:p>
              <a:p>
                <a:pPr indent="270000">
                  <a:lnSpc>
                    <a:spcPct val="150000"/>
                  </a:lnSpc>
                  <a:buClr>
                    <a:srgbClr val="002060"/>
                  </a:buClr>
                </a:pPr>
                <a:r>
                  <a:rPr lang="en-US" altLang="ko-K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proton spin is not a simple sum of its constituent quarks</a:t>
                </a:r>
              </a:p>
              <a:p>
                <a:pPr indent="270000">
                  <a:buClr>
                    <a:srgbClr val="002060"/>
                  </a:buClr>
                </a:pPr>
                <a:r>
                  <a:rPr lang="en-US" altLang="ko-K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(quark spin contribution to the total: </a:t>
                </a:r>
                <a:r>
                  <a:rPr lang="en-US" altLang="ko-KR" sz="1400" dirty="0" smtClean="0">
                    <a:solidFill>
                      <a:srgbClr val="FF0000"/>
                    </a:solidFill>
                  </a:rPr>
                  <a:t>&lt; 40 %</a:t>
                </a:r>
                <a:r>
                  <a:rPr lang="en-US" altLang="ko-K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</a:p>
              <a:p>
                <a:pPr marL="285750" indent="-285750">
                  <a:lnSpc>
                    <a:spcPct val="200000"/>
                  </a:lnSpc>
                  <a:buClr>
                    <a:srgbClr val="00206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Proton spin sum rule:</a:t>
                </a:r>
              </a:p>
              <a:p>
                <a:pPr indent="270000">
                  <a:lnSpc>
                    <a:spcPct val="150000"/>
                  </a:lnSpc>
                  <a:buClr>
                    <a:srgbClr val="00206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1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14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altLang="ko-KR" sz="1400" b="1" u="sng" dirty="0">
                    <a:solidFill>
                      <a:srgbClr val="FF0000"/>
                    </a:solidFill>
                  </a:rPr>
                  <a:t>ΔΣ</a:t>
                </a:r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+ ΔG + </a:t>
                </a:r>
                <a:r>
                  <a:rPr lang="en-US" altLang="ko-KR" sz="14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</a:t>
                </a:r>
                <a:r>
                  <a:rPr lang="en-US" altLang="ko-KR" sz="1400" baseline="-25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z</a:t>
                </a:r>
                <a:r>
                  <a:rPr lang="en-US" altLang="ko-KR" sz="1400" baseline="-25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where</a:t>
                </a:r>
              </a:p>
              <a:p>
                <a:pPr indent="270000">
                  <a:lnSpc>
                    <a:spcPct val="150000"/>
                  </a:lnSpc>
                  <a:buClr>
                    <a:srgbClr val="002060"/>
                  </a:buClr>
                </a:pPr>
                <a:r>
                  <a:rPr lang="en-US" altLang="ko-KR" sz="1200" b="1" u="sng" dirty="0" smtClean="0">
                    <a:solidFill>
                      <a:srgbClr val="FF0000"/>
                    </a:solidFill>
                  </a:rPr>
                  <a:t>ΔΣ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(quark spin contribution)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 (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Δu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+ </a:t>
                </a:r>
                <a:r>
                  <a:rPr lang="en-US" altLang="ko-KR" sz="1200" u="sng" dirty="0" smtClean="0">
                    <a:solidFill>
                      <a:srgbClr val="FF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1200" i="1" u="sng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ko-KR" sz="1200" b="0" i="0" u="sng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u</m:t>
                        </m:r>
                      </m:e>
                    </m:acc>
                  </m:oMath>
                </a14:m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+ (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Δd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+ </a:t>
                </a:r>
                <a:r>
                  <a:rPr lang="en-US" altLang="ko-KR" sz="1200" u="sng" dirty="0" smtClean="0">
                    <a:solidFill>
                      <a:srgbClr val="FF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1200" i="1" u="sng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ko-KR" sz="1200" b="0" i="0" u="sng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+ (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Δs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+ Δ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ko-KR" sz="12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ko-KR" sz="12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s</m:t>
                        </m:r>
                      </m:e>
                    </m:bar>
                  </m:oMath>
                </a14:m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indent="270000">
                  <a:lnSpc>
                    <a:spcPct val="150000"/>
                  </a:lnSpc>
                  <a:buClr>
                    <a:srgbClr val="002060"/>
                  </a:buClr>
                </a:pP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ΔG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(gluon spin contribution)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ko-KR" sz="12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ko-KR" sz="1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ko-KR" sz="12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Δg</m:t>
                        </m:r>
                        <m:r>
                          <a:rPr lang="en-US" altLang="ko-KR" sz="12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altLang="ko-KR" sz="12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 sz="1200" b="0" i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x</m:t>
                            </m:r>
                            <m:r>
                              <a:rPr lang="en-US" altLang="ko-KR" sz="1200" b="0" i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altLang="ko-KR" sz="1200" b="0" i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Q</m:t>
                            </m:r>
                            <m:r>
                              <a:rPr lang="en-US" altLang="ko-KR" sz="1200" b="0" i="0" baseline="3000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altLang="ko-KR" sz="1200" b="0" i="0" baseline="3000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2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dx</m:t>
                        </m:r>
                      </m:e>
                    </m:nary>
                  </m:oMath>
                </a14:m>
                <a:endParaRPr lang="en-US" altLang="ko-KR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indent="270000">
                  <a:lnSpc>
                    <a:spcPct val="150000"/>
                  </a:lnSpc>
                  <a:buClr>
                    <a:srgbClr val="002060"/>
                  </a:buClr>
                </a:pP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</a:t>
                </a:r>
                <a:r>
                  <a:rPr lang="en-US" altLang="ko-KR" sz="1200" baseline="-25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z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(orbital angular momenta) = 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</a:t>
                </a:r>
                <a:r>
                  <a:rPr lang="en-US" altLang="ko-KR" sz="1200" baseline="-25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q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+ 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</a:t>
                </a:r>
                <a:r>
                  <a:rPr lang="en-US" altLang="ko-KR" sz="1200" baseline="-25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</a:t>
                </a:r>
                <a:endParaRPr lang="en-US" altLang="ko-KR" sz="12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531" y="1367402"/>
                <a:ext cx="4536504" cy="3008901"/>
              </a:xfrm>
              <a:prstGeom prst="rect">
                <a:avLst/>
              </a:prstGeom>
              <a:blipFill rotWithShape="1">
                <a:blip r:embed="rId4"/>
                <a:stretch>
                  <a:fillRect l="-538" b="-2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내용 개체 틀 2"/>
              <p:cNvSpPr>
                <a:spLocks noGrp="1"/>
              </p:cNvSpPr>
              <p:nvPr/>
            </p:nvSpPr>
            <p:spPr>
              <a:xfrm>
                <a:off x="4509531" y="4240842"/>
                <a:ext cx="4536504" cy="1846659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0000" indent="-270000">
                  <a:lnSpc>
                    <a:spcPct val="150000"/>
                  </a:lnSpc>
                  <a:buClr>
                    <a:srgbClr val="002060"/>
                  </a:buClr>
                  <a:buFont typeface="Arial" pitchFamily="34" charset="0"/>
                  <a:buChar char="•"/>
                </a:pPr>
                <a:r>
                  <a:rPr lang="en-US" altLang="ko-KR" sz="1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Polarized DIS/SIDIS:</a:t>
                </a:r>
              </a:p>
              <a:p>
                <a:pPr indent="270000">
                  <a:buClr>
                    <a:srgbClr val="002060"/>
                  </a:buClr>
                </a:pPr>
                <a:r>
                  <a:rPr lang="en-US" altLang="ko-K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Flavor-combined PDFs (ex. Δu + 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1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ko-KR" sz="14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u</m:t>
                        </m:r>
                      </m:e>
                    </m:acc>
                  </m:oMath>
                </a14:m>
                <a:r>
                  <a:rPr lang="en-US" altLang="ko-KR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  <a:r>
                  <a:rPr lang="en-US" altLang="ko-K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is well known,</a:t>
                </a:r>
              </a:p>
              <a:p>
                <a:pPr indent="270000">
                  <a:buClr>
                    <a:srgbClr val="002060"/>
                  </a:buClr>
                </a:pPr>
                <a:r>
                  <a:rPr lang="en-US" altLang="ko-K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while their flavor-separated PDF is only known with</a:t>
                </a:r>
              </a:p>
              <a:p>
                <a:pPr indent="270000">
                  <a:buClr>
                    <a:srgbClr val="002060"/>
                  </a:buClr>
                </a:pPr>
                <a:r>
                  <a:rPr lang="en-US" altLang="ko-KR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large uncertainties</a:t>
                </a:r>
              </a:p>
              <a:p>
                <a:pPr marL="285750" indent="-285750">
                  <a:lnSpc>
                    <a:spcPct val="200000"/>
                  </a:lnSpc>
                  <a:buClr>
                    <a:srgbClr val="002060"/>
                  </a:buClr>
                  <a:buFont typeface="Arial" panose="020B0604020202020204" pitchFamily="34" charset="0"/>
                  <a:buChar char="•"/>
                </a:pPr>
                <a:r>
                  <a:rPr lang="en-US" altLang="ko-KR" sz="1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Still better constraint on sea quark polarization</a:t>
                </a:r>
              </a:p>
              <a:p>
                <a:pPr indent="288000">
                  <a:buClr>
                    <a:srgbClr val="002060"/>
                  </a:buClr>
                </a:pPr>
                <a:r>
                  <a:rPr lang="en-US" altLang="ko-KR" sz="1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required</a:t>
                </a:r>
              </a:p>
            </p:txBody>
          </p:sp>
        </mc:Choice>
        <mc:Fallback xmlns="">
          <p:sp>
            <p:nvSpPr>
              <p:cNvPr id="80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531" y="4240842"/>
                <a:ext cx="4536504" cy="1846659"/>
              </a:xfrm>
              <a:prstGeom prst="rect">
                <a:avLst/>
              </a:prstGeom>
              <a:blipFill rotWithShape="1">
                <a:blip r:embed="rId5"/>
                <a:stretch>
                  <a:fillRect l="-538" b="-33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62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2/11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2. PHENIX </a:t>
            </a:r>
            <a:r>
              <a:rPr lang="en-US" altLang="ko-KR" sz="2800" b="1" dirty="0" err="1" smtClean="0"/>
              <a:t>Muon</a:t>
            </a:r>
            <a:r>
              <a:rPr lang="en-US" altLang="ko-KR" sz="2800" b="1" dirty="0" smtClean="0"/>
              <a:t> Arms</a:t>
            </a:r>
            <a:r>
              <a:rPr lang="en-US" altLang="ko-KR" sz="2400" dirty="0" smtClean="0"/>
              <a:t> – a. W physics</a:t>
            </a:r>
            <a:endParaRPr lang="ko-KR" altLang="en-US" sz="2400" dirty="0"/>
          </a:p>
        </p:txBody>
      </p:sp>
      <p:grpSp>
        <p:nvGrpSpPr>
          <p:cNvPr id="14" name="그룹 13"/>
          <p:cNvGrpSpPr>
            <a:grpSpLocks noChangeAspect="1"/>
          </p:cNvGrpSpPr>
          <p:nvPr/>
        </p:nvGrpSpPr>
        <p:grpSpPr>
          <a:xfrm>
            <a:off x="5586928" y="1291955"/>
            <a:ext cx="3017520" cy="3433189"/>
            <a:chOff x="5072819" y="1637426"/>
            <a:chExt cx="3771900" cy="4291486"/>
          </a:xfrm>
        </p:grpSpPr>
        <p:grpSp>
          <p:nvGrpSpPr>
            <p:cNvPr id="2" name="그룹 1"/>
            <p:cNvGrpSpPr/>
            <p:nvPr/>
          </p:nvGrpSpPr>
          <p:grpSpPr>
            <a:xfrm>
              <a:off x="5072819" y="1637426"/>
              <a:ext cx="3771900" cy="3714750"/>
              <a:chOff x="1088132" y="3098626"/>
              <a:chExt cx="3771900" cy="371475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794" y="3098626"/>
                <a:ext cx="3743325" cy="184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132" y="4946476"/>
                <a:ext cx="3771900" cy="186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5560448" y="5351831"/>
              <a:ext cx="2848896" cy="5770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rgbClr val="FF0000"/>
                  </a:solidFill>
                </a:rPr>
                <a:t>D</a:t>
              </a:r>
              <a:r>
                <a:rPr lang="en-US" altLang="ko-KR" sz="1200" dirty="0">
                  <a:solidFill>
                    <a:srgbClr val="FF0000"/>
                  </a:solidFill>
                </a:rPr>
                <a:t>. de Florian </a:t>
              </a:r>
              <a:r>
                <a:rPr lang="en-US" altLang="ko-KR" sz="1200" dirty="0" smtClean="0">
                  <a:solidFill>
                    <a:srgbClr val="FF0000"/>
                  </a:solidFill>
                </a:rPr>
                <a:t>and W. </a:t>
              </a:r>
              <a:r>
                <a:rPr lang="en-US" altLang="ko-KR" sz="1200" dirty="0" err="1" smtClean="0">
                  <a:solidFill>
                    <a:srgbClr val="FF0000"/>
                  </a:solidFill>
                </a:rPr>
                <a:t>Vogelsang</a:t>
              </a:r>
              <a:r>
                <a:rPr lang="en-US" altLang="ko-KR" sz="1200" dirty="0" smtClean="0">
                  <a:solidFill>
                    <a:srgbClr val="FF0000"/>
                  </a:solidFill>
                </a:rPr>
                <a:t>,</a:t>
              </a:r>
            </a:p>
            <a:p>
              <a:pPr algn="ctr"/>
              <a:r>
                <a:rPr lang="en-US" altLang="ko-KR" sz="1200" dirty="0" smtClean="0">
                  <a:solidFill>
                    <a:srgbClr val="FF0000"/>
                  </a:solidFill>
                </a:rPr>
                <a:t>PRD 81. 094020 </a:t>
              </a:r>
              <a:r>
                <a:rPr lang="en-US" altLang="ko-KR" sz="1200" dirty="0">
                  <a:solidFill>
                    <a:srgbClr val="FF0000"/>
                  </a:solidFill>
                </a:rPr>
                <a:t>(</a:t>
              </a:r>
              <a:r>
                <a:rPr lang="en-US" altLang="ko-KR" sz="1200" dirty="0" smtClean="0">
                  <a:solidFill>
                    <a:srgbClr val="FF0000"/>
                  </a:solidFill>
                </a:rPr>
                <a:t>2010)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9" name="Picture 3" descr="C:\Users\Katsuro\Desktop\Presentation\090914-Circum-Pan-Pasific\W2m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0827" y="1374288"/>
            <a:ext cx="4131253" cy="26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내용 개체 틀 2"/>
          <p:cNvSpPr>
            <a:spLocks noGrp="1"/>
          </p:cNvSpPr>
          <p:nvPr/>
        </p:nvSpPr>
        <p:spPr>
          <a:xfrm>
            <a:off x="1184410" y="4535249"/>
            <a:ext cx="7537927" cy="2062103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physics in RHIC/PHENIX</a:t>
            </a:r>
          </a:p>
          <a:p>
            <a:pPr marL="727200" lvl="1" indent="-270000">
              <a:lnSpc>
                <a:spcPts val="18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Target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maximal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parity-violating </a:t>
            </a:r>
            <a:r>
              <a:rPr lang="en-US" altLang="ko-K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bosons produced via polarized p – </a:t>
            </a:r>
            <a:r>
              <a:rPr lang="en-US" altLang="ko-K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unpolarized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 collision</a:t>
            </a:r>
          </a:p>
          <a:p>
            <a:pPr marL="727200" lvl="1" indent="-270000">
              <a:lnSpc>
                <a:spcPts val="18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Measure the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Single spin asymmetry (A</a:t>
            </a:r>
            <a:r>
              <a:rPr lang="en-US" altLang="ko-KR" sz="14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the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quark, by using leptons directly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decayed from </a:t>
            </a:r>
            <a:r>
              <a:rPr lang="en-US" altLang="ko-K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bosons</a:t>
            </a: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Advantages</a:t>
            </a: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727200" lvl="1" indent="-270000">
              <a:lnSpc>
                <a:spcPts val="18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Fixed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flavor combination: full flavor separated measurements</a:t>
            </a:r>
          </a:p>
          <a:p>
            <a:pPr marL="727200" lvl="1" indent="-270000">
              <a:lnSpc>
                <a:spcPts val="18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dependence on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fragmentation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functions: direct 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clean signal</a:t>
            </a:r>
          </a:p>
        </p:txBody>
      </p:sp>
    </p:spTree>
    <p:extLst>
      <p:ext uri="{BB962C8B-B14F-4D97-AF65-F5344CB8AC3E}">
        <p14:creationId xmlns:p14="http://schemas.microsoft.com/office/powerpoint/2010/main" val="28853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57983"/>
              </p:ext>
            </p:extLst>
          </p:nvPr>
        </p:nvGraphicFramePr>
        <p:xfrm>
          <a:off x="2389902" y="2204864"/>
          <a:ext cx="5099590" cy="170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9918"/>
                <a:gridCol w="1019918"/>
                <a:gridCol w="1019918"/>
                <a:gridCol w="1019918"/>
                <a:gridCol w="1019918"/>
              </a:tblGrid>
              <a:tr h="2911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Year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√</a:t>
                      </a:r>
                      <a:r>
                        <a:rPr lang="en-US" altLang="ko-KR" sz="1800" dirty="0" smtClean="0"/>
                        <a:t>s</a:t>
                      </a:r>
                      <a:endParaRPr lang="ko-KR" altLang="en-US" sz="1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i="1" dirty="0" smtClean="0"/>
                        <a:t>L </a:t>
                      </a:r>
                      <a:r>
                        <a:rPr lang="en-US" altLang="ko-KR" sz="1800" dirty="0" smtClean="0"/>
                        <a:t>(pb</a:t>
                      </a:r>
                      <a:r>
                        <a:rPr lang="en-US" altLang="ko-KR" sz="1800" baseline="30000" dirty="0" smtClean="0"/>
                        <a:t>-1</a:t>
                      </a:r>
                      <a:r>
                        <a:rPr lang="en-US" altLang="ko-KR" sz="1800" dirty="0" smtClean="0"/>
                        <a:t>)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P (%)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/>
                        <a:t>FoM</a:t>
                      </a:r>
                      <a:r>
                        <a:rPr lang="en-US" altLang="ko-KR" sz="1600" dirty="0" smtClean="0"/>
                        <a:t> (P</a:t>
                      </a:r>
                      <a:r>
                        <a:rPr lang="en-US" altLang="ko-KR" sz="1600" baseline="30000" dirty="0" smtClean="0"/>
                        <a:t>2</a:t>
                      </a:r>
                      <a:r>
                        <a:rPr lang="en-US" altLang="ko-KR" sz="1600" i="1" dirty="0" smtClean="0"/>
                        <a:t>L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2911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2009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500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8.6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39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1.3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2911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2011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500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16.7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48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3.8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2911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u="sng" dirty="0" smtClean="0">
                          <a:solidFill>
                            <a:srgbClr val="FF0000"/>
                          </a:solidFill>
                        </a:rPr>
                        <a:t>2012</a:t>
                      </a:r>
                      <a:endParaRPr lang="ko-KR" altLang="en-US" sz="1600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u="sng" dirty="0" smtClean="0">
                          <a:solidFill>
                            <a:srgbClr val="FF0000"/>
                          </a:solidFill>
                        </a:rPr>
                        <a:t>510</a:t>
                      </a:r>
                      <a:endParaRPr lang="ko-KR" altLang="en-US" sz="1600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u="sng" dirty="0" smtClean="0">
                          <a:solidFill>
                            <a:srgbClr val="FF0000"/>
                          </a:solidFill>
                        </a:rPr>
                        <a:t>31.5</a:t>
                      </a:r>
                      <a:endParaRPr lang="ko-KR" altLang="en-US" sz="1600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u="sng" dirty="0" smtClean="0">
                          <a:solidFill>
                            <a:srgbClr val="FF0000"/>
                          </a:solidFill>
                        </a:rPr>
                        <a:t>51.9</a:t>
                      </a:r>
                      <a:endParaRPr lang="ko-KR" altLang="en-US" sz="1600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u="sng" dirty="0" smtClean="0">
                          <a:solidFill>
                            <a:srgbClr val="FF0000"/>
                          </a:solidFill>
                        </a:rPr>
                        <a:t>8.5</a:t>
                      </a:r>
                      <a:endParaRPr lang="ko-KR" altLang="en-US" sz="1600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911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2013</a:t>
                      </a:r>
                      <a:endParaRPr lang="ko-KR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510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146.0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55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44.2</a:t>
                      </a:r>
                      <a:endParaRPr lang="ko-KR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3/11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 smtClean="0"/>
              <a:t>2. PHENIX </a:t>
            </a:r>
            <a:r>
              <a:rPr lang="en-US" altLang="ko-KR" sz="2800" b="1" dirty="0" err="1" smtClean="0"/>
              <a:t>Muon</a:t>
            </a:r>
            <a:r>
              <a:rPr lang="en-US" altLang="ko-KR" sz="2800" b="1" dirty="0" smtClean="0"/>
              <a:t> Arms</a:t>
            </a:r>
            <a:r>
              <a:rPr lang="en-US" altLang="ko-KR" sz="2400" dirty="0" smtClean="0"/>
              <a:t> – b. Detectors and Recent Runs</a:t>
            </a:r>
            <a:endParaRPr lang="ko-KR" altLang="en-US" sz="2400" dirty="0"/>
          </a:p>
        </p:txBody>
      </p:sp>
      <p:sp>
        <p:nvSpPr>
          <p:cNvPr id="13" name="내용 개체 틀 2"/>
          <p:cNvSpPr>
            <a:spLocks noGrp="1"/>
          </p:cNvSpPr>
          <p:nvPr/>
        </p:nvSpPr>
        <p:spPr>
          <a:xfrm>
            <a:off x="1219232" y="4989924"/>
            <a:ext cx="7514980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PHENIX </a:t>
            </a:r>
            <a:r>
              <a:rPr lang="en-US" altLang="ko-KR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Muon</a:t>
            </a:r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Arms (2013)</a:t>
            </a:r>
            <a:endParaRPr lang="en-US" altLang="ko-KR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27200" lvl="1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Acceptance:  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1.2 &lt; |η| &lt; 2.2 (S) / 2.4 (N)  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altLang="ko-KR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Δφ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= 2π</a:t>
            </a:r>
          </a:p>
          <a:p>
            <a:pPr marL="727200" lvl="1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Tracking: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FVTX, </a:t>
            </a:r>
            <a:r>
              <a:rPr lang="en-US" altLang="ko-KR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MuTR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27200" lvl="1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Triggering and PID: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MuID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RPCs</a:t>
            </a:r>
          </a:p>
          <a:p>
            <a:pPr marL="727200" lvl="1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Radial B field: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0.72 (</a:t>
            </a:r>
            <a:r>
              <a:rPr lang="en-US" altLang="ko-KR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T·m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at θ = 15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˚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내용 개체 틀 2"/>
          <p:cNvSpPr>
            <a:spLocks noGrp="1"/>
          </p:cNvSpPr>
          <p:nvPr/>
        </p:nvSpPr>
        <p:spPr>
          <a:xfrm>
            <a:off x="2923473" y="1688407"/>
            <a:ext cx="4032448" cy="50783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2060"/>
              </a:buClr>
            </a:pP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Recent longitudinally polarized 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pp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runs</a:t>
            </a:r>
          </a:p>
        </p:txBody>
      </p:sp>
      <p:sp>
        <p:nvSpPr>
          <p:cNvPr id="42" name="내용 개체 틀 2"/>
          <p:cNvSpPr>
            <a:spLocks noGrp="1"/>
          </p:cNvSpPr>
          <p:nvPr/>
        </p:nvSpPr>
        <p:spPr>
          <a:xfrm>
            <a:off x="3896444" y="3915804"/>
            <a:ext cx="3593048" cy="415498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002060"/>
              </a:buClr>
            </a:pP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Int. </a:t>
            </a:r>
            <a:r>
              <a:rPr lang="en-US" altLang="ko-KR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under condition of </a:t>
            </a:r>
            <a:r>
              <a:rPr lang="en-US" altLang="ko-KR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|Vertex </a:t>
            </a:r>
            <a:r>
              <a:rPr lang="en-US" altLang="ko-KR" sz="1400" b="1" u="sng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r>
              <a:rPr lang="en-US" altLang="ko-KR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| &lt; 30 cm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1080697" y="1081199"/>
            <a:ext cx="7704856" cy="4300648"/>
            <a:chOff x="1124242" y="1055316"/>
            <a:chExt cx="7704856" cy="4300648"/>
          </a:xfrm>
        </p:grpSpPr>
        <p:sp>
          <p:nvSpPr>
            <p:cNvPr id="5" name="직사각형 4"/>
            <p:cNvSpPr/>
            <p:nvPr/>
          </p:nvSpPr>
          <p:spPr>
            <a:xfrm>
              <a:off x="1124242" y="1688407"/>
              <a:ext cx="7704856" cy="2964729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055316"/>
              <a:ext cx="5996120" cy="380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69" name="그룹 68"/>
            <p:cNvGrpSpPr/>
            <p:nvPr/>
          </p:nvGrpSpPr>
          <p:grpSpPr>
            <a:xfrm>
              <a:off x="4108198" y="1791266"/>
              <a:ext cx="4297119" cy="3564698"/>
              <a:chOff x="19490660" y="24526078"/>
              <a:chExt cx="5282198" cy="4381876"/>
            </a:xfrm>
          </p:grpSpPr>
          <p:grpSp>
            <p:nvGrpSpPr>
              <p:cNvPr id="71" name="그룹 70"/>
              <p:cNvGrpSpPr/>
              <p:nvPr/>
            </p:nvGrpSpPr>
            <p:grpSpPr>
              <a:xfrm>
                <a:off x="20467261" y="24526078"/>
                <a:ext cx="4168274" cy="1379744"/>
                <a:chOff x="20467261" y="24526078"/>
                <a:chExt cx="4168274" cy="1379744"/>
              </a:xfrm>
            </p:grpSpPr>
            <p:cxnSp>
              <p:nvCxnSpPr>
                <p:cNvPr id="72" name="직선 화살표 연결선 71"/>
                <p:cNvCxnSpPr/>
                <p:nvPr/>
              </p:nvCxnSpPr>
              <p:spPr>
                <a:xfrm flipV="1">
                  <a:off x="20467261" y="25455463"/>
                  <a:ext cx="784849" cy="450359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headEnd type="oval" w="sm" len="sm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24128367" y="24526078"/>
                  <a:ext cx="507168" cy="5875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2000" dirty="0" smtClean="0">
                      <a:solidFill>
                        <a:srgbClr val="FF0000"/>
                      </a:solidFill>
                    </a:rPr>
                    <a:t>μ</a:t>
                  </a:r>
                  <a:endParaRPr lang="ko-KR" altLang="en-US" sz="2000" baseline="30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4" name="직선 화살표 연결선 73"/>
                <p:cNvCxnSpPr>
                  <a:cxnSpLocks noChangeAspect="1"/>
                </p:cNvCxnSpPr>
                <p:nvPr/>
              </p:nvCxnSpPr>
              <p:spPr>
                <a:xfrm>
                  <a:off x="22895823" y="25113632"/>
                  <a:ext cx="1486129" cy="91428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prstDash val="dash"/>
                  <a:headEnd type="none" w="sm" len="sm"/>
                  <a:tailEnd type="triangl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원호 69"/>
              <p:cNvSpPr/>
              <p:nvPr/>
            </p:nvSpPr>
            <p:spPr>
              <a:xfrm rot="14915121">
                <a:off x="20299438" y="24434534"/>
                <a:ext cx="3664642" cy="5282198"/>
              </a:xfrm>
              <a:prstGeom prst="arc">
                <a:avLst>
                  <a:gd name="adj1" fmla="val 21126601"/>
                  <a:gd name="adj2" fmla="val 2578587"/>
                </a:avLst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4627269" y="2779253"/>
            <a:ext cx="456390" cy="321986"/>
            <a:chOff x="4670814" y="2753370"/>
            <a:chExt cx="456390" cy="321986"/>
          </a:xfrm>
        </p:grpSpPr>
        <p:sp>
          <p:nvSpPr>
            <p:cNvPr id="76" name="TextBox 82"/>
            <p:cNvSpPr txBox="1"/>
            <p:nvPr/>
          </p:nvSpPr>
          <p:spPr>
            <a:xfrm rot="16200000">
              <a:off x="4916406" y="2864558"/>
              <a:ext cx="321216" cy="10038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5000"/>
              </a:schemeClr>
            </a:solidFill>
            <a:ln>
              <a:solidFill>
                <a:srgbClr val="002060"/>
              </a:solidFill>
              <a:prstDash val="sysDash"/>
            </a:ln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/>
              <a:endParaRPr lang="en-US" altLang="ko-KR" sz="1200" b="1" dirty="0" smtClean="0">
                <a:cs typeface="Times New Roman" pitchFamily="18" charset="0"/>
              </a:endParaRPr>
            </a:p>
          </p:txBody>
        </p:sp>
        <p:sp>
          <p:nvSpPr>
            <p:cNvPr id="77" name="TextBox 82"/>
            <p:cNvSpPr txBox="1"/>
            <p:nvPr/>
          </p:nvSpPr>
          <p:spPr>
            <a:xfrm rot="16200000">
              <a:off x="4560396" y="2863788"/>
              <a:ext cx="321216" cy="10038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5000"/>
              </a:schemeClr>
            </a:solidFill>
            <a:ln>
              <a:solidFill>
                <a:srgbClr val="002060"/>
              </a:solidFill>
              <a:prstDash val="sysDash"/>
            </a:ln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/>
              <a:endParaRPr lang="en-US" altLang="ko-KR" sz="1200" b="1" dirty="0" smtClean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0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1611046" y="3158220"/>
            <a:ext cx="6480720" cy="1224136"/>
          </a:xfrm>
        </p:spPr>
        <p:txBody>
          <a:bodyPr>
            <a:normAutofit/>
          </a:bodyPr>
          <a:lstStyle/>
          <a:p>
            <a:r>
              <a:rPr lang="en-US" altLang="ko-KR" sz="5000" dirty="0" smtClean="0"/>
              <a:t>  </a:t>
            </a:r>
            <a:r>
              <a:rPr lang="en-US" altLang="ko-KR" sz="5000" b="1" dirty="0"/>
              <a:t>3</a:t>
            </a:r>
            <a:r>
              <a:rPr lang="en-US" altLang="ko-KR" sz="5000" b="1" dirty="0" smtClean="0"/>
              <a:t>. W </a:t>
            </a:r>
            <a:r>
              <a:rPr lang="ko-KR" altLang="en-US" sz="5000" b="1" dirty="0" smtClean="0">
                <a:latin typeface="+mn-ea"/>
                <a:ea typeface="+mn-ea"/>
              </a:rPr>
              <a:t>→</a:t>
            </a:r>
            <a:r>
              <a:rPr lang="ko-KR" altLang="en-US" sz="5000" b="1" dirty="0" smtClean="0"/>
              <a:t> </a:t>
            </a:r>
            <a:r>
              <a:rPr lang="en-US" altLang="ko-KR" sz="5000" b="1" dirty="0" smtClean="0"/>
              <a:t>μ </a:t>
            </a:r>
            <a:r>
              <a:rPr lang="en-US" altLang="ko-KR" sz="5000" b="1" dirty="0" smtClean="0"/>
              <a:t>analysis</a:t>
            </a:r>
            <a:endParaRPr lang="ko-KR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38124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그룹 95"/>
          <p:cNvGrpSpPr/>
          <p:nvPr/>
        </p:nvGrpSpPr>
        <p:grpSpPr>
          <a:xfrm>
            <a:off x="3160635" y="4049199"/>
            <a:ext cx="5516931" cy="3365745"/>
            <a:chOff x="3160635" y="3885305"/>
            <a:chExt cx="5516931" cy="3365745"/>
          </a:xfrm>
        </p:grpSpPr>
        <p:grpSp>
          <p:nvGrpSpPr>
            <p:cNvPr id="93" name="그룹 92"/>
            <p:cNvGrpSpPr/>
            <p:nvPr/>
          </p:nvGrpSpPr>
          <p:grpSpPr>
            <a:xfrm>
              <a:off x="7178425" y="3901823"/>
              <a:ext cx="604914" cy="2157650"/>
              <a:chOff x="7178425" y="3901823"/>
              <a:chExt cx="604914" cy="2157650"/>
            </a:xfrm>
          </p:grpSpPr>
          <p:grpSp>
            <p:nvGrpSpPr>
              <p:cNvPr id="12" name="그룹 11"/>
              <p:cNvGrpSpPr/>
              <p:nvPr/>
            </p:nvGrpSpPr>
            <p:grpSpPr>
              <a:xfrm>
                <a:off x="7199978" y="4098639"/>
                <a:ext cx="564913" cy="1960834"/>
                <a:chOff x="6982172" y="3939577"/>
                <a:chExt cx="466719" cy="1858067"/>
              </a:xfrm>
            </p:grpSpPr>
            <p:sp>
              <p:nvSpPr>
                <p:cNvPr id="21" name="직사각형 20"/>
                <p:cNvSpPr/>
                <p:nvPr/>
              </p:nvSpPr>
              <p:spPr>
                <a:xfrm>
                  <a:off x="6982172" y="3939577"/>
                  <a:ext cx="45719" cy="1858067"/>
                </a:xfrm>
                <a:prstGeom prst="rect">
                  <a:avLst/>
                </a:prstGeom>
                <a:solidFill>
                  <a:srgbClr val="0070C0">
                    <a:alpha val="75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직사각형 21"/>
                <p:cNvSpPr/>
                <p:nvPr/>
              </p:nvSpPr>
              <p:spPr>
                <a:xfrm>
                  <a:off x="7084660" y="3939577"/>
                  <a:ext cx="45719" cy="1858067"/>
                </a:xfrm>
                <a:prstGeom prst="rect">
                  <a:avLst/>
                </a:prstGeom>
                <a:solidFill>
                  <a:srgbClr val="0070C0">
                    <a:alpha val="75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직사각형 22"/>
                <p:cNvSpPr/>
                <p:nvPr/>
              </p:nvSpPr>
              <p:spPr>
                <a:xfrm>
                  <a:off x="7194768" y="3939577"/>
                  <a:ext cx="45719" cy="1858067"/>
                </a:xfrm>
                <a:prstGeom prst="rect">
                  <a:avLst/>
                </a:prstGeom>
                <a:solidFill>
                  <a:srgbClr val="0070C0">
                    <a:alpha val="75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직사각형 23"/>
                <p:cNvSpPr/>
                <p:nvPr/>
              </p:nvSpPr>
              <p:spPr>
                <a:xfrm>
                  <a:off x="7298778" y="3939577"/>
                  <a:ext cx="45719" cy="1858067"/>
                </a:xfrm>
                <a:prstGeom prst="rect">
                  <a:avLst/>
                </a:prstGeom>
                <a:solidFill>
                  <a:srgbClr val="0070C0">
                    <a:alpha val="75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직사각형 24"/>
                <p:cNvSpPr/>
                <p:nvPr/>
              </p:nvSpPr>
              <p:spPr>
                <a:xfrm>
                  <a:off x="7403172" y="3939577"/>
                  <a:ext cx="45719" cy="1858067"/>
                </a:xfrm>
                <a:prstGeom prst="rect">
                  <a:avLst/>
                </a:prstGeom>
                <a:solidFill>
                  <a:srgbClr val="0070C0">
                    <a:alpha val="75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7178425" y="3901823"/>
                <a:ext cx="9118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800" b="1" dirty="0" smtClean="0">
                    <a:solidFill>
                      <a:srgbClr val="0070C0"/>
                    </a:solidFill>
                  </a:rPr>
                  <a:t>0</a:t>
                </a:r>
                <a:endParaRPr lang="ko-KR" altLang="en-US" sz="8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302247" y="3901823"/>
                <a:ext cx="9118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800" b="1" dirty="0" smtClean="0">
                    <a:solidFill>
                      <a:srgbClr val="0070C0"/>
                    </a:solidFill>
                  </a:rPr>
                  <a:t>1</a:t>
                </a:r>
                <a:endParaRPr lang="ko-KR" altLang="en-US" sz="8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433268" y="3901823"/>
                <a:ext cx="9118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800" b="1" dirty="0" smtClean="0">
                    <a:solidFill>
                      <a:srgbClr val="0070C0"/>
                    </a:solidFill>
                  </a:rPr>
                  <a:t>2</a:t>
                </a:r>
                <a:endParaRPr lang="ko-KR" altLang="en-US" sz="8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562875" y="3901823"/>
                <a:ext cx="9118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800" b="1" dirty="0">
                    <a:solidFill>
                      <a:srgbClr val="0070C0"/>
                    </a:solidFill>
                  </a:rPr>
                  <a:t>3</a:t>
                </a:r>
                <a:endParaRPr lang="ko-KR" altLang="en-US" sz="8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692159" y="3901823"/>
                <a:ext cx="91180" cy="21544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800" b="1" dirty="0" smtClean="0">
                    <a:solidFill>
                      <a:srgbClr val="0070C0"/>
                    </a:solidFill>
                  </a:rPr>
                  <a:t>4</a:t>
                </a:r>
                <a:endParaRPr lang="ko-KR" altLang="en-US" sz="8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" name="원호 5"/>
            <p:cNvSpPr>
              <a:spLocks/>
            </p:cNvSpPr>
            <p:nvPr/>
          </p:nvSpPr>
          <p:spPr>
            <a:xfrm rot="19739170">
              <a:off x="3160635" y="5056872"/>
              <a:ext cx="5332845" cy="2194178"/>
            </a:xfrm>
            <a:prstGeom prst="arc">
              <a:avLst>
                <a:gd name="adj1" fmla="val 15049887"/>
                <a:gd name="adj2" fmla="val 1983958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246907" y="5307820"/>
              <a:ext cx="45719" cy="751653"/>
            </a:xfrm>
            <a:prstGeom prst="rect">
              <a:avLst/>
            </a:prstGeom>
            <a:solidFill>
              <a:srgbClr val="228B22">
                <a:alpha val="7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4078012" y="6072020"/>
              <a:ext cx="4320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그룹 8"/>
            <p:cNvGrpSpPr/>
            <p:nvPr/>
          </p:nvGrpSpPr>
          <p:grpSpPr>
            <a:xfrm>
              <a:off x="4922982" y="4127796"/>
              <a:ext cx="1851505" cy="1931677"/>
              <a:chOff x="5202566" y="4201733"/>
              <a:chExt cx="1529674" cy="1595911"/>
            </a:xfrm>
          </p:grpSpPr>
          <p:sp>
            <p:nvSpPr>
              <p:cNvPr id="26" name="직사각형 25"/>
              <p:cNvSpPr/>
              <p:nvPr/>
            </p:nvSpPr>
            <p:spPr>
              <a:xfrm>
                <a:off x="5202566" y="4901268"/>
                <a:ext cx="36000" cy="896376"/>
              </a:xfrm>
              <a:prstGeom prst="rect">
                <a:avLst/>
              </a:prstGeom>
              <a:solidFill>
                <a:srgbClr val="83C937">
                  <a:alpha val="7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5976160" y="4555644"/>
                <a:ext cx="36000" cy="1242000"/>
              </a:xfrm>
              <a:prstGeom prst="rect">
                <a:avLst/>
              </a:prstGeom>
              <a:solidFill>
                <a:srgbClr val="83C937">
                  <a:alpha val="7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6696240" y="4201733"/>
                <a:ext cx="36000" cy="1595911"/>
              </a:xfrm>
              <a:prstGeom prst="rect">
                <a:avLst/>
              </a:prstGeom>
              <a:solidFill>
                <a:srgbClr val="83C937">
                  <a:alpha val="7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9" name="직선 연결선 28"/>
              <p:cNvCxnSpPr>
                <a:stCxn id="26" idx="0"/>
                <a:endCxn id="28" idx="0"/>
              </p:cNvCxnSpPr>
              <p:nvPr/>
            </p:nvCxnSpPr>
            <p:spPr>
              <a:xfrm flipV="1">
                <a:off x="5220566" y="4201733"/>
                <a:ext cx="1493674" cy="699535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직사각형 10"/>
            <p:cNvSpPr/>
            <p:nvPr/>
          </p:nvSpPr>
          <p:spPr>
            <a:xfrm>
              <a:off x="8026518" y="4098639"/>
              <a:ext cx="55338" cy="1960834"/>
            </a:xfrm>
            <a:prstGeom prst="rect">
              <a:avLst/>
            </a:prstGeom>
            <a:solidFill>
              <a:srgbClr val="228B22">
                <a:alpha val="7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37869" y="6116611"/>
              <a:ext cx="661653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u="sng" dirty="0" smtClean="0"/>
                <a:t>RPC1</a:t>
              </a:r>
              <a:endParaRPr lang="ko-KR" altLang="en-US" sz="700" u="sng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17908" y="6116611"/>
              <a:ext cx="661653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u="sng" dirty="0" err="1" smtClean="0"/>
                <a:t>MuTR</a:t>
              </a:r>
              <a:endParaRPr lang="ko-KR" altLang="en-US" sz="700" u="sng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44923" y="6116611"/>
              <a:ext cx="661653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u="sng" dirty="0" err="1" smtClean="0"/>
                <a:t>MuID</a:t>
              </a:r>
              <a:endParaRPr lang="ko-KR" altLang="en-US" sz="700" u="sng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23359" y="6116611"/>
              <a:ext cx="661653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u="sng" dirty="0" smtClean="0"/>
                <a:t>RPC3</a:t>
              </a:r>
              <a:endParaRPr lang="ko-KR" altLang="en-US" sz="700" u="sng" dirty="0"/>
            </a:p>
          </p:txBody>
        </p:sp>
        <p:cxnSp>
          <p:nvCxnSpPr>
            <p:cNvPr id="17" name="직선 연결선 16"/>
            <p:cNvCxnSpPr/>
            <p:nvPr/>
          </p:nvCxnSpPr>
          <p:spPr>
            <a:xfrm flipV="1">
              <a:off x="4159750" y="5426362"/>
              <a:ext cx="763232" cy="49057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V="1">
              <a:off x="6761296" y="4236592"/>
              <a:ext cx="1592604" cy="33162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141547" y="3885305"/>
              <a:ext cx="536019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rgbClr val="FF0000"/>
                  </a:solidFill>
                </a:rPr>
                <a:t>Track</a:t>
              </a:r>
              <a:endParaRPr lang="ko-KR" alt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3885172" y="6043968"/>
              <a:ext cx="72000" cy="72000"/>
            </a:xfrm>
            <a:prstGeom prst="ellipse">
              <a:avLst/>
            </a:prstGeom>
            <a:solidFill>
              <a:srgbClr val="FFC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430639" y="5949163"/>
              <a:ext cx="163206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dirty="0" smtClean="0"/>
                <a:t>z</a:t>
              </a:r>
              <a:endParaRPr lang="ko-KR" altLang="en-US" sz="1050" dirty="0"/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4/11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/>
              <a:t>3</a:t>
            </a:r>
            <a:r>
              <a:rPr lang="en-US" altLang="ko-KR" sz="2800" b="1" dirty="0" smtClean="0"/>
              <a:t>. W </a:t>
            </a:r>
            <a:r>
              <a:rPr lang="ko-KR" altLang="en-US" sz="2800" b="1" dirty="0" smtClean="0">
                <a:latin typeface="+mn-ea"/>
                <a:ea typeface="+mn-ea"/>
              </a:rPr>
              <a:t>→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μ analysis </a:t>
            </a:r>
            <a:r>
              <a:rPr lang="en-US" altLang="ko-KR" sz="2400" dirty="0" smtClean="0"/>
              <a:t>– a. </a:t>
            </a:r>
            <a:r>
              <a:rPr lang="en-US" altLang="ko-KR" sz="2400" dirty="0" err="1" smtClean="0"/>
              <a:t>Preselection</a:t>
            </a:r>
            <a:endParaRPr lang="ko-KR" altLang="en-US" sz="2800" b="1" dirty="0"/>
          </a:p>
        </p:txBody>
      </p:sp>
      <p:grpSp>
        <p:nvGrpSpPr>
          <p:cNvPr id="30" name="그룹 29"/>
          <p:cNvGrpSpPr>
            <a:grpSpLocks noChangeAspect="1"/>
          </p:cNvGrpSpPr>
          <p:nvPr/>
        </p:nvGrpSpPr>
        <p:grpSpPr>
          <a:xfrm>
            <a:off x="1187624" y="4030568"/>
            <a:ext cx="2376264" cy="2474173"/>
            <a:chOff x="1547664" y="3765070"/>
            <a:chExt cx="2376264" cy="2474173"/>
          </a:xfrm>
        </p:grpSpPr>
        <p:grpSp>
          <p:nvGrpSpPr>
            <p:cNvPr id="31" name="그룹 30"/>
            <p:cNvGrpSpPr/>
            <p:nvPr/>
          </p:nvGrpSpPr>
          <p:grpSpPr>
            <a:xfrm>
              <a:off x="1792327" y="4376872"/>
              <a:ext cx="1698304" cy="1699744"/>
              <a:chOff x="1045381" y="1671667"/>
              <a:chExt cx="2264406" cy="2266326"/>
            </a:xfrm>
          </p:grpSpPr>
          <p:sp>
            <p:nvSpPr>
              <p:cNvPr id="46" name="사다리꼴 45"/>
              <p:cNvSpPr>
                <a:spLocks noChangeAspect="1"/>
              </p:cNvSpPr>
              <p:nvPr/>
            </p:nvSpPr>
            <p:spPr>
              <a:xfrm flipV="1">
                <a:off x="1706095" y="1671667"/>
                <a:ext cx="941104" cy="716281"/>
              </a:xfrm>
              <a:prstGeom prst="trapezoid">
                <a:avLst>
                  <a:gd name="adj" fmla="val 41502"/>
                </a:avLst>
              </a:prstGeom>
              <a:solidFill>
                <a:srgbClr val="83C937">
                  <a:alpha val="74902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47" name="사다리꼴 46"/>
              <p:cNvSpPr>
                <a:spLocks noChangeAspect="1"/>
              </p:cNvSpPr>
              <p:nvPr/>
            </p:nvSpPr>
            <p:spPr>
              <a:xfrm>
                <a:off x="1706096" y="3221712"/>
                <a:ext cx="941104" cy="716281"/>
              </a:xfrm>
              <a:prstGeom prst="trapezoid">
                <a:avLst>
                  <a:gd name="adj" fmla="val 41502"/>
                </a:avLst>
              </a:prstGeom>
              <a:solidFill>
                <a:srgbClr val="83C937">
                  <a:alpha val="74902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48" name="사다리꼴 47"/>
              <p:cNvSpPr>
                <a:spLocks noChangeAspect="1"/>
              </p:cNvSpPr>
              <p:nvPr/>
            </p:nvSpPr>
            <p:spPr>
              <a:xfrm rot="16200000">
                <a:off x="2481095" y="2450017"/>
                <a:ext cx="941104" cy="716280"/>
              </a:xfrm>
              <a:prstGeom prst="trapezoid">
                <a:avLst>
                  <a:gd name="adj" fmla="val 41502"/>
                </a:avLst>
              </a:prstGeom>
              <a:solidFill>
                <a:srgbClr val="83C937">
                  <a:alpha val="74902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49" name="사다리꼴 48"/>
              <p:cNvSpPr>
                <a:spLocks noChangeAspect="1"/>
              </p:cNvSpPr>
              <p:nvPr/>
            </p:nvSpPr>
            <p:spPr>
              <a:xfrm rot="5400000" flipH="1">
                <a:off x="932969" y="2446154"/>
                <a:ext cx="941104" cy="716280"/>
              </a:xfrm>
              <a:prstGeom prst="trapezoid">
                <a:avLst>
                  <a:gd name="adj" fmla="val 41502"/>
                </a:avLst>
              </a:prstGeom>
              <a:solidFill>
                <a:srgbClr val="83C937">
                  <a:alpha val="74902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50" name="사다리꼴 49"/>
              <p:cNvSpPr>
                <a:spLocks noChangeAspect="1"/>
              </p:cNvSpPr>
              <p:nvPr/>
            </p:nvSpPr>
            <p:spPr>
              <a:xfrm rot="13500000">
                <a:off x="2255446" y="1899502"/>
                <a:ext cx="941104" cy="716280"/>
              </a:xfrm>
              <a:prstGeom prst="trapezoid">
                <a:avLst>
                  <a:gd name="adj" fmla="val 41502"/>
                </a:avLst>
              </a:prstGeom>
              <a:solidFill>
                <a:srgbClr val="83C937">
                  <a:alpha val="74902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51" name="사다리꼴 50"/>
              <p:cNvSpPr>
                <a:spLocks noChangeAspect="1"/>
              </p:cNvSpPr>
              <p:nvPr/>
            </p:nvSpPr>
            <p:spPr>
              <a:xfrm rot="13500000" flipH="1" flipV="1">
                <a:off x="1157899" y="2993153"/>
                <a:ext cx="941104" cy="716280"/>
              </a:xfrm>
              <a:prstGeom prst="trapezoid">
                <a:avLst>
                  <a:gd name="adj" fmla="val 41502"/>
                </a:avLst>
              </a:prstGeom>
              <a:solidFill>
                <a:srgbClr val="83C937">
                  <a:alpha val="74902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52" name="사다리꼴 51"/>
              <p:cNvSpPr>
                <a:spLocks noChangeAspect="1"/>
              </p:cNvSpPr>
              <p:nvPr/>
            </p:nvSpPr>
            <p:spPr>
              <a:xfrm rot="8100000" flipH="1">
                <a:off x="1157108" y="1896597"/>
                <a:ext cx="941104" cy="716280"/>
              </a:xfrm>
              <a:prstGeom prst="trapezoid">
                <a:avLst>
                  <a:gd name="adj" fmla="val 41502"/>
                </a:avLst>
              </a:prstGeom>
              <a:solidFill>
                <a:srgbClr val="83C937">
                  <a:alpha val="74902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53" name="사다리꼴 52"/>
              <p:cNvSpPr>
                <a:spLocks noChangeAspect="1"/>
              </p:cNvSpPr>
              <p:nvPr/>
            </p:nvSpPr>
            <p:spPr>
              <a:xfrm rot="8100000" flipV="1">
                <a:off x="2255447" y="2996056"/>
                <a:ext cx="941104" cy="716280"/>
              </a:xfrm>
              <a:prstGeom prst="trapezoid">
                <a:avLst>
                  <a:gd name="adj" fmla="val 41502"/>
                </a:avLst>
              </a:prstGeom>
              <a:solidFill>
                <a:srgbClr val="83C937">
                  <a:alpha val="74902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>
              <a:off x="1628978" y="4214243"/>
              <a:ext cx="2025000" cy="2025000"/>
              <a:chOff x="827584" y="1454829"/>
              <a:chExt cx="2700000" cy="2700000"/>
            </a:xfrm>
          </p:grpSpPr>
          <p:cxnSp>
            <p:nvCxnSpPr>
              <p:cNvPr id="44" name="직선 화살표 연결선 43"/>
              <p:cNvCxnSpPr/>
              <p:nvPr/>
            </p:nvCxnSpPr>
            <p:spPr>
              <a:xfrm flipV="1">
                <a:off x="827584" y="2804829"/>
                <a:ext cx="2700000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화살표 연결선 44"/>
              <p:cNvCxnSpPr/>
              <p:nvPr/>
            </p:nvCxnSpPr>
            <p:spPr>
              <a:xfrm flipH="1" flipV="1">
                <a:off x="2177116" y="1454829"/>
                <a:ext cx="936" cy="270000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그룹 32"/>
            <p:cNvGrpSpPr/>
            <p:nvPr/>
          </p:nvGrpSpPr>
          <p:grpSpPr>
            <a:xfrm>
              <a:off x="2278167" y="3765070"/>
              <a:ext cx="994514" cy="1962853"/>
              <a:chOff x="1552064" y="883870"/>
              <a:chExt cx="1326018" cy="2617138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1988650" y="2786066"/>
                <a:ext cx="90000" cy="91200"/>
              </a:xfrm>
              <a:prstGeom prst="ellipse">
                <a:avLst/>
              </a:pr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100"/>
              </a:p>
            </p:txBody>
          </p:sp>
          <p:cxnSp>
            <p:nvCxnSpPr>
              <p:cNvPr id="42" name="직선 연결선 41"/>
              <p:cNvCxnSpPr/>
              <p:nvPr/>
            </p:nvCxnSpPr>
            <p:spPr>
              <a:xfrm flipH="1">
                <a:off x="1924886" y="2333742"/>
                <a:ext cx="844303" cy="1167266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원호 42"/>
              <p:cNvSpPr/>
              <p:nvPr/>
            </p:nvSpPr>
            <p:spPr>
              <a:xfrm rot="2396579">
                <a:off x="1552064" y="883870"/>
                <a:ext cx="1326018" cy="2164702"/>
              </a:xfrm>
              <a:prstGeom prst="arc">
                <a:avLst>
                  <a:gd name="adj1" fmla="val 16016250"/>
                  <a:gd name="adj2" fmla="val 21141523"/>
                </a:avLst>
              </a:prstGeom>
              <a:ln>
                <a:solidFill>
                  <a:srgbClr val="FF0000"/>
                </a:solidFill>
                <a:prstDash val="solid"/>
                <a:headEnd type="triangl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cxnSp>
          <p:nvCxnSpPr>
            <p:cNvPr id="34" name="직선 연결선 33"/>
            <p:cNvCxnSpPr>
              <a:cxnSpLocks/>
            </p:cNvCxnSpPr>
            <p:nvPr/>
          </p:nvCxnSpPr>
          <p:spPr>
            <a:xfrm flipH="1" flipV="1">
              <a:off x="2646294" y="5231114"/>
              <a:ext cx="170816" cy="133200"/>
            </a:xfrm>
            <a:prstGeom prst="line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523617" y="5249807"/>
              <a:ext cx="163206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dirty="0"/>
                <a:t>x</a:t>
              </a:r>
              <a:endParaRPr lang="ko-KR" altLang="en-US" sz="105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91068" y="4083743"/>
              <a:ext cx="163206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dirty="0" smtClean="0"/>
                <a:t>y</a:t>
              </a:r>
              <a:endParaRPr lang="ko-KR" altLang="en-US" sz="105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87109" y="4175502"/>
              <a:ext cx="536819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rgbClr val="FF0000"/>
                  </a:solidFill>
                </a:rPr>
                <a:t>Track</a:t>
              </a:r>
              <a:endParaRPr lang="ko-KR" alt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47664" y="4179043"/>
              <a:ext cx="537118" cy="4385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900" u="sng" dirty="0" err="1" smtClean="0"/>
                <a:t>MuTR</a:t>
              </a:r>
              <a:endParaRPr lang="en-US" altLang="ko-KR" sz="900" u="sng" dirty="0" smtClean="0"/>
            </a:p>
            <a:p>
              <a:pPr algn="ctr"/>
              <a:r>
                <a:rPr lang="en-US" altLang="ko-KR" sz="900" u="sng" dirty="0" smtClean="0"/>
                <a:t>St 1</a:t>
              </a:r>
              <a:endParaRPr lang="ko-KR" altLang="en-US" sz="900" u="sng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55776" y="5657905"/>
              <a:ext cx="573228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err="1" smtClean="0"/>
                <a:t>DCA</a:t>
              </a:r>
              <a:r>
                <a:rPr lang="en-US" altLang="ko-KR" sz="1050" b="1" baseline="-25000" dirty="0" err="1" smtClean="0"/>
                <a:t>r</a:t>
              </a:r>
              <a:endParaRPr lang="ko-KR" altLang="en-US" sz="1050" b="1" baseline="-25000" dirty="0"/>
            </a:p>
          </p:txBody>
        </p:sp>
        <p:cxnSp>
          <p:nvCxnSpPr>
            <p:cNvPr id="40" name="직선 연결선 39"/>
            <p:cNvCxnSpPr>
              <a:endCxn id="39" idx="0"/>
            </p:cNvCxnSpPr>
            <p:nvPr/>
          </p:nvCxnSpPr>
          <p:spPr>
            <a:xfrm>
              <a:off x="2731702" y="5334549"/>
              <a:ext cx="110688" cy="323356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그룹 62"/>
          <p:cNvGrpSpPr/>
          <p:nvPr/>
        </p:nvGrpSpPr>
        <p:grpSpPr>
          <a:xfrm>
            <a:off x="6586417" y="3913029"/>
            <a:ext cx="1364978" cy="1451842"/>
            <a:chOff x="6586417" y="4031541"/>
            <a:chExt cx="1364978" cy="1451842"/>
          </a:xfrm>
        </p:grpSpPr>
        <p:cxnSp>
          <p:nvCxnSpPr>
            <p:cNvPr id="64" name="직선 연결선 63"/>
            <p:cNvCxnSpPr>
              <a:cxnSpLocks noChangeAspect="1"/>
            </p:cNvCxnSpPr>
            <p:nvPr/>
          </p:nvCxnSpPr>
          <p:spPr>
            <a:xfrm>
              <a:off x="6635990" y="4840149"/>
              <a:ext cx="1315405" cy="20065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타원 64"/>
            <p:cNvSpPr/>
            <p:nvPr/>
          </p:nvSpPr>
          <p:spPr>
            <a:xfrm>
              <a:off x="7190054" y="4898331"/>
              <a:ext cx="72624" cy="72623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/>
            </a:p>
          </p:txBody>
        </p:sp>
        <p:sp>
          <p:nvSpPr>
            <p:cNvPr id="66" name="타원 65"/>
            <p:cNvSpPr/>
            <p:nvPr/>
          </p:nvSpPr>
          <p:spPr>
            <a:xfrm>
              <a:off x="7313382" y="4914619"/>
              <a:ext cx="72624" cy="72623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/>
            </a:p>
          </p:txBody>
        </p:sp>
        <p:sp>
          <p:nvSpPr>
            <p:cNvPr id="67" name="타원 66"/>
            <p:cNvSpPr/>
            <p:nvPr/>
          </p:nvSpPr>
          <p:spPr>
            <a:xfrm>
              <a:off x="7450089" y="4937036"/>
              <a:ext cx="72624" cy="72623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/>
            </a:p>
          </p:txBody>
        </p:sp>
        <p:sp>
          <p:nvSpPr>
            <p:cNvPr id="68" name="타원 67"/>
            <p:cNvSpPr/>
            <p:nvPr/>
          </p:nvSpPr>
          <p:spPr>
            <a:xfrm>
              <a:off x="7577549" y="4957532"/>
              <a:ext cx="72624" cy="72623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/>
            </a:p>
          </p:txBody>
        </p:sp>
        <p:sp>
          <p:nvSpPr>
            <p:cNvPr id="69" name="타원 68"/>
            <p:cNvSpPr/>
            <p:nvPr/>
          </p:nvSpPr>
          <p:spPr>
            <a:xfrm>
              <a:off x="7703434" y="4974006"/>
              <a:ext cx="72624" cy="72623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100"/>
            </a:p>
          </p:txBody>
        </p:sp>
        <p:sp>
          <p:nvSpPr>
            <p:cNvPr id="70" name="원호 69"/>
            <p:cNvSpPr>
              <a:spLocks noChangeAspect="1"/>
            </p:cNvSpPr>
            <p:nvPr/>
          </p:nvSpPr>
          <p:spPr>
            <a:xfrm rot="2058557">
              <a:off x="6883255" y="4804595"/>
              <a:ext cx="105486" cy="105486"/>
            </a:xfrm>
            <a:prstGeom prst="arc">
              <a:avLst>
                <a:gd name="adj1" fmla="val 16200000"/>
                <a:gd name="adj2" fmla="val 13854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1" name="직선 화살표 연결선 70"/>
            <p:cNvCxnSpPr/>
            <p:nvPr/>
          </p:nvCxnSpPr>
          <p:spPr>
            <a:xfrm>
              <a:off x="7164136" y="4767249"/>
              <a:ext cx="0" cy="15480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586417" y="4031541"/>
              <a:ext cx="565244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/>
                <a:t>DDG0</a:t>
              </a:r>
              <a:endParaRPr lang="ko-KR" altLang="en-US" sz="1050" b="1" u="sng" baseline="-25000" dirty="0"/>
            </a:p>
          </p:txBody>
        </p:sp>
        <p:cxnSp>
          <p:nvCxnSpPr>
            <p:cNvPr id="73" name="직선 화살표 연결선 72"/>
            <p:cNvCxnSpPr>
              <a:stCxn id="72" idx="2"/>
            </p:cNvCxnSpPr>
            <p:nvPr/>
          </p:nvCxnSpPr>
          <p:spPr>
            <a:xfrm>
              <a:off x="6869039" y="4285457"/>
              <a:ext cx="0" cy="5244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6703711" y="5229467"/>
              <a:ext cx="49626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50" b="1" dirty="0" smtClean="0"/>
                <a:t>DG0</a:t>
              </a:r>
              <a:endParaRPr lang="ko-KR" altLang="en-US" sz="1050" b="1" u="sng" baseline="-25000" dirty="0"/>
            </a:p>
          </p:txBody>
        </p:sp>
        <p:cxnSp>
          <p:nvCxnSpPr>
            <p:cNvPr id="75" name="직선 화살표 연결선 74"/>
            <p:cNvCxnSpPr>
              <a:stCxn id="74" idx="0"/>
            </p:cNvCxnSpPr>
            <p:nvPr/>
          </p:nvCxnSpPr>
          <p:spPr>
            <a:xfrm flipV="1">
              <a:off x="6951845" y="4960157"/>
              <a:ext cx="193078" cy="26931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그룹 53"/>
          <p:cNvGrpSpPr/>
          <p:nvPr/>
        </p:nvGrpSpPr>
        <p:grpSpPr>
          <a:xfrm>
            <a:off x="3507814" y="4469471"/>
            <a:ext cx="5330076" cy="1575002"/>
            <a:chOff x="3507814" y="4587983"/>
            <a:chExt cx="5330076" cy="1575002"/>
          </a:xfrm>
        </p:grpSpPr>
        <p:grpSp>
          <p:nvGrpSpPr>
            <p:cNvPr id="55" name="그룹 54"/>
            <p:cNvGrpSpPr/>
            <p:nvPr/>
          </p:nvGrpSpPr>
          <p:grpSpPr>
            <a:xfrm>
              <a:off x="8018754" y="4587983"/>
              <a:ext cx="819136" cy="342436"/>
              <a:chOff x="8018754" y="4587983"/>
              <a:chExt cx="819136" cy="342436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8135890" y="4598411"/>
                <a:ext cx="702000" cy="253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50" b="1" dirty="0" smtClean="0"/>
                  <a:t>Rpc3DCA</a:t>
                </a:r>
                <a:endParaRPr lang="ko-KR" altLang="en-US" sz="1050" b="1" u="sng" baseline="-25000" dirty="0"/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8018754" y="4857796"/>
                <a:ext cx="72624" cy="72623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100"/>
              </a:p>
            </p:txBody>
          </p:sp>
          <p:cxnSp>
            <p:nvCxnSpPr>
              <p:cNvPr id="62" name="직선 화살표 연결선 61"/>
              <p:cNvCxnSpPr/>
              <p:nvPr/>
            </p:nvCxnSpPr>
            <p:spPr>
              <a:xfrm>
                <a:off x="8129742" y="4587983"/>
                <a:ext cx="0" cy="288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그룹 55"/>
            <p:cNvGrpSpPr/>
            <p:nvPr/>
          </p:nvGrpSpPr>
          <p:grpSpPr>
            <a:xfrm>
              <a:off x="3507814" y="5792605"/>
              <a:ext cx="795417" cy="370380"/>
              <a:chOff x="3507814" y="5792605"/>
              <a:chExt cx="795417" cy="370380"/>
            </a:xfrm>
          </p:grpSpPr>
          <p:sp>
            <p:nvSpPr>
              <p:cNvPr id="57" name="타원 56"/>
              <p:cNvSpPr/>
              <p:nvPr/>
            </p:nvSpPr>
            <p:spPr>
              <a:xfrm>
                <a:off x="4230607" y="5792605"/>
                <a:ext cx="72624" cy="72623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100"/>
              </a:p>
            </p:txBody>
          </p:sp>
          <p:cxnSp>
            <p:nvCxnSpPr>
              <p:cNvPr id="58" name="직선 화살표 연결선 57"/>
              <p:cNvCxnSpPr/>
              <p:nvPr/>
            </p:nvCxnSpPr>
            <p:spPr>
              <a:xfrm>
                <a:off x="4190494" y="5828917"/>
                <a:ext cx="0" cy="3340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507814" y="5868993"/>
                <a:ext cx="702000" cy="253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050" b="1" dirty="0" smtClean="0"/>
                  <a:t>Rpc1DCA</a:t>
                </a:r>
                <a:endParaRPr lang="ko-KR" altLang="en-US" sz="1050" b="1" u="sng" baseline="-25000" dirty="0"/>
              </a:p>
            </p:txBody>
          </p:sp>
        </p:grpSp>
      </p:grpSp>
      <p:sp>
        <p:nvSpPr>
          <p:cNvPr id="77" name="내용 개체 틀 2"/>
          <p:cNvSpPr>
            <a:spLocks noGrp="1"/>
          </p:cNvSpPr>
          <p:nvPr/>
        </p:nvSpPr>
        <p:spPr>
          <a:xfrm>
            <a:off x="1219232" y="1041484"/>
            <a:ext cx="7514980" cy="7848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SzPct val="125000"/>
              <a:buFont typeface="Arial" pitchFamily="34" charset="0"/>
              <a:buChar char="•"/>
            </a:pP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Preselection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μ candidates:</a:t>
            </a:r>
          </a:p>
          <a:p>
            <a:pPr indent="270000">
              <a:buClr>
                <a:srgbClr val="002060"/>
              </a:buClr>
              <a:buSzPct val="125000"/>
            </a:pP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 using </a:t>
            </a:r>
            <a:r>
              <a: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Basic cut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several signal-sensitive </a:t>
            </a:r>
            <a:r>
              <a: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Kinematic variables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694680" y="1849115"/>
            <a:ext cx="577816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Kinematic variables: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χ</a:t>
            </a:r>
            <a:r>
              <a:rPr lang="en-US" altLang="ko-KR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DCA</a:t>
            </a:r>
            <a:r>
              <a:rPr lang="en-US" altLang="ko-KR" sz="1600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en-US" altLang="ko-KR" sz="16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Rpc1DCA, Rpc3DCA, DG0,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DDG0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94680" y="2095616"/>
            <a:ext cx="577816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Basic cut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requirements for rough μ identification</a:t>
            </a:r>
          </a:p>
          <a:p>
            <a:pPr marL="742950" lvl="1" indent="-285750">
              <a:lnSpc>
                <a:spcPct val="150000"/>
              </a:lnSpc>
              <a:buClr>
                <a:srgbClr val="002060"/>
              </a:buClr>
              <a:buFont typeface="Calibri" panose="020F0502020204030204" pitchFamily="34" charset="0"/>
              <a:buChar char="‒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Apply loose requirements to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χ</a:t>
            </a:r>
            <a:r>
              <a:rPr lang="en-US" altLang="ko-KR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DG0, and DDG0</a:t>
            </a:r>
          </a:p>
          <a:p>
            <a:pPr marL="742950" lvl="1" indent="-285750">
              <a:lnSpc>
                <a:spcPct val="150000"/>
              </a:lnSpc>
              <a:buClr>
                <a:srgbClr val="002060"/>
              </a:buClr>
              <a:buFont typeface="Calibri" panose="020F0502020204030204" pitchFamily="34" charset="0"/>
              <a:buChar char="‒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 &lt; 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US" altLang="ko-KR" sz="1600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&lt; 60 (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GeV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Clr>
                <a:srgbClr val="002060"/>
              </a:buClr>
              <a:buFont typeface="Calibri" panose="020F0502020204030204" pitchFamily="34" charset="0"/>
              <a:buChar char="‒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Last recorded hit in the 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MuID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gap = 4 (5</a:t>
            </a:r>
            <a:r>
              <a:rPr lang="en-US" altLang="ko-KR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last)</a:t>
            </a:r>
          </a:p>
        </p:txBody>
      </p:sp>
    </p:spTree>
    <p:extLst>
      <p:ext uri="{BB962C8B-B14F-4D97-AF65-F5344CB8AC3E}">
        <p14:creationId xmlns:p14="http://schemas.microsoft.com/office/powerpoint/2010/main" val="102231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그룹 91"/>
          <p:cNvGrpSpPr>
            <a:grpSpLocks noChangeAspect="1"/>
          </p:cNvGrpSpPr>
          <p:nvPr/>
        </p:nvGrpSpPr>
        <p:grpSpPr>
          <a:xfrm>
            <a:off x="1181624" y="4059654"/>
            <a:ext cx="4306915" cy="2528954"/>
            <a:chOff x="1826866" y="1498949"/>
            <a:chExt cx="6380614" cy="3746599"/>
          </a:xfrm>
        </p:grpSpPr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6866" y="1608165"/>
              <a:ext cx="6380614" cy="3637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직사각형 93"/>
            <p:cNvSpPr/>
            <p:nvPr/>
          </p:nvSpPr>
          <p:spPr>
            <a:xfrm>
              <a:off x="3880472" y="1498949"/>
              <a:ext cx="2336668" cy="455966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South Arm, </a:t>
              </a:r>
              <a:r>
                <a:rPr lang="en-US" altLang="ko-KR" sz="1200" i="1" dirty="0" smtClean="0">
                  <a:solidFill>
                    <a:schemeClr val="tx1"/>
                  </a:solidFill>
                </a:rPr>
                <a:t>W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400" b="1" baseline="30000" dirty="0" smtClean="0">
                  <a:solidFill>
                    <a:schemeClr val="tx1"/>
                  </a:solidFill>
                </a:rPr>
                <a:t>-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200" dirty="0" smtClean="0">
                  <a:solidFill>
                    <a:schemeClr val="tx1"/>
                  </a:solidFill>
                  <a:latin typeface="+mn-ea"/>
                </a:rPr>
                <a:t>→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μ</a:t>
              </a:r>
              <a:r>
                <a:rPr lang="en-US" altLang="ko-KR" sz="1400" b="1" baseline="30000" dirty="0" smtClean="0">
                  <a:solidFill>
                    <a:schemeClr val="tx1"/>
                  </a:solidFill>
                </a:rPr>
                <a:t>-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5/11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/>
              <a:t>3</a:t>
            </a:r>
            <a:r>
              <a:rPr lang="en-US" altLang="ko-KR" sz="2800" b="1" dirty="0" smtClean="0"/>
              <a:t>. W </a:t>
            </a:r>
            <a:r>
              <a:rPr lang="ko-KR" altLang="en-US" sz="2800" b="1" dirty="0" smtClean="0">
                <a:latin typeface="+mn-ea"/>
                <a:ea typeface="+mn-ea"/>
              </a:rPr>
              <a:t>→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μ analysis </a:t>
            </a:r>
            <a:r>
              <a:rPr lang="en-US" altLang="ko-KR" sz="2400" dirty="0" smtClean="0"/>
              <a:t>– b. W likelihood</a:t>
            </a:r>
            <a:r>
              <a:rPr lang="en-US" altLang="ko-KR" sz="2800" b="1" dirty="0" smtClean="0"/>
              <a:t> </a:t>
            </a:r>
            <a:endParaRPr lang="ko-KR" altLang="en-US" sz="2800" b="1" dirty="0"/>
          </a:p>
        </p:txBody>
      </p:sp>
      <p:grpSp>
        <p:nvGrpSpPr>
          <p:cNvPr id="442" name="그룹 441"/>
          <p:cNvGrpSpPr/>
          <p:nvPr/>
        </p:nvGrpSpPr>
        <p:grpSpPr>
          <a:xfrm>
            <a:off x="1979800" y="1094936"/>
            <a:ext cx="5976576" cy="889200"/>
            <a:chOff x="1547752" y="1077791"/>
            <a:chExt cx="5976576" cy="889200"/>
          </a:xfrm>
        </p:grpSpPr>
        <p:sp>
          <p:nvSpPr>
            <p:cNvPr id="443" name="직사각형 442"/>
            <p:cNvSpPr/>
            <p:nvPr/>
          </p:nvSpPr>
          <p:spPr>
            <a:xfrm>
              <a:off x="3926410" y="1077791"/>
              <a:ext cx="3597918" cy="889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tx1"/>
                  </a:solidFill>
                </a:rPr>
                <a:t>χ</a:t>
              </a:r>
              <a:r>
                <a:rPr lang="en-US" altLang="ko-KR" sz="1400" b="1" baseline="30000" dirty="0" smtClean="0">
                  <a:solidFill>
                    <a:schemeClr val="tx1"/>
                  </a:solidFill>
                </a:rPr>
                <a:t>2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,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400" b="1" dirty="0" err="1" smtClean="0">
                  <a:solidFill>
                    <a:schemeClr val="tx1"/>
                  </a:solidFill>
                </a:rPr>
                <a:t>DCA</a:t>
              </a:r>
              <a:r>
                <a:rPr lang="en-US" altLang="ko-KR" sz="1400" b="1" baseline="-25000" dirty="0" err="1" smtClean="0">
                  <a:solidFill>
                    <a:schemeClr val="tx1"/>
                  </a:solidFill>
                </a:rPr>
                <a:t>r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, 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Rpc1DCA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,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 Rpc3DCA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, 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DG0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, 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DDG0</a:t>
              </a:r>
            </a:p>
            <a:p>
              <a:pPr algn="ctr"/>
              <a:r>
                <a:rPr lang="en-US" altLang="ko-KR" sz="1300" dirty="0" smtClean="0">
                  <a:solidFill>
                    <a:schemeClr val="tx1"/>
                  </a:solidFill>
                </a:rPr>
                <a:t>(preselected signal-sensitive </a:t>
              </a:r>
              <a:r>
                <a:rPr lang="en-US" altLang="ko-KR" sz="1300" dirty="0">
                  <a:solidFill>
                    <a:schemeClr val="tx1"/>
                  </a:solidFill>
                </a:rPr>
                <a:t>kinematic </a:t>
              </a:r>
              <a:r>
                <a:rPr lang="en-US" altLang="ko-KR" sz="1300" dirty="0" smtClean="0">
                  <a:solidFill>
                    <a:schemeClr val="tx1"/>
                  </a:solidFill>
                </a:rPr>
                <a:t>variables</a:t>
              </a:r>
              <a:r>
                <a:rPr lang="en-US" altLang="ko-KR" sz="13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</a:t>
              </a:r>
              <a:endParaRPr lang="en-US" altLang="ko-KR" sz="1300" dirty="0">
                <a:solidFill>
                  <a:schemeClr val="tx1"/>
                </a:solidFill>
              </a:endParaRPr>
            </a:p>
          </p:txBody>
        </p:sp>
        <p:grpSp>
          <p:nvGrpSpPr>
            <p:cNvPr id="444" name="그룹 443"/>
            <p:cNvGrpSpPr/>
            <p:nvPr/>
          </p:nvGrpSpPr>
          <p:grpSpPr>
            <a:xfrm>
              <a:off x="1547752" y="1078170"/>
              <a:ext cx="2096351" cy="888442"/>
              <a:chOff x="1547752" y="1078170"/>
              <a:chExt cx="2096351" cy="888442"/>
            </a:xfrm>
          </p:grpSpPr>
          <p:sp>
            <p:nvSpPr>
              <p:cNvPr id="447" name="직사각형 446"/>
              <p:cNvSpPr/>
              <p:nvPr/>
            </p:nvSpPr>
            <p:spPr>
              <a:xfrm>
                <a:off x="1548633" y="1705002"/>
                <a:ext cx="2095200" cy="2616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data</a:t>
                </a:r>
              </a:p>
            </p:txBody>
          </p:sp>
          <p:grpSp>
            <p:nvGrpSpPr>
              <p:cNvPr id="448" name="그룹 447"/>
              <p:cNvGrpSpPr/>
              <p:nvPr/>
            </p:nvGrpSpPr>
            <p:grpSpPr>
              <a:xfrm>
                <a:off x="1547752" y="1078170"/>
                <a:ext cx="2096351" cy="579207"/>
                <a:chOff x="1547752" y="1078170"/>
                <a:chExt cx="2096351" cy="579207"/>
              </a:xfrm>
            </p:grpSpPr>
            <p:grpSp>
              <p:nvGrpSpPr>
                <p:cNvPr id="449" name="그룹 448"/>
                <p:cNvGrpSpPr/>
                <p:nvPr/>
              </p:nvGrpSpPr>
              <p:grpSpPr>
                <a:xfrm>
                  <a:off x="1547752" y="1078170"/>
                  <a:ext cx="1044000" cy="579207"/>
                  <a:chOff x="1547752" y="1078170"/>
                  <a:chExt cx="1044000" cy="579207"/>
                </a:xfrm>
              </p:grpSpPr>
              <p:sp>
                <p:nvSpPr>
                  <p:cNvPr id="451" name="직사각형 450"/>
                  <p:cNvSpPr/>
                  <p:nvPr/>
                </p:nvSpPr>
                <p:spPr>
                  <a:xfrm>
                    <a:off x="1547752" y="1369377"/>
                    <a:ext cx="1044000" cy="288000"/>
                  </a:xfrm>
                  <a:prstGeom prst="rect">
                    <a:avLst/>
                  </a:prstGeom>
                  <a:solidFill>
                    <a:srgbClr val="7030A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ko-KR" sz="1100" dirty="0" smtClean="0">
                        <a:solidFill>
                          <a:schemeClr val="bg1"/>
                        </a:solidFill>
                      </a:rPr>
                      <a:t>μ backgrounds</a:t>
                    </a:r>
                    <a:endParaRPr lang="en-US" altLang="ko-KR" sz="11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52" name="직사각형 451"/>
                  <p:cNvSpPr/>
                  <p:nvPr/>
                </p:nvSpPr>
                <p:spPr>
                  <a:xfrm>
                    <a:off x="1547752" y="1078170"/>
                    <a:ext cx="1044000" cy="288000"/>
                  </a:xfrm>
                  <a:prstGeom prst="rect">
                    <a:avLst/>
                  </a:prstGeom>
                  <a:solidFill>
                    <a:srgbClr val="00B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ko-KR" sz="11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W</a:t>
                    </a:r>
                    <a:r>
                      <a:rPr lang="en-US" altLang="ko-KR" sz="11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 signal</a:t>
                    </a:r>
                    <a:endParaRPr lang="en-US" altLang="ko-KR" sz="1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50" name="직사각형 449"/>
                <p:cNvSpPr/>
                <p:nvPr/>
              </p:nvSpPr>
              <p:spPr>
                <a:xfrm>
                  <a:off x="2592982" y="1081377"/>
                  <a:ext cx="1051121" cy="576000"/>
                </a:xfrm>
                <a:prstGeom prst="rect">
                  <a:avLst/>
                </a:prstGeom>
                <a:noFill/>
                <a:ln w="12700">
                  <a:solidFill>
                    <a:schemeClr val="tx1">
                      <a:alpha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ko-KR" sz="1100" b="1" dirty="0" smtClean="0">
                      <a:solidFill>
                        <a:schemeClr val="tx1"/>
                      </a:solidFill>
                    </a:rPr>
                    <a:t>MC simulation</a:t>
                  </a:r>
                </a:p>
                <a:p>
                  <a:pPr algn="ctr"/>
                  <a:r>
                    <a:rPr lang="en-US" altLang="ko-KR" sz="1100" dirty="0" smtClean="0">
                      <a:solidFill>
                        <a:schemeClr val="tx1"/>
                      </a:solidFill>
                    </a:rPr>
                    <a:t>(PYTHIA + PISA)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445" name="직선 연결선 444"/>
            <p:cNvCxnSpPr>
              <a:stCxn id="450" idx="3"/>
            </p:cNvCxnSpPr>
            <p:nvPr/>
          </p:nvCxnSpPr>
          <p:spPr>
            <a:xfrm>
              <a:off x="3644103" y="1369377"/>
              <a:ext cx="28230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6" name="직선 연결선 445"/>
            <p:cNvCxnSpPr>
              <a:stCxn id="447" idx="3"/>
            </p:cNvCxnSpPr>
            <p:nvPr/>
          </p:nvCxnSpPr>
          <p:spPr>
            <a:xfrm>
              <a:off x="3643833" y="1835807"/>
              <a:ext cx="28257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2565336" y="1975427"/>
            <a:ext cx="4805504" cy="1110678"/>
            <a:chOff x="2565336" y="1958282"/>
            <a:chExt cx="4805504" cy="1110678"/>
          </a:xfrm>
        </p:grpSpPr>
        <p:sp>
          <p:nvSpPr>
            <p:cNvPr id="81" name="직사각형 80"/>
            <p:cNvSpPr/>
            <p:nvPr/>
          </p:nvSpPr>
          <p:spPr>
            <a:xfrm>
              <a:off x="2565336" y="2321441"/>
              <a:ext cx="4805504" cy="7475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schemeClr val="tx1"/>
                  </a:solidFill>
                </a:rPr>
                <a:t>Compose 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1</a:t>
              </a:r>
              <a:r>
                <a:rPr lang="en-US" altLang="ko-KR" sz="1400" b="1" baseline="30000" dirty="0" smtClean="0">
                  <a:solidFill>
                    <a:schemeClr val="tx1"/>
                  </a:solidFill>
                </a:rPr>
                <a:t>st</a:t>
              </a:r>
              <a:r>
                <a:rPr lang="en-US" altLang="ko-KR" sz="1400" b="1" dirty="0">
                  <a:solidFill>
                    <a:schemeClr val="tx1"/>
                  </a:solidFill>
                </a:rPr>
                <a:t> 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PDFs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(Probability </a:t>
              </a:r>
              <a:r>
                <a:rPr lang="en-US" altLang="ko-KR" sz="1400" dirty="0">
                  <a:solidFill>
                    <a:schemeClr val="tx1"/>
                  </a:solidFill>
                </a:rPr>
                <a:t>Density 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Function): 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λ = </a:t>
              </a:r>
              <a:r>
                <a:rPr lang="en-US" altLang="ko-KR" sz="1400" b="1" i="1" dirty="0" smtClean="0">
                  <a:solidFill>
                    <a:schemeClr val="tx1"/>
                  </a:solidFill>
                </a:rPr>
                <a:t>p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(χ</a:t>
              </a:r>
              <a:r>
                <a:rPr lang="en-US" altLang="ko-KR" sz="1400" b="1" baseline="30000" dirty="0" smtClean="0">
                  <a:solidFill>
                    <a:schemeClr val="tx1"/>
                  </a:solidFill>
                </a:rPr>
                <a:t>2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) · </a:t>
              </a:r>
              <a:r>
                <a:rPr lang="en-US" altLang="ko-KR" sz="1400" b="1" i="1" dirty="0" smtClean="0">
                  <a:solidFill>
                    <a:schemeClr val="tx1"/>
                  </a:solidFill>
                </a:rPr>
                <a:t>p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(</a:t>
              </a:r>
              <a:r>
                <a:rPr lang="en-US" altLang="ko-KR" sz="1400" b="1" dirty="0" err="1" smtClean="0">
                  <a:solidFill>
                    <a:schemeClr val="tx1"/>
                  </a:solidFill>
                </a:rPr>
                <a:t>DCA</a:t>
              </a:r>
              <a:r>
                <a:rPr lang="en-US" altLang="ko-KR" sz="1400" b="1" baseline="-25000" dirty="0" err="1" smtClean="0">
                  <a:solidFill>
                    <a:schemeClr val="tx1"/>
                  </a:solidFill>
                </a:rPr>
                <a:t>r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) </a:t>
              </a:r>
              <a:r>
                <a:rPr lang="en-US" altLang="ko-KR" sz="1400" b="1" dirty="0">
                  <a:solidFill>
                    <a:schemeClr val="tx1"/>
                  </a:solidFill>
                </a:rPr>
                <a:t>· </a:t>
              </a:r>
              <a:r>
                <a:rPr lang="en-US" altLang="ko-KR" sz="1400" b="1" i="1" dirty="0" smtClean="0">
                  <a:solidFill>
                    <a:schemeClr val="tx1"/>
                  </a:solidFill>
                </a:rPr>
                <a:t>p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(Rpc1DCA) </a:t>
              </a:r>
              <a:r>
                <a:rPr lang="en-US" altLang="ko-KR" sz="1400" b="1" dirty="0">
                  <a:solidFill>
                    <a:schemeClr val="tx1"/>
                  </a:solidFill>
                </a:rPr>
                <a:t>· </a:t>
              </a:r>
              <a:r>
                <a:rPr lang="en-US" altLang="ko-KR" sz="1400" b="1" i="1" dirty="0" smtClean="0">
                  <a:solidFill>
                    <a:schemeClr val="tx1"/>
                  </a:solidFill>
                </a:rPr>
                <a:t>p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(Rpc3DCA) </a:t>
              </a:r>
              <a:r>
                <a:rPr lang="en-US" altLang="ko-KR" sz="1400" b="1" dirty="0">
                  <a:solidFill>
                    <a:schemeClr val="tx1"/>
                  </a:solidFill>
                </a:rPr>
                <a:t>· </a:t>
              </a:r>
              <a:r>
                <a:rPr lang="en-US" altLang="ko-KR" sz="1400" b="1" i="1" dirty="0" smtClean="0">
                  <a:solidFill>
                    <a:schemeClr val="tx1"/>
                  </a:solidFill>
                </a:rPr>
                <a:t>p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(DG0, DDG0)</a:t>
              </a:r>
            </a:p>
          </p:txBody>
        </p:sp>
        <p:cxnSp>
          <p:nvCxnSpPr>
            <p:cNvPr id="5" name="꺾인 연결선 4"/>
            <p:cNvCxnSpPr>
              <a:stCxn id="443" idx="2"/>
              <a:endCxn id="81" idx="0"/>
            </p:cNvCxnSpPr>
            <p:nvPr/>
          </p:nvCxnSpPr>
          <p:spPr>
            <a:xfrm rot="5400000">
              <a:off x="5381174" y="1545197"/>
              <a:ext cx="363159" cy="118932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/>
          <p:cNvGrpSpPr/>
          <p:nvPr/>
        </p:nvGrpSpPr>
        <p:grpSpPr>
          <a:xfrm>
            <a:off x="4236660" y="3077396"/>
            <a:ext cx="3664505" cy="794697"/>
            <a:chOff x="4236660" y="3060251"/>
            <a:chExt cx="3664505" cy="794697"/>
          </a:xfrm>
        </p:grpSpPr>
        <p:sp>
          <p:nvSpPr>
            <p:cNvPr id="86" name="직사각형 85"/>
            <p:cNvSpPr/>
            <p:nvPr/>
          </p:nvSpPr>
          <p:spPr>
            <a:xfrm>
              <a:off x="4236660" y="3353943"/>
              <a:ext cx="1462857" cy="43204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ko-KR" sz="1600" b="1" i="1" dirty="0" smtClean="0">
                  <a:solidFill>
                    <a:schemeClr val="bg1"/>
                  </a:solidFill>
                </a:rPr>
                <a:t>W</a:t>
              </a:r>
              <a:r>
                <a:rPr lang="en-US" altLang="ko-KR" sz="1600" b="1" dirty="0" smtClean="0">
                  <a:solidFill>
                    <a:schemeClr val="bg1"/>
                  </a:solidFill>
                </a:rPr>
                <a:t> likelihood</a:t>
              </a:r>
              <a:endParaRPr lang="en-US" altLang="ko-KR" sz="28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9" name="직선 화살표 연결선 8"/>
            <p:cNvCxnSpPr>
              <a:stCxn id="81" idx="2"/>
              <a:endCxn id="86" idx="0"/>
            </p:cNvCxnSpPr>
            <p:nvPr/>
          </p:nvCxnSpPr>
          <p:spPr>
            <a:xfrm>
              <a:off x="4968088" y="3060251"/>
              <a:ext cx="1" cy="293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712424" y="3284984"/>
                  <a:ext cx="2188741" cy="569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/>
                            <a:ea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altLang="ko-KR" sz="14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400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ko-KR" sz="1400" b="0" i="1" smtClean="0">
                                    <a:latin typeface="Cambria Math"/>
                                    <a:ea typeface="Cambria Math"/>
                                  </a:rPr>
                                  <m:t>𝑠𝑖𝑔𝑛𝑎𝑙</m:t>
                                </m:r>
                                <m:r>
                                  <a:rPr lang="en-US" altLang="ko-KR" sz="1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1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400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US" altLang="ko-KR" sz="1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/>
                                    <a:ea typeface="Cambria Math"/>
                                  </a:rPr>
                                  <m:t>𝑠𝑖𝑔𝑛𝑎𝑙</m:t>
                                </m:r>
                                <m:r>
                                  <a:rPr lang="en-US" altLang="ko-KR" sz="1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/>
                                <a:ea typeface="Cambria Math"/>
                              </a:rPr>
                              <m:t>)+</m:t>
                            </m:r>
                            <m:sSub>
                              <m:sSubPr>
                                <m:ctrlPr>
                                  <a:rPr lang="en-US" altLang="ko-KR" sz="1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1400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ko-KR" sz="1400" b="0" i="1" smtClean="0">
                                    <a:latin typeface="Cambria Math"/>
                                    <a:ea typeface="Cambria Math"/>
                                  </a:rPr>
                                  <m:t>𝐵𝐺</m:t>
                                </m:r>
                                <m:r>
                                  <a:rPr lang="en-US" altLang="ko-KR" sz="1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1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424" y="3284984"/>
                  <a:ext cx="2188741" cy="5699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07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내용 개체 틀 2"/>
          <p:cNvSpPr>
            <a:spLocks noGrp="1"/>
          </p:cNvSpPr>
          <p:nvPr/>
        </p:nvSpPr>
        <p:spPr>
          <a:xfrm>
            <a:off x="5430096" y="4227798"/>
            <a:ext cx="3456384" cy="2123658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270000">
              <a:buClr>
                <a:srgbClr val="002060"/>
              </a:buClr>
            </a:pP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Run 12 pp510</a:t>
            </a:r>
          </a:p>
          <a:p>
            <a:pPr marL="270000" indent="-270000">
              <a:lnSpc>
                <a:spcPct val="15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en-US" altLang="ko-KR" sz="1400" b="1" dirty="0" smtClean="0">
                <a:solidFill>
                  <a:srgbClr val="00B050"/>
                </a:solidFill>
              </a:rPr>
              <a:t>Signal</a:t>
            </a:r>
            <a:r>
              <a:rPr lang="en-US" altLang="ko-KR" sz="1200" b="1" dirty="0" smtClean="0"/>
              <a:t> </a:t>
            </a:r>
            <a:r>
              <a:rPr lang="en-US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(PYTHIA + PISA)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indent="270000">
              <a:buClr>
                <a:srgbClr val="002060"/>
              </a:buClr>
            </a:pPr>
            <a:r>
              <a:rPr lang="en-US" altLang="ko-KR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→</a:t>
            </a:r>
            <a:r>
              <a:rPr lang="ko-KR" alt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 and </a:t>
            </a:r>
            <a:r>
              <a:rPr lang="en-US" altLang="ko-KR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 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→</a:t>
            </a:r>
            <a:r>
              <a:rPr lang="ko-KR" altLang="en-US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μ</a:t>
            </a:r>
          </a:p>
          <a:p>
            <a:pPr marL="270000" indent="-270000">
              <a:lnSpc>
                <a:spcPct val="150000"/>
              </a:lnSpc>
              <a:buClr>
                <a:srgbClr val="7030A0"/>
              </a:buClr>
              <a:buFont typeface="Arial" pitchFamily="34" charset="0"/>
              <a:buChar char="•"/>
            </a:pPr>
            <a:r>
              <a:rPr lang="en-US" altLang="ko-KR" sz="1400" b="1" dirty="0" smtClean="0">
                <a:solidFill>
                  <a:srgbClr val="7030A0"/>
                </a:solidFill>
              </a:rPr>
              <a:t>Signal + μ backgrounds</a:t>
            </a:r>
            <a:r>
              <a:rPr lang="en-US" altLang="ko-KR" sz="1200" b="1" dirty="0" smtClean="0"/>
              <a:t> </a:t>
            </a:r>
            <a:r>
              <a:rPr lang="en-US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(PYTHIA + PISA)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indent="270000">
              <a:buClr>
                <a:srgbClr val="002060"/>
              </a:buClr>
            </a:pP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Direct γ, </a:t>
            </a:r>
            <a:r>
              <a:rPr lang="en-US" altLang="ko-KR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onium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Opencharm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Openbottom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indent="270000">
              <a:buClr>
                <a:srgbClr val="002060"/>
              </a:buClr>
            </a:pPr>
            <a:r>
              <a:rPr lang="en-US" altLang="ko-KR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→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hadron/tau, and </a:t>
            </a:r>
            <a:r>
              <a:rPr lang="en-US" altLang="ko-KR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→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hadron/tau</a:t>
            </a:r>
          </a:p>
          <a:p>
            <a:pPr marL="270000" indent="-270000">
              <a:lnSpc>
                <a:spcPct val="150000"/>
              </a:lnSpc>
              <a:buClr>
                <a:srgbClr val="00B0F0"/>
              </a:buClr>
              <a:buFont typeface="Arial" pitchFamily="34" charset="0"/>
              <a:buChar char="•"/>
            </a:pPr>
            <a:r>
              <a:rPr lang="en-US" altLang="ko-KR" sz="1400" b="1" dirty="0" err="1" smtClean="0">
                <a:solidFill>
                  <a:srgbClr val="00B0F0"/>
                </a:solidFill>
              </a:rPr>
              <a:t>Hadronic</a:t>
            </a:r>
            <a:r>
              <a:rPr lang="en-US" altLang="ko-KR" sz="1400" b="1" dirty="0" smtClean="0">
                <a:solidFill>
                  <a:srgbClr val="00B0F0"/>
                </a:solidFill>
              </a:rPr>
              <a:t> backgrounds (fakes)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7236" y="6368708"/>
            <a:ext cx="3150000" cy="369332"/>
          </a:xfrm>
          <a:prstGeom prst="rect">
            <a:avLst/>
          </a:prstGeom>
          <a:solidFill>
            <a:srgbClr val="FFC000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u="sng" dirty="0" smtClean="0"/>
              <a:t>Following talk by </a:t>
            </a:r>
            <a:r>
              <a:rPr lang="en-US" altLang="ko-KR" b="1" u="sng" dirty="0" err="1" smtClean="0"/>
              <a:t>Sangwha</a:t>
            </a:r>
            <a:r>
              <a:rPr lang="en-US" altLang="ko-KR" b="1" u="sng" dirty="0" smtClean="0"/>
              <a:t> Park</a:t>
            </a:r>
            <a:endParaRPr lang="ko-KR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41906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6/11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  </a:t>
            </a:r>
            <a:r>
              <a:rPr lang="en-US" altLang="ko-KR" sz="2800" b="1" dirty="0"/>
              <a:t>3</a:t>
            </a:r>
            <a:r>
              <a:rPr lang="en-US" altLang="ko-KR" sz="2800" b="1" dirty="0" smtClean="0"/>
              <a:t>. W </a:t>
            </a:r>
            <a:r>
              <a:rPr lang="ko-KR" altLang="en-US" sz="2800" b="1" dirty="0" smtClean="0">
                <a:latin typeface="+mn-ea"/>
                <a:ea typeface="+mn-ea"/>
              </a:rPr>
              <a:t>→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μ analysis </a:t>
            </a:r>
            <a:r>
              <a:rPr lang="en-US" altLang="ko-KR" sz="2400" dirty="0" smtClean="0"/>
              <a:t>– c. Composing PDFs</a:t>
            </a:r>
            <a:endParaRPr lang="ko-KR" altLang="en-US" sz="2800" b="1" dirty="0"/>
          </a:p>
        </p:txBody>
      </p:sp>
      <p:grpSp>
        <p:nvGrpSpPr>
          <p:cNvPr id="95" name="그룹 94"/>
          <p:cNvGrpSpPr/>
          <p:nvPr/>
        </p:nvGrpSpPr>
        <p:grpSpPr>
          <a:xfrm>
            <a:off x="2051720" y="1067827"/>
            <a:ext cx="5400000" cy="1719483"/>
            <a:chOff x="2239881" y="917429"/>
            <a:chExt cx="5400000" cy="1719483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2239881" y="2636912"/>
              <a:ext cx="540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그룹 32"/>
            <p:cNvGrpSpPr/>
            <p:nvPr/>
          </p:nvGrpSpPr>
          <p:grpSpPr>
            <a:xfrm>
              <a:off x="3258969" y="917429"/>
              <a:ext cx="3361824" cy="1555712"/>
              <a:chOff x="3226400" y="908720"/>
              <a:chExt cx="3361824" cy="1555712"/>
            </a:xfrm>
          </p:grpSpPr>
          <p:grpSp>
            <p:nvGrpSpPr>
              <p:cNvPr id="5" name="그룹 4"/>
              <p:cNvGrpSpPr/>
              <p:nvPr/>
            </p:nvGrpSpPr>
            <p:grpSpPr>
              <a:xfrm>
                <a:off x="3226400" y="908720"/>
                <a:ext cx="3361824" cy="526411"/>
                <a:chOff x="1547752" y="1077791"/>
                <a:chExt cx="5976576" cy="935840"/>
              </a:xfrm>
            </p:grpSpPr>
            <p:sp>
              <p:nvSpPr>
                <p:cNvPr id="6" name="직사각형 5"/>
                <p:cNvSpPr/>
                <p:nvPr/>
              </p:nvSpPr>
              <p:spPr>
                <a:xfrm>
                  <a:off x="3926410" y="1077791"/>
                  <a:ext cx="3597918" cy="88920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000" dirty="0" smtClean="0">
                      <a:solidFill>
                        <a:schemeClr val="tx1"/>
                      </a:solidFill>
                    </a:rPr>
                    <a:t>Preselected  kinematic variables</a:t>
                  </a:r>
                </a:p>
              </p:txBody>
            </p:sp>
            <p:grpSp>
              <p:nvGrpSpPr>
                <p:cNvPr id="7" name="그룹 6"/>
                <p:cNvGrpSpPr/>
                <p:nvPr/>
              </p:nvGrpSpPr>
              <p:grpSpPr>
                <a:xfrm>
                  <a:off x="1547752" y="1079275"/>
                  <a:ext cx="2096351" cy="934356"/>
                  <a:chOff x="1547752" y="1079275"/>
                  <a:chExt cx="2096351" cy="934356"/>
                </a:xfrm>
              </p:grpSpPr>
              <p:sp>
                <p:nvSpPr>
                  <p:cNvPr id="10" name="직사각형 9"/>
                  <p:cNvSpPr/>
                  <p:nvPr/>
                </p:nvSpPr>
                <p:spPr>
                  <a:xfrm>
                    <a:off x="1548634" y="1657978"/>
                    <a:ext cx="2095201" cy="355653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ko-KR" sz="700" b="1" dirty="0" smtClean="0">
                        <a:solidFill>
                          <a:schemeClr val="tx1"/>
                        </a:solidFill>
                      </a:rPr>
                      <a:t>data</a:t>
                    </a:r>
                  </a:p>
                </p:txBody>
              </p:sp>
              <p:grpSp>
                <p:nvGrpSpPr>
                  <p:cNvPr id="11" name="그룹 10"/>
                  <p:cNvGrpSpPr/>
                  <p:nvPr/>
                </p:nvGrpSpPr>
                <p:grpSpPr>
                  <a:xfrm>
                    <a:off x="1547752" y="1079275"/>
                    <a:ext cx="2096351" cy="578343"/>
                    <a:chOff x="1547752" y="1079275"/>
                    <a:chExt cx="2096351" cy="578343"/>
                  </a:xfrm>
                </p:grpSpPr>
                <p:grpSp>
                  <p:nvGrpSpPr>
                    <p:cNvPr id="12" name="그룹 11"/>
                    <p:cNvGrpSpPr/>
                    <p:nvPr/>
                  </p:nvGrpSpPr>
                  <p:grpSpPr>
                    <a:xfrm>
                      <a:off x="1547752" y="1080087"/>
                      <a:ext cx="1044000" cy="577531"/>
                      <a:chOff x="1547752" y="1080087"/>
                      <a:chExt cx="1044000" cy="577531"/>
                    </a:xfrm>
                  </p:grpSpPr>
                  <p:sp>
                    <p:nvSpPr>
                      <p:cNvPr id="14" name="직사각형 13"/>
                      <p:cNvSpPr/>
                      <p:nvPr/>
                    </p:nvSpPr>
                    <p:spPr>
                      <a:xfrm>
                        <a:off x="1547752" y="1384042"/>
                        <a:ext cx="1044000" cy="273576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n-US" altLang="ko-KR" sz="400" b="1" dirty="0" smtClean="0">
                            <a:solidFill>
                              <a:schemeClr val="bg1"/>
                            </a:solidFill>
                          </a:rPr>
                          <a:t>μ BG</a:t>
                        </a:r>
                        <a:endParaRPr lang="en-US" altLang="ko-KR" sz="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" name="직사각형 14"/>
                      <p:cNvSpPr/>
                      <p:nvPr/>
                    </p:nvSpPr>
                    <p:spPr>
                      <a:xfrm>
                        <a:off x="1547752" y="1080087"/>
                        <a:ext cx="1044000" cy="273579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n-US" altLang="ko-KR" sz="4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rPr>
                          <a:t>W</a:t>
                        </a:r>
                        <a:endParaRPr lang="en-US" altLang="ko-KR" sz="5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3" name="직사각형 12"/>
                    <p:cNvSpPr/>
                    <p:nvPr/>
                  </p:nvSpPr>
                  <p:spPr>
                    <a:xfrm>
                      <a:off x="2592981" y="1079275"/>
                      <a:ext cx="1051122" cy="576000"/>
                    </a:xfrm>
                    <a:prstGeom prst="rect">
                      <a:avLst/>
                    </a:prstGeom>
                    <a:noFill/>
                    <a:ln w="6350">
                      <a:solidFill>
                        <a:schemeClr val="tx1">
                          <a:alpha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altLang="ko-KR" sz="700" b="1" dirty="0" smtClean="0">
                          <a:solidFill>
                            <a:schemeClr val="tx1"/>
                          </a:solidFill>
                        </a:rPr>
                        <a:t>MC</a:t>
                      </a:r>
                      <a:endParaRPr lang="ko-KR" altLang="en-US" sz="7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8" name="직선 연결선 7"/>
                <p:cNvCxnSpPr>
                  <a:stCxn id="13" idx="3"/>
                </p:cNvCxnSpPr>
                <p:nvPr/>
              </p:nvCxnSpPr>
              <p:spPr>
                <a:xfrm>
                  <a:off x="3644103" y="1367276"/>
                  <a:ext cx="282307" cy="210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직선 연결선 8"/>
                <p:cNvCxnSpPr>
                  <a:stCxn id="10" idx="3"/>
                </p:cNvCxnSpPr>
                <p:nvPr/>
              </p:nvCxnSpPr>
              <p:spPr>
                <a:xfrm>
                  <a:off x="3643834" y="1835806"/>
                  <a:ext cx="282578" cy="2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그룹 22"/>
              <p:cNvGrpSpPr/>
              <p:nvPr/>
            </p:nvGrpSpPr>
            <p:grpSpPr>
              <a:xfrm>
                <a:off x="3555764" y="1408895"/>
                <a:ext cx="2703096" cy="451376"/>
                <a:chOff x="3555764" y="1541717"/>
                <a:chExt cx="2703096" cy="451376"/>
              </a:xfrm>
            </p:grpSpPr>
            <p:sp>
              <p:nvSpPr>
                <p:cNvPr id="17" name="직사각형 16"/>
                <p:cNvSpPr/>
                <p:nvPr/>
              </p:nvSpPr>
              <p:spPr>
                <a:xfrm>
                  <a:off x="3555764" y="1741093"/>
                  <a:ext cx="2703096" cy="25200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r>
                    <a:rPr lang="en-US" altLang="ko-KR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altLang="ko-KR" sz="1000" baseline="30000" dirty="0" smtClean="0">
                      <a:solidFill>
                        <a:schemeClr val="tx1"/>
                      </a:solidFill>
                    </a:rPr>
                    <a:t>st</a:t>
                  </a:r>
                  <a:r>
                    <a:rPr lang="en-US" altLang="ko-KR" sz="1000" dirty="0" smtClean="0">
                      <a:solidFill>
                        <a:schemeClr val="tx1"/>
                      </a:solidFill>
                    </a:rPr>
                    <a:t> PDFs  by each variables</a:t>
                  </a:r>
                  <a:endParaRPr lang="en-US" altLang="ko-KR" sz="1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꺾인 연결선 17"/>
                <p:cNvCxnSpPr>
                  <a:stCxn id="6" idx="2"/>
                  <a:endCxn id="17" idx="0"/>
                </p:cNvCxnSpPr>
                <p:nvPr/>
              </p:nvCxnSpPr>
              <p:spPr>
                <a:xfrm rot="5400000">
                  <a:off x="5142124" y="1306906"/>
                  <a:ext cx="199375" cy="668998"/>
                </a:xfrm>
                <a:prstGeom prst="bentConnector3">
                  <a:avLst/>
                </a:prstGeom>
                <a:ln w="6350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그룹 31"/>
              <p:cNvGrpSpPr/>
              <p:nvPr/>
            </p:nvGrpSpPr>
            <p:grpSpPr>
              <a:xfrm>
                <a:off x="4175883" y="1860271"/>
                <a:ext cx="1462857" cy="604161"/>
                <a:chOff x="4175883" y="1860271"/>
                <a:chExt cx="1462857" cy="604161"/>
              </a:xfrm>
            </p:grpSpPr>
            <p:cxnSp>
              <p:nvCxnSpPr>
                <p:cNvPr id="21" name="직선 화살표 연결선 20"/>
                <p:cNvCxnSpPr>
                  <a:stCxn id="17" idx="2"/>
                  <a:endCxn id="29" idx="0"/>
                </p:cNvCxnSpPr>
                <p:nvPr/>
              </p:nvCxnSpPr>
              <p:spPr>
                <a:xfrm>
                  <a:off x="4907312" y="1860271"/>
                  <a:ext cx="0" cy="172114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직사각형 28"/>
                <p:cNvSpPr/>
                <p:nvPr/>
              </p:nvSpPr>
              <p:spPr>
                <a:xfrm>
                  <a:off x="4175883" y="2032385"/>
                  <a:ext cx="1462857" cy="43204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r>
                    <a:rPr lang="en-US" altLang="ko-KR" sz="1600" b="1" i="1" dirty="0" smtClean="0">
                      <a:solidFill>
                        <a:schemeClr val="bg1"/>
                      </a:solidFill>
                    </a:rPr>
                    <a:t>W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</a:rPr>
                    <a:t> likelihood</a:t>
                  </a:r>
                  <a:endParaRPr lang="en-US" altLang="ko-KR" sz="280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</p:grpSp>
      </p:grpSp>
      <p:grpSp>
        <p:nvGrpSpPr>
          <p:cNvPr id="108" name="그룹 107"/>
          <p:cNvGrpSpPr>
            <a:grpSpLocks noChangeAspect="1"/>
          </p:cNvGrpSpPr>
          <p:nvPr/>
        </p:nvGrpSpPr>
        <p:grpSpPr>
          <a:xfrm>
            <a:off x="2238798" y="3713968"/>
            <a:ext cx="6653682" cy="2998937"/>
            <a:chOff x="1206977" y="3128596"/>
            <a:chExt cx="7392980" cy="3332153"/>
          </a:xfrm>
        </p:grpSpPr>
        <p:grpSp>
          <p:nvGrpSpPr>
            <p:cNvPr id="109" name="그룹 108"/>
            <p:cNvGrpSpPr/>
            <p:nvPr/>
          </p:nvGrpSpPr>
          <p:grpSpPr>
            <a:xfrm>
              <a:off x="1206977" y="3246843"/>
              <a:ext cx="7392980" cy="3213906"/>
              <a:chOff x="-1037811" y="980728"/>
              <a:chExt cx="7392980" cy="3213906"/>
            </a:xfrm>
          </p:grpSpPr>
          <p:grpSp>
            <p:nvGrpSpPr>
              <p:cNvPr id="118" name="그룹 117"/>
              <p:cNvGrpSpPr/>
              <p:nvPr/>
            </p:nvGrpSpPr>
            <p:grpSpPr>
              <a:xfrm>
                <a:off x="4349999" y="1238367"/>
                <a:ext cx="1844231" cy="1816603"/>
                <a:chOff x="4349999" y="1238367"/>
                <a:chExt cx="1844231" cy="1816603"/>
              </a:xfrm>
            </p:grpSpPr>
            <p:grpSp>
              <p:nvGrpSpPr>
                <p:cNvPr id="151" name="그룹 150"/>
                <p:cNvGrpSpPr/>
                <p:nvPr/>
              </p:nvGrpSpPr>
              <p:grpSpPr>
                <a:xfrm>
                  <a:off x="4349999" y="1238367"/>
                  <a:ext cx="1844231" cy="1816603"/>
                  <a:chOff x="4349999" y="1238367"/>
                  <a:chExt cx="1844231" cy="1816603"/>
                </a:xfrm>
              </p:grpSpPr>
              <p:grpSp>
                <p:nvGrpSpPr>
                  <p:cNvPr id="153" name="그룹 152"/>
                  <p:cNvGrpSpPr/>
                  <p:nvPr/>
                </p:nvGrpSpPr>
                <p:grpSpPr>
                  <a:xfrm>
                    <a:off x="4349999" y="1238367"/>
                    <a:ext cx="1815063" cy="1816603"/>
                    <a:chOff x="4349999" y="1238367"/>
                    <a:chExt cx="1815063" cy="1816603"/>
                  </a:xfrm>
                </p:grpSpPr>
                <p:grpSp>
                  <p:nvGrpSpPr>
                    <p:cNvPr id="155" name="그룹 154"/>
                    <p:cNvGrpSpPr/>
                    <p:nvPr/>
                  </p:nvGrpSpPr>
                  <p:grpSpPr>
                    <a:xfrm>
                      <a:off x="4349999" y="1238367"/>
                      <a:ext cx="1815063" cy="1816603"/>
                      <a:chOff x="4349999" y="1238367"/>
                      <a:chExt cx="1815063" cy="1816603"/>
                    </a:xfrm>
                  </p:grpSpPr>
                  <p:cxnSp>
                    <p:nvCxnSpPr>
                      <p:cNvPr id="157" name="직선 화살표 연결선 156"/>
                      <p:cNvCxnSpPr>
                        <a:cxnSpLocks noChangeAspect="1"/>
                      </p:cNvCxnSpPr>
                      <p:nvPr/>
                    </p:nvCxnSpPr>
                    <p:spPr>
                      <a:xfrm flipV="1">
                        <a:off x="5508891" y="1550442"/>
                        <a:ext cx="432000" cy="376332"/>
                      </a:xfrm>
                      <a:prstGeom prst="straightConnector1">
                        <a:avLst/>
                      </a:prstGeom>
                      <a:ln w="6350">
                        <a:solidFill>
                          <a:schemeClr val="tx1"/>
                        </a:solidFill>
                        <a:prstDash val="dash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58" name="그룹 157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4349999" y="1238367"/>
                        <a:ext cx="1815063" cy="1816603"/>
                        <a:chOff x="1045381" y="1671667"/>
                        <a:chExt cx="2264406" cy="2266326"/>
                      </a:xfrm>
                    </p:grpSpPr>
                    <p:sp>
                      <p:nvSpPr>
                        <p:cNvPr id="159" name="사다리꼴 158"/>
                        <p:cNvSpPr>
                          <a:spLocks noChangeAspect="1"/>
                        </p:cNvSpPr>
                        <p:nvPr/>
                      </p:nvSpPr>
                      <p:spPr>
                        <a:xfrm flipV="1">
                          <a:off x="1706095" y="1671667"/>
                          <a:ext cx="941104" cy="716281"/>
                        </a:xfrm>
                        <a:prstGeom prst="trapezoid">
                          <a:avLst>
                            <a:gd name="adj" fmla="val 41502"/>
                          </a:avLst>
                        </a:prstGeom>
                        <a:solidFill>
                          <a:srgbClr val="83C937">
                            <a:alpha val="74902"/>
                          </a:srgbClr>
                        </a:solidFill>
                        <a:ln w="3175"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sz="1050"/>
                        </a:p>
                      </p:txBody>
                    </p:sp>
                    <p:sp>
                      <p:nvSpPr>
                        <p:cNvPr id="160" name="사다리꼴 15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1706096" y="3221712"/>
                          <a:ext cx="941104" cy="716281"/>
                        </a:xfrm>
                        <a:prstGeom prst="trapezoid">
                          <a:avLst>
                            <a:gd name="adj" fmla="val 41502"/>
                          </a:avLst>
                        </a:prstGeom>
                        <a:solidFill>
                          <a:srgbClr val="83C937">
                            <a:alpha val="74902"/>
                          </a:srgbClr>
                        </a:solidFill>
                        <a:ln w="3175"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sz="1050"/>
                        </a:p>
                      </p:txBody>
                    </p:sp>
                    <p:sp>
                      <p:nvSpPr>
                        <p:cNvPr id="161" name="사다리꼴 160"/>
                        <p:cNvSpPr>
                          <a:spLocks noChangeAspect="1"/>
                        </p:cNvSpPr>
                        <p:nvPr/>
                      </p:nvSpPr>
                      <p:spPr>
                        <a:xfrm rot="16200000">
                          <a:off x="2481095" y="2450017"/>
                          <a:ext cx="941104" cy="716280"/>
                        </a:xfrm>
                        <a:prstGeom prst="trapezoid">
                          <a:avLst>
                            <a:gd name="adj" fmla="val 41502"/>
                          </a:avLst>
                        </a:prstGeom>
                        <a:solidFill>
                          <a:srgbClr val="83C937">
                            <a:alpha val="74902"/>
                          </a:srgbClr>
                        </a:solidFill>
                        <a:ln w="3175"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sz="1050" dirty="0"/>
                        </a:p>
                      </p:txBody>
                    </p:sp>
                    <p:sp>
                      <p:nvSpPr>
                        <p:cNvPr id="162" name="사다리꼴 161"/>
                        <p:cNvSpPr>
                          <a:spLocks noChangeAspect="1"/>
                        </p:cNvSpPr>
                        <p:nvPr/>
                      </p:nvSpPr>
                      <p:spPr>
                        <a:xfrm rot="5400000" flipH="1">
                          <a:off x="932969" y="2446154"/>
                          <a:ext cx="941104" cy="716280"/>
                        </a:xfrm>
                        <a:prstGeom prst="trapezoid">
                          <a:avLst>
                            <a:gd name="adj" fmla="val 41502"/>
                          </a:avLst>
                        </a:prstGeom>
                        <a:solidFill>
                          <a:srgbClr val="83C937">
                            <a:alpha val="74902"/>
                          </a:srgbClr>
                        </a:solidFill>
                        <a:ln w="3175"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sz="1050"/>
                        </a:p>
                      </p:txBody>
                    </p:sp>
                    <p:sp>
                      <p:nvSpPr>
                        <p:cNvPr id="163" name="사다리꼴 162"/>
                        <p:cNvSpPr>
                          <a:spLocks noChangeAspect="1"/>
                        </p:cNvSpPr>
                        <p:nvPr/>
                      </p:nvSpPr>
                      <p:spPr>
                        <a:xfrm rot="13500000">
                          <a:off x="2255446" y="1899502"/>
                          <a:ext cx="941104" cy="716280"/>
                        </a:xfrm>
                        <a:prstGeom prst="trapezoid">
                          <a:avLst>
                            <a:gd name="adj" fmla="val 41502"/>
                          </a:avLst>
                        </a:prstGeom>
                        <a:solidFill>
                          <a:srgbClr val="83C937">
                            <a:alpha val="74902"/>
                          </a:srgbClr>
                        </a:solidFill>
                        <a:ln w="3175"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sz="1050"/>
                        </a:p>
                      </p:txBody>
                    </p:sp>
                    <p:sp>
                      <p:nvSpPr>
                        <p:cNvPr id="164" name="사다리꼴 163"/>
                        <p:cNvSpPr>
                          <a:spLocks noChangeAspect="1"/>
                        </p:cNvSpPr>
                        <p:nvPr/>
                      </p:nvSpPr>
                      <p:spPr>
                        <a:xfrm rot="13500000" flipH="1" flipV="1">
                          <a:off x="1157899" y="2993153"/>
                          <a:ext cx="941104" cy="716280"/>
                        </a:xfrm>
                        <a:prstGeom prst="trapezoid">
                          <a:avLst>
                            <a:gd name="adj" fmla="val 41502"/>
                          </a:avLst>
                        </a:prstGeom>
                        <a:solidFill>
                          <a:srgbClr val="83C937">
                            <a:alpha val="74902"/>
                          </a:srgbClr>
                        </a:solidFill>
                        <a:ln w="3175"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sz="1050"/>
                        </a:p>
                      </p:txBody>
                    </p:sp>
                    <p:sp>
                      <p:nvSpPr>
                        <p:cNvPr id="165" name="사다리꼴 164"/>
                        <p:cNvSpPr>
                          <a:spLocks noChangeAspect="1"/>
                        </p:cNvSpPr>
                        <p:nvPr/>
                      </p:nvSpPr>
                      <p:spPr>
                        <a:xfrm rot="8100000" flipH="1">
                          <a:off x="1157108" y="1896597"/>
                          <a:ext cx="941104" cy="716280"/>
                        </a:xfrm>
                        <a:prstGeom prst="trapezoid">
                          <a:avLst>
                            <a:gd name="adj" fmla="val 41502"/>
                          </a:avLst>
                        </a:prstGeom>
                        <a:solidFill>
                          <a:srgbClr val="83C937">
                            <a:alpha val="74902"/>
                          </a:srgbClr>
                        </a:solidFill>
                        <a:ln w="3175"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sz="1050"/>
                        </a:p>
                      </p:txBody>
                    </p:sp>
                    <p:sp>
                      <p:nvSpPr>
                        <p:cNvPr id="166" name="사다리꼴 165"/>
                        <p:cNvSpPr>
                          <a:spLocks noChangeAspect="1"/>
                        </p:cNvSpPr>
                        <p:nvPr/>
                      </p:nvSpPr>
                      <p:spPr>
                        <a:xfrm rot="8100000" flipV="1">
                          <a:off x="2255447" y="2996056"/>
                          <a:ext cx="941104" cy="716280"/>
                        </a:xfrm>
                        <a:prstGeom prst="trapezoid">
                          <a:avLst>
                            <a:gd name="adj" fmla="val 41502"/>
                          </a:avLst>
                        </a:prstGeom>
                        <a:solidFill>
                          <a:srgbClr val="83C937">
                            <a:alpha val="74902"/>
                          </a:srgbClr>
                        </a:solidFill>
                        <a:ln w="3175"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ko-KR" altLang="en-US" sz="1050" dirty="0"/>
                        </a:p>
                      </p:txBody>
                    </p:sp>
                  </p:grpSp>
                </p:grpSp>
                <p:cxnSp>
                  <p:nvCxnSpPr>
                    <p:cNvPr id="156" name="직선 화살표 연결선 155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4727943" y="1932707"/>
                      <a:ext cx="774000" cy="674262"/>
                    </a:xfrm>
                    <a:prstGeom prst="straightConnector1">
                      <a:avLst/>
                    </a:prstGeom>
                    <a:ln w="635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4" name="직선 화살표 연결선 153"/>
                  <p:cNvCxnSpPr>
                    <a:cxnSpLocks noChangeAspect="1"/>
                  </p:cNvCxnSpPr>
                  <p:nvPr/>
                </p:nvCxnSpPr>
                <p:spPr>
                  <a:xfrm flipV="1">
                    <a:off x="5940891" y="1326397"/>
                    <a:ext cx="253339" cy="220694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2" name="타원 151"/>
                <p:cNvSpPr/>
                <p:nvPr/>
              </p:nvSpPr>
              <p:spPr>
                <a:xfrm>
                  <a:off x="5061767" y="1340768"/>
                  <a:ext cx="72008" cy="72008"/>
                </a:xfrm>
                <a:prstGeom prst="ellipse">
                  <a:avLst/>
                </a:prstGeom>
                <a:solidFill>
                  <a:srgbClr val="FF0000">
                    <a:alpha val="75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</p:grpSp>
          <p:grpSp>
            <p:nvGrpSpPr>
              <p:cNvPr id="119" name="그룹 118"/>
              <p:cNvGrpSpPr/>
              <p:nvPr/>
            </p:nvGrpSpPr>
            <p:grpSpPr>
              <a:xfrm>
                <a:off x="5364088" y="3285721"/>
                <a:ext cx="680232" cy="791351"/>
                <a:chOff x="5390164" y="2113840"/>
                <a:chExt cx="680232" cy="791351"/>
              </a:xfrm>
            </p:grpSpPr>
            <p:sp>
              <p:nvSpPr>
                <p:cNvPr id="146" name="TextBox 145"/>
                <p:cNvSpPr txBox="1"/>
                <p:nvPr/>
              </p:nvSpPr>
              <p:spPr>
                <a:xfrm>
                  <a:off x="5907190" y="2619933"/>
                  <a:ext cx="163206" cy="25648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900" dirty="0"/>
                    <a:t>x</a:t>
                  </a:r>
                  <a:endParaRPr lang="ko-KR" altLang="en-US" sz="900" dirty="0"/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5449401" y="2113840"/>
                  <a:ext cx="163206" cy="25648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900" dirty="0" smtClean="0"/>
                    <a:t>y</a:t>
                  </a:r>
                  <a:endParaRPr lang="ko-KR" altLang="en-US" sz="900" dirty="0"/>
                </a:p>
              </p:txBody>
            </p:sp>
            <p:grpSp>
              <p:nvGrpSpPr>
                <p:cNvPr id="148" name="그룹 147"/>
                <p:cNvGrpSpPr/>
                <p:nvPr/>
              </p:nvGrpSpPr>
              <p:grpSpPr>
                <a:xfrm>
                  <a:off x="5390164" y="2365191"/>
                  <a:ext cx="531884" cy="540000"/>
                  <a:chOff x="5390164" y="2365191"/>
                  <a:chExt cx="531884" cy="540000"/>
                </a:xfrm>
              </p:grpSpPr>
              <p:cxnSp>
                <p:nvCxnSpPr>
                  <p:cNvPr id="149" name="직선 화살표 연결선 148"/>
                  <p:cNvCxnSpPr/>
                  <p:nvPr/>
                </p:nvCxnSpPr>
                <p:spPr>
                  <a:xfrm flipV="1">
                    <a:off x="5390164" y="2767525"/>
                    <a:ext cx="531884" cy="0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직선 화살표 연결선 149"/>
                  <p:cNvCxnSpPr/>
                  <p:nvPr/>
                </p:nvCxnSpPr>
                <p:spPr>
                  <a:xfrm flipH="1" flipV="1">
                    <a:off x="5528100" y="2365191"/>
                    <a:ext cx="184" cy="540000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0" name="그룹 119"/>
              <p:cNvGrpSpPr/>
              <p:nvPr/>
            </p:nvGrpSpPr>
            <p:grpSpPr>
              <a:xfrm>
                <a:off x="3177062" y="2360398"/>
                <a:ext cx="1726405" cy="1607525"/>
                <a:chOff x="3177062" y="2360398"/>
                <a:chExt cx="1726405" cy="1607525"/>
              </a:xfrm>
            </p:grpSpPr>
            <p:grpSp>
              <p:nvGrpSpPr>
                <p:cNvPr id="132" name="그룹 131"/>
                <p:cNvGrpSpPr/>
                <p:nvPr/>
              </p:nvGrpSpPr>
              <p:grpSpPr>
                <a:xfrm>
                  <a:off x="3177062" y="2360398"/>
                  <a:ext cx="1726405" cy="1607525"/>
                  <a:chOff x="3177062" y="2360398"/>
                  <a:chExt cx="1726405" cy="1607525"/>
                </a:xfrm>
              </p:grpSpPr>
              <p:grpSp>
                <p:nvGrpSpPr>
                  <p:cNvPr id="134" name="그룹 133"/>
                  <p:cNvGrpSpPr/>
                  <p:nvPr/>
                </p:nvGrpSpPr>
                <p:grpSpPr>
                  <a:xfrm>
                    <a:off x="3451417" y="2360398"/>
                    <a:ext cx="1452050" cy="1453282"/>
                    <a:chOff x="3451417" y="2360398"/>
                    <a:chExt cx="1452050" cy="1453282"/>
                  </a:xfrm>
                </p:grpSpPr>
                <p:cxnSp>
                  <p:nvCxnSpPr>
                    <p:cNvPr id="136" name="직선 화살표 연결선 135"/>
                    <p:cNvCxnSpPr>
                      <a:cxnSpLocks noChangeAspect="1"/>
                    </p:cNvCxnSpPr>
                    <p:nvPr/>
                  </p:nvCxnSpPr>
                  <p:spPr>
                    <a:xfrm flipV="1">
                      <a:off x="4383570" y="2623332"/>
                      <a:ext cx="334800" cy="291657"/>
                    </a:xfrm>
                    <a:prstGeom prst="straightConnector1">
                      <a:avLst/>
                    </a:prstGeom>
                    <a:ln w="6350">
                      <a:solidFill>
                        <a:schemeClr val="tx1"/>
                      </a:solidFill>
                      <a:prstDash val="dash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7" name="그룹 13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3451417" y="2360398"/>
                      <a:ext cx="1452050" cy="1453282"/>
                      <a:chOff x="1045381" y="1671667"/>
                      <a:chExt cx="2264406" cy="2266326"/>
                    </a:xfrm>
                  </p:grpSpPr>
                  <p:sp>
                    <p:nvSpPr>
                      <p:cNvPr id="138" name="사다리꼴 137"/>
                      <p:cNvSpPr>
                        <a:spLocks noChangeAspect="1"/>
                      </p:cNvSpPr>
                      <p:nvPr/>
                    </p:nvSpPr>
                    <p:spPr>
                      <a:xfrm flipV="1">
                        <a:off x="1706095" y="1671667"/>
                        <a:ext cx="941104" cy="716281"/>
                      </a:xfrm>
                      <a:prstGeom prst="trapezoid">
                        <a:avLst>
                          <a:gd name="adj" fmla="val 41502"/>
                        </a:avLst>
                      </a:prstGeom>
                      <a:solidFill>
                        <a:srgbClr val="83C937">
                          <a:alpha val="74902"/>
                        </a:srgbClr>
                      </a:solidFill>
                      <a:ln w="3175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sz="1050"/>
                      </a:p>
                    </p:txBody>
                  </p:sp>
                  <p:sp>
                    <p:nvSpPr>
                      <p:cNvPr id="139" name="사다리꼴 13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1706096" y="3221712"/>
                        <a:ext cx="941104" cy="716281"/>
                      </a:xfrm>
                      <a:prstGeom prst="trapezoid">
                        <a:avLst>
                          <a:gd name="adj" fmla="val 41502"/>
                        </a:avLst>
                      </a:prstGeom>
                      <a:solidFill>
                        <a:srgbClr val="83C937">
                          <a:alpha val="74902"/>
                        </a:srgbClr>
                      </a:solidFill>
                      <a:ln w="3175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sz="1050"/>
                      </a:p>
                    </p:txBody>
                  </p:sp>
                  <p:sp>
                    <p:nvSpPr>
                      <p:cNvPr id="140" name="사다리꼴 139"/>
                      <p:cNvSpPr>
                        <a:spLocks noChangeAspect="1"/>
                      </p:cNvSpPr>
                      <p:nvPr/>
                    </p:nvSpPr>
                    <p:spPr>
                      <a:xfrm rot="16200000">
                        <a:off x="2481095" y="2450017"/>
                        <a:ext cx="941104" cy="716280"/>
                      </a:xfrm>
                      <a:prstGeom prst="trapezoid">
                        <a:avLst>
                          <a:gd name="adj" fmla="val 41502"/>
                        </a:avLst>
                      </a:prstGeom>
                      <a:solidFill>
                        <a:srgbClr val="83C937">
                          <a:alpha val="74902"/>
                        </a:srgbClr>
                      </a:solidFill>
                      <a:ln w="3175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sz="1050" dirty="0"/>
                      </a:p>
                    </p:txBody>
                  </p:sp>
                  <p:sp>
                    <p:nvSpPr>
                      <p:cNvPr id="141" name="사다리꼴 140"/>
                      <p:cNvSpPr>
                        <a:spLocks noChangeAspect="1"/>
                      </p:cNvSpPr>
                      <p:nvPr/>
                    </p:nvSpPr>
                    <p:spPr>
                      <a:xfrm rot="5400000" flipH="1">
                        <a:off x="932969" y="2446154"/>
                        <a:ext cx="941104" cy="716280"/>
                      </a:xfrm>
                      <a:prstGeom prst="trapezoid">
                        <a:avLst>
                          <a:gd name="adj" fmla="val 41502"/>
                        </a:avLst>
                      </a:prstGeom>
                      <a:solidFill>
                        <a:srgbClr val="83C937">
                          <a:alpha val="74902"/>
                        </a:srgbClr>
                      </a:solidFill>
                      <a:ln w="3175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sz="1050"/>
                      </a:p>
                    </p:txBody>
                  </p:sp>
                  <p:sp>
                    <p:nvSpPr>
                      <p:cNvPr id="142" name="사다리꼴 141"/>
                      <p:cNvSpPr>
                        <a:spLocks noChangeAspect="1"/>
                      </p:cNvSpPr>
                      <p:nvPr/>
                    </p:nvSpPr>
                    <p:spPr>
                      <a:xfrm rot="13500000">
                        <a:off x="2255446" y="1899502"/>
                        <a:ext cx="941104" cy="716280"/>
                      </a:xfrm>
                      <a:prstGeom prst="trapezoid">
                        <a:avLst>
                          <a:gd name="adj" fmla="val 41502"/>
                        </a:avLst>
                      </a:prstGeom>
                      <a:solidFill>
                        <a:srgbClr val="83C937">
                          <a:alpha val="74902"/>
                        </a:srgbClr>
                      </a:solidFill>
                      <a:ln w="3175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sz="1050"/>
                      </a:p>
                    </p:txBody>
                  </p:sp>
                  <p:sp>
                    <p:nvSpPr>
                      <p:cNvPr id="143" name="사다리꼴 142"/>
                      <p:cNvSpPr>
                        <a:spLocks noChangeAspect="1"/>
                      </p:cNvSpPr>
                      <p:nvPr/>
                    </p:nvSpPr>
                    <p:spPr>
                      <a:xfrm rot="13500000" flipH="1" flipV="1">
                        <a:off x="1157899" y="2993153"/>
                        <a:ext cx="941104" cy="716280"/>
                      </a:xfrm>
                      <a:prstGeom prst="trapezoid">
                        <a:avLst>
                          <a:gd name="adj" fmla="val 41502"/>
                        </a:avLst>
                      </a:prstGeom>
                      <a:solidFill>
                        <a:srgbClr val="83C937">
                          <a:alpha val="74902"/>
                        </a:srgbClr>
                      </a:solidFill>
                      <a:ln w="3175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sz="1050"/>
                      </a:p>
                    </p:txBody>
                  </p:sp>
                  <p:sp>
                    <p:nvSpPr>
                      <p:cNvPr id="144" name="사다리꼴 143"/>
                      <p:cNvSpPr>
                        <a:spLocks noChangeAspect="1"/>
                      </p:cNvSpPr>
                      <p:nvPr/>
                    </p:nvSpPr>
                    <p:spPr>
                      <a:xfrm rot="8100000" flipH="1">
                        <a:off x="1157108" y="1896597"/>
                        <a:ext cx="941104" cy="716280"/>
                      </a:xfrm>
                      <a:prstGeom prst="trapezoid">
                        <a:avLst>
                          <a:gd name="adj" fmla="val 41502"/>
                        </a:avLst>
                      </a:prstGeom>
                      <a:solidFill>
                        <a:srgbClr val="83C937">
                          <a:alpha val="74902"/>
                        </a:srgbClr>
                      </a:solidFill>
                      <a:ln w="3175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sz="1050"/>
                      </a:p>
                    </p:txBody>
                  </p:sp>
                  <p:sp>
                    <p:nvSpPr>
                      <p:cNvPr id="145" name="사다리꼴 144"/>
                      <p:cNvSpPr>
                        <a:spLocks noChangeAspect="1"/>
                      </p:cNvSpPr>
                      <p:nvPr/>
                    </p:nvSpPr>
                    <p:spPr>
                      <a:xfrm rot="8100000" flipV="1">
                        <a:off x="2255447" y="2996056"/>
                        <a:ext cx="941104" cy="716280"/>
                      </a:xfrm>
                      <a:prstGeom prst="trapezoid">
                        <a:avLst>
                          <a:gd name="adj" fmla="val 41502"/>
                        </a:avLst>
                      </a:prstGeom>
                      <a:solidFill>
                        <a:srgbClr val="83C937">
                          <a:alpha val="74902"/>
                        </a:srgbClr>
                      </a:solidFill>
                      <a:ln w="3175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sz="1050" dirty="0"/>
                      </a:p>
                    </p:txBody>
                  </p:sp>
                </p:grpSp>
              </p:grpSp>
              <p:cxnSp>
                <p:nvCxnSpPr>
                  <p:cNvPr id="135" name="직선 화살표 연결선 134"/>
                  <p:cNvCxnSpPr>
                    <a:cxnSpLocks noChangeAspect="1"/>
                  </p:cNvCxnSpPr>
                  <p:nvPr/>
                </p:nvCxnSpPr>
                <p:spPr>
                  <a:xfrm flipV="1">
                    <a:off x="3177062" y="2920181"/>
                    <a:ext cx="1202729" cy="1047742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3" name="타원 132"/>
                <p:cNvSpPr/>
                <p:nvPr/>
              </p:nvSpPr>
              <p:spPr>
                <a:xfrm>
                  <a:off x="4224881" y="2700653"/>
                  <a:ext cx="72008" cy="72008"/>
                </a:xfrm>
                <a:prstGeom prst="ellipse">
                  <a:avLst/>
                </a:prstGeom>
                <a:solidFill>
                  <a:srgbClr val="FF0000">
                    <a:alpha val="75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</p:grpSp>
          <p:cxnSp>
            <p:nvCxnSpPr>
              <p:cNvPr id="121" name="직선 연결선 120"/>
              <p:cNvCxnSpPr>
                <a:cxnSpLocks/>
              </p:cNvCxnSpPr>
              <p:nvPr/>
            </p:nvCxnSpPr>
            <p:spPr>
              <a:xfrm>
                <a:off x="4977857" y="1046218"/>
                <a:ext cx="378553" cy="101463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타원 121"/>
              <p:cNvSpPr/>
              <p:nvPr/>
            </p:nvSpPr>
            <p:spPr>
              <a:xfrm>
                <a:off x="2987824" y="4080680"/>
                <a:ext cx="67500" cy="68400"/>
              </a:xfrm>
              <a:prstGeom prst="ellipse">
                <a:avLst/>
              </a:prstGeom>
              <a:solidFill>
                <a:srgbClr val="FFC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050"/>
              </a:p>
            </p:txBody>
          </p:sp>
          <p:cxnSp>
            <p:nvCxnSpPr>
              <p:cNvPr id="123" name="직선 연결선 122"/>
              <p:cNvCxnSpPr>
                <a:cxnSpLocks noChangeAspect="1"/>
                <a:endCxn id="125" idx="3"/>
              </p:cNvCxnSpPr>
              <p:nvPr/>
            </p:nvCxnSpPr>
            <p:spPr>
              <a:xfrm flipV="1">
                <a:off x="4301652" y="1723300"/>
                <a:ext cx="1052377" cy="985329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직선 연결선 123"/>
              <p:cNvCxnSpPr>
                <a:cxnSpLocks noChangeAspect="1"/>
                <a:stCxn id="122" idx="7"/>
                <a:endCxn id="152" idx="3"/>
              </p:cNvCxnSpPr>
              <p:nvPr/>
            </p:nvCxnSpPr>
            <p:spPr>
              <a:xfrm flipV="1">
                <a:off x="3045439" y="1402231"/>
                <a:ext cx="2026873" cy="2688466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타원 124"/>
              <p:cNvSpPr/>
              <p:nvPr/>
            </p:nvSpPr>
            <p:spPr>
              <a:xfrm>
                <a:off x="5343484" y="1661837"/>
                <a:ext cx="72008" cy="72008"/>
              </a:xfrm>
              <a:prstGeom prst="ellipse">
                <a:avLst/>
              </a:prstGeom>
              <a:solidFill>
                <a:srgbClr val="0070C0">
                  <a:alpha val="7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cxnSp>
            <p:nvCxnSpPr>
              <p:cNvPr id="126" name="직선 연결선 125"/>
              <p:cNvCxnSpPr>
                <a:cxnSpLocks/>
              </p:cNvCxnSpPr>
              <p:nvPr/>
            </p:nvCxnSpPr>
            <p:spPr>
              <a:xfrm flipH="1">
                <a:off x="5356410" y="980728"/>
                <a:ext cx="61464" cy="108187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4610946" y="3510714"/>
                <a:ext cx="537119" cy="4445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800" u="sng" dirty="0" err="1" smtClean="0"/>
                  <a:t>MuTR</a:t>
                </a:r>
                <a:endParaRPr lang="en-US" altLang="ko-KR" sz="800" u="sng" dirty="0" smtClean="0"/>
              </a:p>
              <a:p>
                <a:pPr algn="ctr"/>
                <a:r>
                  <a:rPr lang="en-US" altLang="ko-KR" sz="800" u="sng" dirty="0" smtClean="0"/>
                  <a:t>St 2</a:t>
                </a:r>
                <a:endParaRPr lang="ko-KR" altLang="en-US" sz="800" u="sng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818050" y="2699393"/>
                <a:ext cx="537119" cy="4445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800" u="sng" dirty="0" err="1" smtClean="0"/>
                  <a:t>MuTR</a:t>
                </a:r>
                <a:endParaRPr lang="en-US" altLang="ko-KR" sz="800" u="sng" dirty="0" smtClean="0"/>
              </a:p>
              <a:p>
                <a:pPr algn="ctr"/>
                <a:r>
                  <a:rPr lang="en-US" altLang="ko-KR" sz="800" u="sng" dirty="0" smtClean="0"/>
                  <a:t>St </a:t>
                </a:r>
                <a:r>
                  <a:rPr lang="en-US" altLang="ko-KR" sz="800" u="sng" dirty="0"/>
                  <a:t>3</a:t>
                </a:r>
                <a:endParaRPr lang="ko-KR" altLang="en-US" sz="800" u="sng" dirty="0"/>
              </a:p>
            </p:txBody>
          </p:sp>
          <p:sp>
            <p:nvSpPr>
              <p:cNvPr id="129" name="원호 128"/>
              <p:cNvSpPr/>
              <p:nvPr/>
            </p:nvSpPr>
            <p:spPr>
              <a:xfrm rot="2888785">
                <a:off x="1327470" y="-507562"/>
                <a:ext cx="2263107" cy="6993669"/>
              </a:xfrm>
              <a:prstGeom prst="arc">
                <a:avLst>
                  <a:gd name="adj1" fmla="val 16446741"/>
                  <a:gd name="adj2" fmla="val 20564029"/>
                </a:avLst>
              </a:prstGeom>
              <a:ln>
                <a:solidFill>
                  <a:srgbClr val="FF0000"/>
                </a:solidFill>
                <a:prstDash val="solid"/>
                <a:headEnd type="triangl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cxnSp>
            <p:nvCxnSpPr>
              <p:cNvPr id="130" name="직선 화살표 연결선 129"/>
              <p:cNvCxnSpPr>
                <a:cxnSpLocks noChangeAspect="1"/>
              </p:cNvCxnSpPr>
              <p:nvPr/>
            </p:nvCxnSpPr>
            <p:spPr>
              <a:xfrm flipV="1">
                <a:off x="5404246" y="3628357"/>
                <a:ext cx="454374" cy="395822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/>
              <p:cNvSpPr txBox="1"/>
              <p:nvPr/>
            </p:nvSpPr>
            <p:spPr>
              <a:xfrm>
                <a:off x="5253573" y="3938154"/>
                <a:ext cx="163206" cy="25648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900" dirty="0" smtClean="0"/>
                  <a:t>z</a:t>
                </a:r>
                <a:endParaRPr lang="ko-KR" altLang="en-US" sz="900" dirty="0"/>
              </a:p>
            </p:txBody>
          </p:sp>
        </p:grpSp>
        <p:grpSp>
          <p:nvGrpSpPr>
            <p:cNvPr id="110" name="그룹 109"/>
            <p:cNvGrpSpPr/>
            <p:nvPr/>
          </p:nvGrpSpPr>
          <p:grpSpPr>
            <a:xfrm>
              <a:off x="5742444" y="5512958"/>
              <a:ext cx="363799" cy="915349"/>
              <a:chOff x="3497656" y="3246843"/>
              <a:chExt cx="363799" cy="915349"/>
            </a:xfrm>
          </p:grpSpPr>
          <p:sp>
            <p:nvSpPr>
              <p:cNvPr id="115" name="원호 114"/>
              <p:cNvSpPr>
                <a:spLocks noChangeAspect="1"/>
              </p:cNvSpPr>
              <p:nvPr/>
            </p:nvSpPr>
            <p:spPr>
              <a:xfrm>
                <a:off x="3497656" y="3246843"/>
                <a:ext cx="334004" cy="334004"/>
              </a:xfrm>
              <a:prstGeom prst="arc">
                <a:avLst>
                  <a:gd name="adj1" fmla="val 16663540"/>
                  <a:gd name="adj2" fmla="val 2110872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546315" y="3880064"/>
                <a:ext cx="315140" cy="28212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050" b="1" dirty="0"/>
                  <a:t>θ</a:t>
                </a:r>
                <a:endParaRPr lang="ko-KR" altLang="en-US" sz="1050" b="1" u="sng" baseline="-25000" dirty="0"/>
              </a:p>
            </p:txBody>
          </p:sp>
          <p:cxnSp>
            <p:nvCxnSpPr>
              <p:cNvPr id="117" name="직선 연결선 116"/>
              <p:cNvCxnSpPr>
                <a:endCxn id="116" idx="0"/>
              </p:cNvCxnSpPr>
              <p:nvPr/>
            </p:nvCxnSpPr>
            <p:spPr>
              <a:xfrm flipH="1">
                <a:off x="3703885" y="3354365"/>
                <a:ext cx="65833" cy="5257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그룹 110"/>
            <p:cNvGrpSpPr/>
            <p:nvPr/>
          </p:nvGrpSpPr>
          <p:grpSpPr>
            <a:xfrm>
              <a:off x="7377902" y="3128596"/>
              <a:ext cx="807777" cy="980264"/>
              <a:chOff x="5133114" y="862481"/>
              <a:chExt cx="807777" cy="980264"/>
            </a:xfrm>
          </p:grpSpPr>
          <p:sp>
            <p:nvSpPr>
              <p:cNvPr id="112" name="원호 111"/>
              <p:cNvSpPr>
                <a:spLocks noChangeAspect="1"/>
              </p:cNvSpPr>
              <p:nvPr/>
            </p:nvSpPr>
            <p:spPr>
              <a:xfrm rot="18371125">
                <a:off x="5133114" y="1508741"/>
                <a:ext cx="334004" cy="334004"/>
              </a:xfrm>
              <a:prstGeom prst="arc">
                <a:avLst>
                  <a:gd name="adj1" fmla="val 16516551"/>
                  <a:gd name="adj2" fmla="val 2110872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387785" y="862481"/>
                <a:ext cx="553106" cy="28212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050" b="1" dirty="0" smtClean="0"/>
                  <a:t>dφ23</a:t>
                </a:r>
                <a:endParaRPr lang="ko-KR" altLang="en-US" sz="1050" b="1" u="sng" baseline="-25000" dirty="0"/>
              </a:p>
            </p:txBody>
          </p:sp>
          <p:cxnSp>
            <p:nvCxnSpPr>
              <p:cNvPr id="114" name="직선 연결선 113"/>
              <p:cNvCxnSpPr>
                <a:stCxn id="113" idx="2"/>
              </p:cNvCxnSpPr>
              <p:nvPr/>
            </p:nvCxnSpPr>
            <p:spPr>
              <a:xfrm flipH="1">
                <a:off x="5300116" y="1144611"/>
                <a:ext cx="364222" cy="2977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6" name="그룹 1035"/>
          <p:cNvGrpSpPr/>
          <p:nvPr/>
        </p:nvGrpSpPr>
        <p:grpSpPr>
          <a:xfrm>
            <a:off x="1009373" y="4342007"/>
            <a:ext cx="4786763" cy="2111329"/>
            <a:chOff x="890066" y="4434736"/>
            <a:chExt cx="4786763" cy="2111329"/>
          </a:xfrm>
        </p:grpSpPr>
        <p:sp>
          <p:nvSpPr>
            <p:cNvPr id="1035" name="직사각형 1034"/>
            <p:cNvSpPr/>
            <p:nvPr/>
          </p:nvSpPr>
          <p:spPr>
            <a:xfrm>
              <a:off x="890066" y="4472894"/>
              <a:ext cx="4706748" cy="207317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025" name="그룹 1024"/>
            <p:cNvGrpSpPr/>
            <p:nvPr/>
          </p:nvGrpSpPr>
          <p:grpSpPr>
            <a:xfrm>
              <a:off x="890066" y="4434736"/>
              <a:ext cx="2726313" cy="2078907"/>
              <a:chOff x="822631" y="4386875"/>
              <a:chExt cx="2726313" cy="2078907"/>
            </a:xfrm>
          </p:grpSpPr>
          <p:pic>
            <p:nvPicPr>
              <p:cNvPr id="169" name="Picture 3" descr="C:\Users\C.Kim\Desktop\dw23_eta_W_SM_2D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1" y="4412857"/>
                <a:ext cx="2649353" cy="2052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4" name="직사각형 173"/>
              <p:cNvSpPr/>
              <p:nvPr/>
            </p:nvSpPr>
            <p:spPr>
              <a:xfrm>
                <a:off x="1322931" y="4386875"/>
                <a:ext cx="1972679" cy="27699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i="1" dirty="0" smtClean="0">
                    <a:solidFill>
                      <a:schemeClr val="tx1"/>
                    </a:solidFill>
                  </a:rPr>
                  <a:t>W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 MC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, South Arm, </a:t>
                </a:r>
                <a:r>
                  <a:rPr lang="en-US" altLang="ko-KR" sz="1200" i="1" dirty="0" smtClean="0">
                    <a:solidFill>
                      <a:schemeClr val="tx1"/>
                    </a:solidFill>
                  </a:rPr>
                  <a:t>W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200" b="1" baseline="30000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1200" dirty="0" smtClean="0">
                    <a:solidFill>
                      <a:schemeClr val="tx1"/>
                    </a:solidFill>
                    <a:latin typeface="+mn-ea"/>
                  </a:rPr>
                  <a:t>→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μ</a:t>
                </a:r>
                <a:r>
                  <a:rPr lang="en-US" altLang="ko-KR" sz="1200" b="1" baseline="30000" dirty="0" smtClean="0">
                    <a:solidFill>
                      <a:schemeClr val="tx1"/>
                    </a:solidFill>
                  </a:rPr>
                  <a:t>-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직사각형 174"/>
              <p:cNvSpPr/>
              <p:nvPr/>
            </p:nvSpPr>
            <p:spPr>
              <a:xfrm>
                <a:off x="3088295" y="6187659"/>
                <a:ext cx="360040" cy="20992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n-US" altLang="ko-KR" sz="1200" dirty="0" smtClean="0">
                    <a:solidFill>
                      <a:schemeClr val="tx1"/>
                    </a:solidFill>
                  </a:rPr>
                  <a:t>η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직사각형 175"/>
              <p:cNvSpPr>
                <a:spLocks/>
              </p:cNvSpPr>
              <p:nvPr/>
            </p:nvSpPr>
            <p:spPr>
              <a:xfrm rot="-5400000">
                <a:off x="669786" y="4814438"/>
                <a:ext cx="582689" cy="276999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dirty="0" smtClean="0">
                    <a:solidFill>
                      <a:schemeClr val="tx1"/>
                    </a:solidFill>
                  </a:rPr>
                  <a:t>dw23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3" name="그룹 1032"/>
            <p:cNvGrpSpPr/>
            <p:nvPr/>
          </p:nvGrpSpPr>
          <p:grpSpPr>
            <a:xfrm>
              <a:off x="3491880" y="4473376"/>
              <a:ext cx="2184949" cy="2059868"/>
              <a:chOff x="3491880" y="4470284"/>
              <a:chExt cx="2184949" cy="2059868"/>
            </a:xfrm>
          </p:grpSpPr>
          <p:grpSp>
            <p:nvGrpSpPr>
              <p:cNvPr id="1032" name="그룹 1031"/>
              <p:cNvGrpSpPr/>
              <p:nvPr/>
            </p:nvGrpSpPr>
            <p:grpSpPr>
              <a:xfrm>
                <a:off x="3491880" y="4470284"/>
                <a:ext cx="2175183" cy="1052915"/>
                <a:chOff x="3590015" y="5449818"/>
                <a:chExt cx="2175183" cy="1052915"/>
              </a:xfrm>
            </p:grpSpPr>
            <p:pic>
              <p:nvPicPr>
                <p:cNvPr id="170" name="Picture 4" descr="C:\Users\C.Kim\Desktop\dw23_eta_W_SM_peta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0015" y="5533878"/>
                  <a:ext cx="2175183" cy="90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8" name="직사각형 177"/>
                <p:cNvSpPr/>
                <p:nvPr/>
              </p:nvSpPr>
              <p:spPr>
                <a:xfrm>
                  <a:off x="5437681" y="6309218"/>
                  <a:ext cx="203748" cy="19351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en-US" altLang="ko-KR" sz="1000" dirty="0" smtClean="0">
                      <a:solidFill>
                        <a:schemeClr val="tx1"/>
                      </a:solidFill>
                    </a:rPr>
                    <a:t>η</a:t>
                  </a:r>
                  <a:endParaRPr lang="ko-KR" alt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직사각형 178"/>
                <p:cNvSpPr/>
                <p:nvPr/>
              </p:nvSpPr>
              <p:spPr>
                <a:xfrm rot="-5400000">
                  <a:off x="3576441" y="5655504"/>
                  <a:ext cx="445767" cy="25391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1000" dirty="0" smtClean="0">
                      <a:solidFill>
                        <a:schemeClr val="tx1"/>
                      </a:solidFill>
                    </a:rPr>
                    <a:t>A.U</a:t>
                  </a:r>
                  <a:endParaRPr lang="ko-KR" alt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" name="직사각형 182"/>
                <p:cNvSpPr/>
                <p:nvPr/>
              </p:nvSpPr>
              <p:spPr>
                <a:xfrm>
                  <a:off x="4184672" y="5449818"/>
                  <a:ext cx="1217283" cy="19351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en-US" altLang="ko-KR" sz="1000" dirty="0" smtClean="0">
                      <a:solidFill>
                        <a:schemeClr val="tx1"/>
                      </a:solidFill>
                    </a:rPr>
                    <a:t>Projection to η</a:t>
                  </a:r>
                  <a:endParaRPr lang="ko-KR" altLang="en-US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31" name="그룹 1030"/>
              <p:cNvGrpSpPr/>
              <p:nvPr/>
            </p:nvGrpSpPr>
            <p:grpSpPr>
              <a:xfrm>
                <a:off x="3501165" y="5441516"/>
                <a:ext cx="2175664" cy="1088636"/>
                <a:chOff x="3599901" y="4366159"/>
                <a:chExt cx="2175664" cy="1088636"/>
              </a:xfrm>
            </p:grpSpPr>
            <p:pic>
              <p:nvPicPr>
                <p:cNvPr id="168" name="Picture 2" descr="C:\Users\C.Kim\Desktop\dw23_eta_W_SM_pdw23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9901" y="4453151"/>
                  <a:ext cx="2175664" cy="90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0" name="직사각형 179"/>
                <p:cNvSpPr/>
                <p:nvPr/>
              </p:nvSpPr>
              <p:spPr>
                <a:xfrm rot="-5400000">
                  <a:off x="3578849" y="4559420"/>
                  <a:ext cx="445767" cy="25391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1000" dirty="0" smtClean="0">
                      <a:solidFill>
                        <a:schemeClr val="tx1"/>
                      </a:solidFill>
                    </a:rPr>
                    <a:t>A.U</a:t>
                  </a:r>
                  <a:endParaRPr lang="ko-KR" alt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직사각형 181"/>
                <p:cNvSpPr/>
                <p:nvPr/>
              </p:nvSpPr>
              <p:spPr>
                <a:xfrm>
                  <a:off x="4182098" y="4366159"/>
                  <a:ext cx="1217283" cy="19351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ts val="700"/>
                    </a:lnSpc>
                  </a:pPr>
                  <a:r>
                    <a:rPr lang="en-US" altLang="ko-KR" sz="1000" dirty="0" smtClean="0">
                      <a:solidFill>
                        <a:schemeClr val="tx1"/>
                      </a:solidFill>
                    </a:rPr>
                    <a:t>Projection to dw23</a:t>
                  </a:r>
                  <a:endParaRPr lang="ko-KR" alt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직사각형 180"/>
                <p:cNvSpPr/>
                <p:nvPr/>
              </p:nvSpPr>
              <p:spPr>
                <a:xfrm>
                  <a:off x="5199501" y="5234222"/>
                  <a:ext cx="496049" cy="22057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en-US" altLang="ko-KR" sz="1000" dirty="0" smtClean="0">
                      <a:solidFill>
                        <a:schemeClr val="tx1"/>
                      </a:solidFill>
                    </a:rPr>
                    <a:t>dw23</a:t>
                  </a:r>
                  <a:endParaRPr lang="ko-KR" altLang="en-US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" name="그룹 1"/>
          <p:cNvGrpSpPr/>
          <p:nvPr/>
        </p:nvGrpSpPr>
        <p:grpSpPr>
          <a:xfrm>
            <a:off x="2580327" y="2527731"/>
            <a:ext cx="4450390" cy="1394289"/>
            <a:chOff x="2580327" y="2527731"/>
            <a:chExt cx="4450390" cy="1394289"/>
          </a:xfrm>
        </p:grpSpPr>
        <p:sp>
          <p:nvSpPr>
            <p:cNvPr id="97" name="직사각형 96"/>
            <p:cNvSpPr/>
            <p:nvPr/>
          </p:nvSpPr>
          <p:spPr>
            <a:xfrm>
              <a:off x="2580327" y="3174501"/>
              <a:ext cx="4342786" cy="7475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500" dirty="0">
                  <a:solidFill>
                    <a:schemeClr val="tx1"/>
                  </a:solidFill>
                </a:rPr>
                <a:t>Define variables for </a:t>
              </a:r>
              <a:r>
                <a:rPr lang="en-US" altLang="ko-KR" sz="1500" dirty="0" smtClean="0">
                  <a:solidFill>
                    <a:schemeClr val="tx1"/>
                  </a:solidFill>
                </a:rPr>
                <a:t>fit: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700" b="1" dirty="0" smtClean="0">
                  <a:solidFill>
                    <a:schemeClr val="tx1"/>
                  </a:solidFill>
                </a:rPr>
                <a:t>η</a:t>
              </a:r>
              <a:r>
                <a:rPr lang="en-US" altLang="ko-KR" sz="1700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700" dirty="0">
                  <a:solidFill>
                    <a:schemeClr val="tx1"/>
                  </a:solidFill>
                </a:rPr>
                <a:t>and </a:t>
              </a:r>
              <a:r>
                <a:rPr lang="en-US" altLang="ko-KR" sz="1700" b="1" dirty="0" smtClean="0">
                  <a:solidFill>
                    <a:schemeClr val="tx1"/>
                  </a:solidFill>
                </a:rPr>
                <a:t>dw23</a:t>
              </a:r>
            </a:p>
            <a:p>
              <a:pPr algn="ctr"/>
              <a:r>
                <a:rPr lang="en-US" altLang="ko-KR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* dw23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(reduced azimuthal bending) </a:t>
              </a:r>
              <a:r>
                <a:rPr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≡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3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</a:t>
              </a:r>
              <a:r>
                <a:rPr lang="en-US" altLang="ko-KR" sz="1300" b="1" baseline="-25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  <a:r>
                <a:rPr lang="en-US" altLang="ko-KR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× sin θ × </a:t>
              </a:r>
              <a:r>
                <a:rPr lang="en-US" altLang="ko-KR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dφ23</a:t>
              </a:r>
              <a:endPara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9" name="직선 화살표 연결선 98"/>
            <p:cNvCxnSpPr>
              <a:endCxn id="97" idx="0"/>
            </p:cNvCxnSpPr>
            <p:nvPr/>
          </p:nvCxnSpPr>
          <p:spPr>
            <a:xfrm>
              <a:off x="4751720" y="2527731"/>
              <a:ext cx="0" cy="64677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4798470" y="2855475"/>
              <a:ext cx="2232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Scale each sample by luminosity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4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ep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/Calibri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50000"/>
          </a:schemeClr>
        </a:solidFill>
        <a:ln w="12700">
          <a:solidFill>
            <a:schemeClr val="tx1">
              <a:alpha val="8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Deep Blue</Template>
  <TotalTime>5327</TotalTime>
  <Words>1751</Words>
  <Application>Microsoft Office PowerPoint</Application>
  <PresentationFormat>화면 슬라이드 쇼(4:3)</PresentationFormat>
  <Paragraphs>523</Paragraphs>
  <Slides>24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Deep Blue</vt:lpstr>
      <vt:lpstr>PowerPoint 프레젠테이션</vt:lpstr>
      <vt:lpstr>  Outline</vt:lpstr>
      <vt:lpstr>  1. Physics motivation</vt:lpstr>
      <vt:lpstr>  2. PHENIX Muon Arms – a. W physics</vt:lpstr>
      <vt:lpstr>  2. PHENIX Muon Arms – b. Detectors and Recent Runs</vt:lpstr>
      <vt:lpstr>  3. W → μ analysis</vt:lpstr>
      <vt:lpstr>  3. W → μ analysis – a. Preselection</vt:lpstr>
      <vt:lpstr>  3. W → μ analysis – b. W likelihood </vt:lpstr>
      <vt:lpstr>  3. W → μ analysis – c. Composing PDFs</vt:lpstr>
      <vt:lpstr>  3. W → μ analysis – c. Composing PDFs</vt:lpstr>
      <vt:lpstr>  3. W → μ analysis – d. S/BG ratio estimation </vt:lpstr>
      <vt:lpstr>  3. W → μ analysis – e. Single spin asymmetry (AL)</vt:lpstr>
      <vt:lpstr>  4. Summary and Perspectives</vt:lpstr>
      <vt:lpstr>  4. Summary and Perspectives</vt:lpstr>
      <vt:lpstr>  Backup – W measurement in PHENIX</vt:lpstr>
      <vt:lpstr>  Backup – Forward μ trigger upgrade</vt:lpstr>
      <vt:lpstr>  Backup – Central Arm W analysis</vt:lpstr>
      <vt:lpstr>  Backup – W likelihood distribution</vt:lpstr>
      <vt:lpstr>  Backup – MC Production statistics and Luminosity</vt:lpstr>
      <vt:lpstr>  Backup – Data driven Hadronic backgrounds: extrapolate dw23</vt:lpstr>
      <vt:lpstr>  Backup – Fit results (preliminary)</vt:lpstr>
      <vt:lpstr>  Backup – Fit results (preliminary)</vt:lpstr>
      <vt:lpstr>  Backup – Beam separated/Run11 and 12 AL</vt:lpstr>
      <vt:lpstr>  Backup – FVTX updated W likelihood distribution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Chong Kim</cp:lastModifiedBy>
  <cp:revision>3950</cp:revision>
  <dcterms:created xsi:type="dcterms:W3CDTF">2006-10-05T04:04:58Z</dcterms:created>
  <dcterms:modified xsi:type="dcterms:W3CDTF">2013-10-28T06:16:05Z</dcterms:modified>
</cp:coreProperties>
</file>