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notesMasterIdLst>
    <p:notesMasterId r:id="rId8"/>
  </p:notesMasterIdLst>
  <p:sldIdLst>
    <p:sldId id="457" r:id="rId2"/>
    <p:sldId id="454" r:id="rId3"/>
    <p:sldId id="430" r:id="rId4"/>
    <p:sldId id="450" r:id="rId5"/>
    <p:sldId id="459" r:id="rId6"/>
    <p:sldId id="4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8080"/>
    <a:srgbClr val="6699FF"/>
    <a:srgbClr val="000066"/>
    <a:srgbClr val="006666"/>
    <a:srgbClr val="006699"/>
    <a:srgbClr val="800000"/>
    <a:srgbClr val="FFFF00"/>
    <a:srgbClr val="ABC7E3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64" autoAdjust="0"/>
    <p:restoredTop sz="94610" autoAdjust="0"/>
  </p:normalViewPr>
  <p:slideViewPr>
    <p:cSldViewPr>
      <p:cViewPr varScale="1">
        <p:scale>
          <a:sx n="112" d="100"/>
          <a:sy n="112" d="100"/>
        </p:scale>
        <p:origin x="-96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88A48-FE5A-4726-A922-035EE04256C0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79924-07C2-48EA-94AB-23506C924A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9852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E4D7-8CFC-4DD6-8D2F-D708788BD657}" type="datetime1">
              <a:rPr lang="ko-KR" altLang="en-US" smtClean="0"/>
              <a:t>2013-09-05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IBS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E22E-3483-449A-A7C4-AD03E2D24E2A}" type="datetime1">
              <a:rPr lang="ko-KR" altLang="en-US" smtClean="0"/>
              <a:t>2013-09-05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IBS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B2EB-2383-4B27-942F-B7F7C757BEE2}" type="datetime1">
              <a:rPr lang="ko-KR" altLang="en-US" smtClean="0"/>
              <a:t>2013-09-05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IBS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06C6-E670-4C69-BDF6-3249624A2BC4}" type="datetime1">
              <a:rPr lang="ko-KR" altLang="en-US" smtClean="0"/>
              <a:t>2013-09-05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IBS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IBS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178E30E-4D47-4D2B-A5AD-1057660A1BE8}" type="datetime1">
              <a:rPr lang="ko-KR" altLang="en-US" smtClean="0"/>
              <a:t>2013-09-05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143-4B82-480A-9098-DB7616D5B3CB}" type="datetime1">
              <a:rPr lang="ko-KR" altLang="en-US" smtClean="0"/>
              <a:t>2013-09-05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IBS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C513-F9E6-4E85-907E-42AFFC0A1448}" type="datetime1">
              <a:rPr lang="ko-KR" altLang="en-US" smtClean="0"/>
              <a:t>2013-09-05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IBS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5B1E-8689-4BFA-BC31-808D820AFB61}" type="datetime1">
              <a:rPr lang="ko-KR" altLang="en-US" smtClean="0"/>
              <a:t>2013-09-05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IBS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47F3-A05A-47FC-B754-2B887D7A73A3}" type="datetime1">
              <a:rPr lang="ko-KR" altLang="en-US" smtClean="0"/>
              <a:t>2013-09-05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IBS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7F3F-9448-4D0E-A9C9-AEB6B35ADEBB}" type="datetime1">
              <a:rPr lang="ko-KR" altLang="en-US" smtClean="0"/>
              <a:t>2013-09-05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IBS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01C86-1299-408B-8AE4-42786AC82C13}" type="datetime1">
              <a:rPr lang="ko-KR" altLang="en-US" smtClean="0"/>
              <a:t>2013-09-05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r>
              <a:rPr lang="en-US" altLang="ko-KR" smtClean="0"/>
              <a:t>IBS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DDFBB93-E4B4-4B3E-9A26-7DBA65505814}" type="datetime1">
              <a:rPr lang="ko-KR" altLang="en-US" smtClean="0"/>
              <a:t>2013-09-05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r>
              <a:rPr lang="en-US" altLang="ko-KR" smtClean="0"/>
              <a:t>IBS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B602025-5847-4E3A-8D53-37341F6DB79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hf hdr="0"/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683F-9F77-43B7-ADBB-9A2AEBFD6AFC}" type="datetime1">
              <a:rPr lang="ko-KR" altLang="en-US" smtClean="0"/>
              <a:t>2013-09-05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IBS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51520" y="1340768"/>
            <a:ext cx="8748464" cy="2174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10000"/>
              </a:lnSpc>
              <a:spcAft>
                <a:spcPts val="200"/>
              </a:spcAft>
            </a:pPr>
            <a:r>
              <a:rPr lang="en-US" altLang="ko-K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Status </a:t>
            </a:r>
            <a:r>
              <a:rPr lang="en-US" altLang="ko-K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and Plans:</a:t>
            </a:r>
            <a:r>
              <a:rPr lang="en-US" altLang="ko-K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altLang="ko-K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LAMPS neutron detectors </a:t>
            </a:r>
          </a:p>
          <a:p>
            <a:pPr marL="342900" indent="-342900">
              <a:lnSpc>
                <a:spcPct val="110000"/>
              </a:lnSpc>
              <a:spcAft>
                <a:spcPts val="200"/>
              </a:spcAft>
            </a:pPr>
            <a:endParaRPr lang="en-US" altLang="ko-KR" sz="24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  <a:p>
            <a:pPr marL="342900" indent="-342900" algn="ctr">
              <a:lnSpc>
                <a:spcPct val="110000"/>
              </a:lnSpc>
              <a:spcAft>
                <a:spcPts val="200"/>
              </a:spcAft>
            </a:pPr>
            <a:r>
              <a:rPr lang="en-US" altLang="ko-KR" sz="2400" b="1" dirty="0" err="1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Nucl</a:t>
            </a:r>
            <a:r>
              <a:rPr lang="en-US" altLang="ko-KR" sz="24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. Phys. Group @ KU</a:t>
            </a:r>
            <a:r>
              <a:rPr lang="en-US" altLang="ko-KR" sz="24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endParaRPr lang="en-US" altLang="ko-KR" sz="2400" b="1" dirty="0" smtClean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049E-3124-4FBB-8AF8-C5AB1A7073EA}" type="datetime1">
              <a:rPr lang="ko-KR" altLang="en-US" smtClean="0"/>
              <a:t>2013-09-05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IBS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07504" y="214424"/>
            <a:ext cx="8748464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200"/>
              </a:spcAft>
            </a:pPr>
            <a:r>
              <a:rPr lang="en-US" altLang="ko-K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Neutron</a:t>
            </a:r>
            <a:r>
              <a:rPr lang="en-US" altLang="ko-K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altLang="ko-K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detectors for </a:t>
            </a:r>
            <a:r>
              <a:rPr lang="en-US" altLang="ko-K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LAMPS</a:t>
            </a:r>
            <a:r>
              <a:rPr lang="en-US" altLang="ko-K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altLang="ko-K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experiments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39447"/>
            <a:ext cx="4032448" cy="234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3520739" cy="318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179512" y="755412"/>
            <a:ext cx="4248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High energy experiments (~ 250 </a:t>
            </a:r>
            <a:r>
              <a:rPr lang="en-US" altLang="ko-KR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AMeV</a:t>
            </a:r>
            <a:r>
              <a:rPr lang="en-US" altLang="ko-K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)</a:t>
            </a:r>
            <a:endParaRPr lang="ko-KR" altLang="en-US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27243"/>
            <a:ext cx="4355700" cy="205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>
          <a:xfrm>
            <a:off x="4932040" y="692696"/>
            <a:ext cx="4049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Low-energy experiments (&lt; 20 </a:t>
            </a:r>
            <a:r>
              <a:rPr lang="en-US" altLang="ko-KR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AMeV</a:t>
            </a:r>
            <a:r>
              <a:rPr lang="en-US" altLang="ko-K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)</a:t>
            </a:r>
            <a:endParaRPr lang="ko-KR" altLang="en-US" dirty="0">
              <a:solidFill>
                <a:srgbClr val="002060"/>
              </a:solidFill>
            </a:endParaRPr>
          </a:p>
        </p:txBody>
      </p:sp>
      <p:pic>
        <p:nvPicPr>
          <p:cNvPr id="19" name="Picture 2" descr="F:\DCIM\100SSCAM\SDC101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9059" y="3681028"/>
            <a:ext cx="3381581" cy="2536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8759-3F29-4891-B15B-9151F5EB80ED}" type="datetime1">
              <a:rPr lang="ko-KR" altLang="en-US" smtClean="0"/>
              <a:t>2013-09-05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IBS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51520" y="214424"/>
            <a:ext cx="8748464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200"/>
              </a:spcAft>
            </a:pPr>
            <a:r>
              <a:rPr lang="en-US" altLang="ko-K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Bar neutron</a:t>
            </a:r>
            <a:r>
              <a:rPr lang="ko-KR" altLang="en-US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altLang="ko-K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block detectors  for low-energy experiments 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0" y="764704"/>
            <a:ext cx="5934338" cy="5550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spcAft>
                <a:spcPts val="800"/>
              </a:spcAft>
              <a:buFont typeface="Wingdings" pitchFamily="2" charset="2"/>
              <a:buChar char="v"/>
            </a:pPr>
            <a:r>
              <a:rPr lang="en-US" altLang="ko-KR" sz="1600" b="1" dirty="0" smtClean="0">
                <a:solidFill>
                  <a:srgbClr val="336699"/>
                </a:solidFill>
                <a:latin typeface="+mj-lt"/>
                <a:ea typeface="맑은 고딕"/>
              </a:rPr>
              <a:t>Detector R&amp;D</a:t>
            </a:r>
            <a:r>
              <a:rPr lang="en-US" altLang="ko-KR" sz="1600" b="1" dirty="0" smtClean="0">
                <a:solidFill>
                  <a:srgbClr val="336699"/>
                </a:solidFill>
                <a:latin typeface="+mj-lt"/>
                <a:ea typeface="맑은 고딕"/>
              </a:rPr>
              <a:t>: focused on Neutron</a:t>
            </a:r>
            <a:r>
              <a:rPr lang="ko-KR" altLang="en-US" sz="1600" b="1" dirty="0" smtClean="0">
                <a:solidFill>
                  <a:srgbClr val="336699"/>
                </a:solidFill>
                <a:latin typeface="+mj-lt"/>
                <a:ea typeface="맑은 고딕"/>
              </a:rPr>
              <a:t> </a:t>
            </a:r>
            <a:r>
              <a:rPr lang="en-US" altLang="ko-KR" sz="1600" b="1" dirty="0" smtClean="0">
                <a:solidFill>
                  <a:srgbClr val="336699"/>
                </a:solidFill>
                <a:latin typeface="+mj-lt"/>
                <a:ea typeface="맑은 고딕"/>
              </a:rPr>
              <a:t>detectors </a:t>
            </a:r>
            <a:r>
              <a:rPr lang="en-US" altLang="ko-KR" sz="1600" b="1" dirty="0" smtClean="0">
                <a:solidFill>
                  <a:srgbClr val="336699"/>
                </a:solidFill>
                <a:latin typeface="+mj-lt"/>
                <a:ea typeface="맑은 고딕"/>
              </a:rPr>
              <a:t>for low-energy experiments</a:t>
            </a:r>
          </a:p>
          <a:p>
            <a:pPr marL="288000" lvl="0" indent="-288000" algn="just" eaLnBrk="0" fontAlgn="base" latinLnBrk="0" hangingPunct="0">
              <a:spcAft>
                <a:spcPts val="800"/>
              </a:spcAft>
              <a:buFont typeface="Wingdings" pitchFamily="2" charset="2"/>
              <a:buChar char="v"/>
            </a:pPr>
            <a:r>
              <a:rPr lang="en-US" altLang="ko-KR" sz="1600" b="1" dirty="0" smtClean="0">
                <a:solidFill>
                  <a:srgbClr val="336699"/>
                </a:solidFill>
                <a:latin typeface="+mj-lt"/>
                <a:ea typeface="맑은 고딕"/>
              </a:rPr>
              <a:t>Maximum </a:t>
            </a:r>
            <a:r>
              <a:rPr lang="en-US" altLang="ko-KR" sz="1600" b="1" dirty="0" smtClean="0">
                <a:solidFill>
                  <a:srgbClr val="336699"/>
                </a:solidFill>
                <a:latin typeface="+mj-lt"/>
                <a:ea typeface="맑은 고딕"/>
              </a:rPr>
              <a:t>beam-energy </a:t>
            </a:r>
            <a:r>
              <a:rPr lang="en-US" altLang="ko-KR" sz="1600" b="1" dirty="0">
                <a:solidFill>
                  <a:srgbClr val="336699"/>
                </a:solidFill>
                <a:latin typeface="+mj-lt"/>
                <a:ea typeface="맑은 고딕"/>
              </a:rPr>
              <a:t>@</a:t>
            </a:r>
            <a:r>
              <a:rPr lang="en-US" altLang="ko-KR" sz="1600" b="1" dirty="0" smtClean="0">
                <a:solidFill>
                  <a:srgbClr val="336699"/>
                </a:solidFill>
                <a:latin typeface="+mj-lt"/>
                <a:ea typeface="맑은 고딕"/>
              </a:rPr>
              <a:t> </a:t>
            </a:r>
            <a:r>
              <a:rPr lang="en-US" altLang="ko-KR" sz="1600" b="1" dirty="0" smtClean="0">
                <a:solidFill>
                  <a:srgbClr val="336699"/>
                </a:solidFill>
                <a:latin typeface="+mj-lt"/>
                <a:ea typeface="맑은 고딕"/>
              </a:rPr>
              <a:t>RAON = 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  <a:ea typeface="맑은 고딕"/>
              </a:rPr>
              <a:t>18.5 </a:t>
            </a:r>
            <a:r>
              <a:rPr lang="en-US" altLang="ko-KR" sz="1600" b="1" dirty="0" err="1" smtClean="0">
                <a:solidFill>
                  <a:srgbClr val="FF0000"/>
                </a:solidFill>
                <a:latin typeface="+mj-lt"/>
                <a:ea typeface="맑은 고딕"/>
              </a:rPr>
              <a:t>AMeV</a:t>
            </a:r>
            <a:endParaRPr lang="en-US" altLang="ko-KR" sz="1600" b="1" dirty="0" smtClean="0">
              <a:solidFill>
                <a:srgbClr val="FF0000"/>
              </a:solidFill>
              <a:latin typeface="+mj-lt"/>
              <a:ea typeface="맑은 고딕"/>
            </a:endParaRPr>
          </a:p>
          <a:p>
            <a:pPr marL="288000" lvl="0" indent="-288000" algn="just" eaLnBrk="0" fontAlgn="base" latinLnBrk="0" hangingPunct="0">
              <a:spcAft>
                <a:spcPts val="800"/>
              </a:spcAft>
              <a:buFont typeface="Wingdings" pitchFamily="2" charset="2"/>
              <a:buChar char="v"/>
            </a:pPr>
            <a:r>
              <a:rPr kumimoji="1" lang="en-US" altLang="ko-KR" sz="1600" b="1" dirty="0" smtClean="0">
                <a:solidFill>
                  <a:srgbClr val="C00000"/>
                </a:solidFill>
                <a:latin typeface="+mj-lt"/>
                <a:ea typeface="함초롬바탕"/>
              </a:rPr>
              <a:t>Pixel structure with bar-d</a:t>
            </a:r>
            <a:r>
              <a:rPr kumimoji="1" lang="en-US" altLang="ko-KR" sz="1600" b="1" dirty="0" smtClean="0">
                <a:solidFill>
                  <a:srgbClr val="C00000"/>
                </a:solidFill>
                <a:latin typeface="+mj-lt"/>
                <a:ea typeface="함초롬바탕"/>
              </a:rPr>
              <a:t>etectors (20 cm) </a:t>
            </a:r>
          </a:p>
          <a:p>
            <a:pPr lvl="0" algn="just" eaLnBrk="0" fontAlgn="base" latinLnBrk="0" hangingPunct="0">
              <a:spcAft>
                <a:spcPts val="800"/>
              </a:spcAft>
            </a:pPr>
            <a:r>
              <a:rPr kumimoji="1" lang="en-US" altLang="ko-KR" sz="1600" b="1" dirty="0">
                <a:solidFill>
                  <a:srgbClr val="C00000"/>
                </a:solidFill>
                <a:latin typeface="+mj-lt"/>
                <a:ea typeface="함초롬바탕"/>
              </a:rPr>
              <a:t> </a:t>
            </a:r>
            <a:r>
              <a:rPr kumimoji="1" lang="en-US" altLang="ko-KR" sz="1600" b="1" dirty="0" smtClean="0">
                <a:solidFill>
                  <a:srgbClr val="C00000"/>
                </a:solidFill>
                <a:latin typeface="+mj-lt"/>
                <a:ea typeface="함초롬바탕"/>
              </a:rPr>
              <a:t>    </a:t>
            </a:r>
            <a:r>
              <a:rPr kumimoji="1" lang="en-US" altLang="ko-KR" sz="1600" b="1" dirty="0" smtClean="0">
                <a:solidFill>
                  <a:srgbClr val="002060"/>
                </a:solidFill>
                <a:latin typeface="+mj-lt"/>
                <a:ea typeface="맑은 고딕"/>
              </a:rPr>
              <a:t>→ optimized for multi neutron events  </a:t>
            </a:r>
            <a:endParaRPr kumimoji="1" lang="en-US" altLang="ko-KR" sz="1600" b="1" dirty="0" smtClean="0">
              <a:solidFill>
                <a:srgbClr val="002060"/>
              </a:solidFill>
              <a:latin typeface="+mj-lt"/>
              <a:ea typeface="맑은 고딕"/>
            </a:endParaRPr>
          </a:p>
          <a:p>
            <a:pPr marL="288000" indent="-288000">
              <a:spcAft>
                <a:spcPts val="800"/>
              </a:spcAft>
              <a:buFont typeface="Wingdings" pitchFamily="2" charset="2"/>
              <a:buChar char="v"/>
            </a:pPr>
            <a:r>
              <a:rPr lang="en-US" altLang="ko-KR" sz="1600" b="1" dirty="0" smtClean="0">
                <a:solidFill>
                  <a:srgbClr val="336699"/>
                </a:solidFill>
                <a:latin typeface="+mj-lt"/>
                <a:ea typeface="맑은 고딕"/>
              </a:rPr>
              <a:t>Neutron energy to be measured: </a:t>
            </a:r>
            <a:r>
              <a:rPr lang="en-US" altLang="ko-KR" sz="1600" b="1" dirty="0">
                <a:solidFill>
                  <a:srgbClr val="C00000"/>
                </a:solidFill>
                <a:latin typeface="+mj-lt"/>
                <a:ea typeface="맑은 고딕"/>
              </a:rPr>
              <a:t>2</a:t>
            </a:r>
            <a:r>
              <a:rPr lang="en-US" altLang="ko-KR" sz="1600" b="1" dirty="0" smtClean="0">
                <a:solidFill>
                  <a:srgbClr val="C00000"/>
                </a:solidFill>
                <a:latin typeface="+mj-lt"/>
                <a:ea typeface="맑은 고딕"/>
              </a:rPr>
              <a:t> </a:t>
            </a:r>
            <a:r>
              <a:rPr lang="en-US" altLang="ko-KR" sz="1600" b="1" dirty="0" smtClean="0">
                <a:solidFill>
                  <a:srgbClr val="C00000"/>
                </a:solidFill>
                <a:latin typeface="+mj-lt"/>
                <a:ea typeface="맑은 고딕"/>
              </a:rPr>
              <a:t>MeV ~ </a:t>
            </a:r>
            <a:r>
              <a:rPr lang="en-US" altLang="ko-KR" sz="1600" b="1" dirty="0" smtClean="0">
                <a:solidFill>
                  <a:srgbClr val="C00000"/>
                </a:solidFill>
                <a:latin typeface="+mj-lt"/>
                <a:ea typeface="맑은 고딕"/>
              </a:rPr>
              <a:t>30 </a:t>
            </a:r>
            <a:r>
              <a:rPr lang="en-US" altLang="ko-KR" sz="1600" b="1" dirty="0" smtClean="0">
                <a:solidFill>
                  <a:srgbClr val="C00000"/>
                </a:solidFill>
                <a:latin typeface="+mj-lt"/>
                <a:ea typeface="맑은 고딕"/>
              </a:rPr>
              <a:t>MeV </a:t>
            </a:r>
            <a:endParaRPr lang="en-US" altLang="ko-KR" sz="1600" b="1" dirty="0">
              <a:solidFill>
                <a:srgbClr val="000066"/>
              </a:solidFill>
              <a:latin typeface="+mj-lt"/>
              <a:ea typeface="맑은 고딕"/>
            </a:endParaRPr>
          </a:p>
          <a:p>
            <a:pPr marL="288000" indent="-288000">
              <a:spcAft>
                <a:spcPts val="800"/>
              </a:spcAft>
            </a:pPr>
            <a:r>
              <a:rPr lang="en-US" altLang="ko-KR" sz="1600" b="1" dirty="0" smtClean="0">
                <a:solidFill>
                  <a:srgbClr val="000066"/>
                </a:solidFill>
                <a:latin typeface="+mj-lt"/>
                <a:ea typeface="맑은 고딕"/>
              </a:rPr>
              <a:t>       (efficiency &gt; 50% for 2 MeV neutrons)  </a:t>
            </a:r>
            <a:endParaRPr lang="en-US" altLang="ko-KR" sz="1600" b="1" dirty="0" smtClean="0">
              <a:solidFill>
                <a:srgbClr val="000066"/>
              </a:solidFill>
              <a:latin typeface="+mj-lt"/>
              <a:ea typeface="맑은 고딕"/>
            </a:endParaRPr>
          </a:p>
          <a:p>
            <a:pPr marL="288000" indent="-288000">
              <a:spcAft>
                <a:spcPts val="800"/>
              </a:spcAft>
              <a:buFont typeface="Wingdings" pitchFamily="2" charset="2"/>
              <a:buChar char="v"/>
            </a:pPr>
            <a:r>
              <a:rPr lang="en-US" altLang="ko-KR" sz="1600" b="1" dirty="0" smtClean="0">
                <a:solidFill>
                  <a:srgbClr val="336699"/>
                </a:solidFill>
                <a:latin typeface="+mj-lt"/>
                <a:ea typeface="맑은 고딕"/>
              </a:rPr>
              <a:t>1 </a:t>
            </a:r>
            <a:r>
              <a:rPr lang="en-US" altLang="ko-KR" sz="1600" b="1" dirty="0" smtClean="0">
                <a:solidFill>
                  <a:srgbClr val="336699"/>
                </a:solidFill>
                <a:latin typeface="+mj-lt"/>
                <a:ea typeface="맑은 고딕"/>
              </a:rPr>
              <a:t>Hamamatsu </a:t>
            </a:r>
            <a:r>
              <a:rPr lang="en-US" altLang="ko-KR" sz="1600" b="1" dirty="0" smtClean="0">
                <a:latin typeface="+mj-lt"/>
                <a:ea typeface="맑은 고딕"/>
              </a:rPr>
              <a:t>H2431 PMTs </a:t>
            </a:r>
            <a:r>
              <a:rPr lang="en-US" altLang="ko-KR" sz="1600" b="1" dirty="0" smtClean="0">
                <a:solidFill>
                  <a:srgbClr val="336699"/>
                </a:solidFill>
                <a:latin typeface="+mj-lt"/>
                <a:ea typeface="맑은 고딕"/>
              </a:rPr>
              <a:t>for the </a:t>
            </a:r>
            <a:r>
              <a:rPr lang="en-US" altLang="ko-KR" sz="1600" b="1" dirty="0" smtClean="0">
                <a:latin typeface="+mj-lt"/>
                <a:ea typeface="맑은 고딕"/>
              </a:rPr>
              <a:t>photon sensor on one side of a detector</a:t>
            </a:r>
            <a:r>
              <a:rPr lang="en-US" altLang="ko-KR" sz="1600" b="1" dirty="0" smtClean="0">
                <a:solidFill>
                  <a:srgbClr val="336699"/>
                </a:solidFill>
                <a:latin typeface="+mj-lt"/>
                <a:ea typeface="맑은 고딕"/>
              </a:rPr>
              <a:t>.  </a:t>
            </a:r>
            <a:r>
              <a:rPr lang="en-US" altLang="ko-KR" sz="1600" b="1" dirty="0" smtClean="0">
                <a:solidFill>
                  <a:srgbClr val="006699"/>
                </a:solidFill>
                <a:latin typeface="+mj-lt"/>
                <a:ea typeface="맑은 고딕"/>
              </a:rPr>
              <a:t>    </a:t>
            </a:r>
            <a:endParaRPr lang="en-US" altLang="ko-KR" sz="1600" b="1" dirty="0" smtClean="0">
              <a:solidFill>
                <a:srgbClr val="000066"/>
              </a:solidFill>
              <a:latin typeface="+mj-lt"/>
              <a:ea typeface="맑은 고딕"/>
            </a:endParaRPr>
          </a:p>
          <a:p>
            <a:pPr marL="288000" indent="-288000">
              <a:spcAft>
                <a:spcPts val="800"/>
              </a:spcAft>
              <a:buFont typeface="Wingdings" pitchFamily="2" charset="2"/>
              <a:buChar char="v"/>
            </a:pPr>
            <a:r>
              <a:rPr lang="en-US" altLang="ko-KR" sz="1600" b="1" dirty="0" smtClean="0">
                <a:solidFill>
                  <a:srgbClr val="000066"/>
                </a:solidFill>
                <a:latin typeface="+mj-lt"/>
                <a:ea typeface="맑은 고딕"/>
              </a:rPr>
              <a:t>The minimum detectable deposited energy  </a:t>
            </a:r>
            <a:r>
              <a:rPr lang="en-US" altLang="ko-KR" sz="1600" b="1" dirty="0" smtClean="0">
                <a:solidFill>
                  <a:srgbClr val="006699"/>
                </a:solidFill>
                <a:latin typeface="+mj-lt"/>
                <a:ea typeface="맑은 고딕"/>
              </a:rPr>
              <a:t>for a block detector in virtue of the high light-collection efficiency </a:t>
            </a:r>
            <a:r>
              <a:rPr lang="en-US" altLang="ko-KR" sz="1600" b="1" dirty="0" smtClean="0">
                <a:solidFill>
                  <a:srgbClr val="C00000"/>
                </a:solidFill>
                <a:latin typeface="+mj-lt"/>
                <a:ea typeface="맑은 고딕"/>
              </a:rPr>
              <a:t>~ </a:t>
            </a:r>
            <a:r>
              <a:rPr lang="en-US" altLang="ko-KR" sz="1600" b="1" dirty="0" smtClean="0">
                <a:solidFill>
                  <a:srgbClr val="C00000"/>
                </a:solidFill>
                <a:latin typeface="+mj-lt"/>
                <a:ea typeface="맑은 고딕"/>
              </a:rPr>
              <a:t>200 </a:t>
            </a:r>
            <a:r>
              <a:rPr lang="en-US" altLang="ko-KR" sz="1600" b="1" dirty="0" err="1" smtClean="0">
                <a:solidFill>
                  <a:srgbClr val="C00000"/>
                </a:solidFill>
                <a:latin typeface="+mj-lt"/>
                <a:ea typeface="맑은 고딕"/>
              </a:rPr>
              <a:t>keV</a:t>
            </a:r>
            <a:r>
              <a:rPr lang="en-US" altLang="ko-KR" sz="1600" b="1" dirty="0" smtClean="0">
                <a:solidFill>
                  <a:srgbClr val="C00000"/>
                </a:solidFill>
                <a:latin typeface="+mj-lt"/>
                <a:ea typeface="맑은 고딕"/>
              </a:rPr>
              <a:t> (</a:t>
            </a:r>
            <a:r>
              <a:rPr lang="en-US" altLang="ko-KR" sz="1600" b="1" dirty="0" smtClean="0">
                <a:solidFill>
                  <a:srgbClr val="006699"/>
                </a:solidFill>
                <a:latin typeface="+mj-lt"/>
                <a:ea typeface="맑은 고딕"/>
              </a:rPr>
              <a:t>electron equivalent) with a Hamamatsu </a:t>
            </a:r>
            <a:r>
              <a:rPr lang="en-US" altLang="ko-KR" sz="1600" b="1" dirty="0" smtClean="0">
                <a:latin typeface="+mj-lt"/>
                <a:ea typeface="맑은 고딕"/>
              </a:rPr>
              <a:t>H2431 PMT </a:t>
            </a:r>
            <a:r>
              <a:rPr lang="en-US" altLang="ko-KR" sz="1600" b="1" dirty="0" smtClean="0">
                <a:solidFill>
                  <a:srgbClr val="006699"/>
                </a:solidFill>
                <a:latin typeface="+mj-lt"/>
                <a:ea typeface="맑은 고딕"/>
              </a:rPr>
              <a:t>(gain </a:t>
            </a:r>
            <a:r>
              <a:rPr lang="en-US" altLang="ko-KR" sz="1600" b="1" dirty="0" smtClean="0">
                <a:solidFill>
                  <a:srgbClr val="C00000"/>
                </a:solidFill>
                <a:latin typeface="+mj-lt"/>
                <a:ea typeface="맑은 고딕"/>
              </a:rPr>
              <a:t>~ 2 ⅹ 10</a:t>
            </a:r>
            <a:r>
              <a:rPr lang="en-US" altLang="ko-KR" sz="1600" b="1" baseline="30000" dirty="0" smtClean="0">
                <a:solidFill>
                  <a:srgbClr val="C00000"/>
                </a:solidFill>
                <a:latin typeface="+mj-lt"/>
                <a:ea typeface="맑은 고딕"/>
              </a:rPr>
              <a:t>5</a:t>
            </a:r>
            <a:r>
              <a:rPr lang="en-US" altLang="ko-KR" sz="1600" b="1" dirty="0" smtClean="0">
                <a:solidFill>
                  <a:srgbClr val="C00000"/>
                </a:solidFill>
                <a:latin typeface="+mj-lt"/>
                <a:ea typeface="맑은 고딕"/>
              </a:rPr>
              <a:t>)</a:t>
            </a:r>
          </a:p>
          <a:p>
            <a:pPr marL="288000" indent="-288000">
              <a:spcAft>
                <a:spcPts val="800"/>
              </a:spcAft>
              <a:buFont typeface="Wingdings" pitchFamily="2" charset="2"/>
              <a:buChar char="v"/>
            </a:pPr>
            <a:r>
              <a:rPr lang="en-US" altLang="ko-KR" sz="1600" b="1" dirty="0" smtClean="0">
                <a:solidFill>
                  <a:srgbClr val="006699"/>
                </a:solidFill>
                <a:latin typeface="+mj-lt"/>
                <a:ea typeface="맑은 고딕"/>
              </a:rPr>
              <a:t>Energy resolution is restricted by the detector DOI rather than the intrinsic time resolution due to the short TOF length, </a:t>
            </a:r>
          </a:p>
          <a:p>
            <a:pPr>
              <a:spcAft>
                <a:spcPts val="800"/>
              </a:spcAft>
            </a:pPr>
            <a:r>
              <a:rPr lang="en-US" altLang="ko-KR" sz="1600" b="1" dirty="0">
                <a:solidFill>
                  <a:srgbClr val="002060"/>
                </a:solidFill>
                <a:latin typeface="+mj-lt"/>
                <a:ea typeface="맑은 고딕"/>
              </a:rPr>
              <a:t> </a:t>
            </a:r>
            <a:r>
              <a:rPr lang="en-US" altLang="ko-KR" sz="1600" b="1" dirty="0" smtClean="0">
                <a:solidFill>
                  <a:srgbClr val="002060"/>
                </a:solidFill>
                <a:latin typeface="+mj-lt"/>
                <a:ea typeface="맑은 고딕"/>
              </a:rPr>
              <a:t>    (</a:t>
            </a:r>
            <a:r>
              <a:rPr lang="el-GR" altLang="ko-KR" sz="1600" b="1" dirty="0" smtClean="0">
                <a:solidFill>
                  <a:srgbClr val="002060"/>
                </a:solidFill>
                <a:latin typeface="+mj-lt"/>
                <a:ea typeface="맑은 고딕"/>
              </a:rPr>
              <a:t>σ</a:t>
            </a:r>
            <a:r>
              <a:rPr lang="en-US" altLang="ko-KR" sz="1600" b="1" baseline="-25000" dirty="0" smtClean="0">
                <a:solidFill>
                  <a:srgbClr val="002060"/>
                </a:solidFill>
                <a:latin typeface="+mj-lt"/>
                <a:ea typeface="맑은 고딕"/>
              </a:rPr>
              <a:t>t</a:t>
            </a:r>
            <a:r>
              <a:rPr lang="en-US" altLang="ko-KR" sz="1600" b="1" dirty="0" smtClean="0">
                <a:solidFill>
                  <a:srgbClr val="002060"/>
                </a:solidFill>
                <a:latin typeface="+mj-lt"/>
                <a:ea typeface="맑은 고딕"/>
              </a:rPr>
              <a:t> ~ </a:t>
            </a:r>
            <a:r>
              <a:rPr lang="en-US" altLang="ko-KR" sz="1600" b="1" dirty="0" smtClean="0">
                <a:solidFill>
                  <a:srgbClr val="002060"/>
                </a:solidFill>
                <a:latin typeface="+mj-lt"/>
                <a:ea typeface="맑은 고딕"/>
              </a:rPr>
              <a:t>500 </a:t>
            </a:r>
            <a:r>
              <a:rPr lang="en-US" altLang="ko-KR" sz="1600" b="1" dirty="0" err="1" smtClean="0">
                <a:solidFill>
                  <a:srgbClr val="002060"/>
                </a:solidFill>
                <a:latin typeface="+mj-lt"/>
                <a:ea typeface="맑은 고딕"/>
              </a:rPr>
              <a:t>ps</a:t>
            </a:r>
            <a:r>
              <a:rPr lang="en-US" altLang="ko-KR" sz="1600" b="1" dirty="0" smtClean="0">
                <a:solidFill>
                  <a:srgbClr val="002060"/>
                </a:solidFill>
                <a:latin typeface="+mj-lt"/>
                <a:ea typeface="맑은 고딕"/>
              </a:rPr>
              <a:t> </a:t>
            </a:r>
            <a:r>
              <a:rPr lang="en-US" altLang="ko-KR" sz="1600" b="1" dirty="0" smtClean="0">
                <a:solidFill>
                  <a:srgbClr val="002060"/>
                </a:solidFill>
                <a:latin typeface="+mj-lt"/>
                <a:ea typeface="맑은 고딕"/>
              </a:rPr>
              <a:t>is already good enough) </a:t>
            </a:r>
          </a:p>
          <a:p>
            <a:pPr>
              <a:spcAft>
                <a:spcPts val="800"/>
              </a:spcAft>
            </a:pPr>
            <a:r>
              <a:rPr lang="en-US" altLang="ko-KR" sz="1600" b="1" dirty="0" smtClean="0">
                <a:solidFill>
                  <a:srgbClr val="C00000"/>
                </a:solidFill>
                <a:latin typeface="+mj-lt"/>
                <a:ea typeface="맑은 고딕"/>
              </a:rPr>
              <a:t>      </a:t>
            </a:r>
            <a:r>
              <a:rPr lang="el-GR" altLang="ko-KR" sz="1600" b="1" dirty="0" smtClean="0">
                <a:solidFill>
                  <a:srgbClr val="002060"/>
                </a:solidFill>
                <a:ea typeface="맑은 고딕"/>
              </a:rPr>
              <a:t>σ</a:t>
            </a:r>
            <a:r>
              <a:rPr lang="en-US" altLang="ko-KR" sz="1600" b="1" baseline="-25000" dirty="0" smtClean="0">
                <a:solidFill>
                  <a:srgbClr val="002060"/>
                </a:solidFill>
                <a:ea typeface="맑은 고딕"/>
              </a:rPr>
              <a:t>t </a:t>
            </a:r>
            <a:r>
              <a:rPr lang="en-US" altLang="ko-KR" sz="1600" b="1" dirty="0" smtClean="0">
                <a:solidFill>
                  <a:srgbClr val="002060"/>
                </a:solidFill>
                <a:ea typeface="맑은 고딕"/>
              </a:rPr>
              <a:t>~ 3% with a 5-m TOF length</a:t>
            </a:r>
            <a:endParaRPr lang="en-US" altLang="ko-KR" sz="1600" b="1" dirty="0" smtClean="0">
              <a:solidFill>
                <a:srgbClr val="C00000"/>
              </a:solidFill>
              <a:latin typeface="+mj-lt"/>
              <a:ea typeface="맑은 고딕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461" y="1196752"/>
            <a:ext cx="3506111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그룹 8"/>
          <p:cNvGrpSpPr/>
          <p:nvPr/>
        </p:nvGrpSpPr>
        <p:grpSpPr>
          <a:xfrm>
            <a:off x="6182812" y="3609108"/>
            <a:ext cx="2133603" cy="2574440"/>
            <a:chOff x="5444026" y="2812754"/>
            <a:chExt cx="2872390" cy="3370794"/>
          </a:xfrm>
        </p:grpSpPr>
        <p:sp>
          <p:nvSpPr>
            <p:cNvPr id="10" name="타원 9"/>
            <p:cNvSpPr/>
            <p:nvPr/>
          </p:nvSpPr>
          <p:spPr>
            <a:xfrm rot="277222">
              <a:off x="5799982" y="4867517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/>
          </p:nvSpPr>
          <p:spPr>
            <a:xfrm rot="277222">
              <a:off x="6074801" y="5042624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 rot="277222">
              <a:off x="6350972" y="5201017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/>
            <p:cNvSpPr/>
            <p:nvPr/>
          </p:nvSpPr>
          <p:spPr>
            <a:xfrm rot="277222">
              <a:off x="5823184" y="4580421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 rot="277222">
              <a:off x="6098003" y="4755528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 rot="277222">
              <a:off x="6374174" y="4913921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 rot="277222">
              <a:off x="5846386" y="4293325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 rot="277222">
              <a:off x="6121205" y="4468432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 rot="277222">
              <a:off x="6397376" y="4626825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 rot="277222">
              <a:off x="5977484" y="5318346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 rot="277222">
              <a:off x="5725191" y="4864500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 rot="277222">
              <a:off x="6000686" y="5031250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 rot="277222">
              <a:off x="5472897" y="4410654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 rot="277222">
              <a:off x="5748392" y="4577404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 rot="277222">
              <a:off x="6023887" y="4744154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/>
            <p:cNvSpPr/>
            <p:nvPr/>
          </p:nvSpPr>
          <p:spPr>
            <a:xfrm rot="278219">
              <a:off x="6648832" y="5332112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 rot="278219">
              <a:off x="6923601" y="5507299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 rot="278219">
              <a:off x="7199725" y="5665772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 rot="278219">
              <a:off x="6672117" y="5045023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/>
            <p:cNvSpPr/>
            <p:nvPr/>
          </p:nvSpPr>
          <p:spPr>
            <a:xfrm rot="278219">
              <a:off x="6946886" y="5220209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/>
            <p:cNvSpPr/>
            <p:nvPr/>
          </p:nvSpPr>
          <p:spPr>
            <a:xfrm rot="278219">
              <a:off x="7223010" y="5378683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 rot="278219">
              <a:off x="6695402" y="4757934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1"/>
            <p:cNvSpPr/>
            <p:nvPr/>
          </p:nvSpPr>
          <p:spPr>
            <a:xfrm rot="278219">
              <a:off x="6970171" y="4933120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/>
            <p:cNvSpPr/>
            <p:nvPr/>
          </p:nvSpPr>
          <p:spPr>
            <a:xfrm rot="278219">
              <a:off x="7246296" y="5091593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/>
            <p:cNvSpPr/>
            <p:nvPr/>
          </p:nvSpPr>
          <p:spPr>
            <a:xfrm rot="278219">
              <a:off x="6239356" y="5456396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/>
            <p:cNvSpPr/>
            <p:nvPr/>
          </p:nvSpPr>
          <p:spPr>
            <a:xfrm rot="278219">
              <a:off x="6527388" y="5616173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/>
            <p:cNvSpPr/>
            <p:nvPr/>
          </p:nvSpPr>
          <p:spPr>
            <a:xfrm rot="278219">
              <a:off x="6793076" y="5783003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/>
            <p:cNvSpPr/>
            <p:nvPr/>
          </p:nvSpPr>
          <p:spPr>
            <a:xfrm rot="278219">
              <a:off x="6298584" y="5162254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/>
            <p:cNvSpPr/>
            <p:nvPr/>
          </p:nvSpPr>
          <p:spPr>
            <a:xfrm rot="278219">
              <a:off x="6574031" y="5329084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/>
            <p:cNvSpPr/>
            <p:nvPr/>
          </p:nvSpPr>
          <p:spPr>
            <a:xfrm rot="278219">
              <a:off x="6849478" y="5495914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/>
            <p:cNvSpPr/>
            <p:nvPr/>
          </p:nvSpPr>
          <p:spPr>
            <a:xfrm rot="278219">
              <a:off x="6321870" y="4875165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/>
            <p:cNvSpPr/>
            <p:nvPr/>
          </p:nvSpPr>
          <p:spPr>
            <a:xfrm rot="278219">
              <a:off x="6597316" y="5041994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/>
            <p:cNvSpPr/>
            <p:nvPr/>
          </p:nvSpPr>
          <p:spPr>
            <a:xfrm rot="278219">
              <a:off x="6872763" y="5208824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타원 42"/>
            <p:cNvSpPr/>
            <p:nvPr/>
          </p:nvSpPr>
          <p:spPr>
            <a:xfrm rot="416224">
              <a:off x="7478881" y="5791955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타원 43"/>
            <p:cNvSpPr/>
            <p:nvPr/>
          </p:nvSpPr>
          <p:spPr>
            <a:xfrm rot="416224">
              <a:off x="7513669" y="5506031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타원 44"/>
            <p:cNvSpPr/>
            <p:nvPr/>
          </p:nvSpPr>
          <p:spPr>
            <a:xfrm rot="416224">
              <a:off x="7781186" y="5692104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타원 45"/>
            <p:cNvSpPr/>
            <p:nvPr/>
          </p:nvSpPr>
          <p:spPr>
            <a:xfrm rot="416224">
              <a:off x="7548458" y="5220108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타원 46"/>
            <p:cNvSpPr/>
            <p:nvPr/>
          </p:nvSpPr>
          <p:spPr>
            <a:xfrm rot="416224">
              <a:off x="7815974" y="5406181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타원 47"/>
            <p:cNvSpPr/>
            <p:nvPr/>
          </p:nvSpPr>
          <p:spPr>
            <a:xfrm rot="416224">
              <a:off x="8085516" y="5575608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/>
            <p:cNvSpPr/>
            <p:nvPr/>
          </p:nvSpPr>
          <p:spPr>
            <a:xfrm rot="416224">
              <a:off x="7036612" y="5895516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직사각형 49"/>
            <p:cNvSpPr/>
            <p:nvPr/>
          </p:nvSpPr>
          <p:spPr>
            <a:xfrm rot="416224">
              <a:off x="7108620" y="5609593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직사각형 50"/>
            <p:cNvSpPr/>
            <p:nvPr/>
          </p:nvSpPr>
          <p:spPr>
            <a:xfrm rot="416224">
              <a:off x="7324644" y="5787343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직사각형 51"/>
            <p:cNvSpPr/>
            <p:nvPr/>
          </p:nvSpPr>
          <p:spPr>
            <a:xfrm rot="416224">
              <a:off x="7147948" y="5323669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직사각형 52"/>
            <p:cNvSpPr/>
            <p:nvPr/>
          </p:nvSpPr>
          <p:spPr>
            <a:xfrm rot="416224">
              <a:off x="7396652" y="5501419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직사각형 53"/>
            <p:cNvSpPr/>
            <p:nvPr/>
          </p:nvSpPr>
          <p:spPr>
            <a:xfrm rot="416224">
              <a:off x="7652004" y="5644908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5" name="그룹 54"/>
            <p:cNvGrpSpPr/>
            <p:nvPr/>
          </p:nvGrpSpPr>
          <p:grpSpPr>
            <a:xfrm>
              <a:off x="5464166" y="3436175"/>
              <a:ext cx="1152128" cy="1296144"/>
              <a:chOff x="3995936" y="2708920"/>
              <a:chExt cx="1152128" cy="1296144"/>
            </a:xfrm>
          </p:grpSpPr>
          <p:sp>
            <p:nvSpPr>
              <p:cNvPr id="137" name="타원 136"/>
              <p:cNvSpPr/>
              <p:nvPr/>
            </p:nvSpPr>
            <p:spPr>
              <a:xfrm>
                <a:off x="4355976" y="3284984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8" name="타원 137"/>
              <p:cNvSpPr/>
              <p:nvPr/>
            </p:nvSpPr>
            <p:spPr>
              <a:xfrm>
                <a:off x="4644008" y="3437384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9" name="타원 138"/>
              <p:cNvSpPr/>
              <p:nvPr/>
            </p:nvSpPr>
            <p:spPr>
              <a:xfrm>
                <a:off x="4932040" y="3573016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0" name="타원 139"/>
              <p:cNvSpPr/>
              <p:nvPr/>
            </p:nvSpPr>
            <p:spPr>
              <a:xfrm>
                <a:off x="4355976" y="2996952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1" name="타원 140"/>
              <p:cNvSpPr/>
              <p:nvPr/>
            </p:nvSpPr>
            <p:spPr>
              <a:xfrm>
                <a:off x="4644008" y="3149352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2" name="타원 141"/>
              <p:cNvSpPr/>
              <p:nvPr/>
            </p:nvSpPr>
            <p:spPr>
              <a:xfrm>
                <a:off x="4932040" y="3284984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3" name="타원 142"/>
              <p:cNvSpPr/>
              <p:nvPr/>
            </p:nvSpPr>
            <p:spPr>
              <a:xfrm>
                <a:off x="4355976" y="2708920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4" name="타원 143"/>
              <p:cNvSpPr/>
              <p:nvPr/>
            </p:nvSpPr>
            <p:spPr>
              <a:xfrm>
                <a:off x="4644008" y="2861320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5" name="타원 144"/>
              <p:cNvSpPr/>
              <p:nvPr/>
            </p:nvSpPr>
            <p:spPr>
              <a:xfrm>
                <a:off x="4932040" y="2996952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6" name="직사각형 145"/>
              <p:cNvSpPr/>
              <p:nvPr/>
            </p:nvSpPr>
            <p:spPr>
              <a:xfrm>
                <a:off x="3995936" y="3429000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7" name="직사각형 146"/>
              <p:cNvSpPr/>
              <p:nvPr/>
            </p:nvSpPr>
            <p:spPr>
              <a:xfrm>
                <a:off x="4283968" y="3573016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8" name="직사각형 147"/>
              <p:cNvSpPr/>
              <p:nvPr/>
            </p:nvSpPr>
            <p:spPr>
              <a:xfrm>
                <a:off x="4572000" y="3717032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9" name="직사각형 148"/>
              <p:cNvSpPr/>
              <p:nvPr/>
            </p:nvSpPr>
            <p:spPr>
              <a:xfrm>
                <a:off x="3995936" y="3140968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0" name="직사각형 149"/>
              <p:cNvSpPr/>
              <p:nvPr/>
            </p:nvSpPr>
            <p:spPr>
              <a:xfrm>
                <a:off x="4283968" y="3284984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1" name="직사각형 150"/>
              <p:cNvSpPr/>
              <p:nvPr/>
            </p:nvSpPr>
            <p:spPr>
              <a:xfrm>
                <a:off x="4572000" y="3429000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2" name="직사각형 151"/>
              <p:cNvSpPr/>
              <p:nvPr/>
            </p:nvSpPr>
            <p:spPr>
              <a:xfrm>
                <a:off x="3995936" y="2852936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3" name="직사각형 152"/>
              <p:cNvSpPr/>
              <p:nvPr/>
            </p:nvSpPr>
            <p:spPr>
              <a:xfrm>
                <a:off x="4283968" y="2996952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4" name="직사각형 153"/>
              <p:cNvSpPr/>
              <p:nvPr/>
            </p:nvSpPr>
            <p:spPr>
              <a:xfrm>
                <a:off x="4572000" y="3140968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6" name="그룹 55"/>
            <p:cNvGrpSpPr/>
            <p:nvPr/>
          </p:nvGrpSpPr>
          <p:grpSpPr>
            <a:xfrm>
              <a:off x="6328262" y="3868223"/>
              <a:ext cx="1152128" cy="1296144"/>
              <a:chOff x="3995936" y="2708920"/>
              <a:chExt cx="1152128" cy="1296144"/>
            </a:xfrm>
          </p:grpSpPr>
          <p:sp>
            <p:nvSpPr>
              <p:cNvPr id="119" name="타원 118"/>
              <p:cNvSpPr/>
              <p:nvPr/>
            </p:nvSpPr>
            <p:spPr>
              <a:xfrm>
                <a:off x="4355976" y="3284984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0" name="타원 119"/>
              <p:cNvSpPr/>
              <p:nvPr/>
            </p:nvSpPr>
            <p:spPr>
              <a:xfrm>
                <a:off x="4644008" y="3437384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1" name="타원 120"/>
              <p:cNvSpPr/>
              <p:nvPr/>
            </p:nvSpPr>
            <p:spPr>
              <a:xfrm>
                <a:off x="4932040" y="3573016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2" name="타원 121"/>
              <p:cNvSpPr/>
              <p:nvPr/>
            </p:nvSpPr>
            <p:spPr>
              <a:xfrm>
                <a:off x="4355976" y="2996952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3" name="타원 122"/>
              <p:cNvSpPr/>
              <p:nvPr/>
            </p:nvSpPr>
            <p:spPr>
              <a:xfrm>
                <a:off x="4644008" y="3149352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4" name="타원 123"/>
              <p:cNvSpPr/>
              <p:nvPr/>
            </p:nvSpPr>
            <p:spPr>
              <a:xfrm>
                <a:off x="4932040" y="3284984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5" name="타원 124"/>
              <p:cNvSpPr/>
              <p:nvPr/>
            </p:nvSpPr>
            <p:spPr>
              <a:xfrm>
                <a:off x="4355976" y="2708920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6" name="타원 125"/>
              <p:cNvSpPr/>
              <p:nvPr/>
            </p:nvSpPr>
            <p:spPr>
              <a:xfrm>
                <a:off x="4644008" y="2861320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7" name="타원 126"/>
              <p:cNvSpPr/>
              <p:nvPr/>
            </p:nvSpPr>
            <p:spPr>
              <a:xfrm>
                <a:off x="4932040" y="2996952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8" name="직사각형 127"/>
              <p:cNvSpPr/>
              <p:nvPr/>
            </p:nvSpPr>
            <p:spPr>
              <a:xfrm>
                <a:off x="3995936" y="3429000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9" name="직사각형 128"/>
              <p:cNvSpPr/>
              <p:nvPr/>
            </p:nvSpPr>
            <p:spPr>
              <a:xfrm>
                <a:off x="4283968" y="3573016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0" name="직사각형 129"/>
              <p:cNvSpPr/>
              <p:nvPr/>
            </p:nvSpPr>
            <p:spPr>
              <a:xfrm>
                <a:off x="4572000" y="3717032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1" name="직사각형 130"/>
              <p:cNvSpPr/>
              <p:nvPr/>
            </p:nvSpPr>
            <p:spPr>
              <a:xfrm>
                <a:off x="3995936" y="3140968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2" name="직사각형 131"/>
              <p:cNvSpPr/>
              <p:nvPr/>
            </p:nvSpPr>
            <p:spPr>
              <a:xfrm>
                <a:off x="4283968" y="3284984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3" name="직사각형 132"/>
              <p:cNvSpPr/>
              <p:nvPr/>
            </p:nvSpPr>
            <p:spPr>
              <a:xfrm>
                <a:off x="4572000" y="3429000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4" name="직사각형 133"/>
              <p:cNvSpPr/>
              <p:nvPr/>
            </p:nvSpPr>
            <p:spPr>
              <a:xfrm>
                <a:off x="3995936" y="2852936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5" name="직사각형 134"/>
              <p:cNvSpPr/>
              <p:nvPr/>
            </p:nvSpPr>
            <p:spPr>
              <a:xfrm>
                <a:off x="4283968" y="2996952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6" name="직사각형 135"/>
              <p:cNvSpPr/>
              <p:nvPr/>
            </p:nvSpPr>
            <p:spPr>
              <a:xfrm>
                <a:off x="4572000" y="3140968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7" name="그룹 56"/>
            <p:cNvGrpSpPr/>
            <p:nvPr/>
          </p:nvGrpSpPr>
          <p:grpSpPr>
            <a:xfrm rot="240755">
              <a:off x="7164288" y="4333557"/>
              <a:ext cx="1152128" cy="1296144"/>
              <a:chOff x="3995936" y="2708920"/>
              <a:chExt cx="1152128" cy="1296144"/>
            </a:xfrm>
          </p:grpSpPr>
          <p:sp>
            <p:nvSpPr>
              <p:cNvPr id="101" name="타원 100"/>
              <p:cNvSpPr/>
              <p:nvPr/>
            </p:nvSpPr>
            <p:spPr>
              <a:xfrm>
                <a:off x="4355976" y="3284984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2" name="타원 101"/>
              <p:cNvSpPr/>
              <p:nvPr/>
            </p:nvSpPr>
            <p:spPr>
              <a:xfrm>
                <a:off x="4644008" y="3437384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3" name="타원 102"/>
              <p:cNvSpPr/>
              <p:nvPr/>
            </p:nvSpPr>
            <p:spPr>
              <a:xfrm>
                <a:off x="4932040" y="3573016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4" name="타원 103"/>
              <p:cNvSpPr/>
              <p:nvPr/>
            </p:nvSpPr>
            <p:spPr>
              <a:xfrm>
                <a:off x="4355976" y="2996952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5" name="타원 104"/>
              <p:cNvSpPr/>
              <p:nvPr/>
            </p:nvSpPr>
            <p:spPr>
              <a:xfrm>
                <a:off x="4644008" y="3149352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" name="타원 105"/>
              <p:cNvSpPr/>
              <p:nvPr/>
            </p:nvSpPr>
            <p:spPr>
              <a:xfrm>
                <a:off x="4932040" y="3284984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7" name="타원 106"/>
              <p:cNvSpPr/>
              <p:nvPr/>
            </p:nvSpPr>
            <p:spPr>
              <a:xfrm>
                <a:off x="4355976" y="2708920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8" name="타원 107"/>
              <p:cNvSpPr/>
              <p:nvPr/>
            </p:nvSpPr>
            <p:spPr>
              <a:xfrm>
                <a:off x="4644008" y="2861320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9" name="타원 108"/>
              <p:cNvSpPr/>
              <p:nvPr/>
            </p:nvSpPr>
            <p:spPr>
              <a:xfrm>
                <a:off x="4932040" y="2996952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직사각형 109"/>
              <p:cNvSpPr/>
              <p:nvPr/>
            </p:nvSpPr>
            <p:spPr>
              <a:xfrm>
                <a:off x="3995936" y="3429000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1" name="직사각형 110"/>
              <p:cNvSpPr/>
              <p:nvPr/>
            </p:nvSpPr>
            <p:spPr>
              <a:xfrm>
                <a:off x="4283968" y="3573016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2" name="직사각형 111"/>
              <p:cNvSpPr/>
              <p:nvPr/>
            </p:nvSpPr>
            <p:spPr>
              <a:xfrm>
                <a:off x="4572000" y="3717032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3" name="직사각형 112"/>
              <p:cNvSpPr/>
              <p:nvPr/>
            </p:nvSpPr>
            <p:spPr>
              <a:xfrm>
                <a:off x="3995936" y="3140968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4" name="직사각형 113"/>
              <p:cNvSpPr/>
              <p:nvPr/>
            </p:nvSpPr>
            <p:spPr>
              <a:xfrm>
                <a:off x="4283968" y="3284984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5" name="직사각형 114"/>
              <p:cNvSpPr/>
              <p:nvPr/>
            </p:nvSpPr>
            <p:spPr>
              <a:xfrm>
                <a:off x="4572000" y="3429000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6" name="직사각형 115"/>
              <p:cNvSpPr/>
              <p:nvPr/>
            </p:nvSpPr>
            <p:spPr>
              <a:xfrm>
                <a:off x="3995936" y="2852936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7" name="직사각형 116"/>
              <p:cNvSpPr/>
              <p:nvPr/>
            </p:nvSpPr>
            <p:spPr>
              <a:xfrm>
                <a:off x="4283968" y="2996952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8" name="직사각형 117"/>
              <p:cNvSpPr/>
              <p:nvPr/>
            </p:nvSpPr>
            <p:spPr>
              <a:xfrm>
                <a:off x="4572000" y="3140968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8" name="타원 57"/>
            <p:cNvSpPr/>
            <p:nvPr/>
          </p:nvSpPr>
          <p:spPr>
            <a:xfrm rot="21440845">
              <a:off x="5795388" y="3127137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타원 58"/>
            <p:cNvSpPr/>
            <p:nvPr/>
          </p:nvSpPr>
          <p:spPr>
            <a:xfrm rot="21440845">
              <a:off x="6090164" y="3266044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타원 59"/>
            <p:cNvSpPr/>
            <p:nvPr/>
          </p:nvSpPr>
          <p:spPr>
            <a:xfrm rot="21440845">
              <a:off x="6384165" y="3388200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타원 60"/>
            <p:cNvSpPr/>
            <p:nvPr/>
          </p:nvSpPr>
          <p:spPr>
            <a:xfrm rot="21440845">
              <a:off x="6076834" y="2978320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타원 61"/>
            <p:cNvSpPr/>
            <p:nvPr/>
          </p:nvSpPr>
          <p:spPr>
            <a:xfrm rot="21440845">
              <a:off x="6370835" y="3100477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타원 62"/>
            <p:cNvSpPr/>
            <p:nvPr/>
          </p:nvSpPr>
          <p:spPr>
            <a:xfrm rot="21440845">
              <a:off x="6357505" y="2812754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직사각형 63"/>
            <p:cNvSpPr/>
            <p:nvPr/>
          </p:nvSpPr>
          <p:spPr>
            <a:xfrm rot="21440845">
              <a:off x="5444026" y="3285957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직사각형 64"/>
            <p:cNvSpPr/>
            <p:nvPr/>
          </p:nvSpPr>
          <p:spPr>
            <a:xfrm rot="21440845">
              <a:off x="5738415" y="3416488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직사각형 65"/>
            <p:cNvSpPr/>
            <p:nvPr/>
          </p:nvSpPr>
          <p:spPr>
            <a:xfrm rot="21440845">
              <a:off x="6032803" y="3547020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직사각형 66"/>
            <p:cNvSpPr/>
            <p:nvPr/>
          </p:nvSpPr>
          <p:spPr>
            <a:xfrm rot="21440845">
              <a:off x="5725085" y="3128765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직사각형 67"/>
            <p:cNvSpPr/>
            <p:nvPr/>
          </p:nvSpPr>
          <p:spPr>
            <a:xfrm rot="21440845">
              <a:off x="6019473" y="3259297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직사각형 68"/>
            <p:cNvSpPr/>
            <p:nvPr/>
          </p:nvSpPr>
          <p:spPr>
            <a:xfrm rot="21440845">
              <a:off x="6018671" y="2971573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0" name="그룹 69"/>
            <p:cNvGrpSpPr/>
            <p:nvPr/>
          </p:nvGrpSpPr>
          <p:grpSpPr>
            <a:xfrm>
              <a:off x="6328262" y="3004127"/>
              <a:ext cx="1152128" cy="1296144"/>
              <a:chOff x="3995936" y="2708920"/>
              <a:chExt cx="1152128" cy="1296144"/>
            </a:xfrm>
          </p:grpSpPr>
          <p:sp>
            <p:nvSpPr>
              <p:cNvPr id="83" name="타원 82"/>
              <p:cNvSpPr/>
              <p:nvPr/>
            </p:nvSpPr>
            <p:spPr>
              <a:xfrm>
                <a:off x="4355976" y="3284984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4" name="타원 83"/>
              <p:cNvSpPr/>
              <p:nvPr/>
            </p:nvSpPr>
            <p:spPr>
              <a:xfrm>
                <a:off x="4644008" y="3437384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5" name="타원 84"/>
              <p:cNvSpPr/>
              <p:nvPr/>
            </p:nvSpPr>
            <p:spPr>
              <a:xfrm>
                <a:off x="4932040" y="3573016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6" name="타원 85"/>
              <p:cNvSpPr/>
              <p:nvPr/>
            </p:nvSpPr>
            <p:spPr>
              <a:xfrm>
                <a:off x="4355976" y="2996952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7" name="타원 86"/>
              <p:cNvSpPr/>
              <p:nvPr/>
            </p:nvSpPr>
            <p:spPr>
              <a:xfrm>
                <a:off x="4644008" y="3149352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8" name="타원 87"/>
              <p:cNvSpPr/>
              <p:nvPr/>
            </p:nvSpPr>
            <p:spPr>
              <a:xfrm>
                <a:off x="4932040" y="3284984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9" name="타원 88"/>
              <p:cNvSpPr/>
              <p:nvPr/>
            </p:nvSpPr>
            <p:spPr>
              <a:xfrm>
                <a:off x="4355976" y="2708920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0" name="타원 89"/>
              <p:cNvSpPr/>
              <p:nvPr/>
            </p:nvSpPr>
            <p:spPr>
              <a:xfrm>
                <a:off x="4644008" y="2861320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1" name="타원 90"/>
              <p:cNvSpPr/>
              <p:nvPr/>
            </p:nvSpPr>
            <p:spPr>
              <a:xfrm>
                <a:off x="4932040" y="2996952"/>
                <a:ext cx="216024" cy="216024"/>
              </a:xfrm>
              <a:prstGeom prst="ellipse">
                <a:avLst/>
              </a:prstGeom>
              <a:scene3d>
                <a:camera prst="isometricLeftDown"/>
                <a:lightRig rig="threePt" dir="t"/>
              </a:scene3d>
              <a:sp3d extrusionH="698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2" name="직사각형 91"/>
              <p:cNvSpPr/>
              <p:nvPr/>
            </p:nvSpPr>
            <p:spPr>
              <a:xfrm>
                <a:off x="3995936" y="3429000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3" name="직사각형 92"/>
              <p:cNvSpPr/>
              <p:nvPr/>
            </p:nvSpPr>
            <p:spPr>
              <a:xfrm>
                <a:off x="4283968" y="3573016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4" name="직사각형 93"/>
              <p:cNvSpPr/>
              <p:nvPr/>
            </p:nvSpPr>
            <p:spPr>
              <a:xfrm>
                <a:off x="4572000" y="3717032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5" name="직사각형 94"/>
              <p:cNvSpPr/>
              <p:nvPr/>
            </p:nvSpPr>
            <p:spPr>
              <a:xfrm>
                <a:off x="3995936" y="3140968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6" name="직사각형 95"/>
              <p:cNvSpPr/>
              <p:nvPr/>
            </p:nvSpPr>
            <p:spPr>
              <a:xfrm>
                <a:off x="4283968" y="3284984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7" name="직사각형 96"/>
              <p:cNvSpPr/>
              <p:nvPr/>
            </p:nvSpPr>
            <p:spPr>
              <a:xfrm>
                <a:off x="4572000" y="3429000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" name="직사각형 97"/>
              <p:cNvSpPr/>
              <p:nvPr/>
            </p:nvSpPr>
            <p:spPr>
              <a:xfrm>
                <a:off x="3995936" y="2852936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9" name="직사각형 98"/>
              <p:cNvSpPr/>
              <p:nvPr/>
            </p:nvSpPr>
            <p:spPr>
              <a:xfrm>
                <a:off x="4283968" y="2996952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0" name="직사각형 99"/>
              <p:cNvSpPr/>
              <p:nvPr/>
            </p:nvSpPr>
            <p:spPr>
              <a:xfrm>
                <a:off x="4572000" y="3140968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scene3d>
                <a:camera prst="isometricLeftDown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1" name="타원 70"/>
            <p:cNvSpPr/>
            <p:nvPr/>
          </p:nvSpPr>
          <p:spPr>
            <a:xfrm>
              <a:off x="7513339" y="4012239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타원 71"/>
            <p:cNvSpPr/>
            <p:nvPr/>
          </p:nvSpPr>
          <p:spPr>
            <a:xfrm>
              <a:off x="7801371" y="4164639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타원 72"/>
            <p:cNvSpPr/>
            <p:nvPr/>
          </p:nvSpPr>
          <p:spPr>
            <a:xfrm>
              <a:off x="8089403" y="4300271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타원 73"/>
            <p:cNvSpPr/>
            <p:nvPr/>
          </p:nvSpPr>
          <p:spPr>
            <a:xfrm>
              <a:off x="7513339" y="3724207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타원 74"/>
            <p:cNvSpPr/>
            <p:nvPr/>
          </p:nvSpPr>
          <p:spPr>
            <a:xfrm>
              <a:off x="7801371" y="3876607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타원 75"/>
            <p:cNvSpPr/>
            <p:nvPr/>
          </p:nvSpPr>
          <p:spPr>
            <a:xfrm>
              <a:off x="7513339" y="3436175"/>
              <a:ext cx="216024" cy="216024"/>
            </a:xfrm>
            <a:prstGeom prst="ellipse">
              <a:avLst/>
            </a:prstGeom>
            <a:scene3d>
              <a:camera prst="isometricLeftDown"/>
              <a:lightRig rig="threePt" dir="t"/>
            </a:scene3d>
            <a:sp3d extrusionH="698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직사각형 76"/>
            <p:cNvSpPr/>
            <p:nvPr/>
          </p:nvSpPr>
          <p:spPr>
            <a:xfrm>
              <a:off x="7153299" y="4156255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직사각형 77"/>
            <p:cNvSpPr/>
            <p:nvPr/>
          </p:nvSpPr>
          <p:spPr>
            <a:xfrm>
              <a:off x="7441331" y="4300271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직사각형 78"/>
            <p:cNvSpPr/>
            <p:nvPr/>
          </p:nvSpPr>
          <p:spPr>
            <a:xfrm>
              <a:off x="7729363" y="4444287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직사각형 79"/>
            <p:cNvSpPr/>
            <p:nvPr/>
          </p:nvSpPr>
          <p:spPr>
            <a:xfrm>
              <a:off x="7153299" y="3868223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직사각형 80"/>
            <p:cNvSpPr/>
            <p:nvPr/>
          </p:nvSpPr>
          <p:spPr>
            <a:xfrm>
              <a:off x="7441331" y="4012239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직사각형 81"/>
            <p:cNvSpPr/>
            <p:nvPr/>
          </p:nvSpPr>
          <p:spPr>
            <a:xfrm>
              <a:off x="7153299" y="3580191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scene3d>
              <a:camera prst="isometricLeftDown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79512" y="563771"/>
            <a:ext cx="889248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indent="-324000">
              <a:spcAft>
                <a:spcPts val="1200"/>
              </a:spcAft>
            </a:pPr>
            <a:r>
              <a:rPr lang="en-US" altLang="ko-KR" b="1" dirty="0" smtClean="0">
                <a:solidFill>
                  <a:srgbClr val="C00000"/>
                </a:solidFill>
                <a:latin typeface="Georgia" pitchFamily="18" charset="0"/>
              </a:rPr>
              <a:t>Proposed tasks in 2013</a:t>
            </a:r>
            <a:endParaRPr lang="en-US" altLang="ko-KR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marL="324000" indent="-324000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ko-KR" sz="1600" b="1" dirty="0" smtClean="0">
                <a:solidFill>
                  <a:srgbClr val="336699"/>
                </a:solidFill>
                <a:latin typeface="Georgia" pitchFamily="18" charset="0"/>
              </a:rPr>
              <a:t>Construction and test </a:t>
            </a:r>
            <a:r>
              <a:rPr lang="en-US" altLang="ko-KR" sz="1600" b="1" dirty="0">
                <a:solidFill>
                  <a:srgbClr val="336699"/>
                </a:solidFill>
                <a:latin typeface="Georgia" pitchFamily="18" charset="0"/>
              </a:rPr>
              <a:t>a super module composed of </a:t>
            </a:r>
            <a:r>
              <a:rPr lang="en-US" altLang="ko-KR" sz="1600" b="1" dirty="0" smtClean="0">
                <a:solidFill>
                  <a:srgbClr val="336699"/>
                </a:solidFill>
                <a:latin typeface="Georgia" pitchFamily="18" charset="0"/>
              </a:rPr>
              <a:t>4 </a:t>
            </a:r>
            <a:r>
              <a:rPr lang="en-US" altLang="ko-KR" sz="1600" b="1" dirty="0">
                <a:solidFill>
                  <a:srgbClr val="336699"/>
                </a:solidFill>
                <a:latin typeface="Georgia" pitchFamily="18" charset="0"/>
              </a:rPr>
              <a:t>unit detectors </a:t>
            </a:r>
            <a:r>
              <a:rPr lang="en-US" altLang="ko-KR" sz="1600" b="1" dirty="0">
                <a:solidFill>
                  <a:srgbClr val="C00000"/>
                </a:solidFill>
                <a:latin typeface="Georgia" pitchFamily="18" charset="0"/>
              </a:rPr>
              <a:t> </a:t>
            </a:r>
          </a:p>
          <a:p>
            <a:pPr marL="324000" indent="-324000">
              <a:spcAft>
                <a:spcPts val="600"/>
              </a:spcAft>
            </a:pPr>
            <a:r>
              <a:rPr lang="en-US" altLang="ko-KR" sz="1600" b="1" dirty="0">
                <a:solidFill>
                  <a:srgbClr val="006666"/>
                </a:solidFill>
                <a:latin typeface="Georgia" pitchFamily="18" charset="0"/>
                <a:ea typeface="맑은 고딕"/>
              </a:rPr>
              <a:t>    → </a:t>
            </a:r>
            <a:r>
              <a:rPr lang="en-US" altLang="ko-KR" sz="1600" b="1" dirty="0" smtClean="0">
                <a:solidFill>
                  <a:srgbClr val="006666"/>
                </a:solidFill>
                <a:latin typeface="Georgia" pitchFamily="18" charset="0"/>
                <a:ea typeface="맑은 고딕"/>
              </a:rPr>
              <a:t>Test with a </a:t>
            </a:r>
            <a:r>
              <a:rPr lang="en-US" altLang="ko-KR" sz="1600" b="1" baseline="30000" dirty="0" smtClean="0">
                <a:solidFill>
                  <a:srgbClr val="006666"/>
                </a:solidFill>
                <a:latin typeface="Georgia" pitchFamily="18" charset="0"/>
                <a:ea typeface="맑은 고딕"/>
              </a:rPr>
              <a:t>252</a:t>
            </a:r>
            <a:r>
              <a:rPr lang="en-US" altLang="ko-KR" sz="1600" b="1" dirty="0" smtClean="0">
                <a:solidFill>
                  <a:srgbClr val="006666"/>
                </a:solidFill>
                <a:latin typeface="Georgia" pitchFamily="18" charset="0"/>
                <a:ea typeface="맑은 고딕"/>
              </a:rPr>
              <a:t>Cf and fast neutrons produced by proton beams (KIRAMS)  </a:t>
            </a:r>
          </a:p>
          <a:p>
            <a:pPr marL="324000" indent="-324000">
              <a:spcAft>
                <a:spcPts val="600"/>
              </a:spcAft>
            </a:pPr>
            <a:r>
              <a:rPr lang="en-US" altLang="ko-KR" sz="1600" b="1" dirty="0">
                <a:solidFill>
                  <a:srgbClr val="006666"/>
                </a:solidFill>
                <a:latin typeface="Georgia" pitchFamily="18" charset="0"/>
                <a:ea typeface="맑은 고딕"/>
              </a:rPr>
              <a:t> </a:t>
            </a:r>
            <a:r>
              <a:rPr lang="en-US" altLang="ko-KR" sz="1600" b="1" dirty="0" smtClean="0">
                <a:solidFill>
                  <a:srgbClr val="006666"/>
                </a:solidFill>
                <a:latin typeface="Georgia" pitchFamily="18" charset="0"/>
                <a:ea typeface="맑은 고딕"/>
              </a:rPr>
              <a:t>   → Presentation of </a:t>
            </a:r>
            <a:r>
              <a:rPr lang="en-US" altLang="ko-KR" sz="1600" b="1" dirty="0" err="1" smtClean="0">
                <a:solidFill>
                  <a:srgbClr val="006666"/>
                </a:solidFill>
                <a:latin typeface="Georgia" pitchFamily="18" charset="0"/>
                <a:ea typeface="맑은 고딕"/>
              </a:rPr>
              <a:t>Kisoo</a:t>
            </a:r>
            <a:r>
              <a:rPr lang="en-US" altLang="ko-KR" sz="1600" b="1" dirty="0" smtClean="0">
                <a:solidFill>
                  <a:srgbClr val="006666"/>
                </a:solidFill>
                <a:latin typeface="Georgia" pitchFamily="18" charset="0"/>
                <a:ea typeface="맑은 고딕"/>
              </a:rPr>
              <a:t> &amp; </a:t>
            </a:r>
            <a:r>
              <a:rPr lang="en-US" altLang="ko-KR" sz="1600" b="1" dirty="0" err="1" smtClean="0">
                <a:solidFill>
                  <a:srgbClr val="006666"/>
                </a:solidFill>
                <a:latin typeface="Georgia" pitchFamily="18" charset="0"/>
                <a:ea typeface="맑은 고딕"/>
              </a:rPr>
              <a:t>Benard</a:t>
            </a:r>
            <a:r>
              <a:rPr lang="en-US" altLang="ko-KR" sz="1600" b="1" dirty="0" smtClean="0">
                <a:solidFill>
                  <a:srgbClr val="006666"/>
                </a:solidFill>
                <a:latin typeface="Georgia" pitchFamily="18" charset="0"/>
                <a:ea typeface="맑은 고딕"/>
              </a:rPr>
              <a:t>  </a:t>
            </a:r>
            <a:endParaRPr lang="en-US" altLang="ko-KR" sz="1600" b="1" dirty="0">
              <a:solidFill>
                <a:srgbClr val="006666"/>
              </a:solidFill>
              <a:latin typeface="Georgia" pitchFamily="18" charset="0"/>
            </a:endParaRPr>
          </a:p>
          <a:p>
            <a:pPr marL="324000" indent="-324000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ko-KR" sz="1600" b="1" dirty="0" smtClean="0">
                <a:solidFill>
                  <a:srgbClr val="336699"/>
                </a:solidFill>
                <a:latin typeface="Georgia" pitchFamily="18" charset="0"/>
              </a:rPr>
              <a:t>Optimal layout of </a:t>
            </a:r>
            <a:r>
              <a:rPr lang="en-US" altLang="ko-KR" sz="1600" b="1" dirty="0">
                <a:solidFill>
                  <a:srgbClr val="336699"/>
                </a:solidFill>
                <a:latin typeface="Georgia" pitchFamily="18" charset="0"/>
              </a:rPr>
              <a:t>high-energy detector system </a:t>
            </a:r>
            <a:endParaRPr lang="en-US" altLang="ko-KR" sz="1600" b="1" dirty="0" smtClean="0">
              <a:solidFill>
                <a:srgbClr val="336699"/>
              </a:solidFill>
              <a:latin typeface="Georgia" pitchFamily="18" charset="0"/>
            </a:endParaRPr>
          </a:p>
          <a:p>
            <a:pPr marL="324000" indent="-324000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ko-KR" sz="1600" b="1" dirty="0" smtClean="0">
                <a:solidFill>
                  <a:srgbClr val="336699"/>
                </a:solidFill>
                <a:latin typeface="Georgia" pitchFamily="18" charset="0"/>
              </a:rPr>
              <a:t>MC for the low-energy &amp; high-energy detector system </a:t>
            </a:r>
            <a:r>
              <a:rPr lang="en-US" altLang="ko-KR" sz="1600" b="1" dirty="0" smtClean="0">
                <a:solidFill>
                  <a:srgbClr val="336699"/>
                </a:solidFill>
                <a:latin typeface="Georgia" pitchFamily="18" charset="0"/>
                <a:ea typeface="맑은 고딕"/>
              </a:rPr>
              <a:t> </a:t>
            </a:r>
            <a:endParaRPr lang="en-US" altLang="ko-KR" sz="1600" b="1" dirty="0">
              <a:solidFill>
                <a:srgbClr val="336699"/>
              </a:solidFill>
              <a:latin typeface="Georgia" pitchFamily="18" charset="0"/>
              <a:ea typeface="맑은 고딕"/>
            </a:endParaRPr>
          </a:p>
          <a:p>
            <a:pPr marL="324000" indent="-324000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ko-KR" sz="1600" b="1" dirty="0" smtClean="0">
                <a:solidFill>
                  <a:srgbClr val="336699"/>
                </a:solidFill>
                <a:latin typeface="Georgia" pitchFamily="18" charset="0"/>
              </a:rPr>
              <a:t>Ordered 15 scintillator blocks to build ~ a few 2x2 super modules </a:t>
            </a:r>
          </a:p>
          <a:p>
            <a:pPr marL="324000" indent="-324000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ko-KR" sz="1600" b="1" dirty="0" smtClean="0">
                <a:solidFill>
                  <a:srgbClr val="336699"/>
                </a:solidFill>
                <a:latin typeface="Georgia" pitchFamily="18" charset="0"/>
              </a:rPr>
              <a:t>Comparison of the detector properties for </a:t>
            </a:r>
            <a:r>
              <a:rPr lang="en-US" altLang="ko-KR" sz="1600" b="1" dirty="0" err="1" smtClean="0">
                <a:solidFill>
                  <a:srgbClr val="336699"/>
                </a:solidFill>
                <a:latin typeface="Georgia" pitchFamily="18" charset="0"/>
              </a:rPr>
              <a:t>Raxon</a:t>
            </a:r>
            <a:r>
              <a:rPr lang="en-US" altLang="ko-KR" sz="1600" b="1" dirty="0" smtClean="0">
                <a:solidFill>
                  <a:srgbClr val="336699"/>
                </a:solidFill>
                <a:latin typeface="Georgia" pitchFamily="18" charset="0"/>
              </a:rPr>
              <a:t> and </a:t>
            </a:r>
            <a:r>
              <a:rPr lang="en-US" altLang="ko-KR" sz="1600" b="1" dirty="0" err="1" smtClean="0">
                <a:solidFill>
                  <a:srgbClr val="336699"/>
                </a:solidFill>
                <a:latin typeface="Georgia" pitchFamily="18" charset="0"/>
              </a:rPr>
              <a:t>Bicron</a:t>
            </a:r>
            <a:r>
              <a:rPr lang="en-US" altLang="ko-KR" sz="1600" b="1" dirty="0" smtClean="0">
                <a:solidFill>
                  <a:srgbClr val="336699"/>
                </a:solidFill>
                <a:latin typeface="Georgia" pitchFamily="18" charset="0"/>
              </a:rPr>
              <a:t> modules  </a:t>
            </a:r>
          </a:p>
          <a:p>
            <a:pPr>
              <a:spcAft>
                <a:spcPts val="600"/>
              </a:spcAft>
            </a:pPr>
            <a:endParaRPr lang="en-US" altLang="ko-KR" sz="1600" b="1" dirty="0" smtClean="0">
              <a:solidFill>
                <a:srgbClr val="336699"/>
              </a:solidFill>
              <a:latin typeface="Georgia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ko-KR" b="1" dirty="0" smtClean="0">
                <a:solidFill>
                  <a:srgbClr val="6699FF"/>
                </a:solidFill>
                <a:latin typeface="Georgia" pitchFamily="18" charset="0"/>
              </a:rPr>
              <a:t>But, realized </a:t>
            </a:r>
            <a:r>
              <a:rPr lang="en-US" altLang="ko-KR" b="1" dirty="0" smtClean="0">
                <a:solidFill>
                  <a:srgbClr val="C00000"/>
                </a:solidFill>
                <a:latin typeface="Georgia" pitchFamily="18" charset="0"/>
              </a:rPr>
              <a:t>3x3 modules </a:t>
            </a:r>
            <a:r>
              <a:rPr lang="en-US" altLang="ko-KR" b="1" smtClean="0">
                <a:solidFill>
                  <a:srgbClr val="6699FF"/>
                </a:solidFill>
                <a:latin typeface="Georgia" pitchFamily="18" charset="0"/>
              </a:rPr>
              <a:t>is minimum </a:t>
            </a:r>
            <a:r>
              <a:rPr lang="en-US" altLang="ko-KR" b="1" dirty="0" smtClean="0">
                <a:solidFill>
                  <a:srgbClr val="6699FF"/>
                </a:solidFill>
                <a:latin typeface="Georgia" pitchFamily="18" charset="0"/>
              </a:rPr>
              <a:t>size of the </a:t>
            </a:r>
            <a:r>
              <a:rPr lang="en-US" altLang="ko-KR" b="1" smtClean="0">
                <a:solidFill>
                  <a:srgbClr val="6699FF"/>
                </a:solidFill>
                <a:latin typeface="Georgia" pitchFamily="18" charset="0"/>
              </a:rPr>
              <a:t>detector units </a:t>
            </a:r>
            <a:r>
              <a:rPr lang="en-US" altLang="ko-KR" b="1" dirty="0" smtClean="0">
                <a:solidFill>
                  <a:srgbClr val="6699FF"/>
                </a:solidFill>
                <a:latin typeface="Georgia" pitchFamily="18" charset="0"/>
              </a:rPr>
              <a:t>to investigate the realistic neutron data: </a:t>
            </a:r>
          </a:p>
          <a:p>
            <a:pPr marL="46800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ko-KR" sz="1600" b="1" dirty="0" smtClean="0">
                <a:solidFill>
                  <a:srgbClr val="002060"/>
                </a:solidFill>
                <a:latin typeface="Georgia" pitchFamily="18" charset="0"/>
              </a:rPr>
              <a:t>Neutron-hit clusters (cluster size, time bet. hits) </a:t>
            </a:r>
          </a:p>
          <a:p>
            <a:pPr marL="46800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ko-KR" sz="1600" b="1" dirty="0" smtClean="0">
                <a:solidFill>
                  <a:srgbClr val="002060"/>
                </a:solidFill>
                <a:latin typeface="Georgia" pitchFamily="18" charset="0"/>
              </a:rPr>
              <a:t>Multi-neutron events (directly affects to the efficiency) </a:t>
            </a:r>
            <a:endParaRPr lang="en-US" altLang="ko-KR" sz="1600" b="1" dirty="0">
              <a:solidFill>
                <a:srgbClr val="002060"/>
              </a:solidFill>
              <a:latin typeface="Georgia" pitchFamily="18" charset="0"/>
            </a:endParaRPr>
          </a:p>
          <a:p>
            <a:pPr marL="324000" indent="-324000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ko-KR" sz="1600" b="1" dirty="0" smtClean="0">
                <a:solidFill>
                  <a:srgbClr val="336699"/>
                </a:solidFill>
                <a:latin typeface="Georgia" pitchFamily="18" charset="0"/>
              </a:rPr>
              <a:t>Build </a:t>
            </a:r>
            <a:r>
              <a:rPr lang="en-US" altLang="ko-KR" sz="1600" b="1" dirty="0">
                <a:solidFill>
                  <a:srgbClr val="336699"/>
                </a:solidFill>
                <a:latin typeface="Georgia" pitchFamily="18" charset="0"/>
              </a:rPr>
              <a:t>a</a:t>
            </a:r>
            <a:r>
              <a:rPr lang="en-US" altLang="ko-KR" sz="1600" b="1" dirty="0" smtClean="0">
                <a:solidFill>
                  <a:srgbClr val="336699"/>
                </a:solidFill>
                <a:latin typeface="Georgia" pitchFamily="18" charset="0"/>
              </a:rPr>
              <a:t> super module composed of 7 unit detectors </a:t>
            </a:r>
            <a:r>
              <a:rPr lang="en-US" altLang="ko-KR" sz="16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endParaRPr lang="en-US" altLang="ko-KR" sz="16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marL="324000" indent="-324000">
              <a:spcAft>
                <a:spcPts val="600"/>
              </a:spcAft>
            </a:pPr>
            <a:r>
              <a:rPr lang="en-US" altLang="ko-KR" sz="1600" b="1" dirty="0" smtClean="0">
                <a:solidFill>
                  <a:srgbClr val="006666"/>
                </a:solidFill>
                <a:latin typeface="Georgia" pitchFamily="18" charset="0"/>
                <a:ea typeface="맑은 고딕"/>
              </a:rPr>
              <a:t>    → </a:t>
            </a:r>
            <a:r>
              <a:rPr lang="en-US" altLang="ko-KR" sz="1600" b="1" dirty="0" smtClean="0">
                <a:solidFill>
                  <a:srgbClr val="006666"/>
                </a:solidFill>
                <a:latin typeface="Georgia" pitchFamily="18" charset="0"/>
                <a:ea typeface="맑은 고딕"/>
              </a:rPr>
              <a:t>4 </a:t>
            </a:r>
            <a:r>
              <a:rPr lang="en-US" altLang="ko-KR" sz="1600" b="1" dirty="0" err="1" smtClean="0">
                <a:solidFill>
                  <a:srgbClr val="006666"/>
                </a:solidFill>
                <a:latin typeface="Georgia" pitchFamily="18" charset="0"/>
                <a:ea typeface="맑은 고딕"/>
              </a:rPr>
              <a:t>Raxon</a:t>
            </a:r>
            <a:r>
              <a:rPr lang="en-US" altLang="ko-KR" sz="1600" b="1" dirty="0" smtClean="0">
                <a:solidFill>
                  <a:srgbClr val="006666"/>
                </a:solidFill>
                <a:latin typeface="Georgia" pitchFamily="18" charset="0"/>
                <a:ea typeface="맑은 고딕"/>
              </a:rPr>
              <a:t> and 3 </a:t>
            </a:r>
            <a:r>
              <a:rPr lang="en-US" altLang="ko-KR" sz="1600" b="1" dirty="0" err="1" smtClean="0">
                <a:solidFill>
                  <a:srgbClr val="006666"/>
                </a:solidFill>
                <a:latin typeface="Georgia" pitchFamily="18" charset="0"/>
                <a:ea typeface="맑은 고딕"/>
              </a:rPr>
              <a:t>Bicron</a:t>
            </a:r>
            <a:r>
              <a:rPr lang="en-US" altLang="ko-KR" sz="1600" b="1" dirty="0" smtClean="0">
                <a:solidFill>
                  <a:srgbClr val="006666"/>
                </a:solidFill>
                <a:latin typeface="Georgia" pitchFamily="18" charset="0"/>
                <a:ea typeface="맑은 고딕"/>
              </a:rPr>
              <a:t> modules  </a:t>
            </a:r>
            <a:r>
              <a:rPr lang="en-US" altLang="ko-KR" sz="1600" b="1" dirty="0" smtClean="0">
                <a:solidFill>
                  <a:srgbClr val="006666"/>
                </a:solidFill>
                <a:latin typeface="Georgia" pitchFamily="18" charset="0"/>
                <a:ea typeface="맑은 고딕"/>
              </a:rPr>
              <a:t> </a:t>
            </a:r>
            <a:endParaRPr lang="en-US" altLang="ko-KR" sz="1600" b="1" dirty="0" smtClean="0">
              <a:solidFill>
                <a:srgbClr val="006666"/>
              </a:solidFill>
              <a:latin typeface="Georgia" pitchFamily="18" charset="0"/>
            </a:endParaRPr>
          </a:p>
          <a:p>
            <a:pPr marL="324000" indent="-324000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ko-KR" sz="1600" b="1" dirty="0" smtClean="0">
                <a:solidFill>
                  <a:srgbClr val="006666"/>
                </a:solidFill>
                <a:latin typeface="Georgia" pitchFamily="18" charset="0"/>
                <a:ea typeface="맑은 고딕"/>
              </a:rPr>
              <a:t>Tests with a </a:t>
            </a:r>
            <a:r>
              <a:rPr lang="en-US" altLang="ko-KR" sz="1600" b="1" baseline="30000" dirty="0">
                <a:solidFill>
                  <a:srgbClr val="006666"/>
                </a:solidFill>
                <a:latin typeface="Georgia" pitchFamily="18" charset="0"/>
                <a:ea typeface="맑은 고딕"/>
              </a:rPr>
              <a:t>252</a:t>
            </a:r>
            <a:r>
              <a:rPr lang="en-US" altLang="ko-KR" sz="1600" b="1" dirty="0">
                <a:solidFill>
                  <a:srgbClr val="006666"/>
                </a:solidFill>
                <a:latin typeface="Georgia" pitchFamily="18" charset="0"/>
                <a:ea typeface="맑은 고딕"/>
              </a:rPr>
              <a:t>Cf and fast neutrons produced by proton beams (KIRAMS)</a:t>
            </a:r>
            <a:endParaRPr lang="en-US" altLang="ko-KR" sz="1600" b="1" dirty="0" smtClean="0">
              <a:solidFill>
                <a:srgbClr val="336699"/>
              </a:solidFill>
              <a:latin typeface="Georgia" pitchFamily="18" charset="0"/>
            </a:endParaRPr>
          </a:p>
          <a:p>
            <a:pPr marL="324000" indent="-324000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ko-KR" sz="1600" b="1" dirty="0" smtClean="0">
                <a:solidFill>
                  <a:srgbClr val="336699"/>
                </a:solidFill>
                <a:latin typeface="Georgia" pitchFamily="18" charset="0"/>
              </a:rPr>
              <a:t>~ 10</a:t>
            </a:r>
            <a:r>
              <a:rPr lang="en-US" altLang="ko-KR" sz="1600" b="1" dirty="0" smtClean="0">
                <a:solidFill>
                  <a:srgbClr val="336699"/>
                </a:solidFill>
                <a:latin typeface="Georgia" pitchFamily="18" charset="0"/>
              </a:rPr>
              <a:t> </a:t>
            </a:r>
            <a:r>
              <a:rPr lang="en-US" altLang="ko-KR" sz="1600" b="1" dirty="0" err="1" smtClean="0">
                <a:solidFill>
                  <a:srgbClr val="336699"/>
                </a:solidFill>
                <a:latin typeface="Georgia" pitchFamily="18" charset="0"/>
              </a:rPr>
              <a:t>Bicron</a:t>
            </a:r>
            <a:r>
              <a:rPr lang="en-US" altLang="ko-KR" sz="1600" b="1" dirty="0" smtClean="0">
                <a:solidFill>
                  <a:srgbClr val="336699"/>
                </a:solidFill>
                <a:latin typeface="Georgia" pitchFamily="18" charset="0"/>
              </a:rPr>
              <a:t> scintillator blocks with the same size will arrive us.    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B3D3-8ECF-490D-A7B6-D250DD8229AD}" type="datetime1">
              <a:rPr lang="ko-KR" altLang="en-US" smtClean="0"/>
              <a:t>2013-09-05</a:t>
            </a:fld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IBS</a:t>
            </a:r>
            <a:endParaRPr lang="ko-K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B3BC-71B1-4F03-AD02-F4B03FDFE188}" type="datetime1">
              <a:rPr lang="ko-KR" altLang="en-US" smtClean="0"/>
              <a:t>2013-09-05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IBS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39027" y="369813"/>
            <a:ext cx="8712968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indent="-324000">
              <a:spcAft>
                <a:spcPts val="600"/>
              </a:spcAft>
            </a:pPr>
            <a:r>
              <a:rPr lang="en-US" altLang="ko-KR" b="1" dirty="0" smtClean="0">
                <a:solidFill>
                  <a:srgbClr val="C00000"/>
                </a:solidFill>
                <a:latin typeface="Georgia" pitchFamily="18" charset="0"/>
              </a:rPr>
              <a:t>Plans </a:t>
            </a:r>
            <a:endParaRPr lang="en-US" altLang="ko-KR" b="1" dirty="0">
              <a:solidFill>
                <a:srgbClr val="C00000"/>
              </a:solidFill>
              <a:latin typeface="Georgia" pitchFamily="18" charset="0"/>
            </a:endParaRPr>
          </a:p>
          <a:p>
            <a:pPr marL="324000" indent="-324000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ko-KR" sz="1600" b="1" dirty="0" smtClean="0">
                <a:solidFill>
                  <a:srgbClr val="336699"/>
                </a:solidFill>
              </a:rPr>
              <a:t>Optimization of light guides</a:t>
            </a:r>
          </a:p>
          <a:p>
            <a:pPr>
              <a:spcAft>
                <a:spcPts val="600"/>
              </a:spcAft>
            </a:pPr>
            <a:r>
              <a:rPr lang="en-US" altLang="ko-KR" sz="1600" b="1" dirty="0" smtClean="0">
                <a:solidFill>
                  <a:srgbClr val="336699"/>
                </a:solidFill>
              </a:rPr>
              <a:t> </a:t>
            </a:r>
            <a:r>
              <a:rPr lang="en-US" altLang="ko-KR" sz="1600" b="1" dirty="0">
                <a:solidFill>
                  <a:srgbClr val="006666"/>
                </a:solidFill>
                <a:ea typeface="맑은 고딕"/>
              </a:rPr>
              <a:t> </a:t>
            </a:r>
            <a:r>
              <a:rPr lang="en-US" altLang="ko-KR" sz="1600" b="1" dirty="0" smtClean="0">
                <a:solidFill>
                  <a:srgbClr val="006666"/>
                </a:solidFill>
                <a:ea typeface="맑은 고딕"/>
              </a:rPr>
              <a:t>   → The typical long-conical shape ones cause light loss due to attenuation. </a:t>
            </a:r>
          </a:p>
          <a:p>
            <a:pPr>
              <a:spcAft>
                <a:spcPts val="600"/>
              </a:spcAft>
            </a:pPr>
            <a:r>
              <a:rPr lang="en-US" altLang="ko-KR" sz="1600" b="1" dirty="0">
                <a:solidFill>
                  <a:srgbClr val="006666"/>
                </a:solidFill>
                <a:ea typeface="맑은 고딕"/>
              </a:rPr>
              <a:t> </a:t>
            </a:r>
            <a:r>
              <a:rPr lang="en-US" altLang="ko-KR" sz="1600" b="1" dirty="0" smtClean="0">
                <a:solidFill>
                  <a:srgbClr val="006666"/>
                </a:solidFill>
                <a:ea typeface="맑은 고딕"/>
              </a:rPr>
              <a:t>    → Min. detectable energy with eff. = 50% should be ~ 2 MeV instead of 5~6 MeV.       </a:t>
            </a:r>
            <a:r>
              <a:rPr lang="en-US" altLang="ko-KR" sz="1600" b="1" dirty="0" smtClean="0">
                <a:solidFill>
                  <a:srgbClr val="336699"/>
                </a:solidFill>
              </a:rPr>
              <a:t>        </a:t>
            </a:r>
          </a:p>
          <a:p>
            <a:pPr marL="324000" indent="-324000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ko-KR" sz="1600" b="1" dirty="0" smtClean="0">
                <a:solidFill>
                  <a:srgbClr val="336699"/>
                </a:solidFill>
              </a:rPr>
              <a:t>By the end of</a:t>
            </a:r>
            <a:r>
              <a:rPr lang="ko-KR" altLang="en-US" sz="1600" b="1" dirty="0" smtClean="0">
                <a:solidFill>
                  <a:srgbClr val="336699"/>
                </a:solidFill>
              </a:rPr>
              <a:t> </a:t>
            </a:r>
            <a:r>
              <a:rPr lang="en-US" altLang="ko-KR" sz="1600" b="1" dirty="0" smtClean="0">
                <a:solidFill>
                  <a:srgbClr val="336699"/>
                </a:solidFill>
              </a:rPr>
              <a:t>Sept. : construction of a super modules composed 7 detector modules  </a:t>
            </a:r>
            <a:r>
              <a:rPr lang="en-US" altLang="ko-KR" sz="1600" b="1" dirty="0" smtClean="0">
                <a:solidFill>
                  <a:srgbClr val="006666"/>
                </a:solidFill>
                <a:ea typeface="맑은 고딕"/>
              </a:rPr>
              <a:t>→ </a:t>
            </a:r>
            <a:r>
              <a:rPr lang="en-US" altLang="ko-KR" sz="1600" b="1" dirty="0">
                <a:solidFill>
                  <a:srgbClr val="006666"/>
                </a:solidFill>
                <a:ea typeface="맑은 고딕"/>
              </a:rPr>
              <a:t>Test </a:t>
            </a:r>
            <a:r>
              <a:rPr lang="en-US" altLang="ko-KR" sz="1600" b="1" dirty="0" smtClean="0">
                <a:solidFill>
                  <a:srgbClr val="006666"/>
                </a:solidFill>
                <a:ea typeface="맑은 고딕"/>
              </a:rPr>
              <a:t>with </a:t>
            </a:r>
            <a:r>
              <a:rPr lang="en-US" altLang="ko-KR" sz="1600" b="1" dirty="0">
                <a:solidFill>
                  <a:srgbClr val="006666"/>
                </a:solidFill>
                <a:ea typeface="맑은 고딕"/>
              </a:rPr>
              <a:t>a </a:t>
            </a:r>
            <a:r>
              <a:rPr lang="en-US" altLang="ko-KR" sz="1600" b="1" baseline="30000" dirty="0">
                <a:solidFill>
                  <a:srgbClr val="006666"/>
                </a:solidFill>
                <a:ea typeface="맑은 고딕"/>
              </a:rPr>
              <a:t>252</a:t>
            </a:r>
            <a:r>
              <a:rPr lang="en-US" altLang="ko-KR" sz="1600" b="1" dirty="0">
                <a:solidFill>
                  <a:srgbClr val="006666"/>
                </a:solidFill>
                <a:ea typeface="맑은 고딕"/>
              </a:rPr>
              <a:t>Cf</a:t>
            </a:r>
            <a:r>
              <a:rPr lang="en-US" altLang="ko-KR" sz="1600" b="1" dirty="0" smtClean="0">
                <a:solidFill>
                  <a:srgbClr val="336699"/>
                </a:solidFill>
              </a:rPr>
              <a:t>        </a:t>
            </a:r>
            <a:endParaRPr lang="en-US" altLang="ko-KR" sz="1600" b="1" dirty="0">
              <a:solidFill>
                <a:srgbClr val="336699"/>
              </a:solidFill>
            </a:endParaRPr>
          </a:p>
          <a:p>
            <a:pPr marL="324000" indent="-324000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ko-KR" sz="1600" b="1" dirty="0">
                <a:solidFill>
                  <a:srgbClr val="336699"/>
                </a:solidFill>
              </a:rPr>
              <a:t>By </a:t>
            </a:r>
            <a:r>
              <a:rPr lang="en-US" altLang="ko-KR" sz="1600" b="1" dirty="0" smtClean="0">
                <a:solidFill>
                  <a:srgbClr val="336699"/>
                </a:solidFill>
              </a:rPr>
              <a:t>the end </a:t>
            </a:r>
            <a:r>
              <a:rPr lang="en-US" altLang="ko-KR" sz="1600" b="1" dirty="0">
                <a:solidFill>
                  <a:srgbClr val="336699"/>
                </a:solidFill>
              </a:rPr>
              <a:t>of </a:t>
            </a:r>
            <a:r>
              <a:rPr lang="en-US" altLang="ko-KR" sz="1600" b="1" dirty="0" smtClean="0">
                <a:solidFill>
                  <a:srgbClr val="336699"/>
                </a:solidFill>
              </a:rPr>
              <a:t>2013: </a:t>
            </a:r>
          </a:p>
          <a:p>
            <a:pPr>
              <a:spcAft>
                <a:spcPts val="600"/>
              </a:spcAft>
            </a:pPr>
            <a:r>
              <a:rPr lang="en-US" altLang="ko-KR" sz="1600" b="1" dirty="0">
                <a:solidFill>
                  <a:srgbClr val="006666"/>
                </a:solidFill>
                <a:ea typeface="맑은 고딕"/>
              </a:rPr>
              <a:t> </a:t>
            </a:r>
            <a:r>
              <a:rPr lang="en-US" altLang="ko-KR" sz="1600" b="1" dirty="0" smtClean="0">
                <a:solidFill>
                  <a:srgbClr val="006666"/>
                </a:solidFill>
                <a:ea typeface="맑은 고딕"/>
              </a:rPr>
              <a:t>    → </a:t>
            </a:r>
            <a:r>
              <a:rPr lang="en-US" altLang="ko-KR" sz="1600" b="1" dirty="0">
                <a:solidFill>
                  <a:srgbClr val="006666"/>
                </a:solidFill>
                <a:ea typeface="맑은 고딕"/>
              </a:rPr>
              <a:t>Test with </a:t>
            </a:r>
            <a:r>
              <a:rPr lang="en-US" altLang="ko-KR" sz="1600" b="1" dirty="0" smtClean="0">
                <a:solidFill>
                  <a:srgbClr val="006666"/>
                </a:solidFill>
                <a:ea typeface="맑은 고딕"/>
              </a:rPr>
              <a:t>fast neutrons at KIRAMS</a:t>
            </a:r>
            <a:r>
              <a:rPr lang="en-US" altLang="ko-KR" sz="1600" b="1" dirty="0" smtClean="0">
                <a:solidFill>
                  <a:srgbClr val="336699"/>
                </a:solidFill>
              </a:rPr>
              <a:t>        </a:t>
            </a:r>
            <a:endParaRPr lang="en-US" altLang="ko-KR" sz="1600" b="1" dirty="0">
              <a:solidFill>
                <a:srgbClr val="336699"/>
              </a:solidFill>
            </a:endParaRPr>
          </a:p>
          <a:p>
            <a:pPr marL="540000" indent="-324000">
              <a:spcAft>
                <a:spcPts val="300"/>
              </a:spcAft>
              <a:buFont typeface="Wingdings" pitchFamily="2" charset="2"/>
              <a:buChar char="§"/>
            </a:pPr>
            <a:r>
              <a:rPr lang="en-US" altLang="ko-KR" sz="1600" b="1" dirty="0" smtClean="0">
                <a:solidFill>
                  <a:srgbClr val="002060"/>
                </a:solidFill>
              </a:rPr>
              <a:t>Proton </a:t>
            </a:r>
            <a:r>
              <a:rPr lang="en-US" altLang="ko-KR" sz="1600" b="1" dirty="0">
                <a:solidFill>
                  <a:srgbClr val="002060"/>
                </a:solidFill>
              </a:rPr>
              <a:t>rate for 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trigger ~ 5 x 10</a:t>
            </a:r>
            <a:r>
              <a:rPr lang="en-US" altLang="ko-KR" sz="1600" b="1" baseline="30000" dirty="0" smtClean="0">
                <a:solidFill>
                  <a:srgbClr val="002060"/>
                </a:solidFill>
              </a:rPr>
              <a:t>4 </a:t>
            </a:r>
            <a:endParaRPr lang="en-US" altLang="ko-KR" sz="1600" b="1" baseline="30000" dirty="0">
              <a:solidFill>
                <a:srgbClr val="002060"/>
              </a:solidFill>
            </a:endParaRPr>
          </a:p>
          <a:p>
            <a:pPr marL="540000" indent="-324000">
              <a:spcAft>
                <a:spcPts val="300"/>
              </a:spcAft>
              <a:buFont typeface="Wingdings" pitchFamily="2" charset="2"/>
              <a:buChar char="§"/>
            </a:pPr>
            <a:r>
              <a:rPr lang="en-US" altLang="ko-KR" sz="1600" b="1" dirty="0">
                <a:solidFill>
                  <a:srgbClr val="002060"/>
                </a:solidFill>
              </a:rPr>
              <a:t>~ 40 MeV 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and 1 </a:t>
            </a:r>
            <a:r>
              <a:rPr lang="en-US" altLang="ko-KR" sz="1600" b="1" dirty="0" err="1">
                <a:solidFill>
                  <a:srgbClr val="002060"/>
                </a:solidFill>
              </a:rPr>
              <a:t>nA</a:t>
            </a:r>
            <a:r>
              <a:rPr lang="en-US" altLang="ko-KR" sz="1600" b="1" dirty="0">
                <a:solidFill>
                  <a:srgbClr val="002060"/>
                </a:solidFill>
              </a:rPr>
              <a:t> proton 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beams </a:t>
            </a:r>
            <a:endParaRPr lang="en-US" altLang="ko-KR" sz="1600" b="1" dirty="0">
              <a:solidFill>
                <a:srgbClr val="002060"/>
              </a:solidFill>
            </a:endParaRPr>
          </a:p>
          <a:p>
            <a:pPr marL="540000" indent="-324000">
              <a:spcAft>
                <a:spcPts val="300"/>
              </a:spcAft>
              <a:buFont typeface="Wingdings" pitchFamily="2" charset="2"/>
              <a:buChar char="§"/>
            </a:pPr>
            <a:r>
              <a:rPr lang="en-US" altLang="ko-KR" sz="1600" b="1" dirty="0">
                <a:solidFill>
                  <a:srgbClr val="002060"/>
                </a:solidFill>
              </a:rPr>
              <a:t>A series of collimators: 20-mm thick PMMA panel with a hole matrix </a:t>
            </a:r>
          </a:p>
          <a:p>
            <a:pPr marL="540000" indent="-324000">
              <a:spcAft>
                <a:spcPts val="300"/>
              </a:spcAft>
              <a:buFont typeface="Wingdings" pitchFamily="2" charset="2"/>
              <a:buChar char="§"/>
            </a:pPr>
            <a:r>
              <a:rPr lang="en-US" altLang="ko-KR" sz="1600" b="1" dirty="0">
                <a:solidFill>
                  <a:srgbClr val="002060"/>
                </a:solidFill>
              </a:rPr>
              <a:t>Fe neutron production target: 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6-mm </a:t>
            </a:r>
            <a:r>
              <a:rPr lang="en-US" altLang="ko-KR" sz="1600" b="1" dirty="0">
                <a:solidFill>
                  <a:srgbClr val="002060"/>
                </a:solidFill>
              </a:rPr>
              <a:t>thick iron plate </a:t>
            </a:r>
          </a:p>
          <a:p>
            <a:pPr marL="540000" indent="-324000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ko-KR" sz="1600" b="1" dirty="0" smtClean="0">
                <a:solidFill>
                  <a:srgbClr val="002060"/>
                </a:solidFill>
              </a:rPr>
              <a:t>Dead time allowed for DAQ ~ 0.85   </a:t>
            </a:r>
            <a:endParaRPr lang="en-US" altLang="ko-KR" sz="1600" b="1" dirty="0">
              <a:solidFill>
                <a:srgbClr val="002060"/>
              </a:solidFill>
            </a:endParaRPr>
          </a:p>
          <a:p>
            <a:pPr marL="324000" indent="-324000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ko-KR" sz="1600" b="1" dirty="0">
                <a:solidFill>
                  <a:srgbClr val="336699"/>
                </a:solidFill>
              </a:rPr>
              <a:t>By the end of </a:t>
            </a:r>
            <a:r>
              <a:rPr lang="en-US" altLang="ko-KR" sz="1600" b="1" dirty="0" smtClean="0">
                <a:solidFill>
                  <a:srgbClr val="336699"/>
                </a:solidFill>
              </a:rPr>
              <a:t>2013 fiscal year: </a:t>
            </a:r>
            <a:endParaRPr lang="en-US" altLang="ko-KR" sz="1600" b="1" dirty="0">
              <a:solidFill>
                <a:srgbClr val="336699"/>
              </a:solidFill>
            </a:endParaRPr>
          </a:p>
          <a:p>
            <a:pPr marL="324000" indent="-324000"/>
            <a:r>
              <a:rPr lang="en-US" altLang="ko-KR" sz="1600" b="1" dirty="0">
                <a:solidFill>
                  <a:srgbClr val="006666"/>
                </a:solidFill>
                <a:ea typeface="맑은 고딕"/>
              </a:rPr>
              <a:t> → </a:t>
            </a:r>
            <a:r>
              <a:rPr lang="en-US" altLang="ko-KR" sz="1600" b="1" dirty="0" smtClean="0">
                <a:solidFill>
                  <a:srgbClr val="006666"/>
                </a:solidFill>
                <a:ea typeface="맑은 고딕"/>
              </a:rPr>
              <a:t>Construct and test of a second super module</a:t>
            </a:r>
            <a:r>
              <a:rPr lang="en-US" altLang="ko-KR" sz="1600" b="1" dirty="0" smtClean="0">
                <a:solidFill>
                  <a:srgbClr val="336699"/>
                </a:solidFill>
              </a:rPr>
              <a:t>    </a:t>
            </a:r>
          </a:p>
          <a:p>
            <a:pPr marL="324000" indent="-324000"/>
            <a:r>
              <a:rPr lang="en-US" altLang="ko-KR" sz="1600" b="1" dirty="0" smtClean="0">
                <a:solidFill>
                  <a:srgbClr val="336699"/>
                </a:solidFill>
              </a:rPr>
              <a:t>    </a:t>
            </a:r>
            <a:endParaRPr lang="en-US" altLang="ko-KR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24000" indent="-324000">
              <a:spcAft>
                <a:spcPts val="600"/>
              </a:spcAft>
            </a:pPr>
            <a:r>
              <a:rPr lang="en-US" altLang="ko-KR" b="1" dirty="0" smtClean="0">
                <a:solidFill>
                  <a:srgbClr val="C00000"/>
                </a:solidFill>
              </a:rPr>
              <a:t>Presentations </a:t>
            </a:r>
            <a:endParaRPr lang="en-US" altLang="ko-KR" b="1" dirty="0">
              <a:solidFill>
                <a:srgbClr val="C00000"/>
              </a:solidFill>
            </a:endParaRPr>
          </a:p>
          <a:p>
            <a:pPr marL="324000" indent="-324000"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ko-KR" sz="1600" b="1" dirty="0" smtClean="0">
                <a:solidFill>
                  <a:srgbClr val="002060"/>
                </a:solidFill>
              </a:rPr>
              <a:t>2013 Fall KPS: Oral presentation  </a:t>
            </a:r>
          </a:p>
          <a:p>
            <a:pPr marL="324000" indent="-324000"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ko-KR" sz="1600" b="1" dirty="0" smtClean="0">
                <a:solidFill>
                  <a:srgbClr val="002060"/>
                </a:solidFill>
              </a:rPr>
              <a:t>IEEE NSS/MIC: Poster (conference note required ?) </a:t>
            </a:r>
          </a:p>
          <a:p>
            <a:pPr marL="324000" indent="-324000"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ko-KR" sz="1600" b="1" dirty="0" smtClean="0">
                <a:solidFill>
                  <a:srgbClr val="002060"/>
                </a:solidFill>
              </a:rPr>
              <a:t>ICABU: Poster (submission to JKPS required)   </a:t>
            </a:r>
            <a:endParaRPr lang="en-US" altLang="ko-KR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68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CD72-5592-4BDE-AA36-48DAD25769DA}" type="datetime1">
              <a:rPr lang="ko-KR" altLang="en-US" smtClean="0"/>
              <a:t>2013-09-05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IBS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2025-5847-4E3A-8D53-37341F6DB791}" type="slidenum">
              <a:rPr lang="ko-KR" altLang="en-US" smtClean="0"/>
              <a:pPr/>
              <a:t>6</a:t>
            </a:fld>
            <a:endParaRPr lang="ko-KR" altLang="en-US"/>
          </a:p>
        </p:txBody>
      </p:sp>
      <p:grpSp>
        <p:nvGrpSpPr>
          <p:cNvPr id="61" name="그룹 60"/>
          <p:cNvGrpSpPr/>
          <p:nvPr/>
        </p:nvGrpSpPr>
        <p:grpSpPr>
          <a:xfrm>
            <a:off x="107504" y="2204864"/>
            <a:ext cx="8928992" cy="4104456"/>
            <a:chOff x="107504" y="332656"/>
            <a:chExt cx="8928992" cy="4104456"/>
          </a:xfrm>
        </p:grpSpPr>
        <p:sp>
          <p:nvSpPr>
            <p:cNvPr id="5" name="직사각형 4"/>
            <p:cNvSpPr/>
            <p:nvPr/>
          </p:nvSpPr>
          <p:spPr>
            <a:xfrm>
              <a:off x="2267744" y="1484784"/>
              <a:ext cx="288032" cy="1584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107504" y="2132856"/>
              <a:ext cx="648072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3203848" y="1484784"/>
              <a:ext cx="288032" cy="1584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267744" y="2060848"/>
              <a:ext cx="288032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267744" y="2213248"/>
              <a:ext cx="288032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267744" y="2365648"/>
              <a:ext cx="288032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2267744" y="2492896"/>
              <a:ext cx="288032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2267744" y="1916832"/>
              <a:ext cx="288032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3203848" y="2204864"/>
              <a:ext cx="288032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4139952" y="1484784"/>
              <a:ext cx="288032" cy="1584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4139952" y="2204864"/>
              <a:ext cx="288032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4572000" y="1052736"/>
              <a:ext cx="360040" cy="115212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4572000" y="2348880"/>
              <a:ext cx="360040" cy="122413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5076056" y="1988840"/>
              <a:ext cx="144016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5004048" y="2564904"/>
              <a:ext cx="288032" cy="1008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7020272" y="1772816"/>
              <a:ext cx="1152128" cy="5040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7020272" y="2276872"/>
              <a:ext cx="1152128" cy="5040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8172400" y="1844824"/>
              <a:ext cx="864096" cy="36004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8172400" y="2348880"/>
              <a:ext cx="864096" cy="36004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5148064" y="3645024"/>
              <a:ext cx="0" cy="7200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7596336" y="3717032"/>
              <a:ext cx="0" cy="7200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4283968" y="3645024"/>
              <a:ext cx="0" cy="7200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>
              <a:off x="3347864" y="3645024"/>
              <a:ext cx="0" cy="7200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>
              <a:off x="2411760" y="3645024"/>
              <a:ext cx="0" cy="7200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>
              <a:off x="755576" y="3645024"/>
              <a:ext cx="0" cy="7200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직사각형 30"/>
            <p:cNvSpPr/>
            <p:nvPr/>
          </p:nvSpPr>
          <p:spPr>
            <a:xfrm>
              <a:off x="1157051" y="3861048"/>
              <a:ext cx="8322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002060"/>
                  </a:solidFill>
                  <a:latin typeface="Georgia" pitchFamily="18" charset="0"/>
                </a:rPr>
                <a:t>60 cm</a:t>
              </a:r>
              <a:endParaRPr lang="ko-KR" altLang="en-US" sz="1600" dirty="0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2453195" y="3851756"/>
              <a:ext cx="8066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002060"/>
                  </a:solidFill>
                  <a:latin typeface="Georgia" pitchFamily="18" charset="0"/>
                </a:rPr>
                <a:t>25 cm</a:t>
              </a:r>
              <a:endParaRPr lang="ko-KR" altLang="en-US" sz="1600" dirty="0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3456497" y="3861048"/>
              <a:ext cx="8066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002060"/>
                  </a:solidFill>
                  <a:latin typeface="Georgia" pitchFamily="18" charset="0"/>
                </a:rPr>
                <a:t>25 cm</a:t>
              </a:r>
              <a:endParaRPr lang="ko-KR" altLang="en-US" sz="1600" dirty="0"/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4320593" y="3861048"/>
              <a:ext cx="82747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002060"/>
                  </a:solidFill>
                  <a:latin typeface="Georgia" pitchFamily="18" charset="0"/>
                </a:rPr>
                <a:t>30 cm</a:t>
              </a:r>
              <a:endParaRPr lang="ko-KR" altLang="en-US" sz="1600" dirty="0"/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6084168" y="3861048"/>
              <a:ext cx="9236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002060"/>
                  </a:solidFill>
                  <a:latin typeface="Georgia" pitchFamily="18" charset="0"/>
                </a:rPr>
                <a:t>150 cm</a:t>
              </a:r>
              <a:endParaRPr lang="ko-KR" altLang="en-US" sz="1600" dirty="0"/>
            </a:p>
          </p:txBody>
        </p:sp>
        <p:sp>
          <p:nvSpPr>
            <p:cNvPr id="36" name="이등변 삼각형 35"/>
            <p:cNvSpPr/>
            <p:nvPr/>
          </p:nvSpPr>
          <p:spPr>
            <a:xfrm rot="16200000">
              <a:off x="1151622" y="1376772"/>
              <a:ext cx="1008112" cy="1800201"/>
            </a:xfrm>
            <a:prstGeom prst="triangle">
              <a:avLst/>
            </a:prstGeom>
            <a:solidFill>
              <a:srgbClr val="FF000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이등변 삼각형 37"/>
            <p:cNvSpPr/>
            <p:nvPr/>
          </p:nvSpPr>
          <p:spPr>
            <a:xfrm rot="16200000">
              <a:off x="2627784" y="1484784"/>
              <a:ext cx="216025" cy="936104"/>
            </a:xfrm>
            <a:prstGeom prst="triangle">
              <a:avLst/>
            </a:prstGeom>
            <a:solidFill>
              <a:srgbClr val="FF000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9" name="이등변 삼각형 38"/>
            <p:cNvSpPr/>
            <p:nvPr/>
          </p:nvSpPr>
          <p:spPr>
            <a:xfrm rot="16200000">
              <a:off x="2627784" y="1628801"/>
              <a:ext cx="216025" cy="936104"/>
            </a:xfrm>
            <a:prstGeom prst="triangle">
              <a:avLst/>
            </a:prstGeom>
            <a:solidFill>
              <a:srgbClr val="FF000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0" name="이등변 삼각형 39"/>
            <p:cNvSpPr/>
            <p:nvPr/>
          </p:nvSpPr>
          <p:spPr>
            <a:xfrm rot="16200000">
              <a:off x="2627784" y="1781201"/>
              <a:ext cx="216025" cy="936104"/>
            </a:xfrm>
            <a:prstGeom prst="triangle">
              <a:avLst/>
            </a:prstGeom>
            <a:solidFill>
              <a:srgbClr val="FF000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1" name="이등변 삼각형 40"/>
            <p:cNvSpPr/>
            <p:nvPr/>
          </p:nvSpPr>
          <p:spPr>
            <a:xfrm rot="16200000">
              <a:off x="2627784" y="2060847"/>
              <a:ext cx="216025" cy="936104"/>
            </a:xfrm>
            <a:prstGeom prst="triangle">
              <a:avLst/>
            </a:prstGeom>
            <a:solidFill>
              <a:srgbClr val="FF000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2" name="이등변 삼각형 41"/>
            <p:cNvSpPr/>
            <p:nvPr/>
          </p:nvSpPr>
          <p:spPr>
            <a:xfrm rot="16200000">
              <a:off x="2627784" y="1916831"/>
              <a:ext cx="216025" cy="936104"/>
            </a:xfrm>
            <a:prstGeom prst="triangle">
              <a:avLst/>
            </a:prstGeom>
            <a:solidFill>
              <a:srgbClr val="FF000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3" name="이등변 삼각형 42"/>
            <p:cNvSpPr/>
            <p:nvPr/>
          </p:nvSpPr>
          <p:spPr>
            <a:xfrm rot="16200000">
              <a:off x="3311859" y="1448781"/>
              <a:ext cx="576066" cy="1656184"/>
            </a:xfrm>
            <a:prstGeom prst="triangle">
              <a:avLst/>
            </a:prstGeom>
            <a:solidFill>
              <a:srgbClr val="FF000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4" name="이등변 삼각형 43"/>
            <p:cNvSpPr/>
            <p:nvPr/>
          </p:nvSpPr>
          <p:spPr>
            <a:xfrm rot="16200000">
              <a:off x="4283967" y="1916833"/>
              <a:ext cx="576066" cy="720080"/>
            </a:xfrm>
            <a:prstGeom prst="triangle">
              <a:avLst/>
            </a:prstGeom>
            <a:solidFill>
              <a:srgbClr val="FF000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4932040" y="2204864"/>
              <a:ext cx="288032" cy="144016"/>
            </a:xfrm>
            <a:prstGeom prst="rect">
              <a:avLst/>
            </a:prstGeom>
            <a:solidFill>
              <a:srgbClr val="FF00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107504" y="1105580"/>
              <a:ext cx="1598515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400" b="1" dirty="0" smtClean="0">
                  <a:latin typeface="Georgia" pitchFamily="18" charset="0"/>
                </a:rPr>
                <a:t>Proton beam</a:t>
              </a:r>
            </a:p>
            <a:p>
              <a:r>
                <a:rPr lang="en-US" altLang="ko-KR" sz="1400" b="1" dirty="0" smtClean="0">
                  <a:latin typeface="Georgia" pitchFamily="18" charset="0"/>
                </a:rPr>
                <a:t>0.2 </a:t>
              </a:r>
              <a:r>
                <a:rPr lang="en-US" altLang="ko-KR" sz="1400" b="1" dirty="0" err="1" smtClean="0">
                  <a:latin typeface="Georgia" pitchFamily="18" charset="0"/>
                </a:rPr>
                <a:t>nA</a:t>
              </a:r>
              <a:endParaRPr lang="en-US" altLang="ko-KR" sz="1400" b="1" dirty="0" smtClean="0">
                <a:latin typeface="Georgia" pitchFamily="18" charset="0"/>
              </a:endParaRPr>
            </a:p>
            <a:p>
              <a:r>
                <a:rPr lang="en-US" altLang="ko-KR" sz="1400" b="1" dirty="0" smtClean="0">
                  <a:latin typeface="Georgia" pitchFamily="18" charset="0"/>
                </a:rPr>
                <a:t>2</a:t>
              </a:r>
              <a:r>
                <a:rPr lang="en-US" altLang="ko-KR" sz="1400" b="1" dirty="0" smtClean="0">
                  <a:latin typeface="굴림" pitchFamily="50" charset="-127"/>
                  <a:ea typeface="굴림" pitchFamily="50" charset="-127"/>
                </a:rPr>
                <a:t>x</a:t>
              </a:r>
              <a:r>
                <a:rPr lang="en-US" altLang="ko-KR" sz="1400" b="1" dirty="0" smtClean="0">
                  <a:latin typeface="Georgia" pitchFamily="18" charset="0"/>
                </a:rPr>
                <a:t>10</a:t>
              </a:r>
              <a:r>
                <a:rPr lang="en-US" altLang="ko-KR" sz="1400" b="1" baseline="30000" dirty="0" smtClean="0">
                  <a:latin typeface="Georgia" pitchFamily="18" charset="0"/>
                </a:rPr>
                <a:t>9</a:t>
              </a:r>
              <a:r>
                <a:rPr lang="en-US" altLang="ko-KR" sz="1400" b="1" dirty="0" smtClean="0">
                  <a:latin typeface="Georgia" pitchFamily="18" charset="0"/>
                </a:rPr>
                <a:t> Hz </a:t>
              </a:r>
            </a:p>
            <a:p>
              <a:r>
                <a:rPr lang="en-US" altLang="ko-KR" sz="1400" b="1" dirty="0" smtClean="0">
                  <a:latin typeface="Georgia" pitchFamily="18" charset="0"/>
                  <a:ea typeface="맑은 고딕"/>
                </a:rPr>
                <a:t>FWHM ~ 6 mm</a:t>
              </a:r>
              <a:endParaRPr lang="ko-KR" altLang="en-US" sz="1400" b="1" dirty="0">
                <a:latin typeface="Georgia" pitchFamily="18" charset="0"/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1392858" y="2041684"/>
              <a:ext cx="8883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200" b="1" dirty="0" smtClean="0">
                  <a:latin typeface="Georgia" pitchFamily="18" charset="0"/>
                  <a:ea typeface="맑은 고딕"/>
                </a:rPr>
                <a:t>FWHM </a:t>
              </a:r>
            </a:p>
            <a:p>
              <a:pPr algn="ctr"/>
              <a:r>
                <a:rPr lang="en-US" altLang="ko-KR" sz="1200" b="1" dirty="0" smtClean="0">
                  <a:latin typeface="Georgia" pitchFamily="18" charset="0"/>
                  <a:ea typeface="맑은 고딕"/>
                </a:rPr>
                <a:t>~ 30 mm</a:t>
              </a:r>
              <a:endParaRPr lang="ko-KR" altLang="en-US" sz="1200" b="1" dirty="0">
                <a:latin typeface="Georgia" pitchFamily="18" charset="0"/>
              </a:endParaRPr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3419872" y="1700808"/>
              <a:ext cx="69281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b="1" dirty="0" smtClean="0">
                  <a:latin typeface="Georgia" pitchFamily="18" charset="0"/>
                </a:rPr>
                <a:t>10</a:t>
              </a:r>
              <a:r>
                <a:rPr lang="en-US" altLang="ko-KR" sz="1200" b="1" baseline="30000" dirty="0" smtClean="0">
                  <a:latin typeface="Georgia" pitchFamily="18" charset="0"/>
                </a:rPr>
                <a:t>6</a:t>
              </a:r>
              <a:r>
                <a:rPr lang="en-US" altLang="ko-KR" sz="1200" b="1" dirty="0" smtClean="0">
                  <a:latin typeface="Georgia" pitchFamily="18" charset="0"/>
                </a:rPr>
                <a:t> </a:t>
              </a:r>
              <a:r>
                <a:rPr lang="en-US" altLang="ko-KR" sz="1200" b="1" dirty="0" smtClean="0">
                  <a:latin typeface="Georgia" pitchFamily="18" charset="0"/>
                </a:rPr>
                <a:t>Hz</a:t>
              </a: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5004048" y="1412776"/>
              <a:ext cx="13244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b="1" dirty="0" smtClean="0">
                  <a:latin typeface="Georgia" pitchFamily="18" charset="0"/>
                </a:rPr>
                <a:t>~ </a:t>
              </a:r>
              <a:r>
                <a:rPr lang="en-US" altLang="ko-KR" sz="1200" b="1" dirty="0" smtClean="0">
                  <a:latin typeface="Georgia" pitchFamily="18" charset="0"/>
                </a:rPr>
                <a:t>5 </a:t>
              </a:r>
              <a:r>
                <a:rPr lang="en-US" altLang="ko-KR" sz="1200" b="1" dirty="0" smtClean="0">
                  <a:latin typeface="굴림" pitchFamily="50" charset="-127"/>
                  <a:ea typeface="굴림" pitchFamily="50" charset="-127"/>
                </a:rPr>
                <a:t>x</a:t>
              </a:r>
              <a:r>
                <a:rPr lang="en-US" altLang="ko-KR" sz="1200" b="1" dirty="0" smtClean="0">
                  <a:latin typeface="Georgia" pitchFamily="18" charset="0"/>
                </a:rPr>
                <a:t> </a:t>
              </a:r>
              <a:r>
                <a:rPr lang="en-US" altLang="ko-KR" sz="1200" b="1" dirty="0" smtClean="0">
                  <a:latin typeface="Georgia" pitchFamily="18" charset="0"/>
                </a:rPr>
                <a:t>10</a:t>
              </a:r>
              <a:r>
                <a:rPr lang="en-US" altLang="ko-KR" sz="1200" b="1" baseline="30000" dirty="0" smtClean="0">
                  <a:latin typeface="Georgia" pitchFamily="18" charset="0"/>
                </a:rPr>
                <a:t>4</a:t>
              </a:r>
              <a:r>
                <a:rPr lang="en-US" altLang="ko-KR" sz="1200" b="1" dirty="0" smtClean="0">
                  <a:latin typeface="Georgia" pitchFamily="18" charset="0"/>
                </a:rPr>
                <a:t> </a:t>
              </a:r>
              <a:r>
                <a:rPr lang="en-US" altLang="ko-KR" sz="1200" b="1" dirty="0" smtClean="0">
                  <a:latin typeface="Georgia" pitchFamily="18" charset="0"/>
                </a:rPr>
                <a:t>Hz</a:t>
              </a:r>
            </a:p>
            <a:p>
              <a:r>
                <a:rPr lang="en-US" altLang="ko-KR" sz="1200" b="1" dirty="0" smtClean="0">
                  <a:latin typeface="Georgia" pitchFamily="18" charset="0"/>
                </a:rPr>
                <a:t>at trigger PMT</a:t>
              </a: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1979712" y="2852936"/>
              <a:ext cx="8162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b="1" dirty="0" smtClean="0">
                  <a:latin typeface="Georgia" pitchFamily="18" charset="0"/>
                  <a:ea typeface="맑은 고딕"/>
                </a:rPr>
                <a:t>5 x 5</a:t>
              </a:r>
            </a:p>
            <a:p>
              <a:r>
                <a:rPr lang="en-US" altLang="ko-KR" sz="1200" b="1" dirty="0" smtClean="0">
                  <a:latin typeface="Georgia" pitchFamily="18" charset="0"/>
                  <a:ea typeface="맑은 고딕"/>
                </a:rPr>
                <a:t>2.5 mm </a:t>
              </a:r>
            </a:p>
            <a:p>
              <a:r>
                <a:rPr lang="en-US" altLang="ko-KR" sz="1200" b="1" dirty="0" smtClean="0">
                  <a:latin typeface="Georgia" pitchFamily="18" charset="0"/>
                  <a:ea typeface="맑은 고딕"/>
                </a:rPr>
                <a:t>holes</a:t>
              </a:r>
              <a:endParaRPr lang="ko-KR" altLang="en-US" sz="1200" dirty="0"/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2843808" y="3140968"/>
              <a:ext cx="129614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 smtClean="0">
                  <a:latin typeface="Georgia" pitchFamily="18" charset="0"/>
                  <a:ea typeface="맑은 고딕"/>
                </a:rPr>
                <a:t>5 mm hole</a:t>
              </a:r>
              <a:endParaRPr lang="ko-KR" altLang="en-US" sz="1200" dirty="0"/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3635896" y="1196752"/>
              <a:ext cx="129614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 smtClean="0">
                  <a:latin typeface="Georgia" pitchFamily="18" charset="0"/>
                  <a:ea typeface="맑은 고딕"/>
                </a:rPr>
                <a:t>5 mm hole</a:t>
              </a:r>
              <a:endParaRPr lang="ko-KR" altLang="en-US" sz="1200" dirty="0"/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2554184" y="1556792"/>
              <a:ext cx="7344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b="1" dirty="0" smtClean="0">
                  <a:latin typeface="Georgia" pitchFamily="18" charset="0"/>
                </a:rPr>
                <a:t>10</a:t>
              </a:r>
              <a:r>
                <a:rPr lang="en-US" altLang="ko-KR" sz="1200" b="1" baseline="30000" dirty="0" smtClean="0">
                  <a:latin typeface="Georgia" pitchFamily="18" charset="0"/>
                </a:rPr>
                <a:t>8</a:t>
              </a:r>
              <a:r>
                <a:rPr lang="en-US" altLang="ko-KR" sz="1200" b="1" dirty="0">
                  <a:latin typeface="Georgia" pitchFamily="18" charset="0"/>
                </a:rPr>
                <a:t> </a:t>
              </a:r>
              <a:r>
                <a:rPr lang="en-US" altLang="ko-KR" sz="1200" b="1" dirty="0" smtClean="0">
                  <a:latin typeface="Georgia" pitchFamily="18" charset="0"/>
                </a:rPr>
                <a:t>Hz </a:t>
              </a:r>
              <a:endParaRPr lang="en-US" altLang="ko-KR" sz="1200" b="1" dirty="0" smtClean="0">
                <a:latin typeface="Georgia" pitchFamily="18" charset="0"/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5220072" y="1988840"/>
              <a:ext cx="72008" cy="576064"/>
            </a:xfrm>
            <a:prstGeom prst="rect">
              <a:avLst/>
            </a:prstGeom>
            <a:solidFill>
              <a:srgbClr val="00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이등변 삼각형 54"/>
            <p:cNvSpPr/>
            <p:nvPr/>
          </p:nvSpPr>
          <p:spPr>
            <a:xfrm rot="16200000">
              <a:off x="5004048" y="1484784"/>
              <a:ext cx="1728192" cy="1584176"/>
            </a:xfrm>
            <a:prstGeom prst="triangle">
              <a:avLst/>
            </a:prstGeom>
            <a:solidFill>
              <a:srgbClr val="006699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6660232" y="692696"/>
              <a:ext cx="360040" cy="115212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6660232" y="2708920"/>
              <a:ext cx="360040" cy="115212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6660232" y="1844824"/>
              <a:ext cx="1512168" cy="864096"/>
            </a:xfrm>
            <a:prstGeom prst="rect">
              <a:avLst/>
            </a:prstGeom>
            <a:solidFill>
              <a:srgbClr val="336699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6156176" y="332656"/>
              <a:ext cx="17281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 err="1" smtClean="0">
                  <a:latin typeface="Georgia" pitchFamily="18" charset="0"/>
                  <a:ea typeface="맑은 고딕"/>
                </a:rPr>
                <a:t>Pb</a:t>
              </a:r>
              <a:r>
                <a:rPr lang="en-US" altLang="ko-KR" sz="1200" b="1" dirty="0" smtClean="0">
                  <a:latin typeface="Georgia" pitchFamily="18" charset="0"/>
                  <a:ea typeface="맑은 고딕"/>
                </a:rPr>
                <a:t> collimators</a:t>
              </a:r>
              <a:endParaRPr lang="ko-KR" altLang="en-US" sz="1200" dirty="0"/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4139952" y="692696"/>
              <a:ext cx="17281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 err="1" smtClean="0">
                  <a:latin typeface="Georgia" pitchFamily="18" charset="0"/>
                  <a:ea typeface="맑은 고딕"/>
                </a:rPr>
                <a:t>Pb</a:t>
              </a:r>
              <a:r>
                <a:rPr lang="en-US" altLang="ko-KR" sz="1200" b="1" dirty="0" smtClean="0">
                  <a:latin typeface="Georgia" pitchFamily="18" charset="0"/>
                  <a:ea typeface="맑은 고딕"/>
                </a:rPr>
                <a:t> collimators</a:t>
              </a:r>
              <a:endParaRPr lang="ko-KR" altLang="en-US" sz="1200" dirty="0"/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3402</TotalTime>
  <Words>579</Words>
  <Application>Microsoft Office PowerPoint</Application>
  <PresentationFormat>화면 슬라이드 쇼(4:3)</PresentationFormat>
  <Paragraphs>93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고구려 벽화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P5K PRO</dc:creator>
  <cp:lastModifiedBy>Windows 사용자</cp:lastModifiedBy>
  <cp:revision>245</cp:revision>
  <dcterms:created xsi:type="dcterms:W3CDTF">2011-09-13T03:34:14Z</dcterms:created>
  <dcterms:modified xsi:type="dcterms:W3CDTF">2013-09-05T09:57:02Z</dcterms:modified>
</cp:coreProperties>
</file>