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0" r:id="rId1"/>
  </p:sldMasterIdLst>
  <p:notesMasterIdLst>
    <p:notesMasterId r:id="rId6"/>
  </p:notesMasterIdLst>
  <p:sldIdLst>
    <p:sldId id="430" r:id="rId2"/>
    <p:sldId id="450" r:id="rId3"/>
    <p:sldId id="453" r:id="rId4"/>
    <p:sldId id="451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  <a:srgbClr val="336699"/>
    <a:srgbClr val="000066"/>
    <a:srgbClr val="006666"/>
    <a:srgbClr val="008080"/>
    <a:srgbClr val="800000"/>
    <a:srgbClr val="FFFF00"/>
    <a:srgbClr val="ABC7E3"/>
    <a:srgbClr val="6699FF"/>
    <a:srgbClr val="00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88" autoAdjust="0"/>
    <p:restoredTop sz="94610" autoAdjust="0"/>
  </p:normalViewPr>
  <p:slideViewPr>
    <p:cSldViewPr>
      <p:cViewPr varScale="1">
        <p:scale>
          <a:sx n="73" d="100"/>
          <a:sy n="73" d="100"/>
        </p:scale>
        <p:origin x="-15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288A48-FE5A-4726-A922-035EE04256C0}" type="datetimeFigureOut">
              <a:rPr lang="ko-KR" altLang="en-US" smtClean="0"/>
              <a:pPr/>
              <a:t>2013-04-05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79924-07C2-48EA-94AB-23506C924A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966E-1192-418B-A304-AE348BBA0D59}" type="datetime1">
              <a:rPr lang="ko-KR" altLang="en-US" smtClean="0"/>
              <a:t>2013-04-05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Lecture 2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2025-5847-4E3A-8D53-37341F6DB7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4024D-1399-47D7-AFA0-02511600C73A}" type="datetime1">
              <a:rPr lang="ko-KR" altLang="en-US" smtClean="0"/>
              <a:t>2013-04-05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Lecture 2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2025-5847-4E3A-8D53-37341F6DB79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23C-2024-4811-9700-3B16A3246CA1}" type="datetime1">
              <a:rPr lang="ko-KR" altLang="en-US" smtClean="0"/>
              <a:t>2013-04-05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Lecture 2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2025-5847-4E3A-8D53-37341F6DB7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92367-6DA0-4C81-A8A5-154C45D5886B}" type="datetime1">
              <a:rPr lang="ko-KR" altLang="en-US" smtClean="0"/>
              <a:t>2013-04-05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Lecture 2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2025-5847-4E3A-8D53-37341F6DB79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Lecture 2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2025-5847-4E3A-8D53-37341F6DB79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94BF7BD1-D8E9-457F-866D-0FD8455ECB89}" type="datetime1">
              <a:rPr lang="ko-KR" altLang="en-US" smtClean="0"/>
              <a:t>2013-04-05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13640-8089-4EB8-AFDF-0B90C533835F}" type="datetime1">
              <a:rPr lang="ko-KR" altLang="en-US" smtClean="0"/>
              <a:t>2013-04-05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Lecture 2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2025-5847-4E3A-8D53-37341F6DB7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D3E33-FF66-494C-9DF4-2079BF44A09B}" type="datetime1">
              <a:rPr lang="ko-KR" altLang="en-US" smtClean="0"/>
              <a:t>2013-04-05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Lecture 2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2025-5847-4E3A-8D53-37341F6DB79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835B-F050-4C10-80EF-CF4C60D6B2DA}" type="datetime1">
              <a:rPr lang="ko-KR" altLang="en-US" smtClean="0"/>
              <a:t>2013-04-05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Lecture 2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2025-5847-4E3A-8D53-37341F6DB7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EC82F-880E-4BD2-B6E1-B56EB7E6A382}" type="datetime1">
              <a:rPr lang="ko-KR" altLang="en-US" smtClean="0"/>
              <a:t>2013-04-05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Lecture 2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2025-5847-4E3A-8D53-37341F6DB7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4D8A-541C-4D6F-BF38-0990C30919B4}" type="datetime1">
              <a:rPr lang="ko-KR" altLang="en-US" smtClean="0"/>
              <a:t>2013-04-05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Lecture 2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2025-5847-4E3A-8D53-37341F6DB79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41FF9-E9FC-4A16-930B-E6AA33E2420A}" type="datetime1">
              <a:rPr lang="ko-KR" altLang="en-US" smtClean="0"/>
              <a:t>2013-04-05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r>
              <a:rPr lang="en-US" altLang="ko-KR" smtClean="0"/>
              <a:t>Lecture 2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2025-5847-4E3A-8D53-37341F6DB79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DE7CA1A-EA85-4DF7-A093-FC94D1A74158}" type="datetime1">
              <a:rPr lang="ko-KR" altLang="en-US" smtClean="0"/>
              <a:t>2013-04-05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r>
              <a:rPr lang="en-US" altLang="ko-KR" smtClean="0"/>
              <a:t>Lecture 2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B602025-5847-4E3A-8D53-37341F6DB7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1" r:id="rId1"/>
    <p:sldLayoutId id="2147484202" r:id="rId2"/>
    <p:sldLayoutId id="2147484203" r:id="rId3"/>
    <p:sldLayoutId id="2147484204" r:id="rId4"/>
    <p:sldLayoutId id="2147484205" r:id="rId5"/>
    <p:sldLayoutId id="2147484206" r:id="rId6"/>
    <p:sldLayoutId id="2147484207" r:id="rId7"/>
    <p:sldLayoutId id="2147484208" r:id="rId8"/>
    <p:sldLayoutId id="2147484209" r:id="rId9"/>
    <p:sldLayoutId id="2147484210" r:id="rId10"/>
    <p:sldLayoutId id="2147484211" r:id="rId11"/>
  </p:sldLayoutIdLst>
  <p:hf hdr="0" ftr="0"/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F0489-5AD5-45A3-AF1C-1F7EF9A7DB1B}" type="datetime1">
              <a:rPr lang="ko-KR" altLang="en-US" smtClean="0"/>
              <a:t>2013-04-05</a:t>
            </a:fld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2025-5847-4E3A-8D53-37341F6DB791}" type="slidenum">
              <a:rPr lang="ko-KR" altLang="en-US" smtClean="0"/>
              <a:pPr/>
              <a:t>1</a:t>
            </a:fld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51520" y="214424"/>
            <a:ext cx="8748464" cy="478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0000"/>
              </a:lnSpc>
              <a:spcAft>
                <a:spcPts val="200"/>
              </a:spcAft>
            </a:pPr>
            <a:r>
              <a:rPr lang="en-US" altLang="ko-KR" sz="2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Neutron</a:t>
            </a:r>
            <a:r>
              <a:rPr lang="ko-KR" altLang="en-US" sz="2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altLang="ko-KR" sz="2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detectors  for high energy RAON experiments 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0" y="764704"/>
            <a:ext cx="9144000" cy="5383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500"/>
              </a:spcAft>
              <a:buFont typeface="Wingdings" pitchFamily="2" charset="2"/>
              <a:buChar char="v"/>
            </a:pPr>
            <a:r>
              <a:rPr lang="en-US" altLang="ko-KR" sz="1600" b="1" dirty="0" smtClean="0">
                <a:solidFill>
                  <a:srgbClr val="336699"/>
                </a:solidFill>
                <a:latin typeface="Georgia" pitchFamily="18" charset="0"/>
                <a:ea typeface="맑은 고딕"/>
              </a:rPr>
              <a:t>Neutron</a:t>
            </a:r>
            <a:r>
              <a:rPr lang="ko-KR" altLang="en-US" sz="1600" b="1" dirty="0" smtClean="0">
                <a:solidFill>
                  <a:srgbClr val="336699"/>
                </a:solidFill>
                <a:latin typeface="Georgia" pitchFamily="18" charset="0"/>
                <a:ea typeface="맑은 고딕"/>
              </a:rPr>
              <a:t> </a:t>
            </a:r>
            <a:r>
              <a:rPr lang="en-US" altLang="ko-KR" sz="1600" b="1" dirty="0" smtClean="0">
                <a:solidFill>
                  <a:srgbClr val="336699"/>
                </a:solidFill>
                <a:latin typeface="Georgia" pitchFamily="18" charset="0"/>
                <a:ea typeface="맑은 고딕"/>
              </a:rPr>
              <a:t>detector setup for low-energy HI collision &amp; Pygmy Dipole Resonance experiments</a:t>
            </a:r>
          </a:p>
          <a:p>
            <a:pPr lvl="0" algn="just" eaLnBrk="0" fontAlgn="base" latinLnBrk="0" hangingPunct="0">
              <a:spcBef>
                <a:spcPct val="0"/>
              </a:spcBef>
              <a:spcAft>
                <a:spcPts val="500"/>
              </a:spcAft>
              <a:buFont typeface="Wingdings" pitchFamily="2" charset="2"/>
              <a:buChar char="v"/>
            </a:pPr>
            <a:r>
              <a:rPr lang="en-US" altLang="ko-KR" sz="1600" b="1" dirty="0" smtClean="0">
                <a:solidFill>
                  <a:srgbClr val="336699"/>
                </a:solidFill>
                <a:latin typeface="Georgia" pitchFamily="18" charset="0"/>
                <a:ea typeface="맑은 고딕"/>
              </a:rPr>
              <a:t>   Maximum beam-energy in RAON = </a:t>
            </a:r>
            <a:r>
              <a:rPr lang="en-US" altLang="ko-KR" sz="1600" b="1" dirty="0" smtClean="0">
                <a:solidFill>
                  <a:srgbClr val="FF0000"/>
                </a:solidFill>
                <a:latin typeface="Georgia" pitchFamily="18" charset="0"/>
                <a:ea typeface="맑은 고딕"/>
              </a:rPr>
              <a:t>18.5 </a:t>
            </a:r>
            <a:r>
              <a:rPr lang="en-US" altLang="ko-KR" sz="1600" b="1" dirty="0" err="1" smtClean="0">
                <a:solidFill>
                  <a:srgbClr val="FF0000"/>
                </a:solidFill>
                <a:latin typeface="Georgia" pitchFamily="18" charset="0"/>
                <a:ea typeface="맑은 고딕"/>
              </a:rPr>
              <a:t>AMeV</a:t>
            </a:r>
            <a:endParaRPr lang="en-US" altLang="ko-KR" sz="1600" b="1" dirty="0" smtClean="0">
              <a:solidFill>
                <a:srgbClr val="FF0000"/>
              </a:solidFill>
              <a:latin typeface="Georgia" pitchFamily="18" charset="0"/>
              <a:ea typeface="맑은 고딕"/>
            </a:endParaRPr>
          </a:p>
          <a:p>
            <a:pPr marL="360000" lvl="0" indent="-360000" algn="just" eaLnBrk="0" fontAlgn="base" latinLnBrk="0" hangingPunct="0">
              <a:spcBef>
                <a:spcPct val="0"/>
              </a:spcBef>
              <a:spcAft>
                <a:spcPts val="500"/>
              </a:spcAft>
              <a:buFont typeface="Wingdings" pitchFamily="2" charset="2"/>
              <a:buChar char="v"/>
            </a:pPr>
            <a:r>
              <a:rPr kumimoji="1" lang="en-US" altLang="ko-KR" sz="1600" b="1" dirty="0" smtClean="0">
                <a:solidFill>
                  <a:srgbClr val="C00000"/>
                </a:solidFill>
                <a:latin typeface="Georgia" pitchFamily="18" charset="0"/>
                <a:ea typeface="함초롬바탕"/>
              </a:rPr>
              <a:t>Unit detector </a:t>
            </a:r>
            <a:r>
              <a:rPr kumimoji="1" lang="en-US" altLang="ko-KR" sz="1600" b="1" dirty="0" smtClean="0">
                <a:solidFill>
                  <a:srgbClr val="002060"/>
                </a:solidFill>
                <a:latin typeface="Georgia" pitchFamily="18" charset="0"/>
                <a:ea typeface="맑은 고딕"/>
              </a:rPr>
              <a:t>→ The detector array should be reassembled so as to meet the experimental condition of a particular experiment. </a:t>
            </a: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v"/>
            </a:pPr>
            <a:r>
              <a:rPr lang="en-US" altLang="ko-KR" sz="1600" b="1" dirty="0" smtClean="0">
                <a:solidFill>
                  <a:srgbClr val="336699"/>
                </a:solidFill>
                <a:latin typeface="Georgia" pitchFamily="18" charset="0"/>
                <a:ea typeface="맑은 고딕"/>
              </a:rPr>
              <a:t>Neutron energy to be measured: </a:t>
            </a:r>
            <a:r>
              <a:rPr lang="en-US" altLang="ko-KR" sz="1600" b="1" dirty="0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1 </a:t>
            </a:r>
            <a:r>
              <a:rPr lang="en-US" altLang="ko-KR" sz="1600" b="1" dirty="0" err="1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MeV</a:t>
            </a:r>
            <a:r>
              <a:rPr lang="en-US" altLang="ko-KR" sz="1600" b="1" dirty="0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 ~ 50 (?) </a:t>
            </a:r>
            <a:r>
              <a:rPr lang="en-US" altLang="ko-KR" sz="1600" b="1" dirty="0" err="1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MeV</a:t>
            </a:r>
            <a:r>
              <a:rPr lang="en-US" altLang="ko-KR" sz="1600" b="1" dirty="0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 </a:t>
            </a:r>
            <a:r>
              <a:rPr lang="en-US" altLang="ko-KR" sz="1600" b="1" dirty="0" smtClean="0">
                <a:solidFill>
                  <a:srgbClr val="000066"/>
                </a:solidFill>
                <a:latin typeface="Georgia" pitchFamily="18" charset="0"/>
                <a:ea typeface="맑은 고딕"/>
              </a:rPr>
              <a:t>(Mean &lt; 10 </a:t>
            </a:r>
            <a:r>
              <a:rPr lang="en-US" altLang="ko-KR" sz="1600" b="1" dirty="0" err="1" smtClean="0">
                <a:solidFill>
                  <a:srgbClr val="000066"/>
                </a:solidFill>
                <a:latin typeface="Georgia" pitchFamily="18" charset="0"/>
                <a:ea typeface="맑은 고딕"/>
              </a:rPr>
              <a:t>MeV</a:t>
            </a:r>
            <a:r>
              <a:rPr lang="en-US" altLang="ko-KR" sz="1600" b="1" dirty="0" smtClean="0">
                <a:solidFill>
                  <a:srgbClr val="000066"/>
                </a:solidFill>
                <a:latin typeface="Georgia" pitchFamily="18" charset="0"/>
                <a:ea typeface="맑은 고딕"/>
              </a:rPr>
              <a:t>)   </a:t>
            </a: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v"/>
            </a:pPr>
            <a:r>
              <a:rPr lang="en-US" altLang="ko-KR" sz="1600" b="1" dirty="0" smtClean="0">
                <a:solidFill>
                  <a:srgbClr val="336699"/>
                </a:solidFill>
                <a:latin typeface="Georgia" pitchFamily="18" charset="0"/>
                <a:ea typeface="맑은 고딕"/>
              </a:rPr>
              <a:t>Because the neutron energies to be detect are much lower than the high-energy, we chose block-shape plastic </a:t>
            </a:r>
            <a:r>
              <a:rPr lang="en-US" altLang="ko-KR" sz="1600" b="1" dirty="0" err="1" smtClean="0">
                <a:solidFill>
                  <a:srgbClr val="336699"/>
                </a:solidFill>
                <a:latin typeface="Georgia" pitchFamily="18" charset="0"/>
                <a:ea typeface="맑은 고딕"/>
              </a:rPr>
              <a:t>scintillators</a:t>
            </a:r>
            <a:r>
              <a:rPr lang="en-US" altLang="ko-KR" sz="1600" b="1" dirty="0" smtClean="0">
                <a:solidFill>
                  <a:srgbClr val="336699"/>
                </a:solidFill>
                <a:latin typeface="Georgia" pitchFamily="18" charset="0"/>
                <a:ea typeface="맑은 고딕"/>
              </a:rPr>
              <a:t> instead of bars.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v"/>
            </a:pPr>
            <a:r>
              <a:rPr lang="en-US" altLang="ko-KR" sz="1600" b="1" dirty="0" smtClean="0">
                <a:solidFill>
                  <a:srgbClr val="336699"/>
                </a:solidFill>
                <a:latin typeface="Georgia" pitchFamily="18" charset="0"/>
                <a:ea typeface="맑은 고딕"/>
              </a:rPr>
              <a:t>1 Hamamatsu </a:t>
            </a:r>
            <a:r>
              <a:rPr lang="en-US" altLang="ko-KR" sz="1600" b="1" dirty="0" smtClean="0">
                <a:latin typeface="Georgia" pitchFamily="18" charset="0"/>
                <a:ea typeface="맑은 고딕"/>
              </a:rPr>
              <a:t>H2431 PMTs </a:t>
            </a:r>
            <a:r>
              <a:rPr lang="en-US" altLang="ko-KR" sz="1600" b="1" dirty="0" smtClean="0">
                <a:solidFill>
                  <a:srgbClr val="336699"/>
                </a:solidFill>
                <a:latin typeface="Georgia" pitchFamily="18" charset="0"/>
                <a:ea typeface="맑은 고딕"/>
              </a:rPr>
              <a:t>for the </a:t>
            </a:r>
            <a:r>
              <a:rPr lang="en-US" altLang="ko-KR" sz="1600" b="1" dirty="0" smtClean="0">
                <a:latin typeface="Georgia" pitchFamily="18" charset="0"/>
                <a:ea typeface="맑은 고딕"/>
              </a:rPr>
              <a:t>photon sensor on one side of a detector</a:t>
            </a:r>
            <a:r>
              <a:rPr lang="en-US" altLang="ko-KR" sz="1600" b="1" dirty="0" smtClean="0">
                <a:solidFill>
                  <a:srgbClr val="336699"/>
                </a:solidFill>
                <a:latin typeface="Georgia" pitchFamily="18" charset="0"/>
                <a:ea typeface="맑은 고딕"/>
              </a:rPr>
              <a:t>.  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v"/>
            </a:pPr>
            <a:r>
              <a:rPr lang="en-US" altLang="ko-KR" sz="1600" b="1" dirty="0" smtClean="0">
                <a:solidFill>
                  <a:srgbClr val="006699"/>
                </a:solidFill>
                <a:latin typeface="Georgia" pitchFamily="18" charset="0"/>
                <a:ea typeface="맑은 고딕"/>
              </a:rPr>
              <a:t>Used reflection film covering light guides except for the detector front facing the target to enhance the light collection efficiency.    </a:t>
            </a:r>
            <a:endParaRPr lang="en-US" altLang="ko-KR" sz="1600" b="1" dirty="0" smtClean="0">
              <a:solidFill>
                <a:srgbClr val="000066"/>
              </a:solidFill>
              <a:latin typeface="Georgia" pitchFamily="18" charset="0"/>
              <a:ea typeface="맑은 고딕"/>
            </a:endParaRP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v"/>
            </a:pPr>
            <a:r>
              <a:rPr lang="en-US" altLang="ko-KR" sz="1600" b="1" dirty="0" smtClean="0">
                <a:solidFill>
                  <a:srgbClr val="000066"/>
                </a:solidFill>
                <a:latin typeface="Georgia" pitchFamily="18" charset="0"/>
                <a:ea typeface="맑은 고딕"/>
              </a:rPr>
              <a:t>The minimum detectable deposited energy  </a:t>
            </a:r>
            <a:r>
              <a:rPr lang="en-US" altLang="ko-KR" sz="1600" b="1" dirty="0" smtClean="0">
                <a:solidFill>
                  <a:srgbClr val="006699"/>
                </a:solidFill>
                <a:latin typeface="Georgia" pitchFamily="18" charset="0"/>
                <a:ea typeface="맑은 고딕"/>
              </a:rPr>
              <a:t>for a block detector in virtue of the high light-collection efficiency </a:t>
            </a:r>
            <a:r>
              <a:rPr lang="en-US" altLang="ko-KR" sz="1600" b="1" dirty="0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~ 100 </a:t>
            </a:r>
            <a:r>
              <a:rPr lang="en-US" altLang="ko-KR" sz="1600" b="1" dirty="0" err="1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keV</a:t>
            </a:r>
            <a:r>
              <a:rPr lang="en-US" altLang="ko-KR" sz="1600" b="1" dirty="0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 (</a:t>
            </a:r>
            <a:r>
              <a:rPr lang="en-US" altLang="ko-KR" sz="1600" b="1" dirty="0" smtClean="0">
                <a:solidFill>
                  <a:srgbClr val="006699"/>
                </a:solidFill>
                <a:latin typeface="Georgia" pitchFamily="18" charset="0"/>
                <a:ea typeface="맑은 고딕"/>
              </a:rPr>
              <a:t>electron equivalent) when we use a Hamamatsu </a:t>
            </a:r>
            <a:r>
              <a:rPr lang="en-US" altLang="ko-KR" sz="1600" b="1" dirty="0" smtClean="0">
                <a:latin typeface="Georgia" pitchFamily="18" charset="0"/>
                <a:ea typeface="맑은 고딕"/>
              </a:rPr>
              <a:t>H2431 PMT </a:t>
            </a:r>
            <a:r>
              <a:rPr lang="en-US" altLang="ko-KR" sz="1600" b="1" dirty="0" smtClean="0">
                <a:solidFill>
                  <a:srgbClr val="006699"/>
                </a:solidFill>
                <a:latin typeface="Georgia" pitchFamily="18" charset="0"/>
                <a:ea typeface="맑은 고딕"/>
              </a:rPr>
              <a:t>with a gain of </a:t>
            </a:r>
            <a:r>
              <a:rPr lang="en-US" altLang="ko-KR" sz="1600" b="1" dirty="0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~ 2 ⅹ 10</a:t>
            </a:r>
            <a:r>
              <a:rPr lang="en-US" altLang="ko-KR" sz="1600" b="1" baseline="30000" dirty="0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5</a:t>
            </a:r>
            <a:r>
              <a:rPr lang="en-US" altLang="ko-KR" sz="1600" b="1" dirty="0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.</a:t>
            </a:r>
          </a:p>
          <a:p>
            <a:pPr marL="342900" indent="-342900">
              <a:spcAft>
                <a:spcPts val="600"/>
              </a:spcAft>
            </a:pPr>
            <a:r>
              <a:rPr lang="en-US" altLang="ko-KR" sz="1600" b="1" dirty="0" smtClean="0">
                <a:solidFill>
                  <a:srgbClr val="006699"/>
                </a:solidFill>
                <a:latin typeface="Georgia" pitchFamily="18" charset="0"/>
                <a:ea typeface="맑은 고딕"/>
              </a:rPr>
              <a:t>       =&gt; 	</a:t>
            </a:r>
            <a:r>
              <a:rPr lang="en-US" altLang="ko-KR" sz="1600" b="1" dirty="0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~ 0.5 </a:t>
            </a:r>
            <a:r>
              <a:rPr lang="en-US" altLang="ko-KR" sz="1600" b="1" dirty="0" err="1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MeV</a:t>
            </a:r>
            <a:r>
              <a:rPr lang="en-US" altLang="ko-KR" sz="1600" b="1" dirty="0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 </a:t>
            </a:r>
            <a:r>
              <a:rPr lang="en-US" altLang="ko-KR" sz="1600" b="1" dirty="0" smtClean="0">
                <a:solidFill>
                  <a:srgbClr val="006699"/>
                </a:solidFill>
                <a:latin typeface="Georgia" pitchFamily="18" charset="0"/>
                <a:ea typeface="맑은 고딕"/>
              </a:rPr>
              <a:t>for a proton: factor 5 higher for a proton than an electron due 	to </a:t>
            </a:r>
            <a:r>
              <a:rPr lang="en-US" altLang="ko-KR" sz="1600" b="1" dirty="0" smtClean="0">
                <a:solidFill>
                  <a:srgbClr val="000066"/>
                </a:solidFill>
                <a:latin typeface="Georgia" pitchFamily="18" charset="0"/>
                <a:ea typeface="맑은 고딕"/>
              </a:rPr>
              <a:t>quenching of scintillation lights. </a:t>
            </a:r>
          </a:p>
          <a:p>
            <a:pPr marL="342900" indent="-342900">
              <a:spcAft>
                <a:spcPts val="600"/>
              </a:spcAft>
            </a:pPr>
            <a:r>
              <a:rPr lang="en-US" altLang="ko-KR" sz="1600" b="1" dirty="0" smtClean="0">
                <a:solidFill>
                  <a:srgbClr val="006699"/>
                </a:solidFill>
                <a:latin typeface="Georgia" pitchFamily="18" charset="0"/>
                <a:ea typeface="맑은 고딕"/>
              </a:rPr>
              <a:t>       =&gt; 	</a:t>
            </a:r>
            <a:r>
              <a:rPr lang="en-US" altLang="ko-KR" sz="1600" b="1" dirty="0" smtClean="0">
                <a:solidFill>
                  <a:srgbClr val="000066"/>
                </a:solidFill>
                <a:latin typeface="Georgia" pitchFamily="18" charset="0"/>
                <a:ea typeface="맑은 고딕"/>
              </a:rPr>
              <a:t>Minimum  detectable neutron energy </a:t>
            </a:r>
            <a:r>
              <a:rPr lang="en-US" altLang="ko-KR" sz="1600" b="1" dirty="0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~ 1 </a:t>
            </a:r>
            <a:r>
              <a:rPr lang="en-US" altLang="ko-KR" sz="1600" b="1" dirty="0" err="1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MeV</a:t>
            </a:r>
            <a:r>
              <a:rPr lang="en-US" altLang="ko-KR" sz="1600" b="1" dirty="0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      </a:t>
            </a: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v"/>
            </a:pPr>
            <a:r>
              <a:rPr lang="en-US" altLang="ko-KR" sz="1600" b="1" dirty="0" smtClean="0">
                <a:solidFill>
                  <a:srgbClr val="006699"/>
                </a:solidFill>
                <a:latin typeface="Georgia" pitchFamily="18" charset="0"/>
                <a:ea typeface="맑은 고딕"/>
              </a:rPr>
              <a:t>Time resolution, </a:t>
            </a:r>
            <a:r>
              <a:rPr lang="el-GR" altLang="ko-KR" sz="1600" b="1" i="1" dirty="0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σ</a:t>
            </a:r>
            <a:r>
              <a:rPr lang="en-US" altLang="ko-KR" sz="1600" b="1" i="1" baseline="-25000" dirty="0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t</a:t>
            </a:r>
            <a:r>
              <a:rPr lang="en-US" altLang="ko-KR" sz="1600" b="1" dirty="0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 &lt; 300 </a:t>
            </a:r>
            <a:r>
              <a:rPr lang="en-US" altLang="ko-KR" sz="1600" b="1" dirty="0" err="1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ps</a:t>
            </a:r>
            <a:r>
              <a:rPr lang="en-US" altLang="ko-KR" sz="1600" b="1" dirty="0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44016" y="404664"/>
            <a:ext cx="8892480" cy="457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4000" indent="-324000">
              <a:spcAft>
                <a:spcPts val="300"/>
              </a:spcAft>
            </a:pPr>
            <a:r>
              <a:rPr lang="en-US" altLang="ko-KR" sz="1600" b="1" dirty="0" smtClean="0">
                <a:solidFill>
                  <a:srgbClr val="000066"/>
                </a:solidFill>
                <a:latin typeface="+mj-lt"/>
              </a:rPr>
              <a:t>Returned the 15 plastic detector bars to </a:t>
            </a:r>
            <a:r>
              <a:rPr lang="en-US" altLang="ko-KR" sz="1600" b="1" dirty="0" err="1" smtClean="0">
                <a:solidFill>
                  <a:srgbClr val="000066"/>
                </a:solidFill>
                <a:latin typeface="+mj-lt"/>
              </a:rPr>
              <a:t>Jtech</a:t>
            </a:r>
            <a:r>
              <a:rPr lang="en-US" altLang="ko-KR" sz="1600" b="1" dirty="0" smtClean="0">
                <a:solidFill>
                  <a:srgbClr val="000066"/>
                </a:solidFill>
                <a:latin typeface="+mj-lt"/>
              </a:rPr>
              <a:t> because of the poor detector quality.  </a:t>
            </a:r>
          </a:p>
          <a:p>
            <a:pPr marL="324000" indent="-324000">
              <a:spcAft>
                <a:spcPts val="300"/>
              </a:spcAft>
            </a:pPr>
            <a:endParaRPr lang="en-US" altLang="ko-KR" sz="1600" b="1" dirty="0" smtClean="0">
              <a:solidFill>
                <a:srgbClr val="006699"/>
              </a:solidFill>
              <a:latin typeface="+mj-lt"/>
            </a:endParaRPr>
          </a:p>
          <a:p>
            <a:pPr marL="324000" indent="-324000">
              <a:spcAft>
                <a:spcPts val="300"/>
              </a:spcAft>
            </a:pPr>
            <a:r>
              <a:rPr lang="en-US" altLang="ko-KR" sz="1600" b="1" dirty="0" smtClean="0">
                <a:solidFill>
                  <a:srgbClr val="006699"/>
                </a:solidFill>
                <a:latin typeface="+mj-lt"/>
              </a:rPr>
              <a:t>For the low-energy neutron detector modules, we decided that </a:t>
            </a:r>
          </a:p>
          <a:p>
            <a:pPr marL="324000" indent="-324000">
              <a:spcAft>
                <a:spcPts val="300"/>
              </a:spcAft>
            </a:pPr>
            <a:endParaRPr lang="en-US" altLang="ko-KR" sz="1600" b="1" dirty="0" smtClean="0">
              <a:solidFill>
                <a:srgbClr val="006699"/>
              </a:solidFill>
              <a:latin typeface="+mj-lt"/>
            </a:endParaRPr>
          </a:p>
          <a:p>
            <a:pPr marL="324000" indent="-324000">
              <a:spcAft>
                <a:spcPts val="300"/>
              </a:spcAft>
              <a:buFont typeface="Wingdings" pitchFamily="2" charset="2"/>
              <a:buChar char="Ø"/>
            </a:pPr>
            <a:r>
              <a:rPr lang="en-US" altLang="ko-KR" sz="1600" b="1" dirty="0" err="1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Rexon</a:t>
            </a:r>
            <a:r>
              <a:rPr lang="en-US" altLang="ko-KR" sz="16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 will manufacture again only 4. </a:t>
            </a:r>
          </a:p>
          <a:p>
            <a:pPr marL="324000" indent="-324000">
              <a:spcAft>
                <a:spcPts val="300"/>
              </a:spcAft>
            </a:pPr>
            <a:r>
              <a:rPr lang="en-US" altLang="ko-KR" sz="1600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ea typeface="맑은 고딕"/>
              </a:rPr>
              <a:t>     → Will test (new) </a:t>
            </a:r>
            <a:r>
              <a:rPr lang="en-US" altLang="ko-KR" sz="1600" b="1" dirty="0" smtClean="0">
                <a:solidFill>
                  <a:srgbClr val="C00000"/>
                </a:solidFill>
                <a:latin typeface="+mj-lt"/>
                <a:ea typeface="맑은 고딕"/>
              </a:rPr>
              <a:t>4 </a:t>
            </a:r>
            <a:r>
              <a:rPr lang="en-US" altLang="ko-KR" sz="1600" b="1" dirty="0" err="1" smtClean="0">
                <a:solidFill>
                  <a:srgbClr val="C00000"/>
                </a:solidFill>
                <a:latin typeface="+mj-lt"/>
                <a:ea typeface="맑은 고딕"/>
              </a:rPr>
              <a:t>Rexon</a:t>
            </a:r>
            <a:r>
              <a:rPr lang="en-US" altLang="ko-KR" sz="1600" b="1" dirty="0" smtClean="0">
                <a:solidFill>
                  <a:srgbClr val="C00000"/>
                </a:solidFill>
                <a:latin typeface="+mj-lt"/>
                <a:ea typeface="맑은 고딕"/>
              </a:rPr>
              <a:t> modules</a:t>
            </a:r>
            <a:r>
              <a:rPr lang="en-US" altLang="ko-KR" sz="1600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ea typeface="맑은 고딕"/>
              </a:rPr>
              <a:t>.</a:t>
            </a:r>
          </a:p>
          <a:p>
            <a:pPr marL="324000" indent="-324000">
              <a:spcAft>
                <a:spcPts val="300"/>
              </a:spcAft>
            </a:pPr>
            <a:endParaRPr lang="en-US" altLang="ko-KR" sz="1600" b="1" dirty="0" smtClean="0">
              <a:solidFill>
                <a:schemeClr val="accent6">
                  <a:lumMod val="50000"/>
                </a:schemeClr>
              </a:solidFill>
              <a:latin typeface="+mj-lt"/>
            </a:endParaRPr>
          </a:p>
          <a:p>
            <a:pPr marL="324000" indent="-324000">
              <a:spcAft>
                <a:spcPts val="300"/>
              </a:spcAft>
              <a:buFont typeface="Wingdings" pitchFamily="2" charset="2"/>
              <a:buChar char="Ø"/>
            </a:pPr>
            <a:r>
              <a:rPr lang="en-US" altLang="ko-KR" sz="16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The rest 11 modules were refunded. </a:t>
            </a:r>
          </a:p>
          <a:p>
            <a:pPr marL="324000" indent="-324000">
              <a:spcAft>
                <a:spcPts val="300"/>
              </a:spcAft>
            </a:pPr>
            <a:r>
              <a:rPr lang="en-US" altLang="ko-KR" sz="1600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ea typeface="맑은 고딕"/>
              </a:rPr>
              <a:t>     →</a:t>
            </a:r>
            <a:r>
              <a:rPr lang="en-US" altLang="ko-KR" sz="16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en-US" altLang="ko-KR" sz="1600" b="1" dirty="0" err="1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Jtech</a:t>
            </a:r>
            <a:r>
              <a:rPr lang="en-US" altLang="ko-KR" sz="16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 will order </a:t>
            </a:r>
            <a:r>
              <a:rPr lang="en-US" altLang="ko-KR" sz="1600" b="1" dirty="0" smtClean="0">
                <a:solidFill>
                  <a:srgbClr val="336699"/>
                </a:solidFill>
                <a:latin typeface="+mj-lt"/>
              </a:rPr>
              <a:t>~ 10 module from </a:t>
            </a:r>
            <a:r>
              <a:rPr lang="en-US" altLang="ko-KR" sz="1600" b="1" dirty="0" err="1" smtClean="0">
                <a:solidFill>
                  <a:srgbClr val="336699"/>
                </a:solidFill>
                <a:latin typeface="+mj-lt"/>
              </a:rPr>
              <a:t>Bicron</a:t>
            </a:r>
            <a:r>
              <a:rPr lang="en-US" altLang="ko-KR" sz="16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.  </a:t>
            </a:r>
          </a:p>
          <a:p>
            <a:pPr marL="324000" indent="-324000">
              <a:spcAft>
                <a:spcPts val="300"/>
              </a:spcAft>
            </a:pPr>
            <a:endParaRPr lang="en-US" altLang="ko-KR" sz="1600" b="1" dirty="0" smtClean="0">
              <a:solidFill>
                <a:schemeClr val="accent6">
                  <a:lumMod val="50000"/>
                </a:schemeClr>
              </a:solidFill>
              <a:latin typeface="+mj-lt"/>
            </a:endParaRPr>
          </a:p>
          <a:p>
            <a:pPr marL="324000" indent="-324000">
              <a:spcAft>
                <a:spcPts val="300"/>
              </a:spcAft>
              <a:buFont typeface="Wingdings" pitchFamily="2" charset="2"/>
              <a:buChar char="Ø"/>
            </a:pPr>
            <a:r>
              <a:rPr lang="en-US" altLang="ko-KR" sz="16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In addition, we ordered two </a:t>
            </a:r>
            <a:r>
              <a:rPr lang="en-US" altLang="ko-KR" sz="1600" b="1" dirty="0" err="1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Bicron</a:t>
            </a:r>
            <a:r>
              <a:rPr lang="en-US" altLang="ko-KR" sz="16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 modules via </a:t>
            </a:r>
            <a:r>
              <a:rPr lang="en-US" altLang="ko-KR" sz="1600" b="1" dirty="0" err="1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Jtech</a:t>
            </a:r>
            <a:r>
              <a:rPr lang="en-US" altLang="ko-KR" sz="16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  </a:t>
            </a:r>
          </a:p>
          <a:p>
            <a:pPr marL="324000" indent="-324000">
              <a:spcAft>
                <a:spcPts val="300"/>
              </a:spcAft>
            </a:pPr>
            <a:r>
              <a:rPr lang="en-US" altLang="ko-KR" sz="1600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ea typeface="맑은 고딕"/>
              </a:rPr>
              <a:t>     → Will test (new) </a:t>
            </a:r>
            <a:r>
              <a:rPr lang="en-US" altLang="ko-KR" sz="1600" b="1" dirty="0" smtClean="0">
                <a:solidFill>
                  <a:srgbClr val="C00000"/>
                </a:solidFill>
                <a:latin typeface="+mj-lt"/>
                <a:ea typeface="맑은 고딕"/>
              </a:rPr>
              <a:t>4 </a:t>
            </a:r>
            <a:r>
              <a:rPr lang="en-US" altLang="ko-KR" sz="1600" b="1" dirty="0" err="1" smtClean="0">
                <a:solidFill>
                  <a:srgbClr val="C00000"/>
                </a:solidFill>
                <a:latin typeface="+mj-lt"/>
                <a:ea typeface="맑은 고딕"/>
              </a:rPr>
              <a:t>Bicron</a:t>
            </a:r>
            <a:r>
              <a:rPr lang="en-US" altLang="ko-KR" sz="1600" b="1" dirty="0" smtClean="0">
                <a:solidFill>
                  <a:srgbClr val="C00000"/>
                </a:solidFill>
                <a:latin typeface="+mj-lt"/>
                <a:ea typeface="맑은 고딕"/>
              </a:rPr>
              <a:t> modules</a:t>
            </a:r>
            <a:r>
              <a:rPr lang="en-US" altLang="ko-KR" sz="1600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ea typeface="맑은 고딕"/>
              </a:rPr>
              <a:t>.</a:t>
            </a:r>
            <a:r>
              <a:rPr lang="en-US" altLang="ko-KR" sz="16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  </a:t>
            </a:r>
          </a:p>
          <a:p>
            <a:pPr marL="324000" indent="-324000">
              <a:spcAft>
                <a:spcPts val="300"/>
              </a:spcAft>
            </a:pPr>
            <a:endParaRPr lang="en-US" altLang="ko-KR" sz="1600" b="1" dirty="0" smtClean="0">
              <a:solidFill>
                <a:schemeClr val="accent6">
                  <a:lumMod val="50000"/>
                </a:schemeClr>
              </a:solidFill>
              <a:latin typeface="+mj-lt"/>
            </a:endParaRPr>
          </a:p>
          <a:p>
            <a:pPr marL="324000" indent="-324000">
              <a:spcAft>
                <a:spcPts val="300"/>
              </a:spcAft>
            </a:pPr>
            <a:r>
              <a:rPr lang="en-US" altLang="ko-KR" sz="1600" b="1" dirty="0" smtClean="0">
                <a:solidFill>
                  <a:srgbClr val="003399"/>
                </a:solidFill>
                <a:latin typeface="Georgia" pitchFamily="18" charset="0"/>
                <a:ea typeface="맑은 고딕"/>
              </a:rPr>
              <a:t>Seem to be taking about 3 months till get all the right block </a:t>
            </a:r>
            <a:r>
              <a:rPr lang="en-US" altLang="ko-KR" sz="1600" b="1" dirty="0" err="1" smtClean="0">
                <a:solidFill>
                  <a:srgbClr val="003399"/>
                </a:solidFill>
                <a:latin typeface="Georgia" pitchFamily="18" charset="0"/>
                <a:ea typeface="맑은 고딕"/>
              </a:rPr>
              <a:t>scintillators</a:t>
            </a:r>
            <a:r>
              <a:rPr lang="en-US" altLang="ko-KR" sz="1600" b="1" dirty="0" smtClean="0">
                <a:solidFill>
                  <a:srgbClr val="003399"/>
                </a:solidFill>
                <a:latin typeface="Georgia" pitchFamily="18" charset="0"/>
                <a:ea typeface="맑은 고딕"/>
              </a:rPr>
              <a:t> for the low-energy neutron measurements </a:t>
            </a:r>
          </a:p>
          <a:p>
            <a:pPr marL="324000" indent="-324000">
              <a:spcAft>
                <a:spcPts val="300"/>
              </a:spcAft>
            </a:pPr>
            <a:endParaRPr lang="en-US" altLang="ko-KR" sz="1600" b="1" dirty="0" smtClean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CBE2-38CF-4372-AF12-41BECE5AF50E}" type="datetime1">
              <a:rPr lang="ko-KR" altLang="en-US" smtClean="0"/>
              <a:t>2013-04-05</a:t>
            </a:fld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2025-5847-4E3A-8D53-37341F6DB791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7E37-8CF6-4BEA-9EF9-99D1FB724327}" type="datetime1">
              <a:rPr lang="ko-KR" altLang="en-US" smtClean="0"/>
              <a:t>2013-04-05</a:t>
            </a:fld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2025-5847-4E3A-8D53-37341F6DB791}" type="slidenum">
              <a:rPr lang="ko-KR" altLang="en-US" smtClean="0"/>
              <a:pPr/>
              <a:t>3</a:t>
            </a:fld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107504" y="538509"/>
            <a:ext cx="8892480" cy="577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4000" indent="-324000">
              <a:spcAft>
                <a:spcPts val="600"/>
              </a:spcAft>
            </a:pPr>
            <a:r>
              <a:rPr lang="en-US" altLang="ko-KR" sz="1600" b="1" dirty="0" smtClean="0">
                <a:solidFill>
                  <a:srgbClr val="000066"/>
                </a:solidFill>
                <a:latin typeface="Georgia" pitchFamily="18" charset="0"/>
              </a:rPr>
              <a:t>We repeat testing the bar-neutron detectors with a different electronics setups for future experiment    </a:t>
            </a:r>
            <a:endParaRPr lang="en-US" altLang="ko-KR" sz="1600" b="1" dirty="0" smtClean="0">
              <a:solidFill>
                <a:srgbClr val="336699"/>
              </a:solidFill>
              <a:latin typeface="Georgia" pitchFamily="18" charset="0"/>
            </a:endParaRPr>
          </a:p>
          <a:p>
            <a:pPr marL="324000" indent="-324000">
              <a:spcAft>
                <a:spcPts val="600"/>
              </a:spcAft>
              <a:buFont typeface="Wingdings" pitchFamily="2" charset="2"/>
              <a:buChar char="v"/>
            </a:pPr>
            <a:r>
              <a:rPr lang="en-US" altLang="ko-KR" sz="1600" b="1" dirty="0" smtClean="0">
                <a:solidFill>
                  <a:srgbClr val="002060"/>
                </a:solidFill>
                <a:latin typeface="Georgia" pitchFamily="18" charset="0"/>
              </a:rPr>
              <a:t>Remove the coincidence between the trigger and detector signals </a:t>
            </a:r>
          </a:p>
          <a:p>
            <a:pPr marL="324000" indent="-324000">
              <a:spcAft>
                <a:spcPts val="600"/>
              </a:spcAft>
            </a:pPr>
            <a:r>
              <a:rPr lang="en-US" altLang="ko-KR" sz="1600" b="1" dirty="0" smtClean="0">
                <a:solidFill>
                  <a:srgbClr val="336699"/>
                </a:solidFill>
                <a:latin typeface="Georgia" pitchFamily="18" charset="0"/>
              </a:rPr>
              <a:t>	</a:t>
            </a:r>
            <a:r>
              <a:rPr lang="en-US" altLang="ko-KR" sz="1600" b="1" dirty="0" smtClean="0">
                <a:solidFill>
                  <a:srgbClr val="336699"/>
                </a:solidFill>
                <a:latin typeface="Georgia" pitchFamily="18" charset="0"/>
                <a:ea typeface="맑은 고딕"/>
              </a:rPr>
              <a:t>→ Trigger by the trigger detector only </a:t>
            </a:r>
          </a:p>
          <a:p>
            <a:pPr marL="324000" indent="-324000">
              <a:spcAft>
                <a:spcPts val="1200"/>
              </a:spcAft>
            </a:pPr>
            <a:r>
              <a:rPr lang="en-US" altLang="ko-KR" sz="1600" b="1" dirty="0" smtClean="0">
                <a:solidFill>
                  <a:srgbClr val="336699"/>
                </a:solidFill>
                <a:latin typeface="Georgia" pitchFamily="18" charset="0"/>
              </a:rPr>
              <a:t>	</a:t>
            </a:r>
            <a:r>
              <a:rPr lang="en-US" altLang="ko-KR" sz="1600" b="1" dirty="0">
                <a:solidFill>
                  <a:srgbClr val="336699"/>
                </a:solidFill>
                <a:latin typeface="Georgia" pitchFamily="18" charset="0"/>
              </a:rPr>
              <a:t>→ </a:t>
            </a:r>
            <a:r>
              <a:rPr lang="en-US" altLang="ko-KR" sz="1600" b="1" dirty="0" smtClean="0">
                <a:solidFill>
                  <a:srgbClr val="336699"/>
                </a:solidFill>
                <a:latin typeface="Georgia" pitchFamily="18" charset="0"/>
              </a:rPr>
              <a:t>This test has to be investigated for a future test in KIRAMS for low-energy neutron detectors.  </a:t>
            </a:r>
            <a:endParaRPr lang="en-US" altLang="ko-KR" sz="1600" b="1" dirty="0">
              <a:solidFill>
                <a:srgbClr val="336699"/>
              </a:solidFill>
              <a:latin typeface="Georgia" pitchFamily="18" charset="0"/>
              <a:ea typeface="맑은 고딕"/>
            </a:endParaRPr>
          </a:p>
          <a:p>
            <a:pPr marL="324000" indent="-324000">
              <a:spcAft>
                <a:spcPts val="600"/>
              </a:spcAft>
              <a:buFont typeface="Wingdings" pitchFamily="2" charset="2"/>
              <a:buChar char="v"/>
            </a:pPr>
            <a:r>
              <a:rPr lang="en-US" altLang="ko-KR" sz="1600" b="1" dirty="0" smtClean="0">
                <a:solidFill>
                  <a:srgbClr val="002060"/>
                </a:solidFill>
                <a:latin typeface="Georgia" pitchFamily="18" charset="0"/>
              </a:rPr>
              <a:t>Test with </a:t>
            </a:r>
            <a:r>
              <a:rPr lang="en-US" altLang="ko-KR" sz="1600" b="1" baseline="30000" dirty="0" smtClean="0">
                <a:solidFill>
                  <a:srgbClr val="002060"/>
                </a:solidFill>
                <a:latin typeface="Georgia" pitchFamily="18" charset="0"/>
              </a:rPr>
              <a:t>252</a:t>
            </a:r>
            <a:r>
              <a:rPr lang="en-US" altLang="ko-KR" sz="1600" b="1" dirty="0" smtClean="0">
                <a:solidFill>
                  <a:srgbClr val="002060"/>
                </a:solidFill>
                <a:latin typeface="Georgia" pitchFamily="18" charset="0"/>
              </a:rPr>
              <a:t>Cf and </a:t>
            </a:r>
            <a:r>
              <a:rPr lang="en-US" altLang="ko-KR" sz="1600" b="1" baseline="30000" dirty="0" smtClean="0">
                <a:solidFill>
                  <a:srgbClr val="002060"/>
                </a:solidFill>
                <a:latin typeface="Georgia" pitchFamily="18" charset="0"/>
              </a:rPr>
              <a:t>60</a:t>
            </a:r>
            <a:r>
              <a:rPr lang="en-US" altLang="ko-KR" sz="1600" b="1" dirty="0" smtClean="0">
                <a:solidFill>
                  <a:srgbClr val="002060"/>
                </a:solidFill>
                <a:latin typeface="Georgia" pitchFamily="18" charset="0"/>
              </a:rPr>
              <a:t>Co as we did for the bar detector in 2012. </a:t>
            </a: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v"/>
            </a:pPr>
            <a:r>
              <a:rPr lang="en-US" altLang="ko-KR" sz="1600" b="1" dirty="0" smtClean="0">
                <a:solidFill>
                  <a:srgbClr val="000066"/>
                </a:solidFill>
                <a:latin typeface="Georgia" pitchFamily="18" charset="0"/>
                <a:ea typeface="맑은 고딕"/>
              </a:rPr>
              <a:t>Without the coincidences of the trigger with the neutron detector signals, the electronics setup becomes a lot simpler. </a:t>
            </a:r>
          </a:p>
          <a:p>
            <a:pPr marL="342900" indent="-342900">
              <a:spcAft>
                <a:spcPts val="600"/>
              </a:spcAft>
            </a:pPr>
            <a:r>
              <a:rPr lang="en-US" altLang="ko-KR" sz="1600" b="1" dirty="0" smtClean="0">
                <a:solidFill>
                  <a:srgbClr val="0070C0"/>
                </a:solidFill>
                <a:latin typeface="Georgia" pitchFamily="18" charset="0"/>
              </a:rPr>
              <a:t>    → But, the usable </a:t>
            </a:r>
            <a:r>
              <a:rPr lang="en-US" altLang="ko-KR" sz="1600" b="1" dirty="0" smtClean="0">
                <a:solidFill>
                  <a:srgbClr val="0070C0"/>
                </a:solidFill>
                <a:latin typeface="Georgia" pitchFamily="18" charset="0"/>
                <a:ea typeface="맑은 고딕"/>
              </a:rPr>
              <a:t>TOF time length would be extended from 40 ns more than to 65 ns in </a:t>
            </a:r>
            <a:r>
              <a:rPr lang="en-US" altLang="ko-KR" sz="1600" b="1" dirty="0" err="1" smtClean="0">
                <a:solidFill>
                  <a:srgbClr val="0070C0"/>
                </a:solidFill>
                <a:latin typeface="Georgia" pitchFamily="18" charset="0"/>
                <a:ea typeface="맑은 고딕"/>
              </a:rPr>
              <a:t>LeCroy</a:t>
            </a:r>
            <a:r>
              <a:rPr lang="en-US" altLang="ko-KR" sz="1600" b="1" dirty="0" smtClean="0">
                <a:solidFill>
                  <a:srgbClr val="0070C0"/>
                </a:solidFill>
                <a:latin typeface="Georgia" pitchFamily="18" charset="0"/>
                <a:ea typeface="맑은 고딕"/>
              </a:rPr>
              <a:t> 2228. </a:t>
            </a:r>
          </a:p>
          <a:p>
            <a:pPr marL="342900" indent="-342900">
              <a:spcAft>
                <a:spcPts val="600"/>
              </a:spcAft>
            </a:pPr>
            <a:r>
              <a:rPr lang="en-US" altLang="ko-KR" sz="1600" b="1" dirty="0" smtClean="0">
                <a:solidFill>
                  <a:srgbClr val="0070C0"/>
                </a:solidFill>
                <a:latin typeface="Georgia" pitchFamily="18" charset="0"/>
                <a:ea typeface="맑은 고딕"/>
              </a:rPr>
              <a:t>    → Extending the measurable energy range below 5 </a:t>
            </a:r>
            <a:r>
              <a:rPr lang="en-US" altLang="ko-KR" sz="1600" b="1" dirty="0" err="1" smtClean="0">
                <a:solidFill>
                  <a:srgbClr val="0070C0"/>
                </a:solidFill>
                <a:latin typeface="Georgia" pitchFamily="18" charset="0"/>
                <a:ea typeface="맑은 고딕"/>
              </a:rPr>
              <a:t>MeV</a:t>
            </a:r>
            <a:r>
              <a:rPr lang="en-US" altLang="ko-KR" sz="1600" b="1" dirty="0" smtClean="0">
                <a:solidFill>
                  <a:srgbClr val="0070C0"/>
                </a:solidFill>
                <a:latin typeface="Georgia" pitchFamily="18" charset="0"/>
                <a:ea typeface="맑은 고딕"/>
              </a:rPr>
              <a:t> ? </a:t>
            </a:r>
          </a:p>
          <a:p>
            <a:pPr marL="342900" indent="-342900">
              <a:spcAft>
                <a:spcPts val="1200"/>
              </a:spcAft>
            </a:pPr>
            <a:r>
              <a:rPr lang="en-US" altLang="ko-KR" sz="1600" b="1" dirty="0" smtClean="0">
                <a:solidFill>
                  <a:srgbClr val="0070C0"/>
                </a:solidFill>
                <a:latin typeface="Georgia" pitchFamily="18" charset="0"/>
              </a:rPr>
              <a:t>    → We confirm the measurable neutron-energy range </a:t>
            </a:r>
            <a:r>
              <a:rPr lang="en-US" altLang="ko-KR" sz="1600" b="1" dirty="0" smtClean="0">
                <a:solidFill>
                  <a:srgbClr val="0070C0"/>
                </a:solidFill>
                <a:latin typeface="Georgia" pitchFamily="18" charset="0"/>
                <a:ea typeface="맑은 고딕"/>
              </a:rPr>
              <a:t>from the data. </a:t>
            </a:r>
            <a:endParaRPr lang="en-US" altLang="ko-KR" sz="1600" b="1" dirty="0" smtClean="0">
              <a:solidFill>
                <a:srgbClr val="002060"/>
              </a:solidFill>
              <a:latin typeface="Georgia" pitchFamily="18" charset="0"/>
            </a:endParaRP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v"/>
            </a:pPr>
            <a:r>
              <a:rPr lang="en-US" altLang="ko-KR" sz="1600" b="1" dirty="0" smtClean="0">
                <a:solidFill>
                  <a:srgbClr val="002060"/>
                </a:solidFill>
                <a:latin typeface="Georgia" pitchFamily="18" charset="0"/>
              </a:rPr>
              <a:t>In the previous test, the </a:t>
            </a:r>
            <a:r>
              <a:rPr lang="en-US" altLang="ko-KR" sz="1600" b="1" dirty="0">
                <a:solidFill>
                  <a:srgbClr val="002060"/>
                </a:solidFill>
                <a:latin typeface="Georgia" pitchFamily="18" charset="0"/>
              </a:rPr>
              <a:t>minimum detectable deposited energy</a:t>
            </a:r>
            <a:r>
              <a:rPr lang="en-US" altLang="ko-KR" sz="1600" b="1" dirty="0">
                <a:solidFill>
                  <a:srgbClr val="003399"/>
                </a:solidFill>
                <a:latin typeface="Georgia" pitchFamily="18" charset="0"/>
              </a:rPr>
              <a:t>  </a:t>
            </a:r>
            <a:r>
              <a:rPr lang="en-US" altLang="ko-KR" sz="1600" b="1" dirty="0">
                <a:solidFill>
                  <a:srgbClr val="006699"/>
                </a:solidFill>
                <a:latin typeface="Georgia" pitchFamily="18" charset="0"/>
              </a:rPr>
              <a:t>for a </a:t>
            </a:r>
            <a:r>
              <a:rPr lang="en-US" altLang="ko-KR" sz="1600" b="1" dirty="0" smtClean="0">
                <a:solidFill>
                  <a:srgbClr val="006699"/>
                </a:solidFill>
                <a:latin typeface="Georgia" pitchFamily="18" charset="0"/>
              </a:rPr>
              <a:t>bar </a:t>
            </a:r>
            <a:r>
              <a:rPr lang="en-US" altLang="ko-KR" sz="1600" b="1" dirty="0">
                <a:solidFill>
                  <a:srgbClr val="006699"/>
                </a:solidFill>
                <a:latin typeface="Georgia" pitchFamily="18" charset="0"/>
              </a:rPr>
              <a:t>detector </a:t>
            </a:r>
            <a:r>
              <a:rPr lang="en-US" altLang="ko-KR" sz="1600" b="1" dirty="0" smtClean="0">
                <a:solidFill>
                  <a:srgbClr val="C00000"/>
                </a:solidFill>
                <a:latin typeface="Georgia" pitchFamily="18" charset="0"/>
              </a:rPr>
              <a:t>~ </a:t>
            </a:r>
            <a:r>
              <a:rPr lang="en-US" altLang="ko-KR" sz="1600" b="1" dirty="0">
                <a:solidFill>
                  <a:srgbClr val="C00000"/>
                </a:solidFill>
                <a:latin typeface="Georgia" pitchFamily="18" charset="0"/>
              </a:rPr>
              <a:t>800 </a:t>
            </a:r>
            <a:r>
              <a:rPr lang="en-US" altLang="ko-KR" sz="1600" b="1" dirty="0" err="1">
                <a:solidFill>
                  <a:srgbClr val="C00000"/>
                </a:solidFill>
                <a:latin typeface="Georgia" pitchFamily="18" charset="0"/>
              </a:rPr>
              <a:t>keV</a:t>
            </a:r>
            <a:r>
              <a:rPr lang="en-US" altLang="ko-KR" sz="1600" b="1" dirty="0">
                <a:solidFill>
                  <a:srgbClr val="C00000"/>
                </a:solidFill>
                <a:latin typeface="Georgia" pitchFamily="18" charset="0"/>
              </a:rPr>
              <a:t> </a:t>
            </a:r>
            <a:r>
              <a:rPr lang="en-US" altLang="ko-KR" sz="1600" b="1" dirty="0" smtClean="0">
                <a:solidFill>
                  <a:srgbClr val="006699"/>
                </a:solidFill>
                <a:latin typeface="Georgia" pitchFamily="18" charset="0"/>
              </a:rPr>
              <a:t>for </a:t>
            </a:r>
            <a:r>
              <a:rPr lang="en-US" altLang="ko-KR" sz="1600" b="1" dirty="0">
                <a:solidFill>
                  <a:srgbClr val="006699"/>
                </a:solidFill>
                <a:latin typeface="Georgia" pitchFamily="18" charset="0"/>
              </a:rPr>
              <a:t>an electron when we use a </a:t>
            </a:r>
            <a:r>
              <a:rPr lang="en-US" altLang="ko-KR" sz="1600" b="1" dirty="0" smtClean="0">
                <a:solidFill>
                  <a:srgbClr val="006699"/>
                </a:solidFill>
                <a:latin typeface="Georgia" pitchFamily="18" charset="0"/>
              </a:rPr>
              <a:t>Hamamatsu </a:t>
            </a:r>
            <a:r>
              <a:rPr lang="en-US" altLang="ko-KR" sz="1600" b="1" dirty="0">
                <a:latin typeface="Georgia" pitchFamily="18" charset="0"/>
              </a:rPr>
              <a:t>H2431 PMT </a:t>
            </a:r>
            <a:r>
              <a:rPr lang="en-US" altLang="ko-KR" sz="1600" b="1" dirty="0">
                <a:solidFill>
                  <a:srgbClr val="006699"/>
                </a:solidFill>
                <a:latin typeface="Georgia" pitchFamily="18" charset="0"/>
              </a:rPr>
              <a:t>with a gain of </a:t>
            </a:r>
            <a:r>
              <a:rPr lang="en-US" altLang="ko-KR" sz="1600" b="1" dirty="0">
                <a:solidFill>
                  <a:srgbClr val="C00000"/>
                </a:solidFill>
                <a:latin typeface="Georgia" pitchFamily="18" charset="0"/>
              </a:rPr>
              <a:t>~ 2 ⅹ 10</a:t>
            </a:r>
            <a:r>
              <a:rPr lang="en-US" altLang="ko-KR" sz="1600" b="1" baseline="30000" dirty="0">
                <a:solidFill>
                  <a:srgbClr val="C00000"/>
                </a:solidFill>
                <a:latin typeface="Georgia" pitchFamily="18" charset="0"/>
              </a:rPr>
              <a:t>5</a:t>
            </a:r>
            <a:r>
              <a:rPr lang="en-US" altLang="ko-KR" sz="1600" b="1" dirty="0">
                <a:solidFill>
                  <a:srgbClr val="C00000"/>
                </a:solidFill>
                <a:latin typeface="Georgia" pitchFamily="18" charset="0"/>
              </a:rPr>
              <a:t> </a:t>
            </a:r>
            <a:r>
              <a:rPr lang="en-US" altLang="ko-KR" sz="1600" b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  <a:endParaRPr lang="en-US" altLang="ko-KR" sz="1600" b="1" dirty="0">
              <a:solidFill>
                <a:srgbClr val="C00000"/>
              </a:solidFill>
              <a:latin typeface="Georgia" pitchFamily="18" charset="0"/>
            </a:endParaRPr>
          </a:p>
          <a:p>
            <a:pPr marL="342900" indent="-342900">
              <a:spcAft>
                <a:spcPts val="600"/>
              </a:spcAft>
            </a:pPr>
            <a:r>
              <a:rPr lang="en-US" altLang="ko-KR" sz="1600" b="1" dirty="0" smtClean="0">
                <a:solidFill>
                  <a:srgbClr val="336699"/>
                </a:solidFill>
                <a:latin typeface="Georgia" pitchFamily="18" charset="0"/>
              </a:rPr>
              <a:t>	</a:t>
            </a:r>
            <a:r>
              <a:rPr lang="en-US" altLang="ko-KR" sz="1600" b="1" dirty="0">
                <a:solidFill>
                  <a:srgbClr val="336699"/>
                </a:solidFill>
                <a:latin typeface="Georgia" pitchFamily="18" charset="0"/>
              </a:rPr>
              <a:t>→ </a:t>
            </a:r>
            <a:r>
              <a:rPr lang="en-US" altLang="ko-KR" sz="1600" b="1" dirty="0" smtClean="0">
                <a:solidFill>
                  <a:srgbClr val="C00000"/>
                </a:solidFill>
                <a:latin typeface="Georgia" pitchFamily="18" charset="0"/>
              </a:rPr>
              <a:t>~ </a:t>
            </a:r>
            <a:r>
              <a:rPr lang="en-US" altLang="ko-KR" sz="1600" b="1" dirty="0">
                <a:solidFill>
                  <a:srgbClr val="C00000"/>
                </a:solidFill>
                <a:latin typeface="Georgia" pitchFamily="18" charset="0"/>
              </a:rPr>
              <a:t>2.5 </a:t>
            </a:r>
            <a:r>
              <a:rPr lang="en-US" altLang="ko-KR" sz="1600" b="1" dirty="0" err="1">
                <a:solidFill>
                  <a:srgbClr val="C00000"/>
                </a:solidFill>
                <a:latin typeface="Georgia" pitchFamily="18" charset="0"/>
              </a:rPr>
              <a:t>MeV</a:t>
            </a:r>
            <a:r>
              <a:rPr lang="en-US" altLang="ko-KR" sz="1600" b="1" dirty="0">
                <a:solidFill>
                  <a:srgbClr val="C00000"/>
                </a:solidFill>
                <a:latin typeface="Georgia" pitchFamily="18" charset="0"/>
              </a:rPr>
              <a:t> </a:t>
            </a:r>
            <a:r>
              <a:rPr lang="en-US" altLang="ko-KR" sz="1600" b="1" dirty="0">
                <a:solidFill>
                  <a:srgbClr val="006699"/>
                </a:solidFill>
                <a:latin typeface="Georgia" pitchFamily="18" charset="0"/>
              </a:rPr>
              <a:t>for a proton: factor 3 higher for a proton than an electron due 	</a:t>
            </a:r>
            <a:r>
              <a:rPr lang="en-US" altLang="ko-KR" sz="1600" b="1" dirty="0" smtClean="0">
                <a:solidFill>
                  <a:srgbClr val="006699"/>
                </a:solidFill>
                <a:latin typeface="Georgia" pitchFamily="18" charset="0"/>
              </a:rPr>
              <a:t>to </a:t>
            </a:r>
            <a:r>
              <a:rPr lang="en-US" altLang="ko-KR" sz="1600" b="1" dirty="0">
                <a:solidFill>
                  <a:srgbClr val="000066"/>
                </a:solidFill>
                <a:latin typeface="Georgia" pitchFamily="18" charset="0"/>
              </a:rPr>
              <a:t>quenching of scintillation lights. </a:t>
            </a:r>
            <a:r>
              <a:rPr lang="en-US" altLang="ko-KR" sz="1600" b="1" dirty="0" smtClean="0">
                <a:solidFill>
                  <a:srgbClr val="000066"/>
                </a:solidFill>
                <a:latin typeface="Georgia" pitchFamily="18" charset="0"/>
              </a:rPr>
              <a:t>    </a:t>
            </a:r>
            <a:endParaRPr lang="en-US" altLang="ko-KR" sz="1600" b="1" dirty="0">
              <a:solidFill>
                <a:srgbClr val="000066"/>
              </a:solidFill>
              <a:latin typeface="Georgia" pitchFamily="18" charset="0"/>
            </a:endParaRPr>
          </a:p>
          <a:p>
            <a:pPr marL="342900" indent="-342900">
              <a:spcAft>
                <a:spcPts val="600"/>
              </a:spcAft>
            </a:pPr>
            <a:r>
              <a:rPr lang="en-US" altLang="ko-KR" sz="1600" b="1" dirty="0" smtClean="0">
                <a:solidFill>
                  <a:srgbClr val="336699"/>
                </a:solidFill>
                <a:latin typeface="Georgia" pitchFamily="18" charset="0"/>
              </a:rPr>
              <a:t>	</a:t>
            </a:r>
            <a:r>
              <a:rPr lang="en-US" altLang="ko-KR" sz="1600" b="1" dirty="0">
                <a:solidFill>
                  <a:srgbClr val="336699"/>
                </a:solidFill>
                <a:latin typeface="Georgia" pitchFamily="18" charset="0"/>
              </a:rPr>
              <a:t>→ </a:t>
            </a:r>
            <a:r>
              <a:rPr lang="en-US" altLang="ko-KR" sz="1600" b="1" dirty="0" smtClean="0">
                <a:solidFill>
                  <a:srgbClr val="336699"/>
                </a:solidFill>
                <a:latin typeface="Georgia" pitchFamily="18" charset="0"/>
              </a:rPr>
              <a:t>Have to confirm </a:t>
            </a:r>
            <a:endParaRPr lang="en-US" altLang="ko-KR" sz="1600" b="1" dirty="0">
              <a:solidFill>
                <a:srgbClr val="000066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4B60-4F1D-4AAC-8C46-8622D2300DCB}" type="datetime1">
              <a:rPr lang="ko-KR" altLang="en-US" smtClean="0"/>
              <a:t>2013-04-05</a:t>
            </a:fld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2025-5847-4E3A-8D53-37341F6DB791}" type="slidenum">
              <a:rPr lang="ko-KR" altLang="en-US" smtClean="0"/>
              <a:pPr/>
              <a:t>4</a:t>
            </a:fld>
            <a:endParaRPr lang="ko-KR" altLang="en-US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7649" name="_x114366656" descr="EMB0000172036f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348880"/>
            <a:ext cx="6048672" cy="4273504"/>
          </a:xfrm>
          <a:prstGeom prst="rect">
            <a:avLst/>
          </a:prstGeom>
          <a:noFill/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1268760"/>
            <a:ext cx="6264696" cy="975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직사각형 8"/>
          <p:cNvSpPr/>
          <p:nvPr/>
        </p:nvSpPr>
        <p:spPr>
          <a:xfrm>
            <a:off x="251520" y="188640"/>
            <a:ext cx="86409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ko-KR" b="1" dirty="0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Test with </a:t>
            </a:r>
            <a:r>
              <a:rPr lang="en-US" altLang="ko-KR" b="1" baseline="30000" dirty="0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252</a:t>
            </a:r>
            <a:r>
              <a:rPr lang="en-US" altLang="ko-KR" b="1" dirty="0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Cf and </a:t>
            </a:r>
            <a:r>
              <a:rPr lang="en-US" altLang="ko-KR" b="1" baseline="30000" dirty="0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60</a:t>
            </a:r>
            <a:r>
              <a:rPr lang="en-US" altLang="ko-KR" b="1" dirty="0" smtClean="0">
                <a:solidFill>
                  <a:srgbClr val="C00000"/>
                </a:solidFill>
                <a:latin typeface="Georgia" pitchFamily="18" charset="0"/>
                <a:ea typeface="맑은 고딕"/>
              </a:rPr>
              <a:t>Co sources</a:t>
            </a:r>
          </a:p>
          <a:p>
            <a:pPr>
              <a:spcAft>
                <a:spcPts val="600"/>
              </a:spcAft>
              <a:buFont typeface="Wingdings" pitchFamily="2" charset="2"/>
              <a:buChar char="v"/>
            </a:pPr>
            <a:r>
              <a:rPr lang="en-US" altLang="ko-KR" sz="1600" b="1" baseline="30000" dirty="0" smtClean="0">
                <a:solidFill>
                  <a:srgbClr val="336699"/>
                </a:solidFill>
                <a:latin typeface="Georgia" pitchFamily="18" charset="0"/>
                <a:ea typeface="맑은 고딕"/>
              </a:rPr>
              <a:t>252</a:t>
            </a:r>
            <a:r>
              <a:rPr lang="en-US" altLang="ko-KR" sz="1600" b="1" dirty="0" smtClean="0">
                <a:solidFill>
                  <a:srgbClr val="336699"/>
                </a:solidFill>
                <a:latin typeface="Georgia" pitchFamily="18" charset="0"/>
                <a:ea typeface="맑은 고딕"/>
              </a:rPr>
              <a:t>Cf for neutron measurements</a:t>
            </a:r>
          </a:p>
          <a:p>
            <a:pPr>
              <a:spcAft>
                <a:spcPts val="600"/>
              </a:spcAft>
              <a:buFont typeface="Wingdings" pitchFamily="2" charset="2"/>
              <a:buChar char="v"/>
            </a:pPr>
            <a:r>
              <a:rPr lang="en-US" altLang="ko-KR" sz="1600" b="1" baseline="30000" dirty="0" smtClean="0">
                <a:solidFill>
                  <a:srgbClr val="336699"/>
                </a:solidFill>
                <a:latin typeface="Georgia" pitchFamily="18" charset="0"/>
                <a:ea typeface="맑은 고딕"/>
              </a:rPr>
              <a:t>60</a:t>
            </a:r>
            <a:r>
              <a:rPr lang="en-US" altLang="ko-KR" sz="1600" b="1" dirty="0" smtClean="0">
                <a:solidFill>
                  <a:srgbClr val="336699"/>
                </a:solidFill>
                <a:latin typeface="Georgia" pitchFamily="18" charset="0"/>
                <a:ea typeface="맑은 고딕"/>
              </a:rPr>
              <a:t>Co for time resolution measurements </a:t>
            </a:r>
          </a:p>
        </p:txBody>
      </p:sp>
      <p:cxnSp>
        <p:nvCxnSpPr>
          <p:cNvPr id="11" name="직선 연결선 10"/>
          <p:cNvCxnSpPr/>
          <p:nvPr/>
        </p:nvCxnSpPr>
        <p:spPr>
          <a:xfrm flipH="1">
            <a:off x="4644008" y="5517232"/>
            <a:ext cx="864096" cy="936104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4716016" y="5589240"/>
            <a:ext cx="720080" cy="864096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 flipH="1">
            <a:off x="4499992" y="3789040"/>
            <a:ext cx="864096" cy="936104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4572000" y="3861048"/>
            <a:ext cx="720080" cy="864096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2892</TotalTime>
  <Words>313</Words>
  <Application>Microsoft Office PowerPoint</Application>
  <PresentationFormat>화면 슬라이드 쇼(4:3)</PresentationFormat>
  <Paragraphs>49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고구려 벽화</vt:lpstr>
      <vt:lpstr>슬라이드 1</vt:lpstr>
      <vt:lpstr>슬라이드 2</vt:lpstr>
      <vt:lpstr>슬라이드 3</vt:lpstr>
      <vt:lpstr>슬라이드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P5K PRO</dc:creator>
  <cp:lastModifiedBy>admin</cp:lastModifiedBy>
  <cp:revision>217</cp:revision>
  <dcterms:created xsi:type="dcterms:W3CDTF">2011-09-13T03:34:14Z</dcterms:created>
  <dcterms:modified xsi:type="dcterms:W3CDTF">2013-04-05T12:55:06Z</dcterms:modified>
</cp:coreProperties>
</file>