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66" r:id="rId4"/>
    <p:sldId id="257" r:id="rId5"/>
    <p:sldId id="267" r:id="rId6"/>
    <p:sldId id="271" r:id="rId7"/>
    <p:sldId id="268" r:id="rId8"/>
    <p:sldId id="269" r:id="rId9"/>
    <p:sldId id="270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44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76F44E-FED3-46E1-A707-1BA5BB403949}" type="datetimeFigureOut">
              <a:rPr lang="ko-KR" altLang="en-US" smtClean="0"/>
              <a:t>2013-01-23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8679D8-6DC2-4400-90EE-C4172AB1C4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0169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8E62F-C95C-4E54-B3F4-40C80DA40166}" type="datetime1">
              <a:rPr lang="ko-KR" altLang="en-US" smtClean="0"/>
              <a:t>2013-01-23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F34A-B3EB-4007-A75D-EF7156930B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1226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19AE-BEB8-4706-8DCD-F4414F859546}" type="datetime1">
              <a:rPr lang="ko-KR" altLang="en-US" smtClean="0"/>
              <a:t>2013-01-23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F34A-B3EB-4007-A75D-EF7156930B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9217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909AC-AD28-48CE-AC99-5BBAAAEB920E}" type="datetime1">
              <a:rPr lang="ko-KR" altLang="en-US" smtClean="0"/>
              <a:t>2013-01-23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F34A-B3EB-4007-A75D-EF7156930B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7446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F27A-D58B-4945-B4F1-D8FB97DC594F}" type="datetime1">
              <a:rPr lang="ko-KR" altLang="en-US" smtClean="0"/>
              <a:t>2013-01-23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F34A-B3EB-4007-A75D-EF7156930B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1671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47C98-579D-417A-BD21-F44A83DBBFC3}" type="datetime1">
              <a:rPr lang="ko-KR" altLang="en-US" smtClean="0"/>
              <a:t>2013-01-23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F34A-B3EB-4007-A75D-EF7156930B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8029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CB82C-C3FA-4F96-866E-BA8459053157}" type="datetime1">
              <a:rPr lang="ko-KR" altLang="en-US" smtClean="0"/>
              <a:t>2013-01-23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F34A-B3EB-4007-A75D-EF7156930B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3247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7311-A950-4CFC-B677-F02B902442F1}" type="datetime1">
              <a:rPr lang="ko-KR" altLang="en-US" smtClean="0"/>
              <a:t>2013-01-23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F34A-B3EB-4007-A75D-EF7156930B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8750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B64B8-5D81-4DE6-BCFC-D70FAD2C604A}" type="datetime1">
              <a:rPr lang="ko-KR" altLang="en-US" smtClean="0"/>
              <a:t>2013-01-23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F34A-B3EB-4007-A75D-EF7156930B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7801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BBF3E-9B08-4F58-824D-ACCA36EAD745}" type="datetime1">
              <a:rPr lang="ko-KR" altLang="en-US" smtClean="0"/>
              <a:t>2013-01-23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F34A-B3EB-4007-A75D-EF7156930B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2040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77FD-A6F3-485C-A622-21B2BE1C1058}" type="datetime1">
              <a:rPr lang="ko-KR" altLang="en-US" smtClean="0"/>
              <a:t>2013-01-23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F34A-B3EB-4007-A75D-EF7156930B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491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FAA2A-46C6-4688-AA26-FF59D691A56F}" type="datetime1">
              <a:rPr lang="ko-KR" altLang="en-US" smtClean="0"/>
              <a:t>2013-01-23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F34A-B3EB-4007-A75D-EF7156930B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1555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7F22F-6433-427C-AB0C-D53FEE08316B}" type="datetime1">
              <a:rPr lang="ko-KR" altLang="en-US" smtClean="0"/>
              <a:t>2013-01-23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8F34A-B3EB-4007-A75D-EF7156930B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5743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130123 QQD &amp; QQDD system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KIM, </a:t>
            </a:r>
            <a:r>
              <a:rPr lang="en-US" altLang="ko-KR" dirty="0" err="1" smtClean="0"/>
              <a:t>ShinHyung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43515-7320-4E88-B544-CA9E48CBBBBE}" type="datetime1">
              <a:rPr lang="ko-KR" altLang="en-US" smtClean="0"/>
              <a:t>2013-01-23</a:t>
            </a:fld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F34A-B3EB-4007-A75D-EF7156930B5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742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719171"/>
            <a:ext cx="9180512" cy="6120342"/>
          </a:xfrm>
        </p:spPr>
      </p:pic>
      <p:sp>
        <p:nvSpPr>
          <p:cNvPr id="5" name="TextBox 4"/>
          <p:cNvSpPr txBox="1"/>
          <p:nvPr/>
        </p:nvSpPr>
        <p:spPr>
          <a:xfrm>
            <a:off x="251520" y="116632"/>
            <a:ext cx="51845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 smtClean="0"/>
              <a:t>QQD system</a:t>
            </a:r>
            <a:endParaRPr lang="ko-KR" alt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3020759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C00000"/>
                </a:solidFill>
              </a:rPr>
              <a:t>proton</a:t>
            </a:r>
          </a:p>
          <a:p>
            <a:endParaRPr lang="en-US" altLang="ko-KR" dirty="0">
              <a:solidFill>
                <a:srgbClr val="C00000"/>
              </a:solidFill>
            </a:endParaRPr>
          </a:p>
          <a:p>
            <a:r>
              <a:rPr lang="en-US" altLang="ko-KR" dirty="0" smtClean="0">
                <a:solidFill>
                  <a:srgbClr val="C00000"/>
                </a:solidFill>
              </a:rPr>
              <a:t>KE=10MeV</a:t>
            </a:r>
          </a:p>
          <a:p>
            <a:r>
              <a:rPr lang="en-US" altLang="ko-KR" dirty="0" smtClean="0">
                <a:solidFill>
                  <a:srgbClr val="C00000"/>
                </a:solidFill>
              </a:rPr>
              <a:t>p=137.3 MeV/c</a:t>
            </a:r>
            <a:endParaRPr lang="en-US" altLang="ko-KR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648" y="2854677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002060"/>
                </a:solidFill>
              </a:rPr>
              <a:t>20 MeV</a:t>
            </a:r>
          </a:p>
          <a:p>
            <a:r>
              <a:rPr lang="en-US" altLang="ko-KR" dirty="0" smtClean="0">
                <a:solidFill>
                  <a:srgbClr val="002060"/>
                </a:solidFill>
              </a:rPr>
              <a:t>194.7 MeV/c</a:t>
            </a:r>
            <a:endParaRPr lang="ko-KR" altLang="en-US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95188" y="2229987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40 MeV</a:t>
            </a:r>
          </a:p>
          <a:p>
            <a:r>
              <a:rPr lang="en-US" altLang="ko-KR" dirty="0" smtClean="0"/>
              <a:t>276.8 MeV/c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995936" y="3978930"/>
            <a:ext cx="4824536" cy="175432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Q1 : L=50 cm, gap=30 cm, </a:t>
            </a:r>
            <a:r>
              <a:rPr lang="en-US" altLang="ko-KR" b="1" dirty="0" smtClean="0"/>
              <a:t>B=-0.5 T/m </a:t>
            </a:r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                               (x-focusing)</a:t>
            </a:r>
          </a:p>
          <a:p>
            <a:r>
              <a:rPr lang="en-US" altLang="ko-KR" dirty="0" smtClean="0"/>
              <a:t>Q2 : L=50 cm, gap=40 cm, </a:t>
            </a:r>
            <a:r>
              <a:rPr lang="en-US" altLang="ko-KR" b="1" dirty="0" smtClean="0"/>
              <a:t>B=+1.1 T/m </a:t>
            </a:r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                               (y-focusing)</a:t>
            </a:r>
          </a:p>
          <a:p>
            <a:r>
              <a:rPr lang="en-US" altLang="ko-KR" dirty="0" smtClean="0"/>
              <a:t>D1 : </a:t>
            </a:r>
            <a:r>
              <a:rPr lang="el-GR" altLang="ko-KR" b="1" dirty="0" smtClean="0"/>
              <a:t>θ</a:t>
            </a:r>
            <a:r>
              <a:rPr lang="en-US" altLang="ko-KR" b="1" dirty="0" smtClean="0"/>
              <a:t>=110°, </a:t>
            </a:r>
            <a:r>
              <a:rPr lang="en-US" altLang="ko-KR" dirty="0" smtClean="0"/>
              <a:t>gap=40 cm, w1=1 m, w2=1 m, </a:t>
            </a:r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R=0.9 m, B=-0.82 T, </a:t>
            </a:r>
            <a:r>
              <a:rPr lang="el-GR" altLang="ko-KR" dirty="0" smtClean="0"/>
              <a:t>β</a:t>
            </a:r>
            <a:r>
              <a:rPr lang="en-US" altLang="ko-KR" dirty="0" smtClean="0"/>
              <a:t>1=0° </a:t>
            </a:r>
            <a:r>
              <a:rPr lang="el-GR" altLang="ko-KR" dirty="0" smtClean="0"/>
              <a:t>β</a:t>
            </a:r>
            <a:r>
              <a:rPr lang="en-US" altLang="ko-KR" dirty="0" smtClean="0"/>
              <a:t>2=10°</a:t>
            </a:r>
            <a:endParaRPr lang="en-US" altLang="ko-KR" dirty="0"/>
          </a:p>
        </p:txBody>
      </p:sp>
      <p:sp>
        <p:nvSpPr>
          <p:cNvPr id="13" name="TextBox 12"/>
          <p:cNvSpPr txBox="1"/>
          <p:nvPr/>
        </p:nvSpPr>
        <p:spPr>
          <a:xfrm>
            <a:off x="3275856" y="6198552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[</a:t>
            </a:r>
            <a:r>
              <a:rPr lang="en-US" altLang="ko-KR" dirty="0" smtClean="0"/>
              <a:t>top</a:t>
            </a:r>
            <a:r>
              <a:rPr lang="en-US" altLang="ko-KR" dirty="0" smtClean="0"/>
              <a:t> </a:t>
            </a:r>
            <a:r>
              <a:rPr lang="en-US" altLang="ko-KR" dirty="0" smtClean="0"/>
              <a:t>view]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004048" y="2132856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[side view]</a:t>
            </a:r>
            <a:endParaRPr lang="ko-KR" altLang="en-US" dirty="0"/>
          </a:p>
        </p:txBody>
      </p:sp>
      <p:sp>
        <p:nvSpPr>
          <p:cNvPr id="15" name="날짜 개체 틀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30C0-FFC2-4C19-890B-D929A9DB57EF}" type="datetime1">
              <a:rPr lang="ko-KR" altLang="en-US" smtClean="0"/>
              <a:t>2013-01-23</a:t>
            </a:fld>
            <a:endParaRPr lang="ko-KR" altLang="en-US"/>
          </a:p>
        </p:txBody>
      </p: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F34A-B3EB-4007-A75D-EF7156930B5F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051720" y="1484784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Q1</a:t>
            </a:r>
            <a:endParaRPr lang="ko-KR" alt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87824" y="1484784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Q2</a:t>
            </a:r>
            <a:endParaRPr lang="ko-KR" alt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04048" y="1484784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endParaRPr lang="ko-KR" alt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95936" y="3203684"/>
            <a:ext cx="496855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1.3 m</a:t>
            </a:r>
            <a:r>
              <a:rPr lang="ko-KR" altLang="en-US" dirty="0" smtClean="0"/>
              <a:t>→</a:t>
            </a:r>
            <a:r>
              <a:rPr lang="en-US" altLang="ko-KR" dirty="0" smtClean="0"/>
              <a:t>Q1</a:t>
            </a:r>
            <a:r>
              <a:rPr lang="ko-KR" altLang="en-US" dirty="0" smtClean="0"/>
              <a:t>→</a:t>
            </a:r>
            <a:r>
              <a:rPr lang="en-US" altLang="ko-KR" dirty="0" smtClean="0"/>
              <a:t>0.1 m</a:t>
            </a:r>
            <a:r>
              <a:rPr lang="ko-KR" altLang="en-US" dirty="0" smtClean="0"/>
              <a:t>→</a:t>
            </a:r>
            <a:r>
              <a:rPr lang="en-US" altLang="ko-KR" dirty="0" smtClean="0"/>
              <a:t>Q2</a:t>
            </a:r>
            <a:r>
              <a:rPr lang="ko-KR" altLang="en-US" dirty="0" smtClean="0"/>
              <a:t>→</a:t>
            </a:r>
            <a:r>
              <a:rPr lang="en-US" altLang="ko-KR" dirty="0" smtClean="0"/>
              <a:t>0.2 m</a:t>
            </a:r>
            <a:r>
              <a:rPr lang="ko-KR" altLang="en-US" dirty="0" smtClean="0"/>
              <a:t>→</a:t>
            </a:r>
            <a:r>
              <a:rPr lang="en-US" altLang="ko-KR" dirty="0" smtClean="0"/>
              <a:t>D1</a:t>
            </a:r>
            <a:r>
              <a:rPr lang="ko-KR" altLang="en-US" dirty="0" smtClean="0"/>
              <a:t>→</a:t>
            </a:r>
            <a:r>
              <a:rPr lang="en-US" altLang="ko-KR" dirty="0" smtClean="0"/>
              <a:t>2 m</a:t>
            </a:r>
            <a:r>
              <a:rPr lang="ko-KR" altLang="en-US" dirty="0" smtClean="0"/>
              <a:t>→</a:t>
            </a:r>
            <a:r>
              <a:rPr lang="en-US" altLang="ko-KR" dirty="0" smtClean="0"/>
              <a:t>C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5644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내용 개체 틀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4584" y="-531440"/>
            <a:ext cx="11665294" cy="7776864"/>
          </a:xfrm>
          <a:prstGeom prst="rect">
            <a:avLst/>
          </a:prstGeom>
        </p:spPr>
      </p:pic>
      <p:cxnSp>
        <p:nvCxnSpPr>
          <p:cNvPr id="6" name="직선 연결선 5"/>
          <p:cNvCxnSpPr/>
          <p:nvPr/>
        </p:nvCxnSpPr>
        <p:spPr>
          <a:xfrm flipV="1">
            <a:off x="2411758" y="3717032"/>
            <a:ext cx="1224136" cy="151216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 flipV="1">
            <a:off x="2123726" y="4293096"/>
            <a:ext cx="1800200" cy="1080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 flipV="1">
            <a:off x="8316414" y="-747464"/>
            <a:ext cx="0" cy="3168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8460430" y="116632"/>
            <a:ext cx="0" cy="129614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직선 화살표 연결선 13"/>
          <p:cNvCxnSpPr/>
          <p:nvPr/>
        </p:nvCxnSpPr>
        <p:spPr>
          <a:xfrm flipV="1">
            <a:off x="2411758" y="3933056"/>
            <a:ext cx="800089" cy="9001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740350" y="141277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C00000"/>
                </a:solidFill>
              </a:rPr>
              <a:t>11°</a:t>
            </a:r>
            <a:endParaRPr lang="en-US" altLang="ko-KR" b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12117" y="483315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C00000"/>
                </a:solidFill>
              </a:rPr>
              <a:t>2</a:t>
            </a:r>
            <a:r>
              <a:rPr lang="en-US" altLang="ko-KR" b="1" dirty="0" smtClean="0">
                <a:solidFill>
                  <a:srgbClr val="C00000"/>
                </a:solidFill>
              </a:rPr>
              <a:t>1°</a:t>
            </a:r>
            <a:endParaRPr lang="en-US" altLang="ko-KR" b="1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028384" y="169151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C00000"/>
                </a:solidFill>
              </a:rPr>
              <a:t>0.416 m</a:t>
            </a:r>
            <a:endParaRPr lang="en-US" altLang="ko-KR" b="1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87622" y="438310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C00000"/>
                </a:solidFill>
              </a:rPr>
              <a:t>0.473 m</a:t>
            </a:r>
            <a:endParaRPr lang="en-US" altLang="ko-KR" b="1" dirty="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8423" y="2714082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proton</a:t>
            </a:r>
          </a:p>
          <a:p>
            <a:endParaRPr lang="en-US" altLang="ko-KR" dirty="0"/>
          </a:p>
          <a:p>
            <a:r>
              <a:rPr lang="en-US" altLang="ko-KR" dirty="0" smtClean="0"/>
              <a:t>KE=10MeV</a:t>
            </a:r>
          </a:p>
          <a:p>
            <a:r>
              <a:rPr lang="en-US" altLang="ko-KR" dirty="0" smtClean="0"/>
              <a:t>p=137.3 MeV/c</a:t>
            </a:r>
            <a:endParaRPr lang="en-US" altLang="ko-KR" dirty="0"/>
          </a:p>
        </p:txBody>
      </p:sp>
      <p:sp>
        <p:nvSpPr>
          <p:cNvPr id="23" name="TextBox 22"/>
          <p:cNvSpPr txBox="1"/>
          <p:nvPr/>
        </p:nvSpPr>
        <p:spPr>
          <a:xfrm>
            <a:off x="1377136" y="2209601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20 MeV</a:t>
            </a:r>
          </a:p>
          <a:p>
            <a:r>
              <a:rPr lang="en-US" altLang="ko-KR" dirty="0" smtClean="0"/>
              <a:t>194.7 MeV/c</a:t>
            </a:r>
            <a:endParaRPr lang="ko-KR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275854" y="2433973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40 MeV</a:t>
            </a:r>
          </a:p>
          <a:p>
            <a:r>
              <a:rPr lang="en-US" altLang="ko-KR" dirty="0" smtClean="0"/>
              <a:t>276.8 MeV/c</a:t>
            </a:r>
            <a:endParaRPr lang="ko-KR" alt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-36512" y="4715852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[</a:t>
            </a:r>
            <a:r>
              <a:rPr lang="en-US" altLang="ko-KR" dirty="0" smtClean="0"/>
              <a:t>top</a:t>
            </a:r>
            <a:r>
              <a:rPr lang="en-US" altLang="ko-KR" dirty="0" smtClean="0"/>
              <a:t> </a:t>
            </a:r>
            <a:r>
              <a:rPr lang="en-US" altLang="ko-KR" dirty="0" smtClean="0"/>
              <a:t>view]</a:t>
            </a:r>
            <a:endParaRPr lang="ko-KR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5496" y="1412776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[side view]</a:t>
            </a:r>
            <a:endParaRPr lang="ko-KR" altLang="en-US" dirty="0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3787-F505-4BE3-99E6-E99636B35D40}" type="datetime1">
              <a:rPr lang="ko-KR" altLang="en-US" smtClean="0"/>
              <a:t>2013-01-23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F34A-B3EB-4007-A75D-EF7156930B5F}" type="slidenum">
              <a:rPr lang="ko-KR" altLang="en-US" smtClean="0"/>
              <a:t>3</a:t>
            </a:fld>
            <a:endParaRPr lang="ko-KR" altLang="en-US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4656158"/>
            <a:ext cx="5115872" cy="1581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96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내용 개체 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897" y="764704"/>
            <a:ext cx="9083104" cy="6055403"/>
          </a:xfrm>
        </p:spPr>
      </p:pic>
      <p:sp>
        <p:nvSpPr>
          <p:cNvPr id="6" name="TextBox 5"/>
          <p:cNvSpPr txBox="1"/>
          <p:nvPr/>
        </p:nvSpPr>
        <p:spPr>
          <a:xfrm>
            <a:off x="251520" y="116632"/>
            <a:ext cx="51845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 smtClean="0"/>
              <a:t>QQDD system</a:t>
            </a:r>
            <a:endParaRPr lang="ko-KR" altLang="en-US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1619672" y="3717032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C00000"/>
                </a:solidFill>
              </a:rPr>
              <a:t>proton</a:t>
            </a:r>
          </a:p>
          <a:p>
            <a:endParaRPr lang="en-US" altLang="ko-KR" dirty="0">
              <a:solidFill>
                <a:srgbClr val="C00000"/>
              </a:solidFill>
            </a:endParaRPr>
          </a:p>
          <a:p>
            <a:r>
              <a:rPr lang="en-US" altLang="ko-KR" dirty="0" smtClean="0">
                <a:solidFill>
                  <a:srgbClr val="C00000"/>
                </a:solidFill>
              </a:rPr>
              <a:t>KE=10MeV</a:t>
            </a:r>
          </a:p>
          <a:p>
            <a:r>
              <a:rPr lang="en-US" altLang="ko-KR" dirty="0" smtClean="0">
                <a:solidFill>
                  <a:srgbClr val="C00000"/>
                </a:solidFill>
              </a:rPr>
              <a:t>p=137.3 MeV/c</a:t>
            </a:r>
            <a:endParaRPr lang="en-US" altLang="ko-KR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99792" y="363573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002060"/>
                </a:solidFill>
              </a:rPr>
              <a:t>20 </a:t>
            </a:r>
            <a:r>
              <a:rPr lang="en-US" altLang="ko-KR" dirty="0" smtClean="0">
                <a:solidFill>
                  <a:srgbClr val="002060"/>
                </a:solidFill>
              </a:rPr>
              <a:t>MeV</a:t>
            </a:r>
            <a:endParaRPr lang="en-US" altLang="ko-KR" dirty="0" smtClean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5856" y="320368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40 </a:t>
            </a:r>
            <a:r>
              <a:rPr lang="en-US" altLang="ko-KR" dirty="0" smtClean="0"/>
              <a:t>MeV</a:t>
            </a:r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52663-1374-4754-BBCE-C961310202B4}" type="datetime1">
              <a:rPr lang="ko-KR" altLang="en-US" smtClean="0"/>
              <a:t>2013-01-23</a:t>
            </a:fld>
            <a:endParaRPr lang="ko-KR" altLang="en-US"/>
          </a:p>
        </p:txBody>
      </p:sp>
      <p:sp>
        <p:nvSpPr>
          <p:cNvPr id="11" name="슬라이드 번호 개체 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F34A-B3EB-4007-A75D-EF7156930B5F}" type="slidenum">
              <a:rPr lang="ko-KR" altLang="en-US" smtClean="0"/>
              <a:t>4</a:t>
            </a:fld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4440659" y="3568948"/>
            <a:ext cx="4716016" cy="230832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Q1 : L=50 cm, gap=30 cm, </a:t>
            </a:r>
            <a:r>
              <a:rPr lang="en-US" altLang="ko-KR" b="1" dirty="0" smtClean="0"/>
              <a:t>B=-1.0 T/m </a:t>
            </a:r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                              (x-focusing)</a:t>
            </a:r>
          </a:p>
          <a:p>
            <a:r>
              <a:rPr lang="en-US" altLang="ko-KR" dirty="0" smtClean="0"/>
              <a:t>Q2 : L=50 cm, gap=40 cm, </a:t>
            </a:r>
            <a:r>
              <a:rPr lang="en-US" altLang="ko-KR" b="1" dirty="0" smtClean="0"/>
              <a:t>B=+1.2 T/m</a:t>
            </a:r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                              (y-focusing)</a:t>
            </a:r>
          </a:p>
          <a:p>
            <a:r>
              <a:rPr lang="en-US" altLang="ko-KR" dirty="0" smtClean="0"/>
              <a:t>D1 : </a:t>
            </a:r>
            <a:r>
              <a:rPr lang="el-GR" altLang="ko-KR" b="1" dirty="0" smtClean="0"/>
              <a:t>θ</a:t>
            </a:r>
            <a:r>
              <a:rPr lang="en-US" altLang="ko-KR" b="1" dirty="0" smtClean="0"/>
              <a:t>=20°, </a:t>
            </a:r>
            <a:r>
              <a:rPr lang="en-US" altLang="ko-KR" dirty="0" smtClean="0"/>
              <a:t>gap=40 cm, w1=1 m, w2=1 m, </a:t>
            </a:r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R=3.0 m, B=-0.20 T, </a:t>
            </a:r>
            <a:r>
              <a:rPr lang="el-GR" altLang="ko-KR" dirty="0" smtClean="0"/>
              <a:t>β</a:t>
            </a:r>
            <a:r>
              <a:rPr lang="en-US" altLang="ko-KR" dirty="0" smtClean="0"/>
              <a:t>1=0° </a:t>
            </a:r>
            <a:r>
              <a:rPr lang="el-GR" altLang="ko-KR" dirty="0" smtClean="0"/>
              <a:t>β</a:t>
            </a:r>
            <a:r>
              <a:rPr lang="en-US" altLang="ko-KR" dirty="0" smtClean="0"/>
              <a:t>2=20°</a:t>
            </a:r>
          </a:p>
          <a:p>
            <a:r>
              <a:rPr lang="en-US" altLang="ko-KR" dirty="0" smtClean="0"/>
              <a:t>D2 : </a:t>
            </a:r>
            <a:r>
              <a:rPr lang="el-GR" altLang="ko-KR" b="1" dirty="0" smtClean="0"/>
              <a:t>θ</a:t>
            </a:r>
            <a:r>
              <a:rPr lang="en-US" altLang="ko-KR" b="1" dirty="0" smtClean="0"/>
              <a:t>=90°, </a:t>
            </a:r>
            <a:r>
              <a:rPr lang="en-US" altLang="ko-KR" dirty="0" smtClean="0"/>
              <a:t>gap=40 cm, w1=1 m, w2=1 m, </a:t>
            </a:r>
          </a:p>
          <a:p>
            <a:r>
              <a:rPr lang="en-US" altLang="ko-KR" b="1" dirty="0" smtClean="0"/>
              <a:t>      R=0.8 m, B=-0.85 T, </a:t>
            </a:r>
            <a:r>
              <a:rPr lang="el-GR" altLang="ko-KR" dirty="0" smtClean="0"/>
              <a:t>β</a:t>
            </a:r>
            <a:r>
              <a:rPr lang="en-US" altLang="ko-KR" dirty="0" smtClean="0"/>
              <a:t>1=0° </a:t>
            </a:r>
            <a:r>
              <a:rPr lang="el-GR" altLang="ko-KR" dirty="0" smtClean="0"/>
              <a:t>β</a:t>
            </a:r>
            <a:r>
              <a:rPr lang="en-US" altLang="ko-KR" dirty="0" smtClean="0"/>
              <a:t>2=10°</a:t>
            </a:r>
            <a:endParaRPr lang="en-US" altLang="ko-KR" dirty="0"/>
          </a:p>
        </p:txBody>
      </p:sp>
      <p:sp>
        <p:nvSpPr>
          <p:cNvPr id="14" name="TextBox 13"/>
          <p:cNvSpPr txBox="1"/>
          <p:nvPr/>
        </p:nvSpPr>
        <p:spPr>
          <a:xfrm>
            <a:off x="1979712" y="2348880"/>
            <a:ext cx="6336704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1.3 m</a:t>
            </a:r>
            <a:r>
              <a:rPr lang="ko-KR" altLang="en-US" dirty="0" smtClean="0"/>
              <a:t>→</a:t>
            </a:r>
            <a:r>
              <a:rPr lang="en-US" altLang="ko-KR" dirty="0" smtClean="0"/>
              <a:t>Q1</a:t>
            </a:r>
            <a:r>
              <a:rPr lang="ko-KR" altLang="en-US" dirty="0" smtClean="0"/>
              <a:t>→</a:t>
            </a:r>
            <a:r>
              <a:rPr lang="en-US" altLang="ko-KR" dirty="0" smtClean="0"/>
              <a:t>0.1 m</a:t>
            </a:r>
            <a:r>
              <a:rPr lang="ko-KR" altLang="en-US" dirty="0" smtClean="0"/>
              <a:t>→</a:t>
            </a:r>
            <a:r>
              <a:rPr lang="en-US" altLang="ko-KR" dirty="0" smtClean="0"/>
              <a:t>Q2</a:t>
            </a:r>
            <a:r>
              <a:rPr lang="ko-KR" altLang="en-US" dirty="0" smtClean="0"/>
              <a:t>→</a:t>
            </a:r>
            <a:r>
              <a:rPr lang="en-US" altLang="ko-KR" dirty="0" smtClean="0"/>
              <a:t>0.2 m</a:t>
            </a:r>
            <a:r>
              <a:rPr lang="ko-KR" altLang="en-US" dirty="0" smtClean="0"/>
              <a:t>→</a:t>
            </a:r>
            <a:r>
              <a:rPr lang="en-US" altLang="ko-KR" dirty="0" smtClean="0"/>
              <a:t>D1</a:t>
            </a:r>
            <a:r>
              <a:rPr lang="ko-KR" altLang="en-US" dirty="0" smtClean="0"/>
              <a:t>→</a:t>
            </a:r>
            <a:r>
              <a:rPr lang="en-US" altLang="ko-KR" dirty="0" smtClean="0"/>
              <a:t>0.5 m</a:t>
            </a:r>
            <a:r>
              <a:rPr lang="ko-KR" altLang="en-US" dirty="0" smtClean="0"/>
              <a:t>→</a:t>
            </a:r>
            <a:r>
              <a:rPr lang="en-US" altLang="ko-KR" dirty="0" smtClean="0"/>
              <a:t>D2</a:t>
            </a:r>
            <a:r>
              <a:rPr lang="ko-KR" altLang="en-US" dirty="0" smtClean="0"/>
              <a:t>→</a:t>
            </a:r>
            <a:r>
              <a:rPr lang="en-US" altLang="ko-KR" dirty="0"/>
              <a:t>1</a:t>
            </a:r>
            <a:r>
              <a:rPr lang="en-US" altLang="ko-KR" dirty="0" smtClean="0"/>
              <a:t> m</a:t>
            </a:r>
            <a:r>
              <a:rPr lang="ko-KR" altLang="en-US" dirty="0" smtClean="0"/>
              <a:t>→</a:t>
            </a:r>
            <a:r>
              <a:rPr lang="en-US" altLang="ko-KR" dirty="0" smtClean="0"/>
              <a:t>C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123728" y="1527175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Q1</a:t>
            </a:r>
            <a:endParaRPr lang="ko-KR" altLang="en-US" sz="24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59832" y="1527175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Q2</a:t>
            </a:r>
            <a:endParaRPr lang="ko-KR" altLang="en-US" sz="24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27984" y="1527175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D1</a:t>
            </a:r>
            <a:endParaRPr lang="ko-KR" altLang="en-US" sz="24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76256" y="1527175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D2</a:t>
            </a:r>
            <a:endParaRPr lang="ko-KR" altLang="en-US" sz="24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9552" y="3172915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[</a:t>
            </a:r>
            <a:r>
              <a:rPr lang="en-US" altLang="ko-KR" dirty="0" smtClean="0"/>
              <a:t>top</a:t>
            </a:r>
            <a:r>
              <a:rPr lang="en-US" altLang="ko-KR" dirty="0" smtClean="0"/>
              <a:t> </a:t>
            </a:r>
            <a:r>
              <a:rPr lang="en-US" altLang="ko-KR" dirty="0" smtClean="0"/>
              <a:t>view]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67544" y="118746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[side view]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2859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8640" y="0"/>
            <a:ext cx="12714791" cy="6823721"/>
          </a:xfrm>
          <a:prstGeom prst="rect">
            <a:avLst/>
          </a:prstGeom>
        </p:spPr>
      </p:pic>
      <p:cxnSp>
        <p:nvCxnSpPr>
          <p:cNvPr id="6" name="직선 연결선 5"/>
          <p:cNvCxnSpPr/>
          <p:nvPr/>
        </p:nvCxnSpPr>
        <p:spPr>
          <a:xfrm flipV="1">
            <a:off x="2609398" y="3645024"/>
            <a:ext cx="1260874" cy="1203562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flipV="1">
            <a:off x="2591273" y="4149080"/>
            <a:ext cx="1224136" cy="6995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 flipV="1">
            <a:off x="8783961" y="0"/>
            <a:ext cx="0" cy="2276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/>
          <p:nvPr/>
        </p:nvCxnSpPr>
        <p:spPr>
          <a:xfrm flipV="1">
            <a:off x="2807297" y="3830703"/>
            <a:ext cx="648072" cy="60640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2" name="직선 화살표 연결선 31"/>
          <p:cNvCxnSpPr/>
          <p:nvPr/>
        </p:nvCxnSpPr>
        <p:spPr>
          <a:xfrm>
            <a:off x="8927977" y="404664"/>
            <a:ext cx="0" cy="100811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100392" y="141277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C00000"/>
                </a:solidFill>
              </a:rPr>
              <a:t>11°</a:t>
            </a:r>
            <a:endParaRPr lang="en-US" altLang="ko-KR" b="1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028384" y="174867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C00000"/>
                </a:solidFill>
              </a:rPr>
              <a:t>0.425 m</a:t>
            </a:r>
            <a:endParaRPr lang="en-US" altLang="ko-KR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63688" y="40937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C00000"/>
                </a:solidFill>
              </a:rPr>
              <a:t>0.350 m</a:t>
            </a:r>
            <a:endParaRPr lang="en-US" altLang="ko-KR" b="1" dirty="0">
              <a:solidFill>
                <a:srgbClr val="C00000"/>
              </a:solidFill>
            </a:endParaRP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182CF-D224-4E12-A2FF-A8D43ED63B78}" type="datetime1">
              <a:rPr lang="ko-KR" altLang="en-US" smtClean="0"/>
              <a:t>2013-01-23</a:t>
            </a:fld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F34A-B3EB-4007-A75D-EF7156930B5F}" type="slidenum">
              <a:rPr lang="ko-KR" altLang="en-US" smtClean="0"/>
              <a:t>5</a:t>
            </a:fld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4283968" y="2420888"/>
            <a:ext cx="5400600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3871028" y="3877473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C00000"/>
                </a:solidFill>
              </a:rPr>
              <a:t>14°</a:t>
            </a:r>
            <a:endParaRPr lang="en-US" altLang="ko-KR" b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9512" y="356372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[</a:t>
            </a:r>
            <a:r>
              <a:rPr lang="en-US" altLang="ko-KR" dirty="0" smtClean="0"/>
              <a:t>top</a:t>
            </a:r>
            <a:r>
              <a:rPr lang="en-US" altLang="ko-KR" dirty="0" smtClean="0"/>
              <a:t> </a:t>
            </a:r>
            <a:r>
              <a:rPr lang="en-US" altLang="ko-KR" dirty="0" smtClean="0"/>
              <a:t>view]</a:t>
            </a:r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07504" y="1578269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[side view]</a:t>
            </a:r>
            <a:endParaRPr lang="ko-KR" altLang="en-US" dirty="0"/>
          </a:p>
        </p:txBody>
      </p:sp>
      <p:pic>
        <p:nvPicPr>
          <p:cNvPr id="10" name="내용 개체 틀 9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0339" y="4514281"/>
            <a:ext cx="5263662" cy="1781175"/>
          </a:xfrm>
        </p:spPr>
      </p:pic>
    </p:spTree>
    <p:extLst>
      <p:ext uri="{BB962C8B-B14F-4D97-AF65-F5344CB8AC3E}">
        <p14:creationId xmlns:p14="http://schemas.microsoft.com/office/powerpoint/2010/main" val="106550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5400" dirty="0" smtClean="0"/>
              <a:t>back up slide</a:t>
            </a:r>
            <a:endParaRPr lang="ko-KR" altLang="en-US" sz="5400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F27A-D58B-4945-B4F1-D8FB97DC594F}" type="datetime1">
              <a:rPr lang="ko-KR" altLang="en-US" smtClean="0"/>
              <a:t>2013-01-23</a:t>
            </a:fld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F34A-B3EB-4007-A75D-EF7156930B5F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268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28" t="72119" r="57922"/>
          <a:stretch/>
        </p:blipFill>
        <p:spPr>
          <a:xfrm>
            <a:off x="763357" y="1225393"/>
            <a:ext cx="3362320" cy="2833469"/>
          </a:xfrm>
          <a:prstGeom prst="rect">
            <a:avLst/>
          </a:prstGeom>
        </p:spPr>
      </p:pic>
      <p:cxnSp>
        <p:nvCxnSpPr>
          <p:cNvPr id="5" name="직선 연결선 4"/>
          <p:cNvCxnSpPr/>
          <p:nvPr/>
        </p:nvCxnSpPr>
        <p:spPr>
          <a:xfrm>
            <a:off x="251520" y="2923783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 flipV="1">
            <a:off x="1043608" y="1771652"/>
            <a:ext cx="0" cy="2040351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 flipH="1" flipV="1">
            <a:off x="1043608" y="1794168"/>
            <a:ext cx="1723136" cy="99623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직선 화살표 연결선 7"/>
          <p:cNvCxnSpPr/>
          <p:nvPr/>
        </p:nvCxnSpPr>
        <p:spPr>
          <a:xfrm>
            <a:off x="899592" y="1771652"/>
            <a:ext cx="0" cy="12212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9552" y="2246091"/>
            <a:ext cx="432048" cy="3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R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115616" y="1956318"/>
            <a:ext cx="504056" cy="3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ko-KR" dirty="0" smtClean="0"/>
              <a:t>θ</a:t>
            </a:r>
            <a:endParaRPr lang="el-GR" altLang="ko-KR" dirty="0"/>
          </a:p>
        </p:txBody>
      </p:sp>
      <p:sp>
        <p:nvSpPr>
          <p:cNvPr id="11" name="원호 10"/>
          <p:cNvSpPr/>
          <p:nvPr/>
        </p:nvSpPr>
        <p:spPr>
          <a:xfrm rot="6639737">
            <a:off x="539535" y="1271934"/>
            <a:ext cx="936104" cy="730044"/>
          </a:xfrm>
          <a:prstGeom prst="arc">
            <a:avLst>
              <a:gd name="adj1" fmla="val 18001011"/>
              <a:gd name="adj2" fmla="val 20437052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원호 11"/>
          <p:cNvSpPr/>
          <p:nvPr/>
        </p:nvSpPr>
        <p:spPr>
          <a:xfrm rot="5400000">
            <a:off x="2119063" y="2199038"/>
            <a:ext cx="370912" cy="358497"/>
          </a:xfrm>
          <a:prstGeom prst="arc">
            <a:avLst>
              <a:gd name="adj1" fmla="val 18001011"/>
              <a:gd name="adj2" fmla="val 20437052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439420" y="2019034"/>
            <a:ext cx="620412" cy="3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ko-KR" dirty="0" smtClean="0"/>
              <a:t>β</a:t>
            </a:r>
            <a:r>
              <a:rPr lang="en-US" altLang="ko-KR" dirty="0" smtClean="0"/>
              <a:t>2</a:t>
            </a:r>
            <a:endParaRPr lang="el-GR" altLang="ko-KR" dirty="0"/>
          </a:p>
        </p:txBody>
      </p:sp>
      <p:sp>
        <p:nvSpPr>
          <p:cNvPr id="14" name="원호 13"/>
          <p:cNvSpPr/>
          <p:nvPr/>
        </p:nvSpPr>
        <p:spPr>
          <a:xfrm rot="7740749">
            <a:off x="818155" y="2991657"/>
            <a:ext cx="370912" cy="358497"/>
          </a:xfrm>
          <a:prstGeom prst="arc">
            <a:avLst>
              <a:gd name="adj1" fmla="val 18001011"/>
              <a:gd name="adj2" fmla="val 20437052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495204" y="3211812"/>
            <a:ext cx="620412" cy="3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ko-KR" dirty="0" smtClean="0"/>
              <a:t>β</a:t>
            </a:r>
            <a:r>
              <a:rPr lang="en-US" altLang="ko-KR" dirty="0"/>
              <a:t>1</a:t>
            </a:r>
            <a:endParaRPr lang="el-GR" altLang="ko-KR" dirty="0"/>
          </a:p>
        </p:txBody>
      </p:sp>
      <p:sp>
        <p:nvSpPr>
          <p:cNvPr id="16" name="TextBox 15"/>
          <p:cNvSpPr txBox="1"/>
          <p:nvPr/>
        </p:nvSpPr>
        <p:spPr>
          <a:xfrm>
            <a:off x="3059832" y="1253078"/>
            <a:ext cx="69127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US" altLang="ko-KR" sz="2800" dirty="0" smtClean="0"/>
              <a:t>= orbit radius of central </a:t>
            </a:r>
            <a:r>
              <a:rPr lang="en-US" altLang="ko-KR" sz="2800" dirty="0" smtClean="0"/>
              <a:t>ray </a:t>
            </a:r>
            <a:endParaRPr lang="en-US" altLang="ko-KR" sz="2800" dirty="0"/>
          </a:p>
          <a:p>
            <a:r>
              <a:rPr lang="el-GR" altLang="ko-KR" sz="28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θ</a:t>
            </a:r>
            <a:r>
              <a:rPr lang="en-US" altLang="ko-KR" sz="2800" dirty="0" smtClean="0"/>
              <a:t> = bending angle</a:t>
            </a:r>
          </a:p>
          <a:p>
            <a:r>
              <a:rPr lang="el-GR" altLang="ko-KR" sz="28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β1</a:t>
            </a:r>
            <a:r>
              <a:rPr lang="en-US" altLang="ko-KR" sz="28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l-GR" altLang="ko-KR" sz="28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</a:t>
            </a:r>
            <a:r>
              <a:rPr lang="en-US" altLang="ko-KR" sz="28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en-US" altLang="ko-KR" sz="2800" dirty="0" smtClean="0"/>
              <a:t>= shim angles</a:t>
            </a:r>
            <a:endParaRPr lang="el-GR" altLang="ko-KR" sz="2800" dirty="0"/>
          </a:p>
          <a:p>
            <a:endParaRPr lang="ko-KR" altLang="en-US" sz="2800" dirty="0"/>
          </a:p>
        </p:txBody>
      </p:sp>
      <p:pic>
        <p:nvPicPr>
          <p:cNvPr id="33" name="내용 개체 틀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29" t="71527" r="69561" b="3519"/>
          <a:stretch/>
        </p:blipFill>
        <p:spPr>
          <a:xfrm>
            <a:off x="5930991" y="3415514"/>
            <a:ext cx="2961489" cy="2749790"/>
          </a:xfrm>
          <a:prstGeom prst="rect">
            <a:avLst/>
          </a:prstGeom>
        </p:spPr>
      </p:pic>
      <p:sp>
        <p:nvSpPr>
          <p:cNvPr id="34" name="타원 33"/>
          <p:cNvSpPr/>
          <p:nvPr/>
        </p:nvSpPr>
        <p:spPr>
          <a:xfrm>
            <a:off x="6732240" y="3838085"/>
            <a:ext cx="815051" cy="81505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3419872" y="3284984"/>
            <a:ext cx="3672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B_D</a:t>
            </a:r>
            <a:r>
              <a:rPr lang="ko-KR" altLang="en-US" sz="2000" dirty="0" smtClean="0"/>
              <a:t>는 </a:t>
            </a:r>
            <a:r>
              <a:rPr lang="en-US" altLang="ko-KR" sz="2000" dirty="0" smtClean="0"/>
              <a:t>10MeV beam</a:t>
            </a:r>
            <a:r>
              <a:rPr lang="ko-KR" altLang="en-US" sz="2000" dirty="0" smtClean="0"/>
              <a:t>이 그림과 같이 모서리를 지나도록 조정</a:t>
            </a:r>
            <a:r>
              <a:rPr lang="en-US" altLang="ko-KR" sz="2000" dirty="0" smtClean="0"/>
              <a:t>!</a:t>
            </a:r>
            <a:endParaRPr lang="ko-KR" alt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7884368" y="566124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[top view]</a:t>
            </a:r>
            <a:endParaRPr lang="ko-KR" altLang="en-US" dirty="0"/>
          </a:p>
        </p:txBody>
      </p:sp>
      <p:sp>
        <p:nvSpPr>
          <p:cNvPr id="45" name="제목 1"/>
          <p:cNvSpPr txBox="1">
            <a:spLocks/>
          </p:cNvSpPr>
          <p:nvPr/>
        </p:nvSpPr>
        <p:spPr>
          <a:xfrm>
            <a:off x="-392088" y="-1714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dirty="0" smtClean="0"/>
              <a:t>QQD system : Variables</a:t>
            </a:r>
            <a:endParaRPr lang="ko-KR" alt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07504" y="4725144"/>
            <a:ext cx="66967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B_Q1</a:t>
            </a:r>
            <a:r>
              <a:rPr lang="en-US" altLang="ko-KR" sz="2800" dirty="0" smtClean="0"/>
              <a:t> : field gradient of Q1 [T/m]</a:t>
            </a:r>
          </a:p>
          <a:p>
            <a:r>
              <a:rPr lang="en-US" altLang="ko-KR" sz="28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B_Q2</a:t>
            </a:r>
            <a:r>
              <a:rPr lang="en-US" altLang="ko-KR" sz="2800" dirty="0" smtClean="0"/>
              <a:t> </a:t>
            </a:r>
            <a:r>
              <a:rPr lang="en-US" altLang="ko-KR" sz="2800" dirty="0" smtClean="0"/>
              <a:t>: field gradient of Q2 [T/m]</a:t>
            </a:r>
          </a:p>
          <a:p>
            <a:r>
              <a:rPr lang="en-US" altLang="ko-KR" sz="28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B_D</a:t>
            </a:r>
            <a:r>
              <a:rPr lang="en-US" altLang="ko-KR" sz="2800" dirty="0" smtClean="0"/>
              <a:t> : field strength of D [T]</a:t>
            </a:r>
          </a:p>
        </p:txBody>
      </p:sp>
      <p:sp>
        <p:nvSpPr>
          <p:cNvPr id="47" name="슬라이드 번호 개체 틀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FD43-6E80-482C-A33F-87A5F691D161}" type="slidenum">
              <a:rPr lang="ko-KR" altLang="en-US" smtClean="0"/>
              <a:t>7</a:t>
            </a:fld>
            <a:endParaRPr lang="ko-KR" alt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737C-733D-49C9-A0FF-028D4EEBBA69}" type="datetime1">
              <a:rPr lang="ko-KR" altLang="en-US" smtClean="0"/>
              <a:t>2013-01-23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194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내용 개체 틀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95" t="72074" r="69111"/>
          <a:stretch/>
        </p:blipFill>
        <p:spPr>
          <a:xfrm>
            <a:off x="1223630" y="956271"/>
            <a:ext cx="4644514" cy="3062469"/>
          </a:xfrm>
          <a:prstGeom prst="rect">
            <a:avLst/>
          </a:prstGeom>
        </p:spPr>
      </p:pic>
      <p:sp>
        <p:nvSpPr>
          <p:cNvPr id="4" name="제목 1"/>
          <p:cNvSpPr txBox="1">
            <a:spLocks/>
          </p:cNvSpPr>
          <p:nvPr/>
        </p:nvSpPr>
        <p:spPr>
          <a:xfrm>
            <a:off x="-392088" y="-1714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dirty="0" smtClean="0"/>
              <a:t>QQD system : fixed values</a:t>
            </a:r>
            <a:endParaRPr lang="ko-KR" altLang="en-US" dirty="0"/>
          </a:p>
        </p:txBody>
      </p:sp>
      <p:pic>
        <p:nvPicPr>
          <p:cNvPr id="5" name="내용 개체 틀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7544" r="44691" b="74084"/>
          <a:stretch/>
        </p:blipFill>
        <p:spPr>
          <a:xfrm>
            <a:off x="179512" y="5188697"/>
            <a:ext cx="7908682" cy="1389019"/>
          </a:xfrm>
          <a:prstGeom prst="rect">
            <a:avLst/>
          </a:prstGeom>
        </p:spPr>
      </p:pic>
      <p:cxnSp>
        <p:nvCxnSpPr>
          <p:cNvPr id="6" name="직선 화살표 연결선 5"/>
          <p:cNvCxnSpPr/>
          <p:nvPr/>
        </p:nvCxnSpPr>
        <p:spPr>
          <a:xfrm>
            <a:off x="251520" y="5291916"/>
            <a:ext cx="259228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3563888" y="5291916"/>
            <a:ext cx="64807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 flipV="1">
            <a:off x="3779912" y="4931876"/>
            <a:ext cx="0" cy="7920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V="1">
            <a:off x="3995936" y="4931876"/>
            <a:ext cx="0" cy="7920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0" name="직선 화살표 연결선 9"/>
          <p:cNvCxnSpPr/>
          <p:nvPr/>
        </p:nvCxnSpPr>
        <p:spPr>
          <a:xfrm>
            <a:off x="3563888" y="5291916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/>
          <p:nvPr/>
        </p:nvCxnSpPr>
        <p:spPr>
          <a:xfrm rot="10800000">
            <a:off x="3995936" y="5291916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5004048" y="5291916"/>
            <a:ext cx="4320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804248" y="638132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[side view]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187624" y="4931876"/>
            <a:ext cx="999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1.3 m</a:t>
            </a:r>
            <a:endParaRPr lang="ko-KR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707904" y="485986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0.1 m</a:t>
            </a:r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004048" y="485986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0.2 m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059832" y="5579948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Q1</a:t>
            </a:r>
            <a:endParaRPr lang="ko-KR" alt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39952" y="5579948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Q2</a:t>
            </a:r>
            <a:endParaRPr lang="ko-KR" alt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12160" y="5579948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endParaRPr lang="ko-KR" alt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38788" y="342900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ko-KR" dirty="0" smtClean="0"/>
              <a:t>β1</a:t>
            </a:r>
            <a:r>
              <a:rPr lang="en-US" altLang="ko-KR" dirty="0" smtClean="0"/>
              <a:t>=0</a:t>
            </a:r>
            <a:r>
              <a:rPr lang="en-US" altLang="ko-KR" dirty="0" smtClean="0"/>
              <a:t>°</a:t>
            </a:r>
            <a:endParaRPr lang="en-US" altLang="ko-KR" dirty="0"/>
          </a:p>
        </p:txBody>
      </p:sp>
      <p:sp>
        <p:nvSpPr>
          <p:cNvPr id="23" name="TextBox 22"/>
          <p:cNvSpPr txBox="1"/>
          <p:nvPr/>
        </p:nvSpPr>
        <p:spPr>
          <a:xfrm>
            <a:off x="5575303" y="2118173"/>
            <a:ext cx="1593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ko-KR" dirty="0" smtClean="0"/>
              <a:t>β</a:t>
            </a:r>
            <a:r>
              <a:rPr lang="en-US" altLang="ko-KR" dirty="0" smtClean="0"/>
              <a:t>2=10</a:t>
            </a:r>
            <a:r>
              <a:rPr lang="en-US" altLang="ko-KR" dirty="0" smtClean="0"/>
              <a:t>°</a:t>
            </a:r>
            <a:endParaRPr lang="en-US" altLang="ko-KR" dirty="0"/>
          </a:p>
        </p:txBody>
      </p:sp>
      <p:sp>
        <p:nvSpPr>
          <p:cNvPr id="28" name="TextBox 27"/>
          <p:cNvSpPr txBox="1"/>
          <p:nvPr/>
        </p:nvSpPr>
        <p:spPr>
          <a:xfrm>
            <a:off x="6372200" y="351603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[</a:t>
            </a:r>
            <a:r>
              <a:rPr lang="en-US" altLang="ko-KR" dirty="0" smtClean="0"/>
              <a:t>top</a:t>
            </a:r>
            <a:r>
              <a:rPr lang="en-US" altLang="ko-KR" dirty="0" smtClean="0"/>
              <a:t> </a:t>
            </a:r>
            <a:r>
              <a:rPr lang="en-US" altLang="ko-KR" dirty="0" smtClean="0"/>
              <a:t>view]</a:t>
            </a:r>
            <a:endParaRPr lang="ko-KR" altLang="en-US" dirty="0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6372200" y="6356350"/>
            <a:ext cx="2133600" cy="365125"/>
          </a:xfrm>
        </p:spPr>
        <p:txBody>
          <a:bodyPr/>
          <a:lstStyle/>
          <a:p>
            <a:fld id="{F198FD43-6E80-482C-A33F-87A5F691D161}" type="slidenum">
              <a:rPr lang="ko-KR" altLang="en-US" smtClean="0"/>
              <a:t>8</a:t>
            </a:fld>
            <a:endParaRPr lang="ko-KR" altLang="en-US"/>
          </a:p>
        </p:txBody>
      </p:sp>
      <p:cxnSp>
        <p:nvCxnSpPr>
          <p:cNvPr id="32" name="직선 화살표 연결선 31"/>
          <p:cNvCxnSpPr/>
          <p:nvPr/>
        </p:nvCxnSpPr>
        <p:spPr>
          <a:xfrm>
            <a:off x="2483768" y="3861048"/>
            <a:ext cx="79208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4" name="직선 화살표 연결선 33"/>
          <p:cNvCxnSpPr/>
          <p:nvPr/>
        </p:nvCxnSpPr>
        <p:spPr>
          <a:xfrm>
            <a:off x="1619672" y="3861048"/>
            <a:ext cx="79208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547664" y="393305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L=0.5 m</a:t>
            </a:r>
            <a:endParaRPr lang="ko-KR" alt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2555776" y="392376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L=0.5 m</a:t>
            </a:r>
            <a:endParaRPr lang="ko-KR" altLang="en-US" dirty="0"/>
          </a:p>
        </p:txBody>
      </p:sp>
      <p:cxnSp>
        <p:nvCxnSpPr>
          <p:cNvPr id="38" name="직선 화살표 연결선 37"/>
          <p:cNvCxnSpPr/>
          <p:nvPr/>
        </p:nvCxnSpPr>
        <p:spPr>
          <a:xfrm>
            <a:off x="3419872" y="1844824"/>
            <a:ext cx="0" cy="158417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9" name="직선 화살표 연결선 38"/>
          <p:cNvCxnSpPr/>
          <p:nvPr/>
        </p:nvCxnSpPr>
        <p:spPr>
          <a:xfrm>
            <a:off x="4067944" y="1451549"/>
            <a:ext cx="1512168" cy="56415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915816" y="1548961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w1= 1 m</a:t>
            </a:r>
            <a:endParaRPr lang="ko-KR" alt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292080" y="155679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w2= 1 m</a:t>
            </a:r>
            <a:endParaRPr lang="ko-KR" altLang="en-US" dirty="0"/>
          </a:p>
        </p:txBody>
      </p:sp>
      <p:cxnSp>
        <p:nvCxnSpPr>
          <p:cNvPr id="46" name="직선 화살표 연결선 45"/>
          <p:cNvCxnSpPr/>
          <p:nvPr/>
        </p:nvCxnSpPr>
        <p:spPr>
          <a:xfrm>
            <a:off x="7380312" y="5327920"/>
            <a:ext cx="0" cy="105340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7" name="직선 화살표 연결선 46"/>
          <p:cNvCxnSpPr/>
          <p:nvPr/>
        </p:nvCxnSpPr>
        <p:spPr>
          <a:xfrm>
            <a:off x="5076056" y="5327920"/>
            <a:ext cx="0" cy="105340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8" name="직선 화살표 연결선 47"/>
          <p:cNvCxnSpPr/>
          <p:nvPr/>
        </p:nvCxnSpPr>
        <p:spPr>
          <a:xfrm>
            <a:off x="2699792" y="5445224"/>
            <a:ext cx="0" cy="80138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907704" y="624660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gap=0.3 m</a:t>
            </a:r>
            <a:endParaRPr lang="ko-KR" alt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4283968" y="630932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gap=0.4 m</a:t>
            </a:r>
            <a:endParaRPr lang="ko-KR" alt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6840252" y="4954099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gap=0.4 m</a:t>
            </a:r>
            <a:endParaRPr lang="ko-KR" altLang="en-US" dirty="0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CE17-FFEB-483E-99C4-D459BECC88D3}" type="datetime1">
              <a:rPr lang="ko-KR" altLang="en-US" smtClean="0"/>
              <a:t>2013-01-23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969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-32048" y="-171400"/>
            <a:ext cx="9176048" cy="1470025"/>
          </a:xfrm>
        </p:spPr>
        <p:txBody>
          <a:bodyPr/>
          <a:lstStyle/>
          <a:p>
            <a:r>
              <a:rPr lang="en-US" altLang="ko-KR" dirty="0" smtClean="0"/>
              <a:t>QQD </a:t>
            </a:r>
            <a:r>
              <a:rPr lang="en-US" altLang="ko-KR" dirty="0" smtClean="0"/>
              <a:t>system : measured values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내용 개체 틀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214"/>
          <a:stretch/>
        </p:blipFill>
        <p:spPr>
          <a:xfrm>
            <a:off x="724604" y="1340768"/>
            <a:ext cx="7828553" cy="5124010"/>
          </a:xfrm>
          <a:prstGeom prst="rect">
            <a:avLst/>
          </a:prstGeom>
        </p:spPr>
      </p:pic>
      <p:cxnSp>
        <p:nvCxnSpPr>
          <p:cNvPr id="5" name="직선 연결선 4"/>
          <p:cNvCxnSpPr/>
          <p:nvPr/>
        </p:nvCxnSpPr>
        <p:spPr>
          <a:xfrm flipV="1">
            <a:off x="1691680" y="3645024"/>
            <a:ext cx="3600400" cy="201622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2051720" y="5085184"/>
            <a:ext cx="3240360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원호 10"/>
          <p:cNvSpPr/>
          <p:nvPr/>
        </p:nvSpPr>
        <p:spPr>
          <a:xfrm rot="638543">
            <a:off x="2423095" y="5038371"/>
            <a:ext cx="360040" cy="936104"/>
          </a:xfrm>
          <a:prstGeom prst="arc">
            <a:avLst>
              <a:gd name="adj1" fmla="val 16611325"/>
              <a:gd name="adj2" fmla="val 19289326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1007604" y="4581128"/>
            <a:ext cx="1620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tilted a</a:t>
            </a:r>
            <a:r>
              <a:rPr lang="en-US" altLang="ko-KR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ngle </a:t>
            </a:r>
          </a:p>
          <a:p>
            <a:r>
              <a:rPr lang="en-US" altLang="ko-KR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altLang="ko-KR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focal plane</a:t>
            </a:r>
            <a:endParaRPr lang="ko-KR" altLang="en-US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6" name="직선 화살표 연결선 15"/>
          <p:cNvCxnSpPr/>
          <p:nvPr/>
        </p:nvCxnSpPr>
        <p:spPr>
          <a:xfrm flipV="1">
            <a:off x="2987824" y="4188517"/>
            <a:ext cx="1152128" cy="60863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87624" y="3995772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width </a:t>
            </a:r>
            <a:r>
              <a:rPr lang="en-US" altLang="ko-KR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focal plane</a:t>
            </a:r>
            <a:endParaRPr lang="ko-KR" altLang="en-US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1" name="직선 화살표 연결선 20"/>
          <p:cNvCxnSpPr/>
          <p:nvPr/>
        </p:nvCxnSpPr>
        <p:spPr>
          <a:xfrm flipH="1">
            <a:off x="3563888" y="4396462"/>
            <a:ext cx="576064" cy="126478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직선 화살표 연결선 21"/>
          <p:cNvCxnSpPr/>
          <p:nvPr/>
        </p:nvCxnSpPr>
        <p:spPr>
          <a:xfrm flipH="1">
            <a:off x="5508104" y="2636912"/>
            <a:ext cx="151216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/>
          <p:nvPr/>
        </p:nvCxnSpPr>
        <p:spPr>
          <a:xfrm>
            <a:off x="7020272" y="1700808"/>
            <a:ext cx="0" cy="93610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660232" y="2708920"/>
            <a:ext cx="270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height of focal plane</a:t>
            </a:r>
            <a:endParaRPr lang="ko-KR" altLang="en-US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7544" y="1331476"/>
            <a:ext cx="2628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[side view]</a:t>
            </a:r>
            <a:endParaRPr lang="ko-KR" alt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67544" y="349171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[top view]</a:t>
            </a:r>
            <a:endParaRPr lang="ko-KR" altLang="en-US" dirty="0"/>
          </a:p>
        </p:txBody>
      </p:sp>
      <p:sp>
        <p:nvSpPr>
          <p:cNvPr id="31" name="직사각형 30"/>
          <p:cNvSpPr/>
          <p:nvPr/>
        </p:nvSpPr>
        <p:spPr>
          <a:xfrm>
            <a:off x="4932040" y="3933056"/>
            <a:ext cx="4032448" cy="27665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3" name="직선 연결선 32"/>
          <p:cNvCxnSpPr/>
          <p:nvPr/>
        </p:nvCxnSpPr>
        <p:spPr>
          <a:xfrm>
            <a:off x="5508104" y="1916832"/>
            <a:ext cx="316835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 flipV="1">
            <a:off x="5508104" y="1516142"/>
            <a:ext cx="3168352" cy="400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원호 39"/>
          <p:cNvSpPr/>
          <p:nvPr/>
        </p:nvSpPr>
        <p:spPr>
          <a:xfrm rot="638543">
            <a:off x="7967710" y="1559793"/>
            <a:ext cx="360040" cy="936104"/>
          </a:xfrm>
          <a:prstGeom prst="arc">
            <a:avLst>
              <a:gd name="adj1" fmla="val 16611325"/>
              <a:gd name="adj2" fmla="val 19289326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TextBox 40"/>
          <p:cNvSpPr txBox="1"/>
          <p:nvPr/>
        </p:nvSpPr>
        <p:spPr>
          <a:xfrm>
            <a:off x="7164288" y="869811"/>
            <a:ext cx="21468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beam</a:t>
            </a:r>
            <a:r>
              <a:rPr lang="ko-KR" altLang="en-US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</a:t>
            </a:r>
            <a:r>
              <a:rPr lang="en-US" altLang="ko-KR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ko-KR" altLang="en-US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방향 </a:t>
            </a:r>
            <a:r>
              <a:rPr lang="en-US" altLang="ko-KR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divergence angle</a:t>
            </a:r>
            <a:endParaRPr lang="ko-KR" altLang="en-US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55776" y="1916832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Q1</a:t>
            </a:r>
            <a:endParaRPr lang="ko-KR" alt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347864" y="1916832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Q2</a:t>
            </a:r>
            <a:endParaRPr lang="ko-KR" alt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44008" y="1916832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endParaRPr lang="ko-KR" alt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91680" y="593998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Q1</a:t>
            </a:r>
            <a:endParaRPr lang="ko-KR" altLang="en-US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123728" y="593998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Q2</a:t>
            </a:r>
            <a:endParaRPr lang="ko-KR" altLang="en-US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843808" y="580526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endParaRPr lang="ko-KR" altLang="en-US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5" name="직선 화살표 연결선 34"/>
          <p:cNvCxnSpPr>
            <a:cxnSpLocks noChangeAspect="1"/>
          </p:cNvCxnSpPr>
          <p:nvPr/>
        </p:nvCxnSpPr>
        <p:spPr>
          <a:xfrm flipV="1">
            <a:off x="1916088" y="1312940"/>
            <a:ext cx="0" cy="4348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6" name="직선 화살표 연결선 35"/>
          <p:cNvCxnSpPr>
            <a:cxnSpLocks noChangeAspect="1"/>
          </p:cNvCxnSpPr>
          <p:nvPr/>
        </p:nvCxnSpPr>
        <p:spPr>
          <a:xfrm>
            <a:off x="1879180" y="1772816"/>
            <a:ext cx="4605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8" name="TextBox 37"/>
          <p:cNvSpPr txBox="1">
            <a:spLocks noChangeAspect="1"/>
          </p:cNvSpPr>
          <p:nvPr/>
        </p:nvSpPr>
        <p:spPr>
          <a:xfrm>
            <a:off x="2267744" y="1556792"/>
            <a:ext cx="440322" cy="288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chemeClr val="tx2">
                    <a:lumMod val="50000"/>
                  </a:schemeClr>
                </a:solidFill>
              </a:rPr>
              <a:t>z</a:t>
            </a:r>
            <a:endParaRPr lang="ko-KR" altLang="en-US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9" name="TextBox 38"/>
          <p:cNvSpPr txBox="1">
            <a:spLocks noChangeAspect="1"/>
          </p:cNvSpPr>
          <p:nvPr/>
        </p:nvSpPr>
        <p:spPr>
          <a:xfrm>
            <a:off x="1763692" y="980728"/>
            <a:ext cx="440322" cy="288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tx2">
                    <a:lumMod val="50000"/>
                  </a:schemeClr>
                </a:solidFill>
              </a:rPr>
              <a:t>y</a:t>
            </a:r>
            <a:endParaRPr lang="ko-KR" altLang="en-US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B3C11-5179-4C16-AE22-00586772C379}" type="datetime1">
              <a:rPr lang="ko-KR" altLang="en-US" smtClean="0"/>
              <a:t>2013-01-23</a:t>
            </a:fld>
            <a:endParaRPr lang="ko-KR" altLang="en-US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F34A-B3EB-4007-A75D-EF7156930B5F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130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470</Words>
  <Application>Microsoft Office PowerPoint</Application>
  <PresentationFormat>화면 슬라이드 쇼(4:3)</PresentationFormat>
  <Paragraphs>131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Office 테마</vt:lpstr>
      <vt:lpstr>130123 QQD &amp; QQDD system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QQD system : measured values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little_physicist</dc:creator>
  <cp:lastModifiedBy>little_physicist</cp:lastModifiedBy>
  <cp:revision>15</cp:revision>
  <dcterms:created xsi:type="dcterms:W3CDTF">2013-01-23T06:31:19Z</dcterms:created>
  <dcterms:modified xsi:type="dcterms:W3CDTF">2013-01-23T13:37:41Z</dcterms:modified>
</cp:coreProperties>
</file>