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6" r:id="rId4"/>
    <p:sldId id="257" r:id="rId5"/>
    <p:sldId id="267" r:id="rId6"/>
    <p:sldId id="271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6F44E-FED3-46E1-A707-1BA5BB403949}" type="datetimeFigureOut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79D8-6DC2-4400-90EE-C4172AB1C4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16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E62F-C95C-4E54-B3F4-40C80DA40166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22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19AE-BEB8-4706-8DCD-F4414F859546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92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09AC-AD28-48CE-AC99-5BBAAAEB920E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44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F27A-D58B-4945-B4F1-D8FB97DC594F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67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7C98-579D-417A-BD21-F44A83DBBFC3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802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B82C-C3FA-4F96-866E-BA8459053157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24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7311-A950-4CFC-B677-F02B902442F1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875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4B8-5D81-4DE6-BCFC-D70FAD2C604A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80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BF3E-9B08-4F58-824D-ACCA36EAD745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04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77FD-A6F3-485C-A622-21B2BE1C1058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491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AA2A-46C6-4688-AA26-FF59D691A56F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55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F22F-6433-427C-AB0C-D53FEE08316B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F34A-B3EB-4007-A75D-EF7156930B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574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130123 QQD &amp; QQDD system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KIM, </a:t>
            </a:r>
            <a:r>
              <a:rPr lang="en-US" altLang="ko-KR" dirty="0" err="1" smtClean="0"/>
              <a:t>ShinHyung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3515-7320-4E88-B544-CA9E48CBBBBE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742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719171"/>
            <a:ext cx="9180512" cy="6120342"/>
          </a:xfrm>
        </p:spPr>
      </p:pic>
      <p:sp>
        <p:nvSpPr>
          <p:cNvPr id="5" name="TextBox 4"/>
          <p:cNvSpPr txBox="1"/>
          <p:nvPr/>
        </p:nvSpPr>
        <p:spPr>
          <a:xfrm>
            <a:off x="251520" y="116632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QQD system</a:t>
            </a:r>
            <a:endParaRPr lang="ko-KR" alt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020759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proton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KE=10MeV</a:t>
            </a:r>
          </a:p>
          <a:p>
            <a:r>
              <a:rPr lang="en-US" altLang="ko-KR" dirty="0" smtClean="0">
                <a:solidFill>
                  <a:srgbClr val="C00000"/>
                </a:solidFill>
              </a:rPr>
              <a:t>p=137.3 MeV/c</a:t>
            </a:r>
            <a:endParaRPr lang="en-US" altLang="ko-KR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85467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20 MeV</a:t>
            </a:r>
          </a:p>
          <a:p>
            <a:r>
              <a:rPr lang="en-US" altLang="ko-KR" dirty="0" smtClean="0">
                <a:solidFill>
                  <a:srgbClr val="002060"/>
                </a:solidFill>
              </a:rPr>
              <a:t>194.7 MeV/c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5188" y="222998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40 MeV</a:t>
            </a:r>
          </a:p>
          <a:p>
            <a:r>
              <a:rPr lang="en-US" altLang="ko-KR" dirty="0" smtClean="0"/>
              <a:t>276.8 MeV/c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3978930"/>
            <a:ext cx="4824536" cy="175432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Q1 : L=50 cm, gap=30 cm, </a:t>
            </a:r>
            <a:r>
              <a:rPr lang="en-US" altLang="ko-KR" b="1" dirty="0" smtClean="0"/>
              <a:t>B=-0.5 T/m 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                     (x-focusing)</a:t>
            </a:r>
          </a:p>
          <a:p>
            <a:r>
              <a:rPr lang="en-US" altLang="ko-KR" dirty="0" smtClean="0"/>
              <a:t>Q2 : L=50 cm, gap=40 cm, </a:t>
            </a:r>
            <a:r>
              <a:rPr lang="en-US" altLang="ko-KR" b="1" dirty="0" smtClean="0"/>
              <a:t>B=+1.1 T/m 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                     (y-focusing)</a:t>
            </a:r>
          </a:p>
          <a:p>
            <a:r>
              <a:rPr lang="en-US" altLang="ko-KR" dirty="0" smtClean="0"/>
              <a:t>D1 : </a:t>
            </a:r>
            <a:r>
              <a:rPr lang="el-GR" altLang="ko-KR" b="1" dirty="0" smtClean="0"/>
              <a:t>θ</a:t>
            </a:r>
            <a:r>
              <a:rPr lang="en-US" altLang="ko-KR" b="1" dirty="0" smtClean="0"/>
              <a:t>=110°, </a:t>
            </a:r>
            <a:r>
              <a:rPr lang="en-US" altLang="ko-KR" dirty="0" smtClean="0"/>
              <a:t>gap=40 cm, w1=1 m, w2=1 m, 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R=0.9 m, B=-0.82 T, </a:t>
            </a:r>
            <a:r>
              <a:rPr lang="el-GR" altLang="ko-KR" dirty="0" smtClean="0"/>
              <a:t>β</a:t>
            </a:r>
            <a:r>
              <a:rPr lang="en-US" altLang="ko-KR" dirty="0" smtClean="0"/>
              <a:t>1=0° </a:t>
            </a:r>
            <a:r>
              <a:rPr lang="el-GR" altLang="ko-KR" dirty="0" smtClean="0"/>
              <a:t>β</a:t>
            </a:r>
            <a:r>
              <a:rPr lang="en-US" altLang="ko-KR" dirty="0" smtClean="0"/>
              <a:t>2=10°</a:t>
            </a:r>
            <a:endParaRPr lang="en-US" altLang="ko-KR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61985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en-US" altLang="ko-KR" dirty="0" smtClean="0"/>
              <a:t>top</a:t>
            </a:r>
            <a:r>
              <a:rPr lang="en-US" altLang="ko-KR" dirty="0" smtClean="0"/>
              <a:t> </a:t>
            </a:r>
            <a:r>
              <a:rPr lang="en-US" altLang="ko-KR" dirty="0" smtClean="0"/>
              <a:t>view]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21328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[side view]</a:t>
            </a:r>
            <a:endParaRPr lang="ko-KR" altLang="en-US" dirty="0"/>
          </a:p>
        </p:txBody>
      </p:sp>
      <p:sp>
        <p:nvSpPr>
          <p:cNvPr id="15" name="날짜 개체 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0C0-FFC2-4C19-890B-D929A9DB57EF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051720" y="14847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824" y="14847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Q2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4048" y="14847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5936" y="3203684"/>
            <a:ext cx="4968552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1.3 m</a:t>
            </a:r>
            <a:r>
              <a:rPr lang="ko-KR" altLang="en-US" dirty="0" smtClean="0"/>
              <a:t>→</a:t>
            </a:r>
            <a:r>
              <a:rPr lang="en-US" altLang="ko-KR" dirty="0" smtClean="0"/>
              <a:t>Q1</a:t>
            </a:r>
            <a:r>
              <a:rPr lang="ko-KR" altLang="en-US" dirty="0" smtClean="0"/>
              <a:t>→</a:t>
            </a:r>
            <a:r>
              <a:rPr lang="en-US" altLang="ko-KR" dirty="0" smtClean="0"/>
              <a:t>0.1 m</a:t>
            </a:r>
            <a:r>
              <a:rPr lang="ko-KR" altLang="en-US" dirty="0" smtClean="0"/>
              <a:t>→</a:t>
            </a:r>
            <a:r>
              <a:rPr lang="en-US" altLang="ko-KR" dirty="0" smtClean="0"/>
              <a:t>Q2</a:t>
            </a:r>
            <a:r>
              <a:rPr lang="ko-KR" altLang="en-US" dirty="0" smtClean="0"/>
              <a:t>→</a:t>
            </a:r>
            <a:r>
              <a:rPr lang="en-US" altLang="ko-KR" dirty="0" smtClean="0"/>
              <a:t>0.2 m</a:t>
            </a:r>
            <a:r>
              <a:rPr lang="ko-KR" altLang="en-US" dirty="0" smtClean="0"/>
              <a:t>→</a:t>
            </a:r>
            <a:r>
              <a:rPr lang="en-US" altLang="ko-KR" dirty="0" smtClean="0"/>
              <a:t>D1</a:t>
            </a:r>
            <a:r>
              <a:rPr lang="ko-KR" altLang="en-US" dirty="0" smtClean="0"/>
              <a:t>→</a:t>
            </a:r>
            <a:r>
              <a:rPr lang="en-US" altLang="ko-KR" dirty="0" smtClean="0"/>
              <a:t>2 m</a:t>
            </a:r>
            <a:r>
              <a:rPr lang="ko-KR" altLang="en-US" dirty="0" smtClean="0"/>
              <a:t>→</a:t>
            </a:r>
            <a:r>
              <a:rPr lang="en-US" altLang="ko-KR" dirty="0" smtClean="0"/>
              <a:t>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64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531440"/>
            <a:ext cx="11665294" cy="7776864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 flipV="1">
            <a:off x="2411758" y="3717032"/>
            <a:ext cx="1224136" cy="151216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2123726" y="4293096"/>
            <a:ext cx="180020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8316414" y="-747464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8460430" y="116632"/>
            <a:ext cx="0" cy="1296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2411758" y="3933056"/>
            <a:ext cx="800089" cy="900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40350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11°</a:t>
            </a:r>
            <a:endParaRPr lang="en-US" altLang="ko-KR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12117" y="48331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C00000"/>
                </a:solidFill>
              </a:rPr>
              <a:t>2</a:t>
            </a:r>
            <a:r>
              <a:rPr lang="en-US" altLang="ko-KR" b="1" dirty="0" smtClean="0">
                <a:solidFill>
                  <a:srgbClr val="C00000"/>
                </a:solidFill>
              </a:rPr>
              <a:t>1°</a:t>
            </a:r>
            <a:endParaRPr lang="en-US" altLang="ko-KR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28384" y="16915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0.416 m</a:t>
            </a:r>
            <a:endParaRPr lang="en-US" altLang="ko-KR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7622" y="43831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0.473 m</a:t>
            </a:r>
            <a:endParaRPr lang="en-US" altLang="ko-KR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8423" y="271408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proton</a:t>
            </a:r>
          </a:p>
          <a:p>
            <a:endParaRPr lang="en-US" altLang="ko-KR" dirty="0"/>
          </a:p>
          <a:p>
            <a:r>
              <a:rPr lang="en-US" altLang="ko-KR" dirty="0" smtClean="0"/>
              <a:t>KE=10MeV</a:t>
            </a:r>
          </a:p>
          <a:p>
            <a:r>
              <a:rPr lang="en-US" altLang="ko-KR" dirty="0" smtClean="0"/>
              <a:t>p=137.3 MeV/c</a:t>
            </a:r>
            <a:endParaRPr lang="en-US" altLang="ko-KR" dirty="0"/>
          </a:p>
        </p:txBody>
      </p:sp>
      <p:sp>
        <p:nvSpPr>
          <p:cNvPr id="23" name="TextBox 22"/>
          <p:cNvSpPr txBox="1"/>
          <p:nvPr/>
        </p:nvSpPr>
        <p:spPr>
          <a:xfrm>
            <a:off x="1377136" y="22096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 MeV</a:t>
            </a:r>
          </a:p>
          <a:p>
            <a:r>
              <a:rPr lang="en-US" altLang="ko-KR" dirty="0" smtClean="0"/>
              <a:t>194.7 MeV/c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275854" y="243397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40 MeV</a:t>
            </a:r>
          </a:p>
          <a:p>
            <a:r>
              <a:rPr lang="en-US" altLang="ko-KR" dirty="0" smtClean="0"/>
              <a:t>276.8 MeV/c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36512" y="47158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en-US" altLang="ko-KR" dirty="0" smtClean="0"/>
              <a:t>top</a:t>
            </a:r>
            <a:r>
              <a:rPr lang="en-US" altLang="ko-KR" dirty="0" smtClean="0"/>
              <a:t> </a:t>
            </a:r>
            <a:r>
              <a:rPr lang="en-US" altLang="ko-KR" dirty="0" smtClean="0"/>
              <a:t>view]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496" y="14127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[side view]</a:t>
            </a:r>
            <a:endParaRPr lang="ko-KR" altLang="en-US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3787-F505-4BE3-99E6-E99636B35D40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656158"/>
            <a:ext cx="5115872" cy="158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97" y="764704"/>
            <a:ext cx="9083104" cy="6055403"/>
          </a:xfrm>
        </p:spPr>
      </p:pic>
      <p:sp>
        <p:nvSpPr>
          <p:cNvPr id="6" name="TextBox 5"/>
          <p:cNvSpPr txBox="1"/>
          <p:nvPr/>
        </p:nvSpPr>
        <p:spPr>
          <a:xfrm>
            <a:off x="251520" y="116632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QQDD system</a:t>
            </a:r>
            <a:endParaRPr lang="ko-KR" alt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371703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proton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KE=10MeV</a:t>
            </a:r>
          </a:p>
          <a:p>
            <a:r>
              <a:rPr lang="en-US" altLang="ko-KR" dirty="0" smtClean="0">
                <a:solidFill>
                  <a:srgbClr val="C00000"/>
                </a:solidFill>
              </a:rPr>
              <a:t>p=137.3 MeV/c</a:t>
            </a:r>
            <a:endParaRPr lang="en-US" altLang="ko-KR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36357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20 </a:t>
            </a:r>
            <a:r>
              <a:rPr lang="en-US" altLang="ko-KR" dirty="0" smtClean="0">
                <a:solidFill>
                  <a:srgbClr val="002060"/>
                </a:solidFill>
              </a:rPr>
              <a:t>MeV</a:t>
            </a:r>
            <a:endParaRPr lang="en-US" altLang="ko-KR" dirty="0" smtClean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32036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40 </a:t>
            </a:r>
            <a:r>
              <a:rPr lang="en-US" altLang="ko-KR" dirty="0" smtClean="0"/>
              <a:t>MeV</a:t>
            </a:r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2663-1374-4754-BBCE-C961310202B4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440659" y="3568948"/>
            <a:ext cx="4716016" cy="23083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Q1 : L=50 cm, gap=30 cm, </a:t>
            </a:r>
            <a:r>
              <a:rPr lang="en-US" altLang="ko-KR" b="1" dirty="0" smtClean="0"/>
              <a:t>B=-1.0 T/m 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                    (x-focusing)</a:t>
            </a:r>
          </a:p>
          <a:p>
            <a:r>
              <a:rPr lang="en-US" altLang="ko-KR" dirty="0" smtClean="0"/>
              <a:t>Q2 : L=50 cm, gap=40 cm, </a:t>
            </a:r>
            <a:r>
              <a:rPr lang="en-US" altLang="ko-KR" b="1" dirty="0" smtClean="0"/>
              <a:t>B=+1.2 T/m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                    (y-focusing)</a:t>
            </a:r>
          </a:p>
          <a:p>
            <a:r>
              <a:rPr lang="en-US" altLang="ko-KR" dirty="0" smtClean="0"/>
              <a:t>D1 : </a:t>
            </a:r>
            <a:r>
              <a:rPr lang="el-GR" altLang="ko-KR" b="1" dirty="0" smtClean="0"/>
              <a:t>θ</a:t>
            </a:r>
            <a:r>
              <a:rPr lang="en-US" altLang="ko-KR" b="1" dirty="0" smtClean="0"/>
              <a:t>=20°, </a:t>
            </a:r>
            <a:r>
              <a:rPr lang="en-US" altLang="ko-KR" dirty="0" smtClean="0"/>
              <a:t>gap=40 cm, w1=1 m, w2=1 m, 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R=3.0 m, B=-0.20 T, </a:t>
            </a:r>
            <a:r>
              <a:rPr lang="el-GR" altLang="ko-KR" dirty="0" smtClean="0"/>
              <a:t>β</a:t>
            </a:r>
            <a:r>
              <a:rPr lang="en-US" altLang="ko-KR" dirty="0" smtClean="0"/>
              <a:t>1=0° </a:t>
            </a:r>
            <a:r>
              <a:rPr lang="el-GR" altLang="ko-KR" dirty="0" smtClean="0"/>
              <a:t>β</a:t>
            </a:r>
            <a:r>
              <a:rPr lang="en-US" altLang="ko-KR" dirty="0" smtClean="0"/>
              <a:t>2=20°</a:t>
            </a:r>
          </a:p>
          <a:p>
            <a:r>
              <a:rPr lang="en-US" altLang="ko-KR" dirty="0" smtClean="0"/>
              <a:t>D2 : </a:t>
            </a:r>
            <a:r>
              <a:rPr lang="el-GR" altLang="ko-KR" b="1" dirty="0" smtClean="0"/>
              <a:t>θ</a:t>
            </a:r>
            <a:r>
              <a:rPr lang="en-US" altLang="ko-KR" b="1" dirty="0" smtClean="0"/>
              <a:t>=90°, </a:t>
            </a:r>
            <a:r>
              <a:rPr lang="en-US" altLang="ko-KR" dirty="0" smtClean="0"/>
              <a:t>gap=40 cm, w1=1 m, w2=1 m, </a:t>
            </a:r>
          </a:p>
          <a:p>
            <a:r>
              <a:rPr lang="en-US" altLang="ko-KR" b="1" dirty="0" smtClean="0"/>
              <a:t>      R=0.8 m, B=-0.85 T, </a:t>
            </a:r>
            <a:r>
              <a:rPr lang="el-GR" altLang="ko-KR" dirty="0" smtClean="0"/>
              <a:t>β</a:t>
            </a:r>
            <a:r>
              <a:rPr lang="en-US" altLang="ko-KR" dirty="0" smtClean="0"/>
              <a:t>1=0° </a:t>
            </a:r>
            <a:r>
              <a:rPr lang="el-GR" altLang="ko-KR" dirty="0" smtClean="0"/>
              <a:t>β</a:t>
            </a:r>
            <a:r>
              <a:rPr lang="en-US" altLang="ko-KR" dirty="0" smtClean="0"/>
              <a:t>2=10°</a:t>
            </a:r>
            <a:endParaRPr lang="en-US" altLang="ko-KR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2348880"/>
            <a:ext cx="6336704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1.3 m</a:t>
            </a:r>
            <a:r>
              <a:rPr lang="ko-KR" altLang="en-US" dirty="0" smtClean="0"/>
              <a:t>→</a:t>
            </a:r>
            <a:r>
              <a:rPr lang="en-US" altLang="ko-KR" dirty="0" smtClean="0"/>
              <a:t>Q1</a:t>
            </a:r>
            <a:r>
              <a:rPr lang="ko-KR" altLang="en-US" dirty="0" smtClean="0"/>
              <a:t>→</a:t>
            </a:r>
            <a:r>
              <a:rPr lang="en-US" altLang="ko-KR" dirty="0" smtClean="0"/>
              <a:t>0.1 m</a:t>
            </a:r>
            <a:r>
              <a:rPr lang="ko-KR" altLang="en-US" dirty="0" smtClean="0"/>
              <a:t>→</a:t>
            </a:r>
            <a:r>
              <a:rPr lang="en-US" altLang="ko-KR" dirty="0" smtClean="0"/>
              <a:t>Q2</a:t>
            </a:r>
            <a:r>
              <a:rPr lang="ko-KR" altLang="en-US" dirty="0" smtClean="0"/>
              <a:t>→</a:t>
            </a:r>
            <a:r>
              <a:rPr lang="en-US" altLang="ko-KR" dirty="0" smtClean="0"/>
              <a:t>0.2 m</a:t>
            </a:r>
            <a:r>
              <a:rPr lang="ko-KR" altLang="en-US" dirty="0" smtClean="0"/>
              <a:t>→</a:t>
            </a:r>
            <a:r>
              <a:rPr lang="en-US" altLang="ko-KR" dirty="0" smtClean="0"/>
              <a:t>D1</a:t>
            </a:r>
            <a:r>
              <a:rPr lang="ko-KR" altLang="en-US" dirty="0" smtClean="0"/>
              <a:t>→</a:t>
            </a:r>
            <a:r>
              <a:rPr lang="en-US" altLang="ko-KR" dirty="0" smtClean="0"/>
              <a:t>0.5 m</a:t>
            </a:r>
            <a:r>
              <a:rPr lang="ko-KR" altLang="en-US" dirty="0" smtClean="0"/>
              <a:t>→</a:t>
            </a:r>
            <a:r>
              <a:rPr lang="en-US" altLang="ko-KR" dirty="0" smtClean="0"/>
              <a:t>D2</a:t>
            </a:r>
            <a:r>
              <a:rPr lang="ko-KR" altLang="en-US" dirty="0" smtClean="0"/>
              <a:t>→</a:t>
            </a:r>
            <a:r>
              <a:rPr lang="en-US" altLang="ko-KR" dirty="0"/>
              <a:t>1</a:t>
            </a:r>
            <a:r>
              <a:rPr lang="en-US" altLang="ko-KR" dirty="0" smtClean="0"/>
              <a:t> m</a:t>
            </a:r>
            <a:r>
              <a:rPr lang="ko-KR" altLang="en-US" dirty="0" smtClean="0"/>
              <a:t>→</a:t>
            </a:r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23728" y="152717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</a:t>
            </a:r>
            <a:endParaRPr lang="ko-KR" altLang="en-US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9832" y="152717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Q2</a:t>
            </a:r>
            <a:endParaRPr lang="ko-KR" altLang="en-US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152717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D1</a:t>
            </a:r>
            <a:endParaRPr lang="ko-KR" altLang="en-US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6256" y="152717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D2</a:t>
            </a:r>
            <a:endParaRPr lang="ko-KR" altLang="en-US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317291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en-US" altLang="ko-KR" dirty="0" smtClean="0"/>
              <a:t>top</a:t>
            </a:r>
            <a:r>
              <a:rPr lang="en-US" altLang="ko-KR" dirty="0" smtClean="0"/>
              <a:t> </a:t>
            </a:r>
            <a:r>
              <a:rPr lang="en-US" altLang="ko-KR" dirty="0" smtClean="0"/>
              <a:t>view]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7544" y="11874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[side view]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85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8640" y="0"/>
            <a:ext cx="12714791" cy="6823721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 flipV="1">
            <a:off x="2609398" y="3645024"/>
            <a:ext cx="1260874" cy="120356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2591273" y="4149080"/>
            <a:ext cx="1224136" cy="699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8783961" y="0"/>
            <a:ext cx="0" cy="2276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 flipV="1">
            <a:off x="2807297" y="3830703"/>
            <a:ext cx="648072" cy="6064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>
            <a:off x="8927977" y="404664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00392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11°</a:t>
            </a:r>
            <a:endParaRPr lang="en-US" altLang="ko-KR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28384" y="17486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0.425 m</a:t>
            </a:r>
            <a:endParaRPr lang="en-US" altLang="ko-KR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63688" y="40937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0.350 m</a:t>
            </a:r>
            <a:endParaRPr lang="en-US" altLang="ko-KR" b="1" dirty="0">
              <a:solidFill>
                <a:srgbClr val="C00000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82CF-D224-4E12-A2FF-A8D43ED63B78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283968" y="2420888"/>
            <a:ext cx="5400600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871028" y="387747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14°</a:t>
            </a:r>
            <a:endParaRPr lang="en-US" altLang="ko-KR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35637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en-US" altLang="ko-KR" dirty="0" smtClean="0"/>
              <a:t>top</a:t>
            </a:r>
            <a:r>
              <a:rPr lang="en-US" altLang="ko-KR" dirty="0" smtClean="0"/>
              <a:t> </a:t>
            </a:r>
            <a:r>
              <a:rPr lang="en-US" altLang="ko-KR" dirty="0" smtClean="0"/>
              <a:t>view]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7504" y="157826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[side view]</a:t>
            </a:r>
            <a:endParaRPr lang="ko-KR" altLang="en-US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339" y="4514281"/>
            <a:ext cx="5263662" cy="1781175"/>
          </a:xfrm>
        </p:spPr>
      </p:pic>
    </p:spTree>
    <p:extLst>
      <p:ext uri="{BB962C8B-B14F-4D97-AF65-F5344CB8AC3E}">
        <p14:creationId xmlns:p14="http://schemas.microsoft.com/office/powerpoint/2010/main" val="10655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5400" dirty="0" smtClean="0"/>
              <a:t>back up slide</a:t>
            </a:r>
            <a:endParaRPr lang="ko-KR" altLang="en-US" sz="5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F27A-D58B-4945-B4F1-D8FB97DC594F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6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8" t="72119" r="57922"/>
          <a:stretch/>
        </p:blipFill>
        <p:spPr>
          <a:xfrm>
            <a:off x="763357" y="1225393"/>
            <a:ext cx="3362320" cy="2833469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2923783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 flipV="1">
            <a:off x="1043608" y="1771652"/>
            <a:ext cx="0" cy="204035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H="1" flipV="1">
            <a:off x="1043608" y="1794168"/>
            <a:ext cx="1723136" cy="9962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899592" y="1771652"/>
            <a:ext cx="0" cy="12212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2246091"/>
            <a:ext cx="432048" cy="3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1956318"/>
            <a:ext cx="504056" cy="3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θ</a:t>
            </a:r>
            <a:endParaRPr lang="el-GR" altLang="ko-KR" dirty="0"/>
          </a:p>
        </p:txBody>
      </p:sp>
      <p:sp>
        <p:nvSpPr>
          <p:cNvPr id="11" name="원호 10"/>
          <p:cNvSpPr/>
          <p:nvPr/>
        </p:nvSpPr>
        <p:spPr>
          <a:xfrm rot="6639737">
            <a:off x="539535" y="1271934"/>
            <a:ext cx="936104" cy="730044"/>
          </a:xfrm>
          <a:prstGeom prst="arc">
            <a:avLst>
              <a:gd name="adj1" fmla="val 18001011"/>
              <a:gd name="adj2" fmla="val 20437052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원호 11"/>
          <p:cNvSpPr/>
          <p:nvPr/>
        </p:nvSpPr>
        <p:spPr>
          <a:xfrm rot="5400000">
            <a:off x="2119063" y="2199038"/>
            <a:ext cx="370912" cy="358497"/>
          </a:xfrm>
          <a:prstGeom prst="arc">
            <a:avLst>
              <a:gd name="adj1" fmla="val 18001011"/>
              <a:gd name="adj2" fmla="val 20437052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439420" y="2019034"/>
            <a:ext cx="620412" cy="3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β</a:t>
            </a:r>
            <a:r>
              <a:rPr lang="en-US" altLang="ko-KR" dirty="0" smtClean="0"/>
              <a:t>2</a:t>
            </a:r>
            <a:endParaRPr lang="el-GR" altLang="ko-KR" dirty="0"/>
          </a:p>
        </p:txBody>
      </p:sp>
      <p:sp>
        <p:nvSpPr>
          <p:cNvPr id="14" name="원호 13"/>
          <p:cNvSpPr/>
          <p:nvPr/>
        </p:nvSpPr>
        <p:spPr>
          <a:xfrm rot="7740749">
            <a:off x="818155" y="2991657"/>
            <a:ext cx="370912" cy="358497"/>
          </a:xfrm>
          <a:prstGeom prst="arc">
            <a:avLst>
              <a:gd name="adj1" fmla="val 18001011"/>
              <a:gd name="adj2" fmla="val 20437052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95204" y="3211812"/>
            <a:ext cx="620412" cy="3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β</a:t>
            </a:r>
            <a:r>
              <a:rPr lang="en-US" altLang="ko-KR" dirty="0"/>
              <a:t>1</a:t>
            </a:r>
            <a:endParaRPr lang="el-GR" altLang="ko-KR" dirty="0"/>
          </a:p>
        </p:txBody>
      </p:sp>
      <p:sp>
        <p:nvSpPr>
          <p:cNvPr id="16" name="TextBox 15"/>
          <p:cNvSpPr txBox="1"/>
          <p:nvPr/>
        </p:nvSpPr>
        <p:spPr>
          <a:xfrm>
            <a:off x="3059832" y="1253078"/>
            <a:ext cx="6912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altLang="ko-KR" sz="2800" dirty="0" smtClean="0"/>
              <a:t>= orbit radius of central </a:t>
            </a:r>
            <a:r>
              <a:rPr lang="en-US" altLang="ko-KR" sz="2800" dirty="0" smtClean="0"/>
              <a:t>ray </a:t>
            </a:r>
            <a:endParaRPr lang="en-US" altLang="ko-KR" sz="2800" dirty="0"/>
          </a:p>
          <a:p>
            <a:r>
              <a:rPr lang="el-GR" altLang="ko-K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</a:t>
            </a:r>
            <a:r>
              <a:rPr lang="en-US" altLang="ko-KR" sz="2800" dirty="0" smtClean="0"/>
              <a:t> = bending angle</a:t>
            </a:r>
          </a:p>
          <a:p>
            <a:r>
              <a:rPr lang="el-GR" altLang="ko-K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β1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l-GR" altLang="ko-K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altLang="ko-KR" sz="2800" dirty="0" smtClean="0"/>
              <a:t>= shim angles</a:t>
            </a:r>
            <a:endParaRPr lang="el-GR" altLang="ko-KR" sz="2800" dirty="0"/>
          </a:p>
          <a:p>
            <a:endParaRPr lang="ko-KR" altLang="en-US" sz="2800" dirty="0"/>
          </a:p>
        </p:txBody>
      </p:sp>
      <p:pic>
        <p:nvPicPr>
          <p:cNvPr id="33" name="내용 개체 틀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9" t="71527" r="69561" b="3519"/>
          <a:stretch/>
        </p:blipFill>
        <p:spPr>
          <a:xfrm>
            <a:off x="5930991" y="3415514"/>
            <a:ext cx="2961489" cy="2749790"/>
          </a:xfrm>
          <a:prstGeom prst="rect">
            <a:avLst/>
          </a:prstGeom>
        </p:spPr>
      </p:pic>
      <p:sp>
        <p:nvSpPr>
          <p:cNvPr id="34" name="타원 33"/>
          <p:cNvSpPr/>
          <p:nvPr/>
        </p:nvSpPr>
        <p:spPr>
          <a:xfrm>
            <a:off x="6732240" y="3838085"/>
            <a:ext cx="815051" cy="8150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419872" y="3284984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B_D</a:t>
            </a:r>
            <a:r>
              <a:rPr lang="ko-KR" altLang="en-US" sz="2000" dirty="0" smtClean="0"/>
              <a:t>는 </a:t>
            </a:r>
            <a:r>
              <a:rPr lang="en-US" altLang="ko-KR" sz="2000" dirty="0" smtClean="0"/>
              <a:t>10MeV beam</a:t>
            </a:r>
            <a:r>
              <a:rPr lang="ko-KR" altLang="en-US" sz="2000" dirty="0" smtClean="0"/>
              <a:t>이 그림과 같이 모서리를 지나도록 조정</a:t>
            </a:r>
            <a:r>
              <a:rPr lang="en-US" altLang="ko-KR" sz="2000" dirty="0" smtClean="0"/>
              <a:t>!</a:t>
            </a:r>
            <a:endParaRPr lang="ko-KR" alt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7884368" y="56612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[top view]</a:t>
            </a:r>
            <a:endParaRPr lang="ko-KR" altLang="en-US" dirty="0"/>
          </a:p>
        </p:txBody>
      </p:sp>
      <p:sp>
        <p:nvSpPr>
          <p:cNvPr id="45" name="제목 1"/>
          <p:cNvSpPr txBox="1">
            <a:spLocks/>
          </p:cNvSpPr>
          <p:nvPr/>
        </p:nvSpPr>
        <p:spPr>
          <a:xfrm>
            <a:off x="-392088" y="-171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QQD system : Variables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07504" y="4725144"/>
            <a:ext cx="6696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B_Q1</a:t>
            </a:r>
            <a:r>
              <a:rPr lang="en-US" altLang="ko-KR" sz="2800" dirty="0" smtClean="0"/>
              <a:t> : field gradient of Q1 [T/m]</a:t>
            </a:r>
          </a:p>
          <a:p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B_Q2</a:t>
            </a:r>
            <a:r>
              <a:rPr lang="en-US" altLang="ko-KR" sz="2800" dirty="0" smtClean="0"/>
              <a:t> </a:t>
            </a:r>
            <a:r>
              <a:rPr lang="en-US" altLang="ko-KR" sz="2800" dirty="0" smtClean="0"/>
              <a:t>: field gradient of Q2 [T/m]</a:t>
            </a:r>
          </a:p>
          <a:p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B_D</a:t>
            </a:r>
            <a:r>
              <a:rPr lang="en-US" altLang="ko-KR" sz="2800" dirty="0" smtClean="0"/>
              <a:t> : field strength of D [T]</a:t>
            </a:r>
          </a:p>
        </p:txBody>
      </p:sp>
      <p:sp>
        <p:nvSpPr>
          <p:cNvPr id="47" name="슬라이드 번호 개체 틀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FD43-6E80-482C-A33F-87A5F691D161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737C-733D-49C9-A0FF-028D4EEBBA69}" type="datetime1">
              <a:rPr lang="ko-KR" altLang="en-US" smtClean="0"/>
              <a:t>2013-01-23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9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내용 개체 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5" t="72074" r="69111"/>
          <a:stretch/>
        </p:blipFill>
        <p:spPr>
          <a:xfrm>
            <a:off x="1223630" y="956271"/>
            <a:ext cx="4644514" cy="3062469"/>
          </a:xfrm>
          <a:prstGeom prst="rect">
            <a:avLst/>
          </a:prstGeom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-392088" y="-171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QQD system : fixed values</a:t>
            </a:r>
            <a:endParaRPr lang="ko-KR" altLang="en-US" dirty="0"/>
          </a:p>
        </p:txBody>
      </p:sp>
      <p:pic>
        <p:nvPicPr>
          <p:cNvPr id="5" name="내용 개체 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7544" r="44691" b="74084"/>
          <a:stretch/>
        </p:blipFill>
        <p:spPr>
          <a:xfrm>
            <a:off x="179512" y="5188697"/>
            <a:ext cx="7908682" cy="1389019"/>
          </a:xfrm>
          <a:prstGeom prst="rect">
            <a:avLst/>
          </a:prstGeom>
        </p:spPr>
      </p:pic>
      <p:cxnSp>
        <p:nvCxnSpPr>
          <p:cNvPr id="6" name="직선 화살표 연결선 5"/>
          <p:cNvCxnSpPr/>
          <p:nvPr/>
        </p:nvCxnSpPr>
        <p:spPr>
          <a:xfrm>
            <a:off x="251520" y="5291916"/>
            <a:ext cx="25922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563888" y="5291916"/>
            <a:ext cx="64807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3779912" y="4931876"/>
            <a:ext cx="0" cy="7920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3995936" y="4931876"/>
            <a:ext cx="0" cy="7920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3563888" y="52919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rot="10800000">
            <a:off x="3995936" y="52919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004048" y="5291916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04248" y="63813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[side view]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87624" y="4931876"/>
            <a:ext cx="99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1.3 m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48598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0.1 m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48" y="48598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0.2 m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59832" y="55799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55799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Q2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2160" y="55799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38788" y="3429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β1</a:t>
            </a:r>
            <a:r>
              <a:rPr lang="en-US" altLang="ko-KR" dirty="0" smtClean="0"/>
              <a:t>=0</a:t>
            </a:r>
            <a:r>
              <a:rPr lang="en-US" altLang="ko-KR" dirty="0" smtClean="0"/>
              <a:t>°</a:t>
            </a:r>
            <a:endParaRPr lang="en-US" altLang="ko-KR" dirty="0"/>
          </a:p>
        </p:txBody>
      </p:sp>
      <p:sp>
        <p:nvSpPr>
          <p:cNvPr id="23" name="TextBox 22"/>
          <p:cNvSpPr txBox="1"/>
          <p:nvPr/>
        </p:nvSpPr>
        <p:spPr>
          <a:xfrm>
            <a:off x="5575303" y="2118173"/>
            <a:ext cx="159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β</a:t>
            </a:r>
            <a:r>
              <a:rPr lang="en-US" altLang="ko-KR" dirty="0" smtClean="0"/>
              <a:t>2=10</a:t>
            </a:r>
            <a:r>
              <a:rPr lang="en-US" altLang="ko-KR" dirty="0" smtClean="0"/>
              <a:t>°</a:t>
            </a:r>
            <a:endParaRPr lang="en-US" altLang="ko-KR" dirty="0"/>
          </a:p>
        </p:txBody>
      </p:sp>
      <p:sp>
        <p:nvSpPr>
          <p:cNvPr id="28" name="TextBox 27"/>
          <p:cNvSpPr txBox="1"/>
          <p:nvPr/>
        </p:nvSpPr>
        <p:spPr>
          <a:xfrm>
            <a:off x="6372200" y="351603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en-US" altLang="ko-KR" dirty="0" smtClean="0"/>
              <a:t>top</a:t>
            </a:r>
            <a:r>
              <a:rPr lang="en-US" altLang="ko-KR" dirty="0" smtClean="0"/>
              <a:t> </a:t>
            </a:r>
            <a:r>
              <a:rPr lang="en-US" altLang="ko-KR" dirty="0" smtClean="0"/>
              <a:t>view]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133600" cy="365125"/>
          </a:xfrm>
        </p:spPr>
        <p:txBody>
          <a:bodyPr/>
          <a:lstStyle/>
          <a:p>
            <a:fld id="{F198FD43-6E80-482C-A33F-87A5F691D161}" type="slidenum">
              <a:rPr lang="ko-KR" altLang="en-US" smtClean="0"/>
              <a:t>8</a:t>
            </a:fld>
            <a:endParaRPr lang="ko-KR" altLang="en-US"/>
          </a:p>
        </p:txBody>
      </p:sp>
      <p:cxnSp>
        <p:nvCxnSpPr>
          <p:cNvPr id="32" name="직선 화살표 연결선 31"/>
          <p:cNvCxnSpPr/>
          <p:nvPr/>
        </p:nvCxnSpPr>
        <p:spPr>
          <a:xfrm>
            <a:off x="2483768" y="3861048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/>
          <p:nvPr/>
        </p:nvCxnSpPr>
        <p:spPr>
          <a:xfrm>
            <a:off x="1619672" y="3861048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47664" y="39330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L=0.5 m</a:t>
            </a:r>
            <a:endParaRPr lang="ko-KR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55776" y="39237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L=0.5 m</a:t>
            </a:r>
            <a:endParaRPr lang="ko-KR" altLang="en-US" dirty="0"/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3419872" y="1844824"/>
            <a:ext cx="0" cy="15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>
            <a:off x="4067944" y="1451549"/>
            <a:ext cx="1512168" cy="564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15816" y="154896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w1= 1 m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15567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w2= 1 m</a:t>
            </a:r>
            <a:endParaRPr lang="ko-KR" altLang="en-US" dirty="0"/>
          </a:p>
        </p:txBody>
      </p:sp>
      <p:cxnSp>
        <p:nvCxnSpPr>
          <p:cNvPr id="46" name="직선 화살표 연결선 45"/>
          <p:cNvCxnSpPr/>
          <p:nvPr/>
        </p:nvCxnSpPr>
        <p:spPr>
          <a:xfrm>
            <a:off x="7380312" y="5327920"/>
            <a:ext cx="0" cy="1053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>
            <a:off x="5076056" y="5327920"/>
            <a:ext cx="0" cy="1053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>
            <a:off x="2699792" y="5445224"/>
            <a:ext cx="0" cy="8013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7704" y="62466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gap=0.3 m</a:t>
            </a:r>
            <a:endParaRPr lang="ko-KR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283968" y="63093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gap=0.4 m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840252" y="495409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gap=0.4 m</a:t>
            </a:r>
            <a:endParaRPr lang="ko-KR" alt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CE17-FFEB-483E-99C4-D459BECC88D3}" type="datetime1">
              <a:rPr lang="ko-KR" altLang="en-US" smtClean="0"/>
              <a:t>2013-01-23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6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32048" y="-171400"/>
            <a:ext cx="9176048" cy="1470025"/>
          </a:xfrm>
        </p:spPr>
        <p:txBody>
          <a:bodyPr/>
          <a:lstStyle/>
          <a:p>
            <a:r>
              <a:rPr lang="en-US" altLang="ko-KR" dirty="0" smtClean="0"/>
              <a:t>QQD </a:t>
            </a:r>
            <a:r>
              <a:rPr lang="en-US" altLang="ko-KR" dirty="0" smtClean="0"/>
              <a:t>system : measured values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내용 개체 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14"/>
          <a:stretch/>
        </p:blipFill>
        <p:spPr>
          <a:xfrm>
            <a:off x="724604" y="1340768"/>
            <a:ext cx="7828553" cy="512401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 flipV="1">
            <a:off x="1691680" y="3645024"/>
            <a:ext cx="3600400" cy="20162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2051720" y="5085184"/>
            <a:ext cx="324036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원호 10"/>
          <p:cNvSpPr/>
          <p:nvPr/>
        </p:nvSpPr>
        <p:spPr>
          <a:xfrm rot="638543">
            <a:off x="2423095" y="5038371"/>
            <a:ext cx="360040" cy="936104"/>
          </a:xfrm>
          <a:prstGeom prst="arc">
            <a:avLst>
              <a:gd name="adj1" fmla="val 16611325"/>
              <a:gd name="adj2" fmla="val 19289326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007604" y="4581128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tilted a</a:t>
            </a: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ngle </a:t>
            </a:r>
          </a:p>
          <a:p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focal plane</a:t>
            </a:r>
            <a:endParaRPr lang="ko-KR" alt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직선 화살표 연결선 15"/>
          <p:cNvCxnSpPr/>
          <p:nvPr/>
        </p:nvCxnSpPr>
        <p:spPr>
          <a:xfrm flipV="1">
            <a:off x="2987824" y="4188517"/>
            <a:ext cx="1152128" cy="6086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87624" y="39957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 </a:t>
            </a: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focal plane</a:t>
            </a:r>
            <a:endParaRPr lang="ko-KR" alt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 flipH="1">
            <a:off x="3563888" y="4396462"/>
            <a:ext cx="576064" cy="12647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 flipH="1">
            <a:off x="5508104" y="2636912"/>
            <a:ext cx="15121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7020272" y="1700808"/>
            <a:ext cx="0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60232" y="2708920"/>
            <a:ext cx="27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 of focal plane</a:t>
            </a:r>
            <a:endParaRPr lang="ko-KR" alt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7544" y="1331476"/>
            <a:ext cx="26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[side view]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7544" y="34917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[top view]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4932040" y="3933056"/>
            <a:ext cx="4032448" cy="2766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연결선 32"/>
          <p:cNvCxnSpPr/>
          <p:nvPr/>
        </p:nvCxnSpPr>
        <p:spPr>
          <a:xfrm>
            <a:off x="5508104" y="1916832"/>
            <a:ext cx="31683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flipV="1">
            <a:off x="5508104" y="1516142"/>
            <a:ext cx="3168352" cy="400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원호 39"/>
          <p:cNvSpPr/>
          <p:nvPr/>
        </p:nvSpPr>
        <p:spPr>
          <a:xfrm rot="638543">
            <a:off x="7967710" y="1559793"/>
            <a:ext cx="360040" cy="936104"/>
          </a:xfrm>
          <a:prstGeom prst="arc">
            <a:avLst>
              <a:gd name="adj1" fmla="val 16611325"/>
              <a:gd name="adj2" fmla="val 19289326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7164288" y="869811"/>
            <a:ext cx="2146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beam</a:t>
            </a:r>
            <a:r>
              <a:rPr lang="ko-KR" alt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</a:t>
            </a: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ko-KR" alt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방향 </a:t>
            </a: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divergence angle</a:t>
            </a:r>
            <a:endParaRPr lang="ko-KR" alt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5776" y="19168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7864" y="19168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Q2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4008" y="19168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680" y="59399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23728" y="59399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Q2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43808" y="58052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직선 화살표 연결선 34"/>
          <p:cNvCxnSpPr>
            <a:cxnSpLocks noChangeAspect="1"/>
          </p:cNvCxnSpPr>
          <p:nvPr/>
        </p:nvCxnSpPr>
        <p:spPr>
          <a:xfrm flipV="1">
            <a:off x="1916088" y="1312940"/>
            <a:ext cx="0" cy="43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cxnSpLocks noChangeAspect="1"/>
          </p:cNvCxnSpPr>
          <p:nvPr/>
        </p:nvCxnSpPr>
        <p:spPr>
          <a:xfrm>
            <a:off x="1879180" y="1772816"/>
            <a:ext cx="4605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2267744" y="1556792"/>
            <a:ext cx="440322" cy="288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>
                    <a:lumMod val="50000"/>
                  </a:schemeClr>
                </a:solidFill>
              </a:rPr>
              <a:t>z</a:t>
            </a:r>
            <a:endParaRPr lang="ko-KR" alt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>
            <a:spLocks noChangeAspect="1"/>
          </p:cNvSpPr>
          <p:nvPr/>
        </p:nvSpPr>
        <p:spPr>
          <a:xfrm>
            <a:off x="1763692" y="980728"/>
            <a:ext cx="440322" cy="288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tx2">
                    <a:lumMod val="50000"/>
                  </a:schemeClr>
                </a:solidFill>
              </a:rPr>
              <a:t>y</a:t>
            </a:r>
            <a:endParaRPr lang="ko-KR" alt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3C11-5179-4C16-AE22-00586772C379}" type="datetime1">
              <a:rPr lang="ko-KR" altLang="en-US" smtClean="0"/>
              <a:t>2013-01-23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F34A-B3EB-4007-A75D-EF7156930B5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30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470</Words>
  <Application>Microsoft Office PowerPoint</Application>
  <PresentationFormat>화면 슬라이드 쇼(4:3)</PresentationFormat>
  <Paragraphs>131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130123 QQD &amp; QQDD system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QQD system : measured values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little_physicist</dc:creator>
  <cp:lastModifiedBy>little_physicist</cp:lastModifiedBy>
  <cp:revision>15</cp:revision>
  <dcterms:created xsi:type="dcterms:W3CDTF">2013-01-23T06:31:19Z</dcterms:created>
  <dcterms:modified xsi:type="dcterms:W3CDTF">2013-01-23T13:37:41Z</dcterms:modified>
</cp:coreProperties>
</file>