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354" r:id="rId3"/>
    <p:sldId id="264" r:id="rId4"/>
    <p:sldId id="275" r:id="rId5"/>
    <p:sldId id="357" r:id="rId6"/>
    <p:sldId id="288" r:id="rId7"/>
    <p:sldId id="356" r:id="rId8"/>
    <p:sldId id="334" r:id="rId9"/>
    <p:sldId id="335" r:id="rId10"/>
    <p:sldId id="336" r:id="rId11"/>
    <p:sldId id="337" r:id="rId12"/>
    <p:sldId id="342" r:id="rId13"/>
    <p:sldId id="338" r:id="rId14"/>
    <p:sldId id="344" r:id="rId15"/>
    <p:sldId id="345" r:id="rId16"/>
    <p:sldId id="346" r:id="rId17"/>
    <p:sldId id="348" r:id="rId18"/>
    <p:sldId id="349" r:id="rId19"/>
    <p:sldId id="298" r:id="rId20"/>
    <p:sldId id="351" r:id="rId21"/>
    <p:sldId id="352" r:id="rId22"/>
    <p:sldId id="302" r:id="rId23"/>
    <p:sldId id="304" r:id="rId24"/>
    <p:sldId id="325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00"/>
    <a:srgbClr val="A50021"/>
    <a:srgbClr val="000099"/>
    <a:srgbClr val="006666"/>
    <a:srgbClr val="FFFF00"/>
    <a:srgbClr val="008080"/>
    <a:srgbClr val="800000"/>
    <a:srgbClr val="00CC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816" autoAdjust="0"/>
  </p:normalViewPr>
  <p:slideViewPr>
    <p:cSldViewPr>
      <p:cViewPr varScale="1">
        <p:scale>
          <a:sx n="80" d="100"/>
          <a:sy n="80" d="100"/>
        </p:scale>
        <p:origin x="-10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8A48-FE5A-4726-A922-035EE04256C0}" type="datetimeFigureOut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9924-07C2-48EA-94AB-23506C924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C5C3-A579-44E4-8CDD-3A6AC29C5E1C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413-2804-4DCA-95D7-8C374C82A9C3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8D64-5653-43C4-891A-5A069F756F56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3851-8FF5-426D-A7C5-023F6C49EB45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F2D6-AE70-403F-99B8-503A2207D363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DFF5-04D0-4A54-84BC-477B3804073C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137-18F9-4A48-8A12-F4640B041FCB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1C5-93A3-421E-B6E8-75BA2A4E61DF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EDF5-7B83-4789-9E84-F453E57C2AE9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7022-3655-444D-B4D5-6F34550BC2B3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E10A-4602-46D4-B7D9-13F4860E0537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F5F2-A12E-41A4-95B5-42B23B650D6F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95536" y="620688"/>
            <a:ext cx="8244408" cy="3888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Symmetry energy </a:t>
            </a:r>
            <a:r>
              <a:rPr lang="ko-KR" altLang="en-US" sz="3600" b="1" dirty="0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연구용 </a:t>
            </a:r>
            <a:endParaRPr lang="en-US" altLang="ko-KR" sz="3600" b="1" dirty="0" smtClean="0">
              <a:solidFill>
                <a:srgbClr val="006666"/>
              </a:solidFill>
              <a:latin typeface="Elephant" pitchFamily="18" charset="0"/>
              <a:ea typeface="Adobe 고딕 Std B" pitchFamily="34" charset="-127"/>
            </a:endParaRPr>
          </a:p>
          <a:p>
            <a:pPr algn="ctr"/>
            <a:r>
              <a:rPr lang="ko-KR" altLang="en-US" sz="3600" b="1" dirty="0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대면적 </a:t>
            </a:r>
            <a:r>
              <a:rPr lang="ko-KR" altLang="en-US" sz="3600" b="1" dirty="0" err="1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스펙트로미터</a:t>
            </a:r>
            <a:r>
              <a:rPr lang="ko-KR" altLang="en-US" sz="3600" b="1" dirty="0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  </a:t>
            </a:r>
            <a:endParaRPr lang="en-US" altLang="ko-KR" sz="3600" b="1" dirty="0" smtClean="0">
              <a:solidFill>
                <a:srgbClr val="006666"/>
              </a:solidFill>
              <a:latin typeface="Elephant" pitchFamily="18" charset="0"/>
              <a:ea typeface="Adobe 고딕 Std B" pitchFamily="34" charset="-127"/>
            </a:endParaRPr>
          </a:p>
          <a:p>
            <a:pPr algn="ctr"/>
            <a:r>
              <a:rPr lang="en-US" altLang="ko-KR" sz="3600" b="1" dirty="0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(</a:t>
            </a:r>
            <a:r>
              <a:rPr lang="en-US" altLang="ko-KR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Large Acceptance Multipurpose Spectrometer, LAMPS</a:t>
            </a:r>
            <a:r>
              <a:rPr lang="en-US" altLang="ko-KR" sz="3600" b="1" dirty="0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) </a:t>
            </a:r>
            <a:r>
              <a:rPr lang="ko-KR" altLang="en-US" sz="3600" b="1" dirty="0" smtClean="0">
                <a:solidFill>
                  <a:srgbClr val="006666"/>
                </a:solidFill>
                <a:latin typeface="Elephant" pitchFamily="18" charset="0"/>
                <a:ea typeface="Adobe 고딕 Std B" pitchFamily="34" charset="-127"/>
              </a:rPr>
              <a:t>설계</a:t>
            </a:r>
            <a:endParaRPr lang="en-US" altLang="ko-KR" sz="36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  <a:p>
            <a:pPr algn="ctr"/>
            <a:endParaRPr lang="en-US" altLang="ko-KR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  <a:p>
            <a:pPr algn="ctr"/>
            <a:r>
              <a:rPr lang="ko-KR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고려대학교 </a:t>
            </a:r>
            <a:r>
              <a:rPr lang="ko-KR" alt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이경세</a:t>
            </a:r>
            <a:endParaRPr lang="en-US" altLang="ko-KR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3021-D82D-46DB-B0BF-A45977C29ADD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987824" y="6381328"/>
            <a:ext cx="3168352" cy="365125"/>
          </a:xfrm>
        </p:spPr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5F0D-6B2C-45A1-8CB6-33A91F1ACE4E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99" y="39277"/>
            <a:ext cx="3671713" cy="634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82465"/>
            <a:ext cx="5120338" cy="57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5796136" y="980728"/>
            <a:ext cx="1654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2mm-hex pads</a:t>
            </a:r>
            <a:endParaRPr lang="ko-KR" altLang="en-US" sz="1600" dirty="0"/>
          </a:p>
        </p:txBody>
      </p:sp>
      <p:sp>
        <p:nvSpPr>
          <p:cNvPr id="12" name="직사각형 11"/>
          <p:cNvSpPr/>
          <p:nvPr/>
        </p:nvSpPr>
        <p:spPr>
          <a:xfrm>
            <a:off x="5768410" y="3573016"/>
            <a:ext cx="1692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5 mm-hex pads</a:t>
            </a:r>
            <a:endParaRPr lang="ko-KR" altLang="en-US" sz="16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6444208" y="188640"/>
            <a:ext cx="0" cy="6264696"/>
          </a:xfrm>
          <a:prstGeom prst="line">
            <a:avLst/>
          </a:prstGeom>
          <a:ln w="31750">
            <a:solidFill>
              <a:schemeClr val="accent1">
                <a:shade val="95000"/>
                <a:satMod val="105000"/>
                <a:alpha val="4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5302-E8D7-43DD-9028-97D3F3AB5FE3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6024" y="332656"/>
            <a:ext cx="8748464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Current planned hardware R&amp;Ds for TPC   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defRPr/>
            </a:pPr>
            <a:endParaRPr lang="en-US" altLang="ko-KR" dirty="0" smtClean="0">
              <a:solidFill>
                <a:srgbClr val="000099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GEM Detector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1)  Procurement of six 10 x 10 cm</a:t>
            </a:r>
            <a:r>
              <a:rPr lang="en-US" altLang="ko-KR" baseline="300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GEM foils (KU) 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AutoNum type="arabicParenR" startAt="2"/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Design of Triple-GEM detector hex pads (PNU and KU)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AutoNum type="arabicParenR" startAt="2"/>
              <a:defRPr/>
            </a:pPr>
            <a:endParaRPr lang="en-US" altLang="ko-KR" dirty="0" smtClean="0">
              <a:solidFill>
                <a:srgbClr val="000099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Electronics 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1)  Procurement of 256-channel FEE s (including ASIC chips) from GET  collaboration (PNU and IBS)   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AutoNum type="arabicParenR" startAt="2"/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DAQ design (PNU</a:t>
            </a: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) 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336699"/>
                </a:solidFill>
                <a:latin typeface="Elephant" pitchFamily="18" charset="0"/>
                <a:cs typeface="Times New Roman" pitchFamily="18" charset="0"/>
              </a:rPr>
              <a:t>Electronics for Level-1 triggers for individual detectors 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336699"/>
                </a:solidFill>
                <a:latin typeface="Elephant" pitchFamily="18" charset="0"/>
                <a:cs typeface="Times New Roman" pitchFamily="18" charset="0"/>
              </a:rPr>
              <a:t>G</a:t>
            </a:r>
            <a:r>
              <a:rPr lang="en-US" altLang="ko-KR" sz="1600" dirty="0" smtClean="0">
                <a:solidFill>
                  <a:srgbClr val="336699"/>
                </a:solidFill>
                <a:latin typeface="Elephant" pitchFamily="18" charset="0"/>
                <a:cs typeface="Times New Roman" pitchFamily="18" charset="0"/>
              </a:rPr>
              <a:t>lobal trigger electronics and DAQ   </a:t>
            </a:r>
            <a:endParaRPr lang="ko-KR" altLang="en-US" sz="1600" dirty="0" smtClean="0">
              <a:solidFill>
                <a:srgbClr val="336699"/>
              </a:solidFill>
              <a:latin typeface="Elephant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 l="19955" r="36729"/>
          <a:stretch>
            <a:fillRect/>
          </a:stretch>
        </p:blipFill>
        <p:spPr bwMode="auto">
          <a:xfrm>
            <a:off x="4067944" y="980728"/>
            <a:ext cx="2520280" cy="20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19737" r="18506"/>
          <a:stretch>
            <a:fillRect/>
          </a:stretch>
        </p:blipFill>
        <p:spPr bwMode="auto">
          <a:xfrm>
            <a:off x="6588224" y="1096683"/>
            <a:ext cx="2266722" cy="197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6839" t="11055" r="31347" b="8542"/>
          <a:stretch>
            <a:fillRect/>
          </a:stretch>
        </p:blipFill>
        <p:spPr bwMode="auto">
          <a:xfrm>
            <a:off x="395536" y="764704"/>
            <a:ext cx="3024336" cy="241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5536" y="3212976"/>
            <a:ext cx="3672408" cy="1077212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H-type Dipole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Pole size (</a:t>
            </a:r>
            <a:r>
              <a:rPr kumimoji="1" lang="en-US" altLang="ko-KR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x,z</a:t>
            </a: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: (150 cm, 100 cm)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Maximum B</a:t>
            </a:r>
            <a:r>
              <a:rPr kumimoji="1" lang="en-US" altLang="ko-KR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</a:t>
            </a: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1.5 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Gradient : 0.5 </a:t>
            </a:r>
            <a:r>
              <a:rPr kumimoji="1" lang="en-US" altLang="ko-KR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T∙m</a:t>
            </a: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&lt; ∫ B</a:t>
            </a:r>
            <a:r>
              <a:rPr kumimoji="1" lang="en-US" altLang="ko-KR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</a:t>
            </a: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1" lang="en-US" altLang="ko-KR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dz</a:t>
            </a:r>
            <a:r>
              <a:rPr kumimoji="1"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&lt; 1.5 </a:t>
            </a:r>
            <a:r>
              <a:rPr kumimoji="1" lang="en-US" altLang="ko-KR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T∙m</a:t>
            </a:r>
            <a:endParaRPr kumimoji="1" lang="en-US" altLang="ko-KR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그룹 4"/>
          <p:cNvGrpSpPr/>
          <p:nvPr/>
        </p:nvGrpSpPr>
        <p:grpSpPr>
          <a:xfrm>
            <a:off x="5004048" y="4293096"/>
            <a:ext cx="3816424" cy="2016224"/>
            <a:chOff x="285720" y="428604"/>
            <a:chExt cx="8162071" cy="332068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7300" t="6070" r="22128" b="25643"/>
            <a:stretch>
              <a:fillRect/>
            </a:stretch>
          </p:blipFill>
          <p:spPr bwMode="auto">
            <a:xfrm>
              <a:off x="571472" y="428604"/>
              <a:ext cx="7876319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277" t="80000" r="23231" b="17692"/>
            <a:stretch>
              <a:fillRect/>
            </a:stretch>
          </p:blipFill>
          <p:spPr bwMode="auto">
            <a:xfrm>
              <a:off x="285720" y="3643314"/>
              <a:ext cx="8001056" cy="10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3785046" cy="20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427984" y="3246081"/>
            <a:ext cx="3888432" cy="83099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Solenoid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Size (</a:t>
            </a:r>
            <a:r>
              <a:rPr kumimoji="1" lang="en-US" altLang="ko-KR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r,z</a:t>
            </a:r>
            <a:r>
              <a:rPr kumimoji="1" lang="en-US" altLang="ko-K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: (50 cm, 200 cm)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Maximum </a:t>
            </a:r>
            <a:r>
              <a:rPr kumimoji="1" lang="en-US" altLang="ko-KR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1" lang="en-US" altLang="ko-KR" sz="16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</a:t>
            </a:r>
            <a:r>
              <a:rPr kumimoji="1" lang="en-US" altLang="ko-K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~  1.0 T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260648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lephant" pitchFamily="18" charset="0"/>
                <a:cs typeface="Arial" pitchFamily="34" charset="0"/>
              </a:rPr>
              <a:t>Solenoid and dipole magnets in the original conceptual designs</a:t>
            </a:r>
            <a:endParaRPr kumimoji="0" lang="ko-KR" altLang="en-US" sz="22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lephant" pitchFamily="18" charset="0"/>
              <a:cs typeface="Arial" pitchFamily="34" charset="0"/>
            </a:endParaRPr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7E9-6B82-4E05-8DD7-F9D9C16F1065}" type="datetime1">
              <a:rPr lang="ko-KR" altLang="en-US" smtClean="0"/>
              <a:pPr/>
              <a:t>2013-01-21</a:t>
            </a:fld>
            <a:endParaRPr lang="ko-KR" altLang="en-US" dirty="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49D-0A32-4DBC-948B-F27BA88892A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AE66-2F34-4850-A93D-4DB7C9488D03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96244" y="188640"/>
            <a:ext cx="7976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defRPr/>
            </a:pPr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Magnet designs</a:t>
            </a:r>
            <a:endParaRPr lang="en-US" altLang="ko-KR" sz="22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Simulation for dipole magnets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for a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QD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system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(KU and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IBS)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608512" cy="213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55176"/>
            <a:ext cx="4320480" cy="25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0139" y="3933056"/>
            <a:ext cx="4628365" cy="248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179512" y="335699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Other options for a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QD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system 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4477-8817-4934-8A02-1B129A5BD22D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1520" y="404664"/>
            <a:ext cx="446449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Milestones</a:t>
            </a:r>
          </a:p>
          <a:p>
            <a:pPr>
              <a:spcAft>
                <a:spcPts val="600"/>
              </a:spcAft>
            </a:pPr>
            <a:endParaRPr lang="en-US" altLang="ko-KR" dirty="0" smtClean="0">
              <a:latin typeface="Elephant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ko-KR" dirty="0" smtClean="0">
                <a:solidFill>
                  <a:srgbClr val="006600"/>
                </a:solidFill>
                <a:latin typeface="Elephant" pitchFamily="18" charset="0"/>
              </a:rPr>
              <a:t>1) Considering various designs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ko-KR" dirty="0" smtClean="0">
                <a:latin typeface="Elephant" pitchFamily="18" charset="0"/>
              </a:rPr>
              <a:t> Not just D or QD, </a:t>
            </a:r>
          </a:p>
          <a:p>
            <a:pPr>
              <a:spcAft>
                <a:spcPts val="600"/>
              </a:spcAft>
            </a:pPr>
            <a:r>
              <a:rPr lang="en-US" altLang="ko-KR" dirty="0" smtClean="0">
                <a:latin typeface="Elephant" pitchFamily="18" charset="0"/>
              </a:rPr>
              <a:t>    but QQD, QQDD, QDD etc. </a:t>
            </a:r>
          </a:p>
          <a:p>
            <a:pPr>
              <a:spcAft>
                <a:spcPts val="600"/>
              </a:spcAft>
            </a:pPr>
            <a:endParaRPr lang="en-US" altLang="ko-KR" dirty="0" smtClean="0">
              <a:latin typeface="Elephant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ko-KR" dirty="0" smtClean="0">
                <a:solidFill>
                  <a:srgbClr val="006666"/>
                </a:solidFill>
                <a:latin typeface="Elephant" pitchFamily="18" charset="0"/>
              </a:rPr>
              <a:t>2) More precise simulation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ko-KR" dirty="0" smtClean="0">
                <a:latin typeface="Elephant" pitchFamily="18" charset="0"/>
              </a:rPr>
              <a:t>Needs GICOSY </a:t>
            </a:r>
            <a:r>
              <a:rPr lang="en-US" altLang="ko-KR" dirty="0" smtClean="0">
                <a:latin typeface="Elephant" pitchFamily="18" charset="0"/>
              </a:rPr>
              <a:t>with Geant4 </a:t>
            </a:r>
            <a:r>
              <a:rPr lang="en-US" altLang="ko-KR" dirty="0" smtClean="0">
                <a:latin typeface="Elephant" pitchFamily="18" charset="0"/>
              </a:rPr>
              <a:t>to solenoid effect </a:t>
            </a:r>
            <a:r>
              <a:rPr lang="en-US" altLang="ko-KR" dirty="0" smtClean="0">
                <a:latin typeface="Elephant" pitchFamily="18" charset="0"/>
              </a:rPr>
              <a:t>for </a:t>
            </a:r>
            <a:r>
              <a:rPr lang="en-US" altLang="ko-KR" dirty="0" smtClean="0">
                <a:latin typeface="Elephant" pitchFamily="18" charset="0"/>
              </a:rPr>
              <a:t>low-energy particles</a:t>
            </a:r>
            <a:endParaRPr lang="ko-KR" altLang="en-US" dirty="0">
              <a:latin typeface="Elephant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184" y="-1"/>
            <a:ext cx="4437313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5364088" y="2636912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QQD system</a:t>
            </a:r>
            <a:endParaRPr lang="ko-KR" alt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3501008"/>
            <a:ext cx="4567237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5796136" y="5589240"/>
            <a:ext cx="165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QDD system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1706-9411-435E-A225-B461DFB615E2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9108" y="260648"/>
            <a:ext cx="4966488" cy="1731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defRPr/>
            </a:pPr>
            <a:r>
              <a:rPr lang="en-US" altLang="ko-KR" sz="2000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Silicon-</a:t>
            </a:r>
            <a:r>
              <a:rPr lang="en-US" altLang="ko-KR" sz="2000" dirty="0" err="1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CsI</a:t>
            </a:r>
            <a:r>
              <a:rPr lang="en-US" altLang="ko-KR" sz="2000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  array in beam-pipe region</a:t>
            </a:r>
          </a:p>
          <a:p>
            <a:pPr marL="342900" indent="-342900">
              <a:spcAft>
                <a:spcPts val="500"/>
              </a:spcAft>
              <a:buAutoNum type="arabicParenR"/>
              <a:defRPr/>
            </a:pP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Coverage: 1.6 &lt; </a:t>
            </a:r>
            <a:r>
              <a:rPr lang="el-GR" altLang="ko-KR" sz="16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η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&lt; 2.1 </a:t>
            </a:r>
          </a:p>
          <a:p>
            <a:pPr marL="342900" indent="-342900">
              <a:spcAft>
                <a:spcPts val="500"/>
              </a:spcAft>
              <a:buAutoNum type="arabicParenR"/>
              <a:defRPr/>
            </a:pP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Identification of particles with Z=9</a:t>
            </a:r>
          </a:p>
          <a:p>
            <a:pPr marL="342900" indent="-342900">
              <a:spcAft>
                <a:spcPts val="500"/>
              </a:spcAft>
              <a:buAutoNum type="arabicParenR"/>
              <a:defRPr/>
            </a:pP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Silicon layers: 100 + 400 + 400 </a:t>
            </a:r>
            <a:r>
              <a:rPr lang="el-GR" altLang="ko-KR" sz="16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μ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/>
              </a:rPr>
              <a:t>m</a:t>
            </a:r>
          </a:p>
          <a:p>
            <a:pPr marL="342900" indent="-342900">
              <a:spcAft>
                <a:spcPts val="500"/>
              </a:spcAft>
              <a:buAutoNum type="arabicParenR"/>
              <a:defRPr/>
            </a:pPr>
            <a:r>
              <a:rPr lang="en-US" altLang="ko-KR" sz="1600" dirty="0" err="1" smtClean="0">
                <a:solidFill>
                  <a:srgbClr val="000099"/>
                </a:solidFill>
                <a:latin typeface="Elephant" pitchFamily="18" charset="0"/>
                <a:cs typeface="Times New Roman"/>
              </a:rPr>
              <a:t>CsI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blocks: trapezoidal with a 10-cm</a:t>
            </a:r>
            <a:r>
              <a:rPr lang="ko-KR" altLang="en-US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depth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45205"/>
            <a:ext cx="6768752" cy="376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301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BA8-CF76-4957-B8D3-4E546A11EB96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09439"/>
            <a:ext cx="8593945" cy="50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23528" y="40466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defRPr/>
            </a:pPr>
            <a:r>
              <a:rPr lang="en-US" altLang="ko-KR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/>
              </a:rPr>
              <a:t>Measurement of energies with particle identifications </a:t>
            </a:r>
            <a:endParaRPr lang="en-US" altLang="ko-KR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B473-6896-42A1-8B91-BD94577B7572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661573"/>
            <a:ext cx="9036496" cy="47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07504" y="188640"/>
            <a:ext cx="57068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Sector </a:t>
            </a:r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division in a Si-</a:t>
            </a:r>
            <a:r>
              <a:rPr lang="en-US" altLang="ko-KR" sz="22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CsI</a:t>
            </a:r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 ring </a:t>
            </a:r>
            <a:endParaRPr lang="en-US" altLang="ko-KR" sz="2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  <a:cs typeface="Times New Roman" pitchFamily="18" charset="0"/>
            </a:endParaRPr>
          </a:p>
          <a:p>
            <a:endParaRPr lang="en-US" altLang="ko-KR" dirty="0" smtClean="0">
              <a:solidFill>
                <a:srgbClr val="006600"/>
              </a:solidFill>
              <a:latin typeface="Elephant" pitchFamily="18" charset="0"/>
              <a:cs typeface="Times New Roman" pitchFamily="18" charset="0"/>
            </a:endParaRPr>
          </a:p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1)  A reliable occupancy per pixel ~ 0.1</a:t>
            </a:r>
          </a:p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2) 16 channels for a single module  </a:t>
            </a:r>
          </a:p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3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) Total 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number </a:t>
            </a:r>
            <a:r>
              <a:rPr lang="en-US" altLang="ko-KR" sz="16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CsI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channels in a ring = 8 x 16 = 128 </a:t>
            </a:r>
            <a:endParaRPr lang="ko-KR" altLang="en-US" sz="1600" dirty="0">
              <a:solidFill>
                <a:srgbClr val="000099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01208"/>
            <a:ext cx="244029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937-C253-487C-8F7A-979E7B2FF922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74378"/>
            <a:ext cx="8565435" cy="56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07504" y="188640"/>
            <a:ext cx="65399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Neutron detector for high-energy experiment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57130" cy="53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9E1B-732F-4466-9BF3-8D3748B32256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B9BA-3AEB-4AAB-8632-3AD6ED30749E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0" y="188640"/>
            <a:ext cx="34918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 </a:t>
            </a:r>
            <a:r>
              <a:rPr lang="ko-KR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위탁 세부과제 목표 </a:t>
            </a:r>
            <a:endParaRPr lang="ko-KR" alt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23528" y="1052736"/>
            <a:ext cx="8568952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ko-KR" altLang="en-US" dirty="0" err="1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고에너지용</a:t>
            </a:r>
            <a:r>
              <a:rPr lang="ko-KR" altLang="en-US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 실험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(</a:t>
            </a:r>
            <a:r>
              <a:rPr lang="ko-KR" altLang="en-US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최대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250 </a:t>
            </a:r>
            <a:r>
              <a:rPr lang="en-US" altLang="ko-KR" dirty="0" err="1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AMeV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) </a:t>
            </a:r>
            <a:r>
              <a:rPr lang="ko-KR" altLang="en-US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및 </a:t>
            </a:r>
            <a:endParaRPr lang="en-US" altLang="ko-KR" dirty="0" smtClean="0">
              <a:solidFill>
                <a:srgbClr val="A50021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ko-KR" altLang="en-US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낮은 에너지 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(~ 20 </a:t>
            </a:r>
            <a:r>
              <a:rPr lang="en-US" altLang="ko-KR" dirty="0" err="1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MeV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) Day-1 physics </a:t>
            </a:r>
            <a:r>
              <a:rPr lang="ko-KR" altLang="en-US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실험용</a:t>
            </a: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장치 상세 설계 </a:t>
            </a:r>
            <a:endParaRPr lang="en-US" altLang="ko-KR" dirty="0" smtClean="0">
              <a:solidFill>
                <a:srgbClr val="A50021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300"/>
              </a:spcAft>
              <a:defRPr/>
            </a:pPr>
            <a:endParaRPr lang="en-US" altLang="ko-KR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300"/>
              </a:spcAft>
              <a:buAutoNum type="arabicPeriod"/>
              <a:defRPr/>
            </a:pP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중성자 섬광검출기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(neutron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array detector) (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고려대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중성자 검출기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performance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시뮬레이션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(GEANT4) 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중성자 검출기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prototype detector test</a:t>
            </a:r>
          </a:p>
          <a:p>
            <a:pPr marL="342900" indent="-342900">
              <a:spcAft>
                <a:spcPts val="300"/>
              </a:spcAft>
              <a:defRPr/>
            </a:pP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Aft>
                <a:spcPts val="300"/>
              </a:spcAft>
              <a:defRPr/>
            </a:pP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2.   Time Project Chamber (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고려대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/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부산대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GEM-TPC simulation 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GEM prototype detector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300"/>
              </a:spcAft>
              <a:defRPr/>
            </a:pPr>
            <a:endParaRPr lang="en-US" altLang="ko-KR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300"/>
              </a:spcAft>
              <a:buAutoNum type="arabicPeriod" startAt="3"/>
              <a:defRPr/>
            </a:pP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DAQ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및 검출기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electronics (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부산대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) 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LAMPS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DAQ system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설계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GEM-TPC electronics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300"/>
              </a:spcAft>
              <a:buAutoNum type="arabicPeriod" startAt="3"/>
              <a:defRPr/>
            </a:pPr>
            <a:endParaRPr lang="en-US" altLang="ko-KR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300"/>
              </a:spcAft>
              <a:defRPr/>
            </a:pP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4.   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낮은 에너지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physics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simulation (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전북대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)</a:t>
            </a:r>
            <a:r>
              <a:rPr lang="ko-KR" altLang="en-US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kumimoji="0" lang="en-US" altLang="ko-KR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EA89-2B77-4C0B-8013-C5F3B3C1311D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272808" cy="44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07504" y="188640"/>
            <a:ext cx="46529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Prototype detector module</a:t>
            </a:r>
          </a:p>
          <a:p>
            <a:endParaRPr lang="en-US" altLang="ko-KR" dirty="0" smtClean="0">
              <a:solidFill>
                <a:srgbClr val="006600"/>
              </a:solidFill>
              <a:latin typeface="Elephant" pitchFamily="18" charset="0"/>
              <a:cs typeface="Times New Roman" pitchFamily="18" charset="0"/>
            </a:endParaRPr>
          </a:p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1)  PMT readout at both ends of 100-cm bar</a:t>
            </a:r>
          </a:p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2) Time resolution for (</a:t>
            </a:r>
            <a:r>
              <a:rPr lang="en-US" altLang="ko-KR" sz="16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n-US" altLang="ko-KR" sz="1600" baseline="-250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R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+ </a:t>
            </a:r>
            <a:r>
              <a:rPr lang="en-US" altLang="ko-KR" sz="16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n-US" altLang="ko-KR" sz="1600" baseline="-250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L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)/2 ~ 500 </a:t>
            </a:r>
            <a:r>
              <a:rPr lang="en-US" altLang="ko-KR" sz="16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ps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3) Position resolution for </a:t>
            </a:r>
            <a:r>
              <a:rPr lang="en-US" altLang="ko-KR" sz="16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n-US" altLang="ko-KR" sz="1600" baseline="-250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R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– </a:t>
            </a:r>
            <a:r>
              <a:rPr lang="en-US" altLang="ko-KR" sz="16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n-US" altLang="ko-KR" sz="1600" baseline="-25000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L</a:t>
            </a:r>
            <a:r>
              <a:rPr lang="en-US" altLang="ko-KR" sz="1600" baseline="-250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~ 5 cm</a:t>
            </a:r>
            <a:endParaRPr lang="ko-KR" altLang="en-US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EDC7-4F7E-438F-AC2C-E1EB9FBBA30F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565"/>
            <a:ext cx="7560840" cy="32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3284984"/>
            <a:ext cx="5517641" cy="31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아래쪽 화살표 6"/>
          <p:cNvSpPr/>
          <p:nvPr/>
        </p:nvSpPr>
        <p:spPr>
          <a:xfrm>
            <a:off x="4572000" y="3212976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6A29-D0AE-4ADC-B113-196DE4365164}" type="datetime1">
              <a:rPr lang="ko-KR" altLang="en-US" smtClean="0"/>
              <a:pPr/>
              <a:t>2013-01-21</a:t>
            </a:fld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755576" y="5733256"/>
            <a:ext cx="2133600" cy="365125"/>
          </a:xfrm>
        </p:spPr>
        <p:txBody>
          <a:bodyPr/>
          <a:lstStyle/>
          <a:p>
            <a:fld id="{1A14649D-0A32-4DBC-948B-F27BA88892A0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332656"/>
            <a:ext cx="8748464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defRPr/>
            </a:pPr>
            <a:r>
              <a:rPr lang="en-US" altLang="ko-KR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New Hardware R&amp;D  (KU and IBS</a:t>
            </a:r>
            <a:r>
              <a:rPr lang="en-US" altLang="ko-KR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) for low-energy experiments</a:t>
            </a:r>
            <a:endParaRPr lang="en-US" altLang="ko-KR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  <a:cs typeface="Times New Roman" pitchFamily="18" charset="0"/>
              </a:rPr>
              <a:t>Super module for neutron detection system for low-energy experiments </a:t>
            </a:r>
          </a:p>
          <a:p>
            <a:pPr marL="342900" indent="-342900"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1)  A super model Composed of  9 plastic blocks  </a:t>
            </a:r>
          </a:p>
          <a:p>
            <a:pPr marL="342900" indent="-342900">
              <a:spcAft>
                <a:spcPts val="500"/>
              </a:spcAft>
              <a:buAutoNum type="arabicParenR" startAt="2"/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Ordered 15 plastic blocks (</a:t>
            </a:r>
            <a:r>
              <a:rPr lang="en-US" altLang="ko-KR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Rexon</a:t>
            </a: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) and 20 light guides  </a:t>
            </a:r>
          </a:p>
          <a:p>
            <a:pPr marL="342900" indent="-342900">
              <a:spcAft>
                <a:spcPts val="500"/>
              </a:spcAft>
              <a:buAutoNum type="arabicParenR" startAt="2"/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Planned to perform beam tests </a:t>
            </a:r>
          </a:p>
          <a:p>
            <a:pPr marL="342900" indent="-342900">
              <a:spcAft>
                <a:spcPts val="500"/>
              </a:spcAft>
              <a:buAutoNum type="arabicParenR" startAt="2"/>
              <a:defRPr/>
            </a:pP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Measurable neutron energy ~ 1 </a:t>
            </a:r>
            <a:r>
              <a:rPr lang="en-US" altLang="ko-KR" dirty="0" err="1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MeV</a:t>
            </a:r>
            <a:r>
              <a:rPr lang="en-US" altLang="ko-KR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 </a:t>
            </a:r>
            <a:endParaRPr lang="ko-KR" altLang="en-US" dirty="0" smtClean="0">
              <a:solidFill>
                <a:srgbClr val="000099"/>
              </a:solidFill>
              <a:latin typeface="Elephant" pitchFamily="18" charset="0"/>
            </a:endParaRPr>
          </a:p>
        </p:txBody>
      </p:sp>
      <p:grpSp>
        <p:nvGrpSpPr>
          <p:cNvPr id="206" name="그룹 205"/>
          <p:cNvGrpSpPr/>
          <p:nvPr/>
        </p:nvGrpSpPr>
        <p:grpSpPr>
          <a:xfrm>
            <a:off x="5444026" y="2812754"/>
            <a:ext cx="2872390" cy="3370794"/>
            <a:chOff x="5444026" y="2812754"/>
            <a:chExt cx="2872390" cy="3370794"/>
          </a:xfrm>
        </p:grpSpPr>
        <p:sp>
          <p:nvSpPr>
            <p:cNvPr id="33" name="타원 32"/>
            <p:cNvSpPr/>
            <p:nvPr/>
          </p:nvSpPr>
          <p:spPr>
            <a:xfrm rot="277222">
              <a:off x="5799982" y="486751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 rot="277222">
              <a:off x="6074801" y="504262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 rot="277222">
              <a:off x="6350972" y="520101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 rot="277222">
              <a:off x="5823184" y="458042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 rot="277222">
              <a:off x="6098003" y="4755528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 rot="277222">
              <a:off x="6374174" y="491392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 rot="277222">
              <a:off x="5846386" y="429332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 rot="277222">
              <a:off x="6121205" y="4468432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 rot="277222">
              <a:off x="6397376" y="462682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 rot="277222">
              <a:off x="5977484" y="5318346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 rot="277222">
              <a:off x="5725191" y="4864500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 rot="277222">
              <a:off x="6000686" y="5031250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 rot="277222">
              <a:off x="5472897" y="441065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 rot="277222">
              <a:off x="5748392" y="457740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 rot="277222">
              <a:off x="6023887" y="474415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 rot="278219">
              <a:off x="6648832" y="5332112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 rot="278219">
              <a:off x="6923601" y="550729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 rot="278219">
              <a:off x="7199725" y="5665772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 rot="278219">
              <a:off x="6672117" y="5045023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 rot="278219">
              <a:off x="6946886" y="522020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 rot="278219">
              <a:off x="7223010" y="5378683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 rot="278219">
              <a:off x="6695402" y="475793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 rot="278219">
              <a:off x="6970171" y="4933120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 rot="278219">
              <a:off x="7246296" y="5091593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 rot="278219">
              <a:off x="6239356" y="5456396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278219">
              <a:off x="6527388" y="561617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 rot="278219">
              <a:off x="6793076" y="578300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 rot="278219">
              <a:off x="6298584" y="516225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 rot="278219">
              <a:off x="6574031" y="532908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 rot="278219">
              <a:off x="6849478" y="549591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 rot="278219">
              <a:off x="6321870" y="4875165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 rot="278219">
              <a:off x="6597316" y="504199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 rot="278219">
              <a:off x="6872763" y="520882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 rot="416224">
              <a:off x="7478881" y="579195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 rot="416224">
              <a:off x="7513669" y="550603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/>
            <p:cNvSpPr/>
            <p:nvPr/>
          </p:nvSpPr>
          <p:spPr>
            <a:xfrm rot="416224">
              <a:off x="7781186" y="569210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/>
            <p:cNvSpPr/>
            <p:nvPr/>
          </p:nvSpPr>
          <p:spPr>
            <a:xfrm rot="416224">
              <a:off x="7548458" y="5220108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/>
            <p:cNvSpPr/>
            <p:nvPr/>
          </p:nvSpPr>
          <p:spPr>
            <a:xfrm rot="416224">
              <a:off x="7815974" y="540618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416224">
              <a:off x="8085516" y="5575608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 rot="416224">
              <a:off x="7036612" y="5895516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 rot="416224">
              <a:off x="7108620" y="560959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 rot="416224">
              <a:off x="7324644" y="578734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 rot="416224">
              <a:off x="7147948" y="532366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/>
            <p:nvPr/>
          </p:nvSpPr>
          <p:spPr>
            <a:xfrm rot="416224">
              <a:off x="7396652" y="550141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/>
            <p:nvPr/>
          </p:nvSpPr>
          <p:spPr>
            <a:xfrm rot="416224">
              <a:off x="7652004" y="5644908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5464166" y="3436175"/>
              <a:ext cx="1152128" cy="1296144"/>
              <a:chOff x="3995936" y="2708920"/>
              <a:chExt cx="1152128" cy="1296144"/>
            </a:xfrm>
          </p:grpSpPr>
          <p:sp>
            <p:nvSpPr>
              <p:cNvPr id="91" name="타원 90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타원 92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타원 95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직사각형 99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직사각형 101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9" name="그룹 108"/>
            <p:cNvGrpSpPr/>
            <p:nvPr/>
          </p:nvGrpSpPr>
          <p:grpSpPr>
            <a:xfrm>
              <a:off x="6328262" y="3868223"/>
              <a:ext cx="1152128" cy="1296144"/>
              <a:chOff x="3995936" y="2708920"/>
              <a:chExt cx="1152128" cy="1296144"/>
            </a:xfrm>
          </p:grpSpPr>
          <p:sp>
            <p:nvSpPr>
              <p:cNvPr id="110" name="타원 109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타원 110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타원 112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타원 114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타원 116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직사각형 118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직사각형 122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직사각형 126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8" name="그룹 127"/>
            <p:cNvGrpSpPr/>
            <p:nvPr/>
          </p:nvGrpSpPr>
          <p:grpSpPr>
            <a:xfrm rot="240755">
              <a:off x="7164288" y="4333557"/>
              <a:ext cx="1152128" cy="1296144"/>
              <a:chOff x="3995936" y="2708920"/>
              <a:chExt cx="1152128" cy="1296144"/>
            </a:xfrm>
          </p:grpSpPr>
          <p:sp>
            <p:nvSpPr>
              <p:cNvPr id="129" name="타원 128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타원 130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타원 131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타원 132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타원 133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타원 134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타원 136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직사각형 140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직사각형 141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직사각형 142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직사각형 143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직사각형 144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8" name="타원 147"/>
            <p:cNvSpPr/>
            <p:nvPr/>
          </p:nvSpPr>
          <p:spPr>
            <a:xfrm rot="21440845">
              <a:off x="5795388" y="312713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타원 148"/>
            <p:cNvSpPr/>
            <p:nvPr/>
          </p:nvSpPr>
          <p:spPr>
            <a:xfrm rot="21440845">
              <a:off x="6090164" y="326604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타원 149"/>
            <p:cNvSpPr/>
            <p:nvPr/>
          </p:nvSpPr>
          <p:spPr>
            <a:xfrm rot="21440845">
              <a:off x="6384165" y="3388200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타원 151"/>
            <p:cNvSpPr/>
            <p:nvPr/>
          </p:nvSpPr>
          <p:spPr>
            <a:xfrm rot="21440845">
              <a:off x="6076834" y="2978320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타원 152"/>
            <p:cNvSpPr/>
            <p:nvPr/>
          </p:nvSpPr>
          <p:spPr>
            <a:xfrm rot="21440845">
              <a:off x="6370835" y="310047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타원 155"/>
            <p:cNvSpPr/>
            <p:nvPr/>
          </p:nvSpPr>
          <p:spPr>
            <a:xfrm rot="21440845">
              <a:off x="6357505" y="281275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 rot="21440845">
              <a:off x="5444026" y="3285957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 rot="21440845">
              <a:off x="5738415" y="3416488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 rot="21440845">
              <a:off x="6032803" y="3547020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 rot="21440845">
              <a:off x="5725085" y="3128765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 rot="21440845">
              <a:off x="6019473" y="3259297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 rot="21440845">
              <a:off x="6018671" y="297157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6" name="그룹 165"/>
            <p:cNvGrpSpPr/>
            <p:nvPr/>
          </p:nvGrpSpPr>
          <p:grpSpPr>
            <a:xfrm>
              <a:off x="6328262" y="3004127"/>
              <a:ext cx="1152128" cy="1296144"/>
              <a:chOff x="3995936" y="2708920"/>
              <a:chExt cx="1152128" cy="1296144"/>
            </a:xfrm>
          </p:grpSpPr>
          <p:sp>
            <p:nvSpPr>
              <p:cNvPr id="167" name="타원 166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타원 167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타원 168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타원 169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타원 170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타원 171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타원 172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타원 173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타원 174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직사각형 175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직사각형 176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직사각형 177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직사각형 178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직사각형 179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직사각형 180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직사각형 181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직사각형 182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6" name="타원 185"/>
            <p:cNvSpPr/>
            <p:nvPr/>
          </p:nvSpPr>
          <p:spPr>
            <a:xfrm>
              <a:off x="7513339" y="401223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타원 186"/>
            <p:cNvSpPr/>
            <p:nvPr/>
          </p:nvSpPr>
          <p:spPr>
            <a:xfrm>
              <a:off x="7801371" y="416463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타원 187"/>
            <p:cNvSpPr/>
            <p:nvPr/>
          </p:nvSpPr>
          <p:spPr>
            <a:xfrm>
              <a:off x="8089403" y="430027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타원 188"/>
            <p:cNvSpPr/>
            <p:nvPr/>
          </p:nvSpPr>
          <p:spPr>
            <a:xfrm>
              <a:off x="7513339" y="372420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타원 189"/>
            <p:cNvSpPr/>
            <p:nvPr/>
          </p:nvSpPr>
          <p:spPr>
            <a:xfrm>
              <a:off x="7801371" y="387660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타원 191"/>
            <p:cNvSpPr/>
            <p:nvPr/>
          </p:nvSpPr>
          <p:spPr>
            <a:xfrm>
              <a:off x="7513339" y="343617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7153299" y="4156255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7441331" y="4300271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7729363" y="4444287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7153299" y="386822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441331" y="401223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200"/>
            <p:cNvSpPr/>
            <p:nvPr/>
          </p:nvSpPr>
          <p:spPr>
            <a:xfrm>
              <a:off x="7153299" y="3580191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67347"/>
            <a:ext cx="42005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" name="오른쪽 화살표 204"/>
          <p:cNvSpPr/>
          <p:nvPr/>
        </p:nvSpPr>
        <p:spPr>
          <a:xfrm>
            <a:off x="4716016" y="436510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>
            <a:off x="1043608" y="3193231"/>
            <a:ext cx="77322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Target</a:t>
            </a:r>
            <a:endParaRPr lang="ko-KR" altLang="en-US" sz="1400" dirty="0"/>
          </a:p>
        </p:txBody>
      </p:sp>
      <p:sp>
        <p:nvSpPr>
          <p:cNvPr id="155" name="직사각형 154"/>
          <p:cNvSpPr/>
          <p:nvPr/>
        </p:nvSpPr>
        <p:spPr>
          <a:xfrm>
            <a:off x="2985932" y="2690336"/>
            <a:ext cx="223414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  <a:cs typeface="Times New Roman" pitchFamily="18" charset="0"/>
            </a:endParaRPr>
          </a:p>
          <a:p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Gamma &amp; charged</a:t>
            </a:r>
          </a:p>
          <a:p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p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article detector array</a:t>
            </a:r>
            <a:endParaRPr lang="ko-KR" altLang="en-US" sz="1400" dirty="0"/>
          </a:p>
        </p:txBody>
      </p:sp>
      <p:sp>
        <p:nvSpPr>
          <p:cNvPr id="160" name="직사각형 159"/>
          <p:cNvSpPr/>
          <p:nvPr/>
        </p:nvSpPr>
        <p:spPr>
          <a:xfrm>
            <a:off x="539552" y="4797152"/>
            <a:ext cx="71045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Beam</a:t>
            </a:r>
            <a:endParaRPr lang="ko-KR" altLang="en-US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0"/>
            <a:ext cx="352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E798-DD58-41AC-BCCB-4DA3A69F4102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0" y="116632"/>
            <a:ext cx="449999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Current Status &amp; Milestones</a:t>
            </a:r>
            <a:endParaRPr lang="ko-KR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79512" y="620688"/>
            <a:ext cx="8784976" cy="56886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ko-KR" alt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목표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: </a:t>
            </a:r>
            <a:r>
              <a:rPr lang="ko-KR" altLang="en-US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고에너지용</a:t>
            </a:r>
            <a:r>
              <a:rPr lang="ko-KR" alt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 실험 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(</a:t>
            </a:r>
            <a:r>
              <a:rPr lang="ko-KR" alt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최대 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250 </a:t>
            </a:r>
            <a:r>
              <a:rPr lang="en-US" altLang="ko-KR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AMeV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) </a:t>
            </a:r>
            <a:r>
              <a:rPr lang="ko-KR" alt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및 낮은 에너지 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(~ 20 </a:t>
            </a:r>
            <a:r>
              <a:rPr lang="en-US" altLang="ko-KR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MeV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) Day-1 physics </a:t>
            </a:r>
            <a:r>
              <a:rPr lang="ko-KR" alt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실험용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장치 상세 설계 완료</a:t>
            </a:r>
            <a:r>
              <a:rPr lang="en-US" altLang="ko-KR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 </a:t>
            </a:r>
            <a:endParaRPr lang="en-US" altLang="ko-KR" sz="2000" dirty="0" smtClean="0">
              <a:solidFill>
                <a:srgbClr val="336699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defRPr/>
            </a:pPr>
            <a:r>
              <a:rPr lang="ko-KR" altLang="en-US" b="1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현재까지 완료된 연구 내용 </a:t>
            </a:r>
            <a:endParaRPr lang="en-US" altLang="ko-KR" b="1" dirty="0" smtClean="0">
              <a:solidFill>
                <a:srgbClr val="00660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1.   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중성자검출기 </a:t>
            </a: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IQMD/GEANT4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활용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err="1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고에너지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실험 중성자 검출기 설계 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ko-KR" altLang="en-US" sz="1600" dirty="0" err="1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고에너지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실험용 중성자 검출기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prototype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detector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및 실험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2.   TPC/Si-</a:t>
            </a:r>
            <a:r>
              <a:rPr lang="en-US" altLang="ko-KR" sz="1600" dirty="0" err="1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CsI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Triple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GEM simulation (GEANT4)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Si-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CsI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array (GEANT4) </a:t>
            </a:r>
            <a:endParaRPr lang="en-US" altLang="ko-KR" sz="1600" dirty="0" smtClean="0">
              <a:solidFill>
                <a:srgbClr val="A50021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DAQ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및 검출기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electronics 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LAMPS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DAQ system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설계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GEM-TPC electronics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4.   </a:t>
            </a:r>
            <a:r>
              <a:rPr lang="ko-KR" altLang="en-US" sz="1600" dirty="0" err="1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고에너지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실험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LAMPS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spectrometer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기초 설계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Dipole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magnet (D, QD systems)</a:t>
            </a:r>
          </a:p>
          <a:p>
            <a:pPr marL="342900" indent="-342900">
              <a:defRPr/>
            </a:pP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5.  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낮은 에너지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physics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simulation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IQMD/GEANT4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활용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Si/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CsI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array data performance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도출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D080-25E4-4A86-88B9-18D66B7EB25D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79512" y="404664"/>
            <a:ext cx="8784976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05000"/>
              </a:lnSpc>
              <a:spcAft>
                <a:spcPts val="1800"/>
              </a:spcAft>
              <a:defRPr/>
            </a:pPr>
            <a:r>
              <a:rPr lang="ko-KR" altLang="en-US" b="1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향후 </a:t>
            </a:r>
            <a:r>
              <a:rPr lang="en-US" altLang="ko-KR" b="1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3</a:t>
            </a:r>
            <a:r>
              <a:rPr lang="ko-KR" altLang="en-US" b="1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개월 간 수행할 연구 내용 </a:t>
            </a:r>
            <a:endParaRPr lang="en-US" altLang="ko-KR" b="1" dirty="0" smtClean="0">
              <a:solidFill>
                <a:srgbClr val="00660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1.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중성자검출기 </a:t>
            </a: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IQMD/Gemini/GEANT4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활용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낮은 에너지 실험 중성자 검출기 설계 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낮은 에너지 실험용 중성자 검출기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super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module prototype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detector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제작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baseline="300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252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Cf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및 양성자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빔 활용 실험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Multi-hit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분석 알고리즘 개발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2.   Time Project Chamber </a:t>
            </a: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시뮬레이션을 통한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TPC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용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Triple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GEM prototype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구조 설계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defRPr/>
            </a:pP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AutoNum type="arabicPeriod" startAt="3"/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DAQ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및 검출기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electronics  </a:t>
            </a: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LAMPS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DAQ prototype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구축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GEM-TPC electronics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발주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AutoNum type="arabicPeriod" startAt="3"/>
              <a:defRPr/>
            </a:pP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4.  </a:t>
            </a:r>
            <a:r>
              <a:rPr lang="ko-KR" altLang="en-US" sz="1600" dirty="0" err="1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고에너지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실험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LAMPS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spectrometer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상세 설계 완성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Solenoid magnet </a:t>
            </a:r>
            <a:r>
              <a:rPr lang="en-US" altLang="ko-KR" sz="1600" dirty="0" smtClean="0">
                <a:solidFill>
                  <a:srgbClr val="336699"/>
                </a:solidFill>
                <a:latin typeface="Elephant" pitchFamily="18" charset="0"/>
                <a:cs typeface="Times New Roman" pitchFamily="18" charset="0"/>
              </a:rPr>
              <a:t>(</a:t>
            </a:r>
            <a:r>
              <a:rPr lang="en-US" altLang="ko-KR" sz="1600" dirty="0" smtClean="0">
                <a:solidFill>
                  <a:srgbClr val="336699"/>
                </a:solidFill>
                <a:latin typeface="Elephant" pitchFamily="18" charset="0"/>
              </a:rPr>
              <a:t>field map simulation)</a:t>
            </a:r>
            <a:endParaRPr lang="en-US" altLang="ko-KR" sz="1600" dirty="0" smtClean="0">
              <a:solidFill>
                <a:srgbClr val="336699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Dipole magnet (D or QD 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/>
              </a:rPr>
              <a:t>→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QQD, QDD, or QQDD) </a:t>
            </a:r>
          </a:p>
          <a:p>
            <a:pPr marL="342900" indent="-342900">
              <a:lnSpc>
                <a:spcPct val="107000"/>
              </a:lnSpc>
              <a:defRPr/>
            </a:pP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5.   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낮은 에너지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physics</a:t>
            </a:r>
            <a:r>
              <a:rPr lang="ko-KR" altLang="en-US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simulation </a:t>
            </a:r>
            <a:r>
              <a:rPr lang="en-US" altLang="ko-KR" sz="1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 </a:t>
            </a:r>
            <a:endParaRPr lang="en-US" altLang="ko-KR" sz="1600" dirty="0" smtClean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Ø"/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IQMD/GEMINI/GEANT4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활용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낮은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에너지 실험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event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generation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및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data performance simulation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EF84-EF1F-41DF-87CB-CFC3FADE139C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1520" y="260648"/>
            <a:ext cx="889248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LAMPS detector project </a:t>
            </a:r>
          </a:p>
          <a:p>
            <a:r>
              <a:rPr lang="en-US" altLang="ko-KR" dirty="0" smtClean="0">
                <a:solidFill>
                  <a:srgbClr val="0070C0"/>
                </a:solidFill>
                <a:latin typeface="Elephant" pitchFamily="18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</a:rPr>
              <a:t>1.  High-energy, high-intensity neutron-rich RI beams</a:t>
            </a:r>
          </a:p>
          <a:p>
            <a:pPr>
              <a:spcAft>
                <a:spcPts val="1200"/>
              </a:spcAft>
            </a:pPr>
            <a:r>
              <a:rPr lang="en-US" altLang="ko-KR" sz="1600" dirty="0" smtClean="0">
                <a:solidFill>
                  <a:srgbClr val="008080"/>
                </a:solidFill>
                <a:latin typeface="Elephant" pitchFamily="18" charset="0"/>
              </a:rPr>
              <a:t>Neutron-rich RI beams (ex. </a:t>
            </a:r>
            <a:r>
              <a:rPr lang="en-US" altLang="ko-KR" sz="1600" baseline="30000" dirty="0" smtClean="0">
                <a:solidFill>
                  <a:srgbClr val="008080"/>
                </a:solidFill>
                <a:latin typeface="Elephant" pitchFamily="18" charset="0"/>
              </a:rPr>
              <a:t>132</a:t>
            </a:r>
            <a:r>
              <a:rPr lang="en-US" altLang="ko-KR" sz="1600" dirty="0" smtClean="0">
                <a:solidFill>
                  <a:srgbClr val="008080"/>
                </a:solidFill>
                <a:latin typeface="Elephant" pitchFamily="18" charset="0"/>
              </a:rPr>
              <a:t>Sn, </a:t>
            </a:r>
            <a:r>
              <a:rPr lang="en-US" altLang="ko-KR" sz="1600" baseline="30000" dirty="0" smtClean="0">
                <a:solidFill>
                  <a:srgbClr val="008080"/>
                </a:solidFill>
                <a:latin typeface="Elephant" pitchFamily="18" charset="0"/>
              </a:rPr>
              <a:t>142</a:t>
            </a:r>
            <a:r>
              <a:rPr lang="en-US" altLang="ko-KR" sz="1600" dirty="0" smtClean="0">
                <a:solidFill>
                  <a:srgbClr val="008080"/>
                </a:solidFill>
                <a:latin typeface="Elephant" pitchFamily="18" charset="0"/>
              </a:rPr>
              <a:t>Xe) at maximum ~250 </a:t>
            </a:r>
            <a:r>
              <a:rPr lang="en-US" altLang="ko-KR" sz="1600" dirty="0" err="1" smtClean="0">
                <a:solidFill>
                  <a:srgbClr val="008080"/>
                </a:solidFill>
                <a:latin typeface="Elephant" pitchFamily="18" charset="0"/>
              </a:rPr>
              <a:t>AMeV</a:t>
            </a:r>
            <a:r>
              <a:rPr lang="en-US" altLang="ko-KR" sz="1600" dirty="0" smtClean="0">
                <a:solidFill>
                  <a:srgbClr val="008080"/>
                </a:solidFill>
                <a:latin typeface="Elephant" pitchFamily="18" charset="0"/>
              </a:rPr>
              <a:t> up to ~ 10</a:t>
            </a:r>
            <a:r>
              <a:rPr lang="en-US" altLang="ko-KR" sz="1600" baseline="30000" dirty="0" smtClean="0">
                <a:solidFill>
                  <a:srgbClr val="008080"/>
                </a:solidFill>
                <a:latin typeface="Elephant" pitchFamily="18" charset="0"/>
              </a:rPr>
              <a:t>6</a:t>
            </a:r>
            <a:r>
              <a:rPr lang="en-US" altLang="ko-KR" sz="1600" dirty="0" smtClean="0">
                <a:solidFill>
                  <a:srgbClr val="008080"/>
                </a:solidFill>
                <a:latin typeface="Elephant" pitchFamily="18" charset="0"/>
              </a:rPr>
              <a:t> </a:t>
            </a:r>
            <a:r>
              <a:rPr lang="en-US" altLang="ko-KR" sz="1600" dirty="0" err="1" smtClean="0">
                <a:solidFill>
                  <a:srgbClr val="008080"/>
                </a:solidFill>
                <a:latin typeface="Elephant" pitchFamily="18" charset="0"/>
              </a:rPr>
              <a:t>pps</a:t>
            </a:r>
            <a:r>
              <a:rPr lang="en-US" altLang="ko-KR" sz="1600" dirty="0" smtClean="0">
                <a:solidFill>
                  <a:srgbClr val="008080"/>
                </a:solidFill>
                <a:latin typeface="Elephant" pitchFamily="18" charset="0"/>
              </a:rPr>
              <a:t> </a:t>
            </a:r>
            <a:endParaRPr lang="en-US" altLang="ko-KR" sz="1600" dirty="0" smtClean="0">
              <a:solidFill>
                <a:srgbClr val="A50021"/>
              </a:solidFill>
              <a:latin typeface="Elephant" pitchFamily="18" charset="0"/>
            </a:endParaRP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en-US" altLang="ko-KR" dirty="0" smtClean="0">
                <a:solidFill>
                  <a:srgbClr val="A50021"/>
                </a:solidFill>
                <a:latin typeface="Elephant" pitchFamily="18" charset="0"/>
              </a:rPr>
              <a:t>Low-energy detector system for Day-1 experiments </a:t>
            </a:r>
          </a:p>
          <a:p>
            <a:pPr marL="342900" indent="-342900">
              <a:spcAft>
                <a:spcPts val="600"/>
              </a:spcAft>
            </a:pPr>
            <a:r>
              <a:rPr lang="en-US" altLang="ko-KR" sz="1600" dirty="0" err="1" smtClean="0">
                <a:solidFill>
                  <a:srgbClr val="006666"/>
                </a:solidFill>
                <a:latin typeface="Elephant" pitchFamily="18" charset="0"/>
              </a:rPr>
              <a:t>Symm</a:t>
            </a:r>
            <a:r>
              <a:rPr lang="en-US" altLang="ko-KR" sz="1600" dirty="0" smtClean="0">
                <a:solidFill>
                  <a:srgbClr val="006666"/>
                </a:solidFill>
                <a:latin typeface="Elephant" pitchFamily="18" charset="0"/>
              </a:rPr>
              <a:t>. Energy and PDR/GDR with ~ 20 </a:t>
            </a:r>
            <a:r>
              <a:rPr lang="en-US" altLang="ko-KR" sz="1600" dirty="0" err="1" smtClean="0">
                <a:solidFill>
                  <a:srgbClr val="006666"/>
                </a:solidFill>
                <a:latin typeface="Elephant" pitchFamily="18" charset="0"/>
              </a:rPr>
              <a:t>AMeV</a:t>
            </a:r>
            <a:r>
              <a:rPr lang="en-US" altLang="ko-KR" sz="1600" dirty="0" smtClean="0">
                <a:solidFill>
                  <a:srgbClr val="006666"/>
                </a:solidFill>
                <a:latin typeface="Elephant" pitchFamily="18" charset="0"/>
              </a:rPr>
              <a:t>        </a:t>
            </a:r>
          </a:p>
          <a:p>
            <a:endParaRPr lang="ko-KR" altLang="en-US" b="1" dirty="0">
              <a:solidFill>
                <a:srgbClr val="8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2616001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</a:pPr>
            <a:r>
              <a:rPr lang="en-US" altLang="ko-KR" sz="2200" kern="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맑은 고딕" pitchFamily="50" charset="-127"/>
                <a:cs typeface="Times New Roman"/>
              </a:rPr>
              <a:t>Physics motivations 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altLang="ko-KR" kern="100" dirty="0" smtClean="0">
                <a:solidFill>
                  <a:srgbClr val="0070C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Equation of state (EOS) of neutron-rich nuclear matter at low &amp; high density up to </a:t>
            </a:r>
            <a:r>
              <a:rPr lang="el-GR" altLang="ko-KR" kern="100" dirty="0" smtClean="0">
                <a:solidFill>
                  <a:srgbClr val="0070C0"/>
                </a:solidFill>
                <a:latin typeface="+mj-lt"/>
                <a:ea typeface="맑은 고딕" pitchFamily="50" charset="-127"/>
                <a:cs typeface="Times New Roman"/>
              </a:rPr>
              <a:t>ρ</a:t>
            </a:r>
            <a:r>
              <a:rPr lang="en-US" altLang="ko-KR" kern="100" dirty="0" smtClean="0">
                <a:solidFill>
                  <a:srgbClr val="0070C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 ~ 2</a:t>
            </a:r>
            <a:r>
              <a:rPr lang="el-GR" altLang="ko-KR" kern="100" dirty="0" smtClean="0">
                <a:solidFill>
                  <a:srgbClr val="0070C0"/>
                </a:solidFill>
                <a:latin typeface="+mj-lt"/>
                <a:ea typeface="맑은 고딕" pitchFamily="50" charset="-127"/>
                <a:cs typeface="Times New Roman"/>
              </a:rPr>
              <a:t>ρ</a:t>
            </a:r>
            <a:r>
              <a:rPr lang="en-US" altLang="ko-KR" kern="100" baseline="-25000" dirty="0" smtClean="0">
                <a:solidFill>
                  <a:srgbClr val="0070C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0</a:t>
            </a:r>
            <a:r>
              <a:rPr lang="en-US" altLang="ko-KR" kern="100" dirty="0" smtClean="0">
                <a:solidFill>
                  <a:srgbClr val="0070C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 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altLang="ko-KR" kern="100" dirty="0" smtClean="0">
                <a:solidFill>
                  <a:srgbClr val="00808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1. Probing </a:t>
            </a:r>
            <a:r>
              <a:rPr lang="en-US" altLang="ko-KR" i="1" kern="100" dirty="0" err="1" smtClean="0">
                <a:solidFill>
                  <a:srgbClr val="00808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E</a:t>
            </a:r>
            <a:r>
              <a:rPr lang="en-US" altLang="ko-KR" kern="100" baseline="-25000" dirty="0" err="1" smtClean="0">
                <a:solidFill>
                  <a:srgbClr val="00808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sym</a:t>
            </a:r>
            <a:r>
              <a:rPr lang="en-US" altLang="ko-KR" kern="100" dirty="0" smtClean="0">
                <a:solidFill>
                  <a:srgbClr val="00808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 of neutron-rich matters at a wide range of density from neutron-rich HI collisions  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altLang="ko-KR" kern="100" dirty="0" smtClean="0">
                <a:solidFill>
                  <a:srgbClr val="00808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2. Understanding astronomical phenomena in neutron stars, and super novae by the EOS of nuclear matter at high density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altLang="ko-KR" kern="100" dirty="0" smtClean="0">
                <a:solidFill>
                  <a:srgbClr val="00808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3. Nuclear synthesis    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altLang="ko-KR" kern="100" dirty="0" smtClean="0">
                <a:solidFill>
                  <a:srgbClr val="008080"/>
                </a:solidFill>
                <a:latin typeface="Elephant" pitchFamily="18" charset="0"/>
                <a:ea typeface="맑은 고딕" pitchFamily="50" charset="-127"/>
                <a:cs typeface="Times New Roman"/>
              </a:rPr>
              <a:t>4. Exotic nuclei lying near neutron drip lines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8C59-D1B6-4BE2-A55D-B40A51DDC8C5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16" y="1556793"/>
            <a:ext cx="3816424" cy="30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524" y="3212976"/>
            <a:ext cx="2160240" cy="28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515" y="4576518"/>
            <a:ext cx="2448272" cy="6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9795" y="4703187"/>
            <a:ext cx="1800200" cy="2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524" y="5342019"/>
            <a:ext cx="2880320" cy="3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6774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宋体" pitchFamily="2" charset="-122"/>
                <a:cs typeface="Times New Roman" pitchFamily="18" charset="0"/>
              </a:rPr>
              <a:t>Symmetry Energy </a:t>
            </a:r>
            <a:r>
              <a:rPr lang="ko-KR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宋体" pitchFamily="2" charset="-122"/>
                <a:cs typeface="Times New Roman" pitchFamily="18" charset="0"/>
              </a:rPr>
              <a:t>연구</a:t>
            </a: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宋体" pitchFamily="2" charset="-122"/>
                <a:cs typeface="Times New Roman" pitchFamily="18" charset="0"/>
              </a:rPr>
              <a:t>Nuclear Equation Of State</a:t>
            </a:r>
            <a:r>
              <a:rPr lang="en-US" altLang="zh-CN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宋体" pitchFamily="2" charset="-122"/>
                <a:cs typeface="Times New Roman" pitchFamily="18" charset="0"/>
              </a:rPr>
              <a:t> (EOS) of nuclear matter in the </a:t>
            </a:r>
            <a:r>
              <a:rPr lang="en-US" altLang="zh-CN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宋体" pitchFamily="2" charset="-122"/>
                <a:cs typeface="Times New Roman" pitchFamily="18" charset="0"/>
              </a:rPr>
              <a:t>isospin</a:t>
            </a:r>
            <a:r>
              <a:rPr lang="en-US" altLang="zh-CN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ea typeface="宋体" pitchFamily="2" charset="-122"/>
                <a:cs typeface="Times New Roman" pitchFamily="18" charset="0"/>
              </a:rPr>
              <a:t> space</a:t>
            </a:r>
            <a:endParaRPr lang="en-US" altLang="zh-CN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79716" y="2154342"/>
            <a:ext cx="170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symmetry 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energy</a:t>
            </a:r>
            <a:endParaRPr lang="en-US" altLang="zh-CN" sz="1600" b="1" dirty="0">
              <a:solidFill>
                <a:srgbClr val="FF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427588" y="2420888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Energy 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symmetric matter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35500" y="2658398"/>
            <a:ext cx="19025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Energy per </a:t>
            </a:r>
            <a:r>
              <a:rPr lang="en-US" altLang="zh-CN" sz="1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nucleon</a:t>
            </a:r>
            <a:endParaRPr lang="en-US" altLang="zh-CN" sz="16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155780" y="2924944"/>
            <a:ext cx="3000396" cy="124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altLang="zh-CN" sz="16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1600" baseline="-14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 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neutron density</a:t>
            </a:r>
            <a:endParaRPr lang="el-GR" altLang="zh-CN" sz="1600" baseline="-1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altLang="zh-CN" sz="16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1600" baseline="-14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 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proton density</a:t>
            </a:r>
            <a:endParaRPr lang="el-GR" altLang="zh-CN" sz="1600" baseline="-1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altLang="zh-CN" sz="16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1600" baseline="-1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 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 Saturation density</a:t>
            </a:r>
            <a:endParaRPr lang="en-US" altLang="zh-CN" sz="1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Nucleon density </a:t>
            </a:r>
            <a:r>
              <a:rPr lang="el-GR" altLang="zh-CN" sz="16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16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l-GR" altLang="zh-CN" sz="16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1600" i="1" baseline="-14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16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l-GR" altLang="zh-CN" sz="16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1600" i="1" baseline="-14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endParaRPr lang="el-GR" altLang="zh-CN" sz="1600" i="1" baseline="-1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rot="5400000" flipH="1" flipV="1">
            <a:off x="2004446" y="2204070"/>
            <a:ext cx="43204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5400000" flipH="1" flipV="1">
            <a:off x="852318" y="2348086"/>
            <a:ext cx="72008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rot="5400000" flipH="1" flipV="1">
            <a:off x="3120570" y="2096058"/>
            <a:ext cx="21602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/>
          <p:cNvGrpSpPr/>
          <p:nvPr/>
        </p:nvGrpSpPr>
        <p:grpSpPr>
          <a:xfrm>
            <a:off x="6012160" y="1268760"/>
            <a:ext cx="2592288" cy="2304256"/>
            <a:chOff x="4461820" y="2917612"/>
            <a:chExt cx="4731691" cy="3689679"/>
          </a:xfrm>
        </p:grpSpPr>
        <p:graphicFrame>
          <p:nvGraphicFramePr>
            <p:cNvPr id="27" name="Object 11"/>
            <p:cNvGraphicFramePr>
              <a:graphicFrameLocks noChangeAspect="1"/>
            </p:cNvGraphicFramePr>
            <p:nvPr/>
          </p:nvGraphicFramePr>
          <p:xfrm>
            <a:off x="6660231" y="2917612"/>
            <a:ext cx="1255713" cy="711200"/>
          </p:xfrm>
          <a:graphic>
            <a:graphicData uri="http://schemas.openxmlformats.org/presentationml/2006/ole">
              <p:oleObj spid="_x0000_s2055" name="Equation" r:id="rId8" imgW="761760" imgH="431640" progId="">
                <p:embed/>
              </p:oleObj>
            </a:graphicData>
          </a:graphic>
        </p:graphicFrame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6056610" y="4144913"/>
              <a:ext cx="328075" cy="38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zh-CN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6529686" y="2965400"/>
              <a:ext cx="76200" cy="2438400"/>
            </a:xfrm>
            <a:prstGeom prst="upArrow">
              <a:avLst>
                <a:gd name="adj1" fmla="val 50000"/>
                <a:gd name="adj2" fmla="val 8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6605886" y="5403800"/>
              <a:ext cx="2362200" cy="76200"/>
            </a:xfrm>
            <a:prstGeom prst="rightArrow">
              <a:avLst>
                <a:gd name="adj1" fmla="val 50000"/>
                <a:gd name="adj2" fmla="val 775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auto">
            <a:xfrm rot="-1955555">
              <a:off x="4616749" y="5945138"/>
              <a:ext cx="2133600" cy="93662"/>
            </a:xfrm>
            <a:prstGeom prst="leftArrow">
              <a:avLst>
                <a:gd name="adj1" fmla="val 50000"/>
                <a:gd name="adj2" fmla="val 56949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7748886" y="5480000"/>
              <a:ext cx="1269377" cy="38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altLang="zh-CN" sz="1100" b="1" dirty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altLang="zh-CN" sz="11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el-GR" altLang="zh-CN" sz="1100" b="1" dirty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altLang="zh-CN" sz="1100" b="1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11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</a:t>
              </a:r>
              <a:r>
                <a:rPr lang="el-GR" altLang="zh-CN" sz="1100" b="1" dirty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altLang="zh-CN" sz="1100" b="1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</a:t>
              </a:r>
              <a:endParaRPr lang="el-GR" altLang="zh-CN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6437611" y="5364113"/>
              <a:ext cx="453222" cy="38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100" b="1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7596485" y="4946602"/>
              <a:ext cx="328075" cy="38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zh-CN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7825085" y="5022800"/>
              <a:ext cx="1090923" cy="38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100" b="1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density</a:t>
              </a: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 rot="19701613">
              <a:off x="6755111" y="3969430"/>
              <a:ext cx="2438400" cy="63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100" b="1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Symmetric matter</a:t>
              </a:r>
            </a:p>
            <a:p>
              <a:endParaRPr lang="en-US" altLang="zh-CN" sz="11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 rot="19564014">
              <a:off x="7515646" y="4291145"/>
              <a:ext cx="1334704" cy="38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altLang="zh-CN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altLang="zh-CN" sz="1100" b="1" baseline="-25000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1100" b="1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lang="el-GR" altLang="zh-CN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altLang="zh-CN" sz="1100" b="1" baseline="-25000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</a:t>
              </a:r>
              <a:endParaRPr lang="el-GR" altLang="zh-CN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 rot="19505290">
              <a:off x="4461820" y="6223534"/>
              <a:ext cx="388938" cy="38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39" name="TextBox 41"/>
            <p:cNvSpPr txBox="1">
              <a:spLocks noChangeArrowheads="1"/>
            </p:cNvSpPr>
            <p:nvPr/>
          </p:nvSpPr>
          <p:spPr bwMode="auto">
            <a:xfrm rot="19767308">
              <a:off x="5609668" y="6079524"/>
              <a:ext cx="612774" cy="383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???</a:t>
              </a:r>
              <a:endParaRPr lang="zh-CN" altLang="en-US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591153"/>
            <a:ext cx="3096344" cy="27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/>
          <p:cNvSpPr/>
          <p:nvPr/>
        </p:nvSpPr>
        <p:spPr>
          <a:xfrm>
            <a:off x="6228184" y="3645025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+mj-lt"/>
              </a:rPr>
              <a:t>PRC 64, 034314 (2001)</a:t>
            </a:r>
            <a:endParaRPr lang="ko-KR" altLang="en-US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6768752" cy="504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70997"/>
            <a:ext cx="6368592" cy="15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696" y="1617897"/>
            <a:ext cx="2771800" cy="54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704" y="2121953"/>
            <a:ext cx="1504181" cy="6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400600" y="1041833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Georgia" pitchFamily="18" charset="0"/>
                <a:cs typeface="Arial" pitchFamily="34" charset="0"/>
              </a:rPr>
              <a:t>LAND/ALADIN: slope parameter, </a:t>
            </a:r>
          </a:p>
          <a:p>
            <a:r>
              <a:rPr lang="en-US" altLang="ko-KR" sz="1600" b="1" i="1" dirty="0" smtClean="0">
                <a:latin typeface="Georgia" pitchFamily="18" charset="0"/>
                <a:cs typeface="Arial" pitchFamily="34" charset="0"/>
              </a:rPr>
              <a:t>L</a:t>
            </a:r>
            <a:r>
              <a:rPr lang="en-US" altLang="ko-KR" sz="1600" b="1" dirty="0" smtClean="0">
                <a:latin typeface="Georgia" pitchFamily="18" charset="0"/>
                <a:cs typeface="Arial" pitchFamily="34" charset="0"/>
              </a:rPr>
              <a:t> between 30 ~ 60 </a:t>
            </a:r>
            <a:r>
              <a:rPr lang="en-US" altLang="ko-KR" sz="1600" b="1" dirty="0" err="1" smtClean="0">
                <a:latin typeface="Georgia" pitchFamily="18" charset="0"/>
                <a:cs typeface="Arial" pitchFamily="34" charset="0"/>
              </a:rPr>
              <a:t>MeV</a:t>
            </a:r>
            <a:r>
              <a:rPr lang="en-US" altLang="ko-KR" sz="1600" b="1" dirty="0">
                <a:latin typeface="Georgia" pitchFamily="18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Georgia" pitchFamily="18" charset="0"/>
                <a:cs typeface="Arial" pitchFamily="34" charset="0"/>
              </a:rPr>
              <a:t>for </a:t>
            </a:r>
            <a:r>
              <a:rPr lang="en-US" altLang="ko-KR" sz="1600" b="1" baseline="30000" dirty="0" smtClean="0">
                <a:latin typeface="Georgia" pitchFamily="18" charset="0"/>
                <a:cs typeface="Arial" pitchFamily="34" charset="0"/>
              </a:rPr>
              <a:t>132</a:t>
            </a:r>
            <a:r>
              <a:rPr lang="en-US" altLang="ko-KR" sz="1600" b="1" dirty="0" smtClean="0">
                <a:latin typeface="Georgia" pitchFamily="18" charset="0"/>
                <a:cs typeface="Arial" pitchFamily="34" charset="0"/>
              </a:rPr>
              <a:t>Sn </a:t>
            </a:r>
            <a:endParaRPr lang="ko-KR" altLang="en-US" sz="1600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E52C-2D3A-437A-BBC6-3B8B5939C661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201-5BD0-4292-B12F-384B19ADF01E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4895528" y="260648"/>
            <a:ext cx="4248472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LAMPS for </a:t>
            </a:r>
            <a:r>
              <a:rPr kumimoji="0" lang="en-US" altLang="ko-K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Symm.E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with ~ max 250-AMeV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30000" dirty="0" smtClean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132</a:t>
            </a:r>
            <a:r>
              <a:rPr lang="en-US" altLang="ko-KR" b="1" dirty="0" smtClean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Sn, </a:t>
            </a:r>
            <a:r>
              <a:rPr lang="en-US" altLang="ko-KR" b="1" baseline="30000" dirty="0" smtClean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142</a:t>
            </a:r>
            <a:r>
              <a:rPr lang="en-US" altLang="ko-KR" b="1" dirty="0" smtClean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Xe, and stable HI … 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4230-A25F-42FA-8534-3E29E5AB01C6}" type="datetime1">
              <a:rPr lang="ko-KR" altLang="en-US" smtClean="0"/>
              <a:pPr/>
              <a:t>2013-01-21</a:t>
            </a:fld>
            <a:endParaRPr lang="ko-KR" altLang="en-US" dirty="0"/>
          </a:p>
        </p:txBody>
      </p:sp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49D-0A32-4DBC-948B-F27BA88892A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pSp>
        <p:nvGrpSpPr>
          <p:cNvPr id="2" name="그룹 127"/>
          <p:cNvGrpSpPr/>
          <p:nvPr/>
        </p:nvGrpSpPr>
        <p:grpSpPr>
          <a:xfrm>
            <a:off x="251520" y="908720"/>
            <a:ext cx="7632848" cy="2592288"/>
            <a:chOff x="107504" y="692696"/>
            <a:chExt cx="8712968" cy="3168352"/>
          </a:xfrm>
        </p:grpSpPr>
        <p:grpSp>
          <p:nvGrpSpPr>
            <p:cNvPr id="3" name="그룹 626"/>
            <p:cNvGrpSpPr/>
            <p:nvPr/>
          </p:nvGrpSpPr>
          <p:grpSpPr>
            <a:xfrm>
              <a:off x="5261992" y="1315600"/>
              <a:ext cx="1254224" cy="313200"/>
              <a:chOff x="5580112" y="874800"/>
              <a:chExt cx="1254224" cy="385208"/>
            </a:xfrm>
          </p:grpSpPr>
          <p:sp>
            <p:nvSpPr>
              <p:cNvPr id="116" name="직사각형 115"/>
              <p:cNvSpPr/>
              <p:nvPr/>
            </p:nvSpPr>
            <p:spPr>
              <a:xfrm>
                <a:off x="5580112" y="8748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직사각형 116"/>
              <p:cNvSpPr/>
              <p:nvPr/>
            </p:nvSpPr>
            <p:spPr>
              <a:xfrm>
                <a:off x="5682208" y="9000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5796136" y="9252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직사각형 118"/>
              <p:cNvSpPr/>
              <p:nvPr/>
            </p:nvSpPr>
            <p:spPr>
              <a:xfrm>
                <a:off x="5898232" y="9576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6012160" y="9900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6114256" y="10188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6228184" y="10548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직사각형 122"/>
              <p:cNvSpPr/>
              <p:nvPr/>
            </p:nvSpPr>
            <p:spPr>
              <a:xfrm>
                <a:off x="6330280" y="10800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6444208" y="11052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6546304" y="11340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6660232" y="11592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직사각형 126"/>
              <p:cNvSpPr/>
              <p:nvPr/>
            </p:nvSpPr>
            <p:spPr>
              <a:xfrm>
                <a:off x="6762328" y="1188000"/>
                <a:ext cx="72008" cy="720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isometricOffAxis2Top"/>
                <a:lightRig rig="threePt" dir="t"/>
              </a:scene3d>
              <a:sp3d extrusionH="1079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5" name="직사각형 214"/>
            <p:cNvSpPr/>
            <p:nvPr/>
          </p:nvSpPr>
          <p:spPr>
            <a:xfrm>
              <a:off x="4211960" y="692696"/>
              <a:ext cx="1800200" cy="1944216"/>
            </a:xfrm>
            <a:prstGeom prst="rect">
              <a:avLst/>
            </a:prstGeom>
            <a:solidFill>
              <a:srgbClr val="FFFF00">
                <a:alpha val="36000"/>
              </a:srgbClr>
            </a:solidFill>
            <a:ln>
              <a:solidFill>
                <a:srgbClr val="006600"/>
              </a:solidFill>
            </a:ln>
            <a:scene3d>
              <a:camera prst="isometricOffAxis2Top">
                <a:rot lat="19200000" lon="4500000" rev="16800000"/>
              </a:camera>
              <a:lightRig rig="threePt" dir="t"/>
            </a:scene3d>
            <a:sp3d extrusionH="914400" contourW="12700" prstMaterial="clear">
              <a:extrusionClr>
                <a:srgbClr val="FFFF0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3347864" y="1844824"/>
              <a:ext cx="720080" cy="576064"/>
            </a:xfrm>
            <a:prstGeom prst="rect">
              <a:avLst/>
            </a:prstGeom>
            <a:solidFill>
              <a:srgbClr val="6699FF">
                <a:alpha val="36000"/>
              </a:srgbClr>
            </a:solidFill>
            <a:ln>
              <a:solidFill>
                <a:srgbClr val="006600"/>
              </a:solidFill>
            </a:ln>
            <a:scene3d>
              <a:camera prst="isometricOffAxis2Top">
                <a:rot lat="19200000" lon="4500000" rev="16800000"/>
              </a:camera>
              <a:lightRig rig="threePt" dir="t"/>
            </a:scene3d>
            <a:sp3d extrusionH="571500" contourW="12700" prstMaterial="clear">
              <a:extrusionClr>
                <a:srgbClr val="6699FF"/>
              </a:extrusionClr>
              <a:contourClr>
                <a:srgbClr val="66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865"/>
            <p:cNvGrpSpPr/>
            <p:nvPr/>
          </p:nvGrpSpPr>
          <p:grpSpPr>
            <a:xfrm>
              <a:off x="6948264" y="1222696"/>
              <a:ext cx="1872208" cy="2062288"/>
              <a:chOff x="3563888" y="97200"/>
              <a:chExt cx="1872208" cy="2062288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4860032" y="972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 flipH="1">
                <a:off x="4211960" y="720000"/>
                <a:ext cx="1224136" cy="7920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tx1"/>
                </a:solidFill>
              </a:ln>
              <a:scene3d>
                <a:camera prst="isometricOffAxis1Left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4716016" y="1080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 flipH="1">
                <a:off x="4067944" y="738000"/>
                <a:ext cx="1224136" cy="7920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tx1"/>
                </a:solidFill>
              </a:ln>
              <a:scene3d>
                <a:camera prst="isometricOffAxis1Left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4572000" y="1080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직사각형 55"/>
              <p:cNvSpPr/>
              <p:nvPr/>
            </p:nvSpPr>
            <p:spPr>
              <a:xfrm flipH="1">
                <a:off x="3923928" y="756000"/>
                <a:ext cx="1224136" cy="7920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tx1"/>
                </a:solidFill>
              </a:ln>
              <a:scene3d>
                <a:camera prst="isometricOffAxis1Left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4427984" y="1260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 flipH="1">
                <a:off x="3779912" y="774000"/>
                <a:ext cx="1224136" cy="7920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tx1"/>
                </a:solidFill>
              </a:ln>
              <a:scene3d>
                <a:camera prst="isometricOffAxis1Left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4283968" y="1440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 flipH="1">
                <a:off x="3635896" y="792000"/>
                <a:ext cx="1224136" cy="7920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tx1"/>
                </a:solidFill>
              </a:ln>
              <a:scene3d>
                <a:camera prst="isometricOffAxis1Left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4139952" y="1584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4067944" y="1656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3995936" y="1728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3923928" y="18000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3851920" y="188640"/>
                <a:ext cx="45719" cy="12961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0" contourW="12700" prstMaterial="flat">
                <a:extrusionClr>
                  <a:schemeClr val="bg1">
                    <a:lumMod val="8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3635896" y="188640"/>
                <a:ext cx="216024" cy="1296144"/>
              </a:xfrm>
              <a:prstGeom prst="rect">
                <a:avLst/>
              </a:prstGeom>
              <a:solidFill>
                <a:srgbClr val="6699FF"/>
              </a:solidFill>
              <a:ln w="6350">
                <a:solidFill>
                  <a:srgbClr val="6699FF"/>
                </a:solidFill>
              </a:ln>
              <a:scene3d>
                <a:camera prst="isometricOffAxis1Top"/>
                <a:lightRig rig="flood" dir="t"/>
              </a:scene3d>
              <a:sp3d extrusionH="762000" contourW="12700" prstMaterial="translucentPowder">
                <a:extrusionClr>
                  <a:srgbClr val="6699FF"/>
                </a:extrusionClr>
                <a:contourClr>
                  <a:srgbClr val="6699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3563888" y="863344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7620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3563888" y="791336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3563888" y="719328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3563888" y="647320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3563888" y="575312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3563888" y="503304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3563888" y="431296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3563888" y="359288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3563888" y="287280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3563888" y="215272"/>
                <a:ext cx="45719" cy="1296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isometricOffAxis1Top"/>
                <a:lightRig rig="soft" dir="t"/>
              </a:scene3d>
              <a:sp3d extrusionH="69850" contourW="12700" prstMaterial="matte"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직사각형 48"/>
            <p:cNvSpPr/>
            <p:nvPr/>
          </p:nvSpPr>
          <p:spPr>
            <a:xfrm>
              <a:off x="6156176" y="2852936"/>
              <a:ext cx="720080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TOF array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092280" y="3068960"/>
              <a:ext cx="136815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Neutron calorimeter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779912" y="1844824"/>
              <a:ext cx="1152128" cy="72008"/>
            </a:xfrm>
            <a:prstGeom prst="rect">
              <a:avLst/>
            </a:prstGeom>
            <a:solidFill>
              <a:srgbClr val="00B0F0">
                <a:alpha val="48000"/>
              </a:srgbClr>
            </a:solidFill>
            <a:ln>
              <a:solidFill>
                <a:srgbClr val="006600"/>
              </a:solidFill>
            </a:ln>
            <a:scene3d>
              <a:camera prst="isometricOffAxis2Top">
                <a:rot lat="19200000" lon="4500000" rev="16800000"/>
              </a:camera>
              <a:lightRig rig="threePt" dir="t"/>
            </a:scene3d>
            <a:sp3d extrusionH="762000" contourW="12700" prstMaterial="clear">
              <a:extrusionClr>
                <a:srgbClr val="0070C0"/>
              </a:extrusionClr>
              <a:contourClr>
                <a:schemeClr val="tx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599"/>
            <p:cNvGrpSpPr/>
            <p:nvPr/>
          </p:nvGrpSpPr>
          <p:grpSpPr>
            <a:xfrm>
              <a:off x="2987824" y="1700808"/>
              <a:ext cx="1368152" cy="909815"/>
              <a:chOff x="2411760" y="3933056"/>
              <a:chExt cx="1368152" cy="909815"/>
            </a:xfrm>
          </p:grpSpPr>
          <p:grpSp>
            <p:nvGrpSpPr>
              <p:cNvPr id="6" name="그룹 597"/>
              <p:cNvGrpSpPr/>
              <p:nvPr/>
            </p:nvGrpSpPr>
            <p:grpSpPr>
              <a:xfrm>
                <a:off x="2763416" y="4221088"/>
                <a:ext cx="656456" cy="576064"/>
                <a:chOff x="3059832" y="1908448"/>
                <a:chExt cx="872480" cy="728464"/>
              </a:xfrm>
            </p:grpSpPr>
            <p:cxnSp>
              <p:nvCxnSpPr>
                <p:cNvPr id="225" name="직선 연결선 224"/>
                <p:cNvCxnSpPr/>
                <p:nvPr/>
              </p:nvCxnSpPr>
              <p:spPr>
                <a:xfrm>
                  <a:off x="3059832" y="1980456"/>
                  <a:ext cx="504056" cy="144016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직선 연결선 225"/>
                <p:cNvCxnSpPr/>
                <p:nvPr/>
              </p:nvCxnSpPr>
              <p:spPr>
                <a:xfrm rot="5400000">
                  <a:off x="3491880" y="2196480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직선 연결선 226"/>
                <p:cNvCxnSpPr/>
                <p:nvPr/>
              </p:nvCxnSpPr>
              <p:spPr>
                <a:xfrm flipV="1">
                  <a:off x="3572272" y="2196480"/>
                  <a:ext cx="351656" cy="80392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직선 연결선 227"/>
                <p:cNvCxnSpPr/>
                <p:nvPr/>
              </p:nvCxnSpPr>
              <p:spPr>
                <a:xfrm rot="5400000">
                  <a:off x="3851920" y="2124472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직선 연결선 228"/>
                <p:cNvCxnSpPr/>
                <p:nvPr/>
              </p:nvCxnSpPr>
              <p:spPr>
                <a:xfrm>
                  <a:off x="3419872" y="1908448"/>
                  <a:ext cx="504056" cy="144016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직선 연결선 229"/>
                <p:cNvCxnSpPr/>
                <p:nvPr/>
              </p:nvCxnSpPr>
              <p:spPr>
                <a:xfrm rot="5400000">
                  <a:off x="2987824" y="2052464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직선 연결선 230"/>
                <p:cNvCxnSpPr/>
                <p:nvPr/>
              </p:nvCxnSpPr>
              <p:spPr>
                <a:xfrm flipV="1">
                  <a:off x="3068216" y="2052464"/>
                  <a:ext cx="351656" cy="80392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직선 연결선 231"/>
                <p:cNvCxnSpPr/>
                <p:nvPr/>
              </p:nvCxnSpPr>
              <p:spPr>
                <a:xfrm rot="5400000">
                  <a:off x="3347864" y="1980456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직선 연결선 232"/>
                <p:cNvCxnSpPr/>
                <p:nvPr/>
              </p:nvCxnSpPr>
              <p:spPr>
                <a:xfrm>
                  <a:off x="3068216" y="2492896"/>
                  <a:ext cx="504056" cy="144016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직선 연결선 233"/>
                <p:cNvCxnSpPr/>
                <p:nvPr/>
              </p:nvCxnSpPr>
              <p:spPr>
                <a:xfrm rot="5400000">
                  <a:off x="3500264" y="2564904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직선 연결선 234"/>
                <p:cNvCxnSpPr/>
                <p:nvPr/>
              </p:nvCxnSpPr>
              <p:spPr>
                <a:xfrm flipV="1">
                  <a:off x="3580656" y="2420888"/>
                  <a:ext cx="351656" cy="80392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직선 연결선 235"/>
                <p:cNvCxnSpPr/>
                <p:nvPr/>
              </p:nvCxnSpPr>
              <p:spPr>
                <a:xfrm rot="5400000">
                  <a:off x="3860304" y="2492896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직선 연결선 236"/>
                <p:cNvCxnSpPr/>
                <p:nvPr/>
              </p:nvCxnSpPr>
              <p:spPr>
                <a:xfrm>
                  <a:off x="3428256" y="2420888"/>
                  <a:ext cx="504056" cy="144016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직선 연결선 237"/>
                <p:cNvCxnSpPr/>
                <p:nvPr/>
              </p:nvCxnSpPr>
              <p:spPr>
                <a:xfrm rot="5400000">
                  <a:off x="2996208" y="2420888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직선 연결선 238"/>
                <p:cNvCxnSpPr/>
                <p:nvPr/>
              </p:nvCxnSpPr>
              <p:spPr>
                <a:xfrm flipV="1">
                  <a:off x="3076600" y="2276872"/>
                  <a:ext cx="351656" cy="80392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직선 연결선 239"/>
                <p:cNvCxnSpPr/>
                <p:nvPr/>
              </p:nvCxnSpPr>
              <p:spPr>
                <a:xfrm rot="5400000">
                  <a:off x="3356248" y="2348880"/>
                  <a:ext cx="144016" cy="0"/>
                </a:xfrm>
                <a:prstGeom prst="line">
                  <a:avLst/>
                </a:prstGeom>
                <a:ln w="44450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그룹 598"/>
              <p:cNvGrpSpPr/>
              <p:nvPr/>
            </p:nvGrpSpPr>
            <p:grpSpPr>
              <a:xfrm>
                <a:off x="2411760" y="3933056"/>
                <a:ext cx="1368152" cy="909815"/>
                <a:chOff x="2411760" y="3933056"/>
                <a:chExt cx="1368152" cy="909815"/>
              </a:xfrm>
              <a:solidFill>
                <a:srgbClr val="006600">
                  <a:alpha val="0"/>
                </a:srgbClr>
              </a:solidFill>
            </p:grpSpPr>
            <p:sp>
              <p:nvSpPr>
                <p:cNvPr id="220" name="직사각형 219"/>
                <p:cNvSpPr/>
                <p:nvPr/>
              </p:nvSpPr>
              <p:spPr>
                <a:xfrm>
                  <a:off x="2915816" y="4077072"/>
                  <a:ext cx="864096" cy="45719"/>
                </a:xfrm>
                <a:prstGeom prst="rect">
                  <a:avLst/>
                </a:prstGeom>
                <a:grpFill/>
                <a:ln>
                  <a:solidFill>
                    <a:srgbClr val="006600"/>
                  </a:solidFill>
                </a:ln>
                <a:scene3d>
                  <a:camera prst="isometricOffAxis2Top">
                    <a:rot lat="19200000" lon="4500000" rev="16800000"/>
                  </a:camera>
                  <a:lightRig rig="threePt" dir="t"/>
                </a:scene3d>
                <a:sp3d extrusionH="254000" contourW="12700" prstMaterial="clear">
                  <a:extrusionClr>
                    <a:srgbClr val="00CC66"/>
                  </a:extrusionClr>
                  <a:contourClr>
                    <a:srgbClr val="0066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" name="직사각형 220"/>
                <p:cNvSpPr/>
                <p:nvPr/>
              </p:nvSpPr>
              <p:spPr>
                <a:xfrm>
                  <a:off x="2915816" y="4698855"/>
                  <a:ext cx="864096" cy="45719"/>
                </a:xfrm>
                <a:prstGeom prst="rect">
                  <a:avLst/>
                </a:prstGeom>
                <a:grpFill/>
                <a:ln>
                  <a:solidFill>
                    <a:srgbClr val="006600"/>
                  </a:solidFill>
                </a:ln>
                <a:scene3d>
                  <a:camera prst="isometricOffAxis2Top">
                    <a:rot lat="19200000" lon="4500000" rev="16800000"/>
                  </a:camera>
                  <a:lightRig rig="threePt" dir="t"/>
                </a:scene3d>
                <a:sp3d extrusionH="254000" contourW="12700" prstMaterial="clear">
                  <a:extrusionClr>
                    <a:srgbClr val="00CC66"/>
                  </a:extrusionClr>
                  <a:contourClr>
                    <a:srgbClr val="0066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" name="직사각형 221"/>
                <p:cNvSpPr/>
                <p:nvPr/>
              </p:nvSpPr>
              <p:spPr>
                <a:xfrm>
                  <a:off x="2555776" y="3933056"/>
                  <a:ext cx="1008112" cy="576064"/>
                </a:xfrm>
                <a:prstGeom prst="rect">
                  <a:avLst/>
                </a:prstGeom>
                <a:grpFill/>
                <a:ln>
                  <a:solidFill>
                    <a:srgbClr val="006600"/>
                  </a:solidFill>
                </a:ln>
                <a:scene3d>
                  <a:camera prst="isometricOffAxis2Top">
                    <a:rot lat="19200000" lon="4500000" rev="16800000"/>
                  </a:camera>
                  <a:lightRig rig="threePt" dir="t"/>
                </a:scene3d>
                <a:sp3d extrusionH="698500" contourW="12700" prstMaterial="clear">
                  <a:extrusionClr>
                    <a:srgbClr val="00CC66"/>
                  </a:extrusionClr>
                  <a:contourClr>
                    <a:srgbClr val="0066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" name="직사각형 222"/>
                <p:cNvSpPr/>
                <p:nvPr/>
              </p:nvSpPr>
              <p:spPr>
                <a:xfrm>
                  <a:off x="2411760" y="4175369"/>
                  <a:ext cx="864096" cy="45719"/>
                </a:xfrm>
                <a:prstGeom prst="rect">
                  <a:avLst/>
                </a:prstGeom>
                <a:grpFill/>
                <a:ln>
                  <a:solidFill>
                    <a:srgbClr val="006600"/>
                  </a:solidFill>
                </a:ln>
                <a:scene3d>
                  <a:camera prst="isometricOffAxis2Top">
                    <a:rot lat="19200000" lon="4500000" rev="16800000"/>
                  </a:camera>
                  <a:lightRig rig="threePt" dir="t"/>
                </a:scene3d>
                <a:sp3d extrusionH="254000" contourW="12700" prstMaterial="clear">
                  <a:extrusionClr>
                    <a:srgbClr val="00CC66"/>
                  </a:extrusionClr>
                  <a:contourClr>
                    <a:srgbClr val="0066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" name="직사각형 223"/>
                <p:cNvSpPr/>
                <p:nvPr/>
              </p:nvSpPr>
              <p:spPr>
                <a:xfrm>
                  <a:off x="2411760" y="4797152"/>
                  <a:ext cx="864096" cy="45719"/>
                </a:xfrm>
                <a:prstGeom prst="rect">
                  <a:avLst/>
                </a:prstGeom>
                <a:grpFill/>
                <a:ln>
                  <a:solidFill>
                    <a:srgbClr val="006600"/>
                  </a:solidFill>
                </a:ln>
                <a:scene3d>
                  <a:camera prst="isometricOffAxis2Top">
                    <a:rot lat="19200000" lon="4500000" rev="16800000"/>
                  </a:camera>
                  <a:lightRig rig="threePt" dir="t"/>
                </a:scene3d>
                <a:sp3d extrusionH="254000" contourW="12700" prstMaterial="clear">
                  <a:extrusionClr>
                    <a:srgbClr val="00CC66"/>
                  </a:extrusionClr>
                  <a:contourClr>
                    <a:srgbClr val="0066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41" name="직사각형 240"/>
            <p:cNvSpPr/>
            <p:nvPr/>
          </p:nvSpPr>
          <p:spPr>
            <a:xfrm>
              <a:off x="2843808" y="2132856"/>
              <a:ext cx="792088" cy="72008"/>
            </a:xfrm>
            <a:prstGeom prst="rect">
              <a:avLst/>
            </a:prstGeom>
            <a:solidFill>
              <a:srgbClr val="00B0F0">
                <a:alpha val="0"/>
              </a:srgbClr>
            </a:solidFill>
            <a:ln>
              <a:solidFill>
                <a:srgbClr val="006600"/>
              </a:solidFill>
            </a:ln>
            <a:scene3d>
              <a:camera prst="isometricOffAxis2Top">
                <a:rot lat="19200000" lon="4500000" rev="16800000"/>
              </a:camera>
              <a:lightRig rig="chilly" dir="t"/>
            </a:scene3d>
            <a:sp3d extrusionH="457200" contourW="12700" prstMaterial="translucentPowder">
              <a:extrusionClr>
                <a:srgbClr val="0070C0"/>
              </a:extrusionClr>
              <a:contourClr>
                <a:schemeClr val="tx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도넛 241"/>
            <p:cNvSpPr/>
            <p:nvPr/>
          </p:nvSpPr>
          <p:spPr>
            <a:xfrm>
              <a:off x="395536" y="1772816"/>
              <a:ext cx="2088232" cy="2088232"/>
            </a:xfrm>
            <a:prstGeom prst="donut">
              <a:avLst/>
            </a:prstGeom>
            <a:solidFill>
              <a:srgbClr val="FF7C80">
                <a:alpha val="20000"/>
              </a:srgbClr>
            </a:solidFill>
            <a:ln>
              <a:solidFill>
                <a:srgbClr val="6699FF">
                  <a:alpha val="20000"/>
                </a:srgbClr>
              </a:solidFill>
            </a:ln>
            <a:scene3d>
              <a:camera prst="isometricOffAxis1Left">
                <a:rot lat="1080000" lon="3840000" rev="0"/>
              </a:camera>
              <a:lightRig rig="glow" dir="t"/>
            </a:scene3d>
            <a:sp3d extrusionH="1778000" contourW="12700" prstMaterial="clear">
              <a:extrusionClr>
                <a:srgbClr val="FF7C80"/>
              </a:extrusionClr>
              <a:contourClr>
                <a:srgbClr val="FF7C8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도넛 242"/>
            <p:cNvSpPr/>
            <p:nvPr/>
          </p:nvSpPr>
          <p:spPr>
            <a:xfrm>
              <a:off x="1367976" y="2339888"/>
              <a:ext cx="864096" cy="864096"/>
            </a:xfrm>
            <a:prstGeom prst="donut">
              <a:avLst/>
            </a:prstGeom>
            <a:solidFill>
              <a:srgbClr val="6699FF">
                <a:alpha val="20000"/>
              </a:srgbClr>
            </a:solidFill>
            <a:ln>
              <a:solidFill>
                <a:srgbClr val="6699FF">
                  <a:alpha val="20000"/>
                </a:srgbClr>
              </a:solidFill>
            </a:ln>
            <a:scene3d>
              <a:camera prst="isometricOffAxis1Left">
                <a:rot lat="1080000" lon="3840000" rev="0"/>
              </a:camera>
              <a:lightRig rig="glow" dir="t"/>
            </a:scene3d>
            <a:sp3d extrusionH="762000" contourW="12700" prstMaterial="clear">
              <a:extrusionClr>
                <a:srgbClr val="6699FF"/>
              </a:extrusionClr>
              <a:contourClr>
                <a:srgbClr val="66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그룹 29"/>
            <p:cNvGrpSpPr/>
            <p:nvPr/>
          </p:nvGrpSpPr>
          <p:grpSpPr>
            <a:xfrm rot="962953">
              <a:off x="2234944" y="2537050"/>
              <a:ext cx="360038" cy="288034"/>
              <a:chOff x="1691680" y="-540060"/>
              <a:chExt cx="1404664" cy="1080120"/>
            </a:xfrm>
            <a:solidFill>
              <a:srgbClr val="C00000">
                <a:alpha val="17000"/>
              </a:srgbClr>
            </a:solidFill>
          </p:grpSpPr>
          <p:sp>
            <p:nvSpPr>
              <p:cNvPr id="245" name="육각형 244"/>
              <p:cNvSpPr/>
              <p:nvPr/>
            </p:nvSpPr>
            <p:spPr>
              <a:xfrm>
                <a:off x="1829392" y="-515487"/>
                <a:ext cx="1266952" cy="1007493"/>
              </a:xfrm>
              <a:prstGeom prst="hexagon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/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46" name="직선 연결선 245"/>
              <p:cNvCxnSpPr/>
              <p:nvPr/>
            </p:nvCxnSpPr>
            <p:spPr>
              <a:xfrm rot="5400000">
                <a:off x="2167993" y="-254382"/>
                <a:ext cx="589751" cy="460710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직선 연결선 246"/>
              <p:cNvCxnSpPr/>
              <p:nvPr/>
            </p:nvCxnSpPr>
            <p:spPr>
              <a:xfrm rot="16200000" flipH="1">
                <a:off x="1934549" y="-242095"/>
                <a:ext cx="1056639" cy="460710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직선 연결선 247"/>
              <p:cNvCxnSpPr/>
              <p:nvPr/>
            </p:nvCxnSpPr>
            <p:spPr>
              <a:xfrm>
                <a:off x="2002158" y="-235940"/>
                <a:ext cx="921420" cy="442314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육각형 248"/>
              <p:cNvSpPr/>
              <p:nvPr/>
            </p:nvSpPr>
            <p:spPr>
              <a:xfrm>
                <a:off x="1774307" y="-328732"/>
                <a:ext cx="1074155" cy="821830"/>
              </a:xfrm>
              <a:prstGeom prst="hexagon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/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50" name="직선 연결선 249"/>
              <p:cNvCxnSpPr/>
              <p:nvPr/>
            </p:nvCxnSpPr>
            <p:spPr>
              <a:xfrm rot="5400000">
                <a:off x="2064836" y="-124386"/>
                <a:ext cx="493098" cy="413136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직선 연결선 250"/>
              <p:cNvCxnSpPr/>
              <p:nvPr/>
            </p:nvCxnSpPr>
            <p:spPr>
              <a:xfrm rot="10800000">
                <a:off x="1939562" y="-93923"/>
                <a:ext cx="743646" cy="352213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직선 연결선 251"/>
              <p:cNvCxnSpPr/>
              <p:nvPr/>
            </p:nvCxnSpPr>
            <p:spPr>
              <a:xfrm rot="16200000" flipH="1">
                <a:off x="1876989" y="-124385"/>
                <a:ext cx="868792" cy="413136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육각형 252"/>
              <p:cNvSpPr/>
              <p:nvPr/>
            </p:nvSpPr>
            <p:spPr>
              <a:xfrm>
                <a:off x="1719222" y="-140885"/>
                <a:ext cx="881358" cy="657464"/>
              </a:xfrm>
              <a:prstGeom prst="hexagon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/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54" name="직선 연결선 253"/>
              <p:cNvCxnSpPr/>
              <p:nvPr/>
            </p:nvCxnSpPr>
            <p:spPr>
              <a:xfrm rot="16200000" flipH="1">
                <a:off x="1807688" y="22592"/>
                <a:ext cx="704426" cy="330510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직선 연결선 254"/>
              <p:cNvCxnSpPr/>
              <p:nvPr/>
            </p:nvCxnSpPr>
            <p:spPr>
              <a:xfrm>
                <a:off x="1829392" y="23481"/>
                <a:ext cx="633476" cy="305251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직선 연결선 255"/>
              <p:cNvCxnSpPr/>
              <p:nvPr/>
            </p:nvCxnSpPr>
            <p:spPr>
              <a:xfrm rot="5400000">
                <a:off x="1972055" y="22593"/>
                <a:ext cx="375693" cy="330509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육각형 256"/>
              <p:cNvSpPr/>
              <p:nvPr/>
            </p:nvSpPr>
            <p:spPr>
              <a:xfrm>
                <a:off x="1691680" y="50875"/>
                <a:ext cx="633476" cy="465704"/>
              </a:xfrm>
              <a:prstGeom prst="hexagon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/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58" name="직선 연결선 257"/>
              <p:cNvCxnSpPr/>
              <p:nvPr/>
            </p:nvCxnSpPr>
            <p:spPr>
              <a:xfrm rot="16200000" flipH="1">
                <a:off x="1761869" y="143335"/>
                <a:ext cx="493098" cy="253391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직선 연결선 258"/>
              <p:cNvCxnSpPr/>
              <p:nvPr/>
            </p:nvCxnSpPr>
            <p:spPr>
              <a:xfrm rot="10800000">
                <a:off x="1774485" y="173155"/>
                <a:ext cx="468220" cy="215241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직선 연결선 259"/>
              <p:cNvCxnSpPr/>
              <p:nvPr/>
            </p:nvCxnSpPr>
            <p:spPr>
              <a:xfrm rot="5400000" flipH="1" flipV="1">
                <a:off x="1885143" y="157032"/>
                <a:ext cx="246549" cy="253391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1" name="타원 260"/>
            <p:cNvSpPr/>
            <p:nvPr/>
          </p:nvSpPr>
          <p:spPr>
            <a:xfrm>
              <a:off x="1835696" y="2609888"/>
              <a:ext cx="288032" cy="288032"/>
            </a:xfrm>
            <a:prstGeom prst="ellipse">
              <a:avLst/>
            </a:prstGeom>
            <a:solidFill>
              <a:srgbClr val="6699FF"/>
            </a:solidFill>
            <a:scene3d>
              <a:camera prst="isometricOffAxis1Left">
                <a:rot lat="1080000" lon="3840000" rev="21480000"/>
              </a:camera>
              <a:lightRig rig="balanced" dir="t"/>
            </a:scene3d>
            <a:sp3d extrusionH="254000">
              <a:extrusionClr>
                <a:srgbClr val="6699FF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2" name="직선 연결선 261"/>
            <p:cNvCxnSpPr/>
            <p:nvPr/>
          </p:nvCxnSpPr>
          <p:spPr>
            <a:xfrm flipV="1">
              <a:off x="2088000" y="1683752"/>
              <a:ext cx="3168352" cy="1025168"/>
            </a:xfrm>
            <a:prstGeom prst="line">
              <a:avLst/>
            </a:prstGeom>
            <a:ln w="127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직사각형 262"/>
            <p:cNvSpPr/>
            <p:nvPr/>
          </p:nvSpPr>
          <p:spPr>
            <a:xfrm>
              <a:off x="755576" y="2420888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>
              <a:solidFill>
                <a:srgbClr val="6699FF"/>
              </a:solidFill>
            </a:ln>
            <a:scene3d>
              <a:camera prst="isometricOffAxis1Top"/>
              <a:lightRig rig="flood" dir="t"/>
            </a:scene3d>
            <a:sp3d extrusionH="381000" contourW="12700" prstMaterial="translucentPowder">
              <a:extrusionClr>
                <a:srgbClr val="6699FF"/>
              </a:extrusionClr>
              <a:contourClr>
                <a:srgbClr val="66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575976" y="2447888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>
              <a:solidFill>
                <a:srgbClr val="6699FF"/>
              </a:solidFill>
            </a:ln>
            <a:scene3d>
              <a:camera prst="isometricOffAxis1Top"/>
              <a:lightRig rig="flood" dir="t"/>
            </a:scene3d>
            <a:sp3d extrusionH="381000" contourW="12700" prstMaterial="translucentPowder">
              <a:extrusionClr>
                <a:srgbClr val="6699FF"/>
              </a:extrusionClr>
              <a:contourClr>
                <a:srgbClr val="6699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1547664" y="2852936"/>
              <a:ext cx="720080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TPC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" name="직사각형 265"/>
            <p:cNvSpPr/>
            <p:nvPr/>
          </p:nvSpPr>
          <p:spPr>
            <a:xfrm>
              <a:off x="933735" y="980728"/>
              <a:ext cx="973971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Target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7" name="직사각형 266"/>
            <p:cNvSpPr/>
            <p:nvPr/>
          </p:nvSpPr>
          <p:spPr>
            <a:xfrm>
              <a:off x="1684852" y="980728"/>
              <a:ext cx="1374980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Silicon-strip tracker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8" name="직사각형 267"/>
            <p:cNvSpPr/>
            <p:nvPr/>
          </p:nvSpPr>
          <p:spPr>
            <a:xfrm>
              <a:off x="1835696" y="3284984"/>
              <a:ext cx="1224136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Solenoid magnet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9" name="직사각형 268"/>
            <p:cNvSpPr/>
            <p:nvPr/>
          </p:nvSpPr>
          <p:spPr>
            <a:xfrm>
              <a:off x="2987825" y="980728"/>
              <a:ext cx="177661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Super-conducting dipole magnet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0" name="직사각형 269"/>
            <p:cNvSpPr/>
            <p:nvPr/>
          </p:nvSpPr>
          <p:spPr>
            <a:xfrm>
              <a:off x="107504" y="1484784"/>
              <a:ext cx="10801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Beam 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monitoring 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" name="직사각형 270"/>
            <p:cNvSpPr/>
            <p:nvPr/>
          </p:nvSpPr>
          <p:spPr>
            <a:xfrm>
              <a:off x="3707904" y="3284984"/>
              <a:ext cx="129614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Tracking chambers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2" name="직사각형 271"/>
            <p:cNvSpPr/>
            <p:nvPr/>
          </p:nvSpPr>
          <p:spPr>
            <a:xfrm>
              <a:off x="4067944" y="1412776"/>
              <a:ext cx="165618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 bag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3" name="직선 연결선 272"/>
            <p:cNvCxnSpPr>
              <a:endCxn id="72" idx="1"/>
            </p:cNvCxnSpPr>
            <p:nvPr/>
          </p:nvCxnSpPr>
          <p:spPr>
            <a:xfrm flipV="1">
              <a:off x="539552" y="2276872"/>
              <a:ext cx="6408712" cy="648072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직선 화살표 연결선 277"/>
            <p:cNvCxnSpPr/>
            <p:nvPr/>
          </p:nvCxnSpPr>
          <p:spPr>
            <a:xfrm rot="5400000">
              <a:off x="540346" y="2348086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직선 화살표 연결선 278"/>
            <p:cNvCxnSpPr>
              <a:endCxn id="261" idx="0"/>
            </p:cNvCxnSpPr>
            <p:nvPr/>
          </p:nvCxnSpPr>
          <p:spPr>
            <a:xfrm rot="16200000" flipH="1">
              <a:off x="1165132" y="1795308"/>
              <a:ext cx="1197112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직선 화살표 연결선 280"/>
            <p:cNvCxnSpPr/>
            <p:nvPr/>
          </p:nvCxnSpPr>
          <p:spPr>
            <a:xfrm rot="5400000">
              <a:off x="1870906" y="1952836"/>
              <a:ext cx="1080914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직선 화살표 연결선 282"/>
            <p:cNvCxnSpPr/>
            <p:nvPr/>
          </p:nvCxnSpPr>
          <p:spPr>
            <a:xfrm rot="5400000">
              <a:off x="3599098" y="1736812"/>
              <a:ext cx="648866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직선 화살표 연결선 287"/>
            <p:cNvCxnSpPr/>
            <p:nvPr/>
          </p:nvCxnSpPr>
          <p:spPr>
            <a:xfrm rot="16200000" flipV="1">
              <a:off x="3275856" y="2420888"/>
              <a:ext cx="792088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직선 화살표 연결선 290"/>
            <p:cNvCxnSpPr/>
            <p:nvPr/>
          </p:nvCxnSpPr>
          <p:spPr>
            <a:xfrm rot="5400000" flipH="1" flipV="1">
              <a:off x="3995936" y="2492896"/>
              <a:ext cx="1008112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화살표 연결선 295"/>
            <p:cNvCxnSpPr/>
            <p:nvPr/>
          </p:nvCxnSpPr>
          <p:spPr>
            <a:xfrm rot="16200000" flipV="1">
              <a:off x="6299398" y="2636118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직선 화살표 연결선 297"/>
            <p:cNvCxnSpPr/>
            <p:nvPr/>
          </p:nvCxnSpPr>
          <p:spPr>
            <a:xfrm rot="16200000" flipV="1">
              <a:off x="7523534" y="2780134"/>
              <a:ext cx="43204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직사각형 131"/>
            <p:cNvSpPr/>
            <p:nvPr/>
          </p:nvSpPr>
          <p:spPr>
            <a:xfrm>
              <a:off x="2987824" y="1484784"/>
              <a:ext cx="115212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Vacuum</a:t>
              </a:r>
              <a:endParaRPr lang="ko-KR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8" name="모서리가 둥근 직사각형 127"/>
          <p:cNvSpPr/>
          <p:nvPr/>
        </p:nvSpPr>
        <p:spPr>
          <a:xfrm>
            <a:off x="179512" y="188640"/>
            <a:ext cx="446449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LAMPS for High-energy</a:t>
            </a:r>
          </a:p>
          <a:p>
            <a:pPr algn="ctr"/>
            <a:r>
              <a:rPr lang="en-US" altLang="ko-K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Experiments (conceptual) </a:t>
            </a:r>
            <a:endParaRPr lang="ko-KR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9512" y="4149080"/>
            <a:ext cx="3096344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Solenoid magnet </a:t>
            </a:r>
          </a:p>
          <a:p>
            <a:pPr>
              <a:lnSpc>
                <a:spcPct val="9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TPC </a:t>
            </a:r>
          </a:p>
          <a:p>
            <a:pPr>
              <a:lnSpc>
                <a:spcPct val="9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silicon-strip tracker  </a:t>
            </a:r>
          </a:p>
          <a:p>
            <a:pPr>
              <a:lnSpc>
                <a:spcPct val="9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Dipole magnet </a:t>
            </a:r>
          </a:p>
          <a:p>
            <a:pPr>
              <a:lnSpc>
                <a:spcPct val="9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tracking chambers </a:t>
            </a:r>
          </a:p>
          <a:p>
            <a:pPr>
              <a:lnSpc>
                <a:spcPct val="9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TOF array </a:t>
            </a:r>
          </a:p>
          <a:p>
            <a:pPr>
              <a:lnSpc>
                <a:spcPct val="90000"/>
              </a:lnSpc>
            </a:pPr>
            <a:endParaRPr lang="en-US" altLang="ko-KR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Neutron calorimeter at +- 8</a:t>
            </a:r>
            <a:r>
              <a:rPr lang="en-US" altLang="ko-KR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843808" y="3999776"/>
            <a:ext cx="1224136" cy="223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17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~ 3 π </a:t>
            </a:r>
            <a:r>
              <a:rPr lang="en-US" altLang="ko-KR" sz="17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17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17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~ 30 </a:t>
            </a:r>
            <a:r>
              <a:rPr lang="en-US" altLang="ko-KR" sz="17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mSr</a:t>
            </a:r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17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50 </a:t>
            </a:r>
            <a:r>
              <a:rPr lang="en-US" altLang="ko-KR" sz="17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mSr</a:t>
            </a:r>
            <a:endParaRPr lang="en-US" altLang="ko-KR" sz="17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바닥글 개체 틀 1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pic>
        <p:nvPicPr>
          <p:cNvPr id="136" name="그림 135" descr="fig_lam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4860032" cy="29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764704"/>
            <a:ext cx="9144000" cy="55446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Elephant" pitchFamily="18" charset="0"/>
              </a:rPr>
              <a:t>1. Design of experimental setup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For low energy (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</a:rPr>
              <a:t>E</a:t>
            </a:r>
            <a:r>
              <a:rPr lang="en-US" altLang="ko-KR" sz="1600" baseline="-25000" dirty="0" err="1" smtClean="0">
                <a:solidFill>
                  <a:srgbClr val="0070C0"/>
                </a:solidFill>
                <a:latin typeface="Elephant" pitchFamily="18" charset="0"/>
              </a:rPr>
              <a:t>beam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&lt; 20 MeV/</a:t>
            </a:r>
            <a:r>
              <a:rPr lang="en-US" altLang="ko-KR" sz="1600" dirty="0">
                <a:solidFill>
                  <a:srgbClr val="0070C0"/>
                </a:solidFill>
                <a:latin typeface="Elephant" pitchFamily="18" charset="0"/>
              </a:rPr>
              <a:t>u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For high energy (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</a:rPr>
              <a:t>E</a:t>
            </a:r>
            <a:r>
              <a:rPr lang="en-US" altLang="ko-KR" sz="1600" baseline="-25000" dirty="0" err="1" smtClean="0">
                <a:solidFill>
                  <a:srgbClr val="0070C0"/>
                </a:solidFill>
                <a:latin typeface="Elephant" pitchFamily="18" charset="0"/>
              </a:rPr>
              <a:t>beam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&gt; 20 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</a:rPr>
              <a:t>MeV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/u)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altLang="ko-KR" sz="1600" dirty="0">
              <a:solidFill>
                <a:srgbClr val="0070C0"/>
              </a:solidFill>
              <a:latin typeface="Elephant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Elephant" pitchFamily="18" charset="0"/>
              </a:rPr>
              <a:t>2. Optics calculation for dipole</a:t>
            </a:r>
            <a:r>
              <a:rPr lang="ko-KR" altLang="en-US" dirty="0" smtClean="0">
                <a:solidFill>
                  <a:schemeClr val="tx1"/>
                </a:solidFill>
                <a:latin typeface="Elephant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Elephant" pitchFamily="18" charset="0"/>
              </a:rPr>
              <a:t>magnet (</a:t>
            </a:r>
            <a:r>
              <a:rPr lang="ko-KR" altLang="en-US" dirty="0" err="1" smtClean="0">
                <a:solidFill>
                  <a:schemeClr val="tx1"/>
                </a:solidFill>
                <a:latin typeface="Elephant" pitchFamily="18" charset="0"/>
              </a:rPr>
              <a:t>고에너지</a:t>
            </a:r>
            <a:r>
              <a:rPr lang="en-US" altLang="ko-KR" dirty="0" smtClean="0">
                <a:solidFill>
                  <a:schemeClr val="tx1"/>
                </a:solidFill>
                <a:latin typeface="Elephant" pitchFamily="18" charset="0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Elephant" pitchFamily="18" charset="0"/>
              </a:rPr>
              <a:t>실험</a:t>
            </a:r>
            <a:r>
              <a:rPr lang="en-US" altLang="ko-KR" dirty="0" smtClean="0">
                <a:solidFill>
                  <a:schemeClr val="tx1"/>
                </a:solidFill>
                <a:latin typeface="Elephant" pitchFamily="18" charset="0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Rotatable dipole magnet and focal plane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altLang="ko-KR" sz="1600" dirty="0">
              <a:solidFill>
                <a:srgbClr val="0070C0"/>
              </a:solidFill>
              <a:latin typeface="Elephant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ko-KR" dirty="0" smtClean="0">
                <a:solidFill>
                  <a:schemeClr val="tx1"/>
                </a:solidFill>
                <a:latin typeface="Elephant" pitchFamily="18" charset="0"/>
              </a:rPr>
              <a:t>3. Detector simulation and R&amp;D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dirty="0">
                <a:solidFill>
                  <a:srgbClr val="0070C0"/>
                </a:solidFill>
                <a:latin typeface="Elephant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TPC (~ 8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ea typeface="맑은 고딕"/>
              </a:rPr>
              <a:t> 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  <a:ea typeface="맑은 고딕"/>
              </a:rPr>
              <a:t>Sr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ea typeface="맑은 고딕"/>
              </a:rPr>
              <a:t> acceptance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)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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위탁과제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dirty="0">
                <a:solidFill>
                  <a:srgbClr val="0070C0"/>
                </a:solidFill>
                <a:latin typeface="Elephant" pitchFamily="18" charset="0"/>
                <a:sym typeface="Symbol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 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E-E (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</a:rPr>
              <a:t>Si+CsI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) </a:t>
            </a:r>
            <a:r>
              <a:rPr lang="en-US" altLang="ko-KR" sz="1600" dirty="0">
                <a:solidFill>
                  <a:srgbClr val="0070C0"/>
                </a:solidFill>
                <a:latin typeface="Elephant" pitchFamily="18" charset="0"/>
                <a:sym typeface="Symbol"/>
              </a:rPr>
              <a:t>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위탁과제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dirty="0">
                <a:solidFill>
                  <a:srgbClr val="0070C0"/>
                </a:solidFill>
                <a:latin typeface="Elephant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Focal plane detector system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</a:rPr>
              <a:t>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   (dipole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spectrometer, </a:t>
            </a:r>
            <a:r>
              <a:rPr lang="ko-KR" altLang="en-US" sz="1600" dirty="0" err="1" smtClean="0">
                <a:solidFill>
                  <a:srgbClr val="0070C0"/>
                </a:solidFill>
                <a:latin typeface="Elephant" pitchFamily="18" charset="0"/>
              </a:rPr>
              <a:t>고에너지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</a:rPr>
              <a:t>실험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dirty="0">
                <a:solidFill>
                  <a:srgbClr val="0070C0"/>
                </a:solidFill>
                <a:latin typeface="Elephant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Focal plane 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</a:rPr>
              <a:t>ToF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  (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</a:t>
            </a:r>
            <a:r>
              <a:rPr lang="en-US" altLang="ko-KR" sz="1600" baseline="-250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t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 &lt; 100 </a:t>
            </a:r>
            <a:r>
              <a:rPr lang="en-US" altLang="ko-KR" sz="1600" dirty="0" err="1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ps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 for p/p&lt;10</a:t>
            </a:r>
            <a:r>
              <a:rPr lang="en-US" altLang="ko-KR" sz="1600" baseline="300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-3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 at =0.5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dirty="0">
                <a:solidFill>
                  <a:srgbClr val="0070C0"/>
                </a:solidFill>
                <a:latin typeface="Elephant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Neutron Wall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  </a:t>
            </a:r>
            <a:r>
              <a:rPr lang="ko-KR" altLang="en-US" sz="1600" dirty="0" smtClean="0">
                <a:solidFill>
                  <a:srgbClr val="0070C0"/>
                </a:solidFill>
                <a:latin typeface="Elephant" pitchFamily="18" charset="0"/>
                <a:sym typeface="Symbol"/>
              </a:rPr>
              <a:t>위탁과제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  (capable for neutron tracking)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Gamma/charged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-</a:t>
            </a: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particle array </a:t>
            </a:r>
            <a:endParaRPr lang="en-US" altLang="ko-KR" sz="1600" dirty="0" smtClean="0">
              <a:solidFill>
                <a:srgbClr val="0070C0"/>
              </a:solidFill>
              <a:latin typeface="Elephant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70C0"/>
                </a:solidFill>
                <a:latin typeface="Elephant" pitchFamily="18" charset="0"/>
              </a:rPr>
              <a:t>     (Pigmy/Giant dipole resonance)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9618" y="220663"/>
            <a:ext cx="4922422" cy="4720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Performance at RISP (</a:t>
            </a:r>
            <a:r>
              <a:rPr lang="ko-KR" altLang="en-US" sz="2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김영진</a:t>
            </a:r>
            <a:r>
              <a:rPr lang="en-US" altLang="ko-KR" sz="2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)</a:t>
            </a:r>
            <a:endParaRPr lang="ko-KR" altLang="en-US" sz="2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89" name="날짜 개체 틀 8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71F-1AD6-4CDD-8D02-9530C364E681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91" name="슬라이드 번호 개체 틀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92" name="바닥글 개체 틀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784" y="3501008"/>
            <a:ext cx="4887216" cy="275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74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D7A3-A177-49D5-A0B3-1F30D290B543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3"/>
            <a:ext cx="7776864" cy="405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07504" y="933360"/>
            <a:ext cx="8964488" cy="112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defRPr/>
            </a:pPr>
            <a:r>
              <a:rPr lang="en-US" altLang="ko-KR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TPC in a solenoid magnet @ 1 T </a:t>
            </a:r>
            <a:r>
              <a:rPr lang="ko-KR" altLang="en-US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 </a:t>
            </a:r>
            <a:endParaRPr lang="en-US" altLang="ko-KR" dirty="0" smtClean="0">
              <a:solidFill>
                <a:srgbClr val="006600"/>
              </a:solidFill>
              <a:latin typeface="Elephant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defRPr/>
            </a:pP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    -  Acceptance ~ 8 </a:t>
            </a:r>
            <a:r>
              <a:rPr lang="en-US" altLang="ko-KR" dirty="0" err="1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Sr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 for </a:t>
            </a:r>
            <a:r>
              <a:rPr lang="el-GR" altLang="ko-K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ko-KR" baseline="30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+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, </a:t>
            </a:r>
            <a:r>
              <a:rPr lang="el-GR" altLang="ko-K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ko-KR" baseline="30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-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, p, n, d, t, </a:t>
            </a:r>
            <a:r>
              <a:rPr lang="en-US" altLang="ko-KR" baseline="30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3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He, </a:t>
            </a:r>
            <a:r>
              <a:rPr lang="en-US" altLang="ko-KR" baseline="30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4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He and fragments up to </a:t>
            </a:r>
            <a:r>
              <a:rPr lang="en-US" altLang="ko-KR" baseline="30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7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Li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ko-KR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TPC capable of measuring from MIP (</a:t>
            </a:r>
            <a:r>
              <a:rPr lang="el-GR" altLang="ko-KR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ko-KR" baseline="30000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-</a:t>
            </a:r>
            <a:r>
              <a:rPr lang="en-US" altLang="ko-KR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 and </a:t>
            </a:r>
            <a:r>
              <a:rPr lang="el-GR" altLang="ko-KR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ko-KR" baseline="30000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+</a:t>
            </a:r>
            <a:r>
              <a:rPr lang="en-US" altLang="ko-KR" dirty="0" smtClean="0">
                <a:solidFill>
                  <a:srgbClr val="006600"/>
                </a:solidFill>
                <a:latin typeface="Elephant" pitchFamily="18" charset="0"/>
                <a:cs typeface="Times New Roman" pitchFamily="18" charset="0"/>
              </a:rPr>
              <a:t>) to  fragments. </a:t>
            </a:r>
            <a:endParaRPr lang="ko-KR" altLang="en-US" dirty="0" smtClean="0">
              <a:solidFill>
                <a:srgbClr val="006600"/>
              </a:solidFill>
              <a:latin typeface="Elephant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512" y="188640"/>
            <a:ext cx="2494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500"/>
              </a:spcAft>
              <a:defRPr/>
            </a:pPr>
            <a:r>
              <a:rPr lang="en-US" altLang="ko-K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Cylindrical TPC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4395-AC99-470B-AE31-4DF49F2D9B37}" type="datetime1">
              <a:rPr lang="ko-KR" altLang="en-US" smtClean="0"/>
              <a:pPr/>
              <a:t>2013-01-21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위탁과제 점검회의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그림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4"/>
            <a:ext cx="36358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404664"/>
            <a:ext cx="2088232" cy="338548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Electronics Flange</a:t>
            </a:r>
          </a:p>
        </p:txBody>
      </p:sp>
      <p:pic>
        <p:nvPicPr>
          <p:cNvPr id="7" name="Picture 18" descr="FrontEndElektronic-Assembly_V012"/>
          <p:cNvPicPr>
            <a:picLocks noChangeAspect="1" noChangeArrowheads="1"/>
          </p:cNvPicPr>
          <p:nvPr/>
        </p:nvPicPr>
        <p:blipFill>
          <a:blip r:embed="rId3" cstate="print"/>
          <a:srcRect l="3104"/>
          <a:stretch>
            <a:fillRect/>
          </a:stretch>
        </p:blipFill>
        <p:spPr bwMode="auto">
          <a:xfrm>
            <a:off x="5148064" y="3717032"/>
            <a:ext cx="39081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179512" y="188640"/>
            <a:ext cx="5328592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defRPr/>
            </a:pPr>
            <a:r>
              <a:rPr lang="en-US" altLang="ko-KR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Simulations GEM-TPC</a:t>
            </a:r>
          </a:p>
          <a:p>
            <a:pPr marL="342900" indent="-342900">
              <a:spcAft>
                <a:spcPts val="300"/>
              </a:spcAft>
              <a:buAutoNum type="arabicParenR"/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Triple GEM </a:t>
            </a: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amplication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Aft>
                <a:spcPts val="300"/>
              </a:spcAft>
              <a:buAutoNum type="arabicParenR"/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Gas: 70% </a:t>
            </a: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Ar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 + 30% CO</a:t>
            </a:r>
            <a:r>
              <a:rPr lang="en-US" altLang="ko-KR" sz="1600" baseline="-25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spcAft>
                <a:spcPts val="300"/>
              </a:spcAft>
              <a:buAutoNum type="arabicParenR"/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Maximum drift length: 60 cm</a:t>
            </a:r>
          </a:p>
          <a:p>
            <a:pPr marL="342900" indent="-342900">
              <a:spcAft>
                <a:spcPts val="300"/>
              </a:spcAft>
              <a:buAutoNum type="arabicParenR"/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Readout pads ~ 90 k (2.5 mm hexagonal pads)</a:t>
            </a:r>
          </a:p>
          <a:p>
            <a:pPr marL="342900" indent="-342900">
              <a:spcAft>
                <a:spcPts val="300"/>
              </a:spcAft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                                   ~ 22 k (5.0 mm hexagonal pads)</a:t>
            </a:r>
          </a:p>
          <a:p>
            <a:pPr marL="342900" indent="-342900">
              <a:spcAft>
                <a:spcPts val="300"/>
              </a:spcAft>
              <a:buAutoNum type="arabicParenR" startAt="5"/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Charge for MIPs ~ 160 </a:t>
            </a: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pC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Aft>
                <a:spcPts val="300"/>
              </a:spcAft>
              <a:buAutoNum type="arabicParenR" startAt="5"/>
              <a:defRPr/>
            </a:pP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Digi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. threshold ~ 100 </a:t>
            </a:r>
            <a:r>
              <a:rPr lang="en-US" altLang="ko-KR" sz="1600" dirty="0" err="1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pC</a:t>
            </a: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  <a:cs typeface="Times New Roman" pitchFamily="18" charset="0"/>
              </a:rPr>
              <a:t> </a:t>
            </a:r>
            <a:endParaRPr lang="ko-KR" altLang="en-US" dirty="0" smtClean="0">
              <a:solidFill>
                <a:srgbClr val="006600"/>
              </a:solidFill>
              <a:latin typeface="Elephant" pitchFamily="18" charset="0"/>
            </a:endParaRPr>
          </a:p>
          <a:p>
            <a:pPr marL="342900" indent="-342900">
              <a:spcAft>
                <a:spcPts val="500"/>
              </a:spcAft>
              <a:defRPr/>
            </a:pP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10462"/>
            <a:ext cx="3528392" cy="20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58665"/>
            <a:ext cx="3600400" cy="17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1691680" y="278092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Gain with a </a:t>
            </a:r>
          </a:p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single GEM</a:t>
            </a:r>
            <a:endParaRPr lang="ko-KR" altLang="en-US" sz="1600" dirty="0">
              <a:solidFill>
                <a:srgbClr val="000099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87624" y="5157192"/>
            <a:ext cx="1307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0099"/>
                </a:solidFill>
                <a:latin typeface="Elephant" pitchFamily="18" charset="0"/>
                <a:cs typeface="Times New Roman" pitchFamily="18" charset="0"/>
              </a:rPr>
              <a:t>Dispersion</a:t>
            </a:r>
            <a:endParaRPr lang="ko-KR" altLang="en-US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1324</Words>
  <Application>Microsoft Office PowerPoint</Application>
  <PresentationFormat>화면 슬라이드 쇼(4:3)</PresentationFormat>
  <Paragraphs>298</Paragraphs>
  <Slides>24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6" baseType="lpstr">
      <vt:lpstr>Office 테마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P5K PRO</dc:creator>
  <cp:lastModifiedBy>P5K PRO</cp:lastModifiedBy>
  <cp:revision>180</cp:revision>
  <dcterms:created xsi:type="dcterms:W3CDTF">2011-09-13T03:34:14Z</dcterms:created>
  <dcterms:modified xsi:type="dcterms:W3CDTF">2013-01-21T02:20:30Z</dcterms:modified>
</cp:coreProperties>
</file>