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9" r:id="rId2"/>
  </p:sldMasterIdLst>
  <p:notesMasterIdLst>
    <p:notesMasterId r:id="rId22"/>
  </p:notesMasterIdLst>
  <p:handoutMasterIdLst>
    <p:handoutMasterId r:id="rId23"/>
  </p:handoutMasterIdLst>
  <p:sldIdLst>
    <p:sldId id="265" r:id="rId3"/>
    <p:sldId id="295" r:id="rId4"/>
    <p:sldId id="280" r:id="rId5"/>
    <p:sldId id="285" r:id="rId6"/>
    <p:sldId id="284" r:id="rId7"/>
    <p:sldId id="266" r:id="rId8"/>
    <p:sldId id="287" r:id="rId9"/>
    <p:sldId id="288" r:id="rId10"/>
    <p:sldId id="272" r:id="rId11"/>
    <p:sldId id="290" r:id="rId12"/>
    <p:sldId id="291" r:id="rId13"/>
    <p:sldId id="293" r:id="rId14"/>
    <p:sldId id="274" r:id="rId15"/>
    <p:sldId id="289" r:id="rId16"/>
    <p:sldId id="292" r:id="rId17"/>
    <p:sldId id="270" r:id="rId18"/>
    <p:sldId id="275" r:id="rId19"/>
    <p:sldId id="286" r:id="rId20"/>
    <p:sldId id="294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B71A"/>
    <a:srgbClr val="0000FF"/>
    <a:srgbClr val="072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89" autoAdjust="0"/>
    <p:restoredTop sz="93807" autoAdjust="0"/>
  </p:normalViewPr>
  <p:slideViewPr>
    <p:cSldViewPr>
      <p:cViewPr>
        <p:scale>
          <a:sx n="80" d="100"/>
          <a:sy n="80" d="100"/>
        </p:scale>
        <p:origin x="-4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4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ADCAD0-1213-4F66-A641-5841DFAEDD96}" type="doc">
      <dgm:prSet loTypeId="urn:microsoft.com/office/officeart/2005/8/layout/cycle2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pPr latinLnBrk="1"/>
          <a:endParaRPr lang="ko-KR" altLang="en-US"/>
        </a:p>
      </dgm:t>
    </dgm:pt>
    <dgm:pt modelId="{0D2F1F57-3C8A-4B72-B96E-486E803AC778}">
      <dgm:prSet phldrT="[Text]"/>
      <dgm:spPr/>
      <dgm:t>
        <a:bodyPr/>
        <a:lstStyle/>
        <a:p>
          <a:pPr latinLnBrk="1"/>
          <a:r>
            <a:rPr lang="en-US" altLang="ko-KR" dirty="0" smtClean="0"/>
            <a:t>JET</a:t>
          </a:r>
          <a:endParaRPr lang="ko-KR" altLang="en-US" dirty="0"/>
        </a:p>
      </dgm:t>
    </dgm:pt>
    <dgm:pt modelId="{E912BD63-174B-4271-B1E1-A08CA7579E18}" type="parTrans" cxnId="{4B464B87-6897-4E89-8E7C-9EE544D6E7DF}">
      <dgm:prSet/>
      <dgm:spPr/>
      <dgm:t>
        <a:bodyPr/>
        <a:lstStyle/>
        <a:p>
          <a:pPr latinLnBrk="1"/>
          <a:endParaRPr lang="ko-KR" altLang="en-US"/>
        </a:p>
      </dgm:t>
    </dgm:pt>
    <dgm:pt modelId="{0A15CD88-F211-48E9-B801-8195E61DDD21}" type="sibTrans" cxnId="{4B464B87-6897-4E89-8E7C-9EE544D6E7DF}">
      <dgm:prSet/>
      <dgm:spPr/>
      <dgm:t>
        <a:bodyPr/>
        <a:lstStyle/>
        <a:p>
          <a:pPr latinLnBrk="1"/>
          <a:endParaRPr lang="ko-KR" altLang="en-US"/>
        </a:p>
      </dgm:t>
    </dgm:pt>
    <dgm:pt modelId="{63C33C5C-CA4C-4466-B778-5E91DE40E6C2}">
      <dgm:prSet phldrT="[Text]"/>
      <dgm:spPr/>
      <dgm:t>
        <a:bodyPr/>
        <a:lstStyle/>
        <a:p>
          <a:pPr latinLnBrk="1"/>
          <a:r>
            <a:rPr lang="en-US" altLang="ko-KR" dirty="0" smtClean="0"/>
            <a:t>PUMPING</a:t>
          </a:r>
          <a:endParaRPr lang="ko-KR" altLang="en-US" dirty="0"/>
        </a:p>
      </dgm:t>
    </dgm:pt>
    <dgm:pt modelId="{3031AAB5-5CB2-4797-9FC4-B830DDB58B03}" type="parTrans" cxnId="{9D5AF306-2DFA-41B4-AFB6-5386036297E4}">
      <dgm:prSet/>
      <dgm:spPr/>
      <dgm:t>
        <a:bodyPr/>
        <a:lstStyle/>
        <a:p>
          <a:pPr latinLnBrk="1"/>
          <a:endParaRPr lang="ko-KR" altLang="en-US"/>
        </a:p>
      </dgm:t>
    </dgm:pt>
    <dgm:pt modelId="{F28A559D-B86A-4574-9595-F6B22739F380}" type="sibTrans" cxnId="{9D5AF306-2DFA-41B4-AFB6-5386036297E4}">
      <dgm:prSet/>
      <dgm:spPr/>
      <dgm:t>
        <a:bodyPr/>
        <a:lstStyle/>
        <a:p>
          <a:pPr latinLnBrk="1"/>
          <a:endParaRPr lang="ko-KR" altLang="en-US"/>
        </a:p>
      </dgm:t>
    </dgm:pt>
    <dgm:pt modelId="{901318CF-6BDE-4F30-B4E5-3C42FB943183}">
      <dgm:prSet phldrT="[Text]"/>
      <dgm:spPr/>
      <dgm:t>
        <a:bodyPr/>
        <a:lstStyle/>
        <a:p>
          <a:pPr latinLnBrk="1"/>
          <a:r>
            <a:rPr lang="en-US" altLang="ko-KR" dirty="0" smtClean="0"/>
            <a:t>COMPRESSOR</a:t>
          </a:r>
          <a:endParaRPr lang="ko-KR" altLang="en-US" dirty="0"/>
        </a:p>
      </dgm:t>
    </dgm:pt>
    <dgm:pt modelId="{B388F253-06F6-4208-A9F8-8B83560D40B9}" type="parTrans" cxnId="{1FE6EE3A-1E02-4599-A587-D25125C87B13}">
      <dgm:prSet/>
      <dgm:spPr/>
      <dgm:t>
        <a:bodyPr/>
        <a:lstStyle/>
        <a:p>
          <a:pPr latinLnBrk="1"/>
          <a:endParaRPr lang="ko-KR" altLang="en-US"/>
        </a:p>
      </dgm:t>
    </dgm:pt>
    <dgm:pt modelId="{3BFE6D84-8C75-49AE-89C1-54A19AF31B9F}" type="sibTrans" cxnId="{1FE6EE3A-1E02-4599-A587-D25125C87B13}">
      <dgm:prSet/>
      <dgm:spPr/>
      <dgm:t>
        <a:bodyPr/>
        <a:lstStyle/>
        <a:p>
          <a:pPr latinLnBrk="1"/>
          <a:endParaRPr lang="ko-KR" altLang="en-US"/>
        </a:p>
      </dgm:t>
    </dgm:pt>
    <dgm:pt modelId="{B956D15C-FF8E-4D28-8D8F-7B3483F45CB0}">
      <dgm:prSet phldrT="[Text]"/>
      <dgm:spPr/>
      <dgm:t>
        <a:bodyPr/>
        <a:lstStyle/>
        <a:p>
          <a:pPr latinLnBrk="1"/>
          <a:r>
            <a:rPr lang="en-US" altLang="ko-KR" dirty="0" smtClean="0"/>
            <a:t>GAS CLEANING</a:t>
          </a:r>
          <a:endParaRPr lang="ko-KR" altLang="en-US" dirty="0"/>
        </a:p>
      </dgm:t>
    </dgm:pt>
    <dgm:pt modelId="{774FB6EA-BCE8-4709-ADD8-5DB00694C9D1}" type="parTrans" cxnId="{022F55A3-20E4-4FC0-AB80-E30D922460FB}">
      <dgm:prSet/>
      <dgm:spPr/>
      <dgm:t>
        <a:bodyPr/>
        <a:lstStyle/>
        <a:p>
          <a:pPr latinLnBrk="1"/>
          <a:endParaRPr lang="ko-KR" altLang="en-US"/>
        </a:p>
      </dgm:t>
    </dgm:pt>
    <dgm:pt modelId="{3332F297-6631-4496-B714-33C0913EFED6}" type="sibTrans" cxnId="{022F55A3-20E4-4FC0-AB80-E30D922460FB}">
      <dgm:prSet/>
      <dgm:spPr>
        <a:ln>
          <a:prstDash val="solid"/>
        </a:ln>
      </dgm:spPr>
      <dgm:t>
        <a:bodyPr/>
        <a:lstStyle/>
        <a:p>
          <a:pPr latinLnBrk="1"/>
          <a:endParaRPr lang="ko-KR" altLang="en-US"/>
        </a:p>
      </dgm:t>
    </dgm:pt>
    <dgm:pt modelId="{6DB707EC-675C-4563-8EF5-805738FAF129}">
      <dgm:prSet phldrT="[Text]"/>
      <dgm:spPr/>
      <dgm:t>
        <a:bodyPr/>
        <a:lstStyle/>
        <a:p>
          <a:pPr latinLnBrk="1"/>
          <a:r>
            <a:rPr lang="en-US" altLang="ko-KR" dirty="0" smtClean="0"/>
            <a:t>RESERVOIR</a:t>
          </a:r>
          <a:endParaRPr lang="ko-KR" altLang="en-US" dirty="0"/>
        </a:p>
      </dgm:t>
    </dgm:pt>
    <dgm:pt modelId="{4C0987BD-6F64-42DF-B640-F3758EFA5391}" type="parTrans" cxnId="{CECC8192-55F2-4284-886D-37DCFC4B8E61}">
      <dgm:prSet/>
      <dgm:spPr/>
      <dgm:t>
        <a:bodyPr/>
        <a:lstStyle/>
        <a:p>
          <a:pPr latinLnBrk="1"/>
          <a:endParaRPr lang="ko-KR" altLang="en-US"/>
        </a:p>
      </dgm:t>
    </dgm:pt>
    <dgm:pt modelId="{47629EA9-4298-4E43-9762-7D735F79E816}" type="sibTrans" cxnId="{CECC8192-55F2-4284-886D-37DCFC4B8E61}">
      <dgm:prSet/>
      <dgm:spPr/>
      <dgm:t>
        <a:bodyPr/>
        <a:lstStyle/>
        <a:p>
          <a:pPr latinLnBrk="1"/>
          <a:endParaRPr lang="ko-KR" altLang="en-US"/>
        </a:p>
      </dgm:t>
    </dgm:pt>
    <dgm:pt modelId="{B4C6BA30-4FFA-4886-BBBF-9BEC360A0147}" type="pres">
      <dgm:prSet presAssocID="{43ADCAD0-1213-4F66-A641-5841DFAEDD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6ACAD52-D7BC-4BE6-AA15-1DC0B9955217}" type="pres">
      <dgm:prSet presAssocID="{0D2F1F57-3C8A-4B72-B96E-486E803AC77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90A439E-EA36-429F-9079-6F334D7E2FF7}" type="pres">
      <dgm:prSet presAssocID="{0A15CD88-F211-48E9-B801-8195E61DDD21}" presName="sibTrans" presStyleLbl="sibTrans2D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8744D565-AAFE-473F-A9F8-702AA9FC9B88}" type="pres">
      <dgm:prSet presAssocID="{0A15CD88-F211-48E9-B801-8195E61DDD21}" presName="connectorText" presStyleLbl="sibTrans2D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CDAC7FA9-931F-4E26-9359-9CE0878A5AC9}" type="pres">
      <dgm:prSet presAssocID="{63C33C5C-CA4C-4466-B778-5E91DE40E6C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85130AB-D47C-49B7-A5D0-CC6BB0BB9CE4}" type="pres">
      <dgm:prSet presAssocID="{F28A559D-B86A-4574-9595-F6B22739F380}" presName="sibTrans" presStyleLbl="sibTrans2D1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884528D2-CAF0-4016-8633-3F365A3B0470}" type="pres">
      <dgm:prSet presAssocID="{F28A559D-B86A-4574-9595-F6B22739F380}" presName="connectorText" presStyleLbl="sibTrans2D1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FBE4C650-6139-4D4C-BB16-8F7584CB3570}" type="pres">
      <dgm:prSet presAssocID="{901318CF-6BDE-4F30-B4E5-3C42FB94318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B4D767C-0A4E-442D-8471-ADC5DE0414F0}" type="pres">
      <dgm:prSet presAssocID="{3BFE6D84-8C75-49AE-89C1-54A19AF31B9F}" presName="sibTrans" presStyleLbl="sibTrans2D1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FE9AD4D4-3CA5-408A-AB4F-CF495B2AFB59}" type="pres">
      <dgm:prSet presAssocID="{3BFE6D84-8C75-49AE-89C1-54A19AF31B9F}" presName="connectorText" presStyleLbl="sibTrans2D1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77D2614B-F4EB-4D12-B33B-E8750161C826}" type="pres">
      <dgm:prSet presAssocID="{B956D15C-FF8E-4D28-8D8F-7B3483F45CB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30F4E89-14CE-4F4E-8E63-699C44FA8350}" type="pres">
      <dgm:prSet presAssocID="{3332F297-6631-4496-B714-33C0913EFED6}" presName="sibTrans" presStyleLbl="sibTrans2D1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886B0535-F03F-4881-B126-6DA60BB146B0}" type="pres">
      <dgm:prSet presAssocID="{3332F297-6631-4496-B714-33C0913EFED6}" presName="connectorText" presStyleLbl="sibTrans2D1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B9137410-1650-4ABA-BAB5-E2BE23F2AAC8}" type="pres">
      <dgm:prSet presAssocID="{6DB707EC-675C-4563-8EF5-805738FAF12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F188B1B-470C-4578-B7A1-FBCF78B0FAE8}" type="pres">
      <dgm:prSet presAssocID="{47629EA9-4298-4E43-9762-7D735F79E816}" presName="sibTrans" presStyleLbl="sibTrans2D1" presStyleIdx="4" presStyleCnt="5"/>
      <dgm:spPr/>
      <dgm:t>
        <a:bodyPr/>
        <a:lstStyle/>
        <a:p>
          <a:pPr latinLnBrk="1"/>
          <a:endParaRPr lang="ko-KR" altLang="en-US"/>
        </a:p>
      </dgm:t>
    </dgm:pt>
    <dgm:pt modelId="{65045CEE-7A61-4B4A-9DF4-56956FA96637}" type="pres">
      <dgm:prSet presAssocID="{47629EA9-4298-4E43-9762-7D735F79E816}" presName="connectorText" presStyleLbl="sibTrans2D1" presStyleIdx="4" presStyleCnt="5"/>
      <dgm:spPr/>
      <dgm:t>
        <a:bodyPr/>
        <a:lstStyle/>
        <a:p>
          <a:pPr latinLnBrk="1"/>
          <a:endParaRPr lang="ko-KR" altLang="en-US"/>
        </a:p>
      </dgm:t>
    </dgm:pt>
  </dgm:ptLst>
  <dgm:cxnLst>
    <dgm:cxn modelId="{9D5AF306-2DFA-41B4-AFB6-5386036297E4}" srcId="{43ADCAD0-1213-4F66-A641-5841DFAEDD96}" destId="{63C33C5C-CA4C-4466-B778-5E91DE40E6C2}" srcOrd="1" destOrd="0" parTransId="{3031AAB5-5CB2-4797-9FC4-B830DDB58B03}" sibTransId="{F28A559D-B86A-4574-9595-F6B22739F380}"/>
    <dgm:cxn modelId="{B35F96EA-A439-4B9E-B632-FDDDDAF1B2A5}" type="presOf" srcId="{901318CF-6BDE-4F30-B4E5-3C42FB943183}" destId="{FBE4C650-6139-4D4C-BB16-8F7584CB3570}" srcOrd="0" destOrd="0" presId="urn:microsoft.com/office/officeart/2005/8/layout/cycle2"/>
    <dgm:cxn modelId="{D0207A3D-0D93-4A04-831A-2B6C9DFCA09F}" type="presOf" srcId="{B956D15C-FF8E-4D28-8D8F-7B3483F45CB0}" destId="{77D2614B-F4EB-4D12-B33B-E8750161C826}" srcOrd="0" destOrd="0" presId="urn:microsoft.com/office/officeart/2005/8/layout/cycle2"/>
    <dgm:cxn modelId="{784CEA08-D38B-4129-9000-07EE795D03C3}" type="presOf" srcId="{43ADCAD0-1213-4F66-A641-5841DFAEDD96}" destId="{B4C6BA30-4FFA-4886-BBBF-9BEC360A0147}" srcOrd="0" destOrd="0" presId="urn:microsoft.com/office/officeart/2005/8/layout/cycle2"/>
    <dgm:cxn modelId="{CECC8192-55F2-4284-886D-37DCFC4B8E61}" srcId="{43ADCAD0-1213-4F66-A641-5841DFAEDD96}" destId="{6DB707EC-675C-4563-8EF5-805738FAF129}" srcOrd="4" destOrd="0" parTransId="{4C0987BD-6F64-42DF-B640-F3758EFA5391}" sibTransId="{47629EA9-4298-4E43-9762-7D735F79E816}"/>
    <dgm:cxn modelId="{4B464B87-6897-4E89-8E7C-9EE544D6E7DF}" srcId="{43ADCAD0-1213-4F66-A641-5841DFAEDD96}" destId="{0D2F1F57-3C8A-4B72-B96E-486E803AC778}" srcOrd="0" destOrd="0" parTransId="{E912BD63-174B-4271-B1E1-A08CA7579E18}" sibTransId="{0A15CD88-F211-48E9-B801-8195E61DDD21}"/>
    <dgm:cxn modelId="{0FDCA58D-D2EF-4685-81E9-3E6C3B1D355C}" type="presOf" srcId="{6DB707EC-675C-4563-8EF5-805738FAF129}" destId="{B9137410-1650-4ABA-BAB5-E2BE23F2AAC8}" srcOrd="0" destOrd="0" presId="urn:microsoft.com/office/officeart/2005/8/layout/cycle2"/>
    <dgm:cxn modelId="{BB7AA265-382F-444A-BD72-C1CFF82B2966}" type="presOf" srcId="{F28A559D-B86A-4574-9595-F6B22739F380}" destId="{285130AB-D47C-49B7-A5D0-CC6BB0BB9CE4}" srcOrd="0" destOrd="0" presId="urn:microsoft.com/office/officeart/2005/8/layout/cycle2"/>
    <dgm:cxn modelId="{EC1FF903-067E-44C9-AFE4-F8080AD0B794}" type="presOf" srcId="{47629EA9-4298-4E43-9762-7D735F79E816}" destId="{65045CEE-7A61-4B4A-9DF4-56956FA96637}" srcOrd="1" destOrd="0" presId="urn:microsoft.com/office/officeart/2005/8/layout/cycle2"/>
    <dgm:cxn modelId="{6B76D941-13BF-4E34-A129-4BEC9E76A175}" type="presOf" srcId="{F28A559D-B86A-4574-9595-F6B22739F380}" destId="{884528D2-CAF0-4016-8633-3F365A3B0470}" srcOrd="1" destOrd="0" presId="urn:microsoft.com/office/officeart/2005/8/layout/cycle2"/>
    <dgm:cxn modelId="{042D4710-12D4-4D35-A36D-451A7DA9F43A}" type="presOf" srcId="{0D2F1F57-3C8A-4B72-B96E-486E803AC778}" destId="{46ACAD52-D7BC-4BE6-AA15-1DC0B9955217}" srcOrd="0" destOrd="0" presId="urn:microsoft.com/office/officeart/2005/8/layout/cycle2"/>
    <dgm:cxn modelId="{44331C77-0516-4066-AF03-2FD71DEA9FAB}" type="presOf" srcId="{3BFE6D84-8C75-49AE-89C1-54A19AF31B9F}" destId="{FE9AD4D4-3CA5-408A-AB4F-CF495B2AFB59}" srcOrd="1" destOrd="0" presId="urn:microsoft.com/office/officeart/2005/8/layout/cycle2"/>
    <dgm:cxn modelId="{C4297A27-980C-4888-B4AE-2CEE21044611}" type="presOf" srcId="{47629EA9-4298-4E43-9762-7D735F79E816}" destId="{2F188B1B-470C-4578-B7A1-FBCF78B0FAE8}" srcOrd="0" destOrd="0" presId="urn:microsoft.com/office/officeart/2005/8/layout/cycle2"/>
    <dgm:cxn modelId="{47AF3605-B08F-4744-ACD5-AF96D60BE71F}" type="presOf" srcId="{0A15CD88-F211-48E9-B801-8195E61DDD21}" destId="{290A439E-EA36-429F-9079-6F334D7E2FF7}" srcOrd="0" destOrd="0" presId="urn:microsoft.com/office/officeart/2005/8/layout/cycle2"/>
    <dgm:cxn modelId="{BCFB5334-91B6-430F-9ECE-9CA6A84463B5}" type="presOf" srcId="{63C33C5C-CA4C-4466-B778-5E91DE40E6C2}" destId="{CDAC7FA9-931F-4E26-9359-9CE0878A5AC9}" srcOrd="0" destOrd="0" presId="urn:microsoft.com/office/officeart/2005/8/layout/cycle2"/>
    <dgm:cxn modelId="{1C154102-3031-4BFE-8216-488FC5AF1C68}" type="presOf" srcId="{3332F297-6631-4496-B714-33C0913EFED6}" destId="{886B0535-F03F-4881-B126-6DA60BB146B0}" srcOrd="1" destOrd="0" presId="urn:microsoft.com/office/officeart/2005/8/layout/cycle2"/>
    <dgm:cxn modelId="{C38F3FC9-300A-4EA3-8D1C-C200AF4164F4}" type="presOf" srcId="{3BFE6D84-8C75-49AE-89C1-54A19AF31B9F}" destId="{FB4D767C-0A4E-442D-8471-ADC5DE0414F0}" srcOrd="0" destOrd="0" presId="urn:microsoft.com/office/officeart/2005/8/layout/cycle2"/>
    <dgm:cxn modelId="{022F55A3-20E4-4FC0-AB80-E30D922460FB}" srcId="{43ADCAD0-1213-4F66-A641-5841DFAEDD96}" destId="{B956D15C-FF8E-4D28-8D8F-7B3483F45CB0}" srcOrd="3" destOrd="0" parTransId="{774FB6EA-BCE8-4709-ADD8-5DB00694C9D1}" sibTransId="{3332F297-6631-4496-B714-33C0913EFED6}"/>
    <dgm:cxn modelId="{1FE6EE3A-1E02-4599-A587-D25125C87B13}" srcId="{43ADCAD0-1213-4F66-A641-5841DFAEDD96}" destId="{901318CF-6BDE-4F30-B4E5-3C42FB943183}" srcOrd="2" destOrd="0" parTransId="{B388F253-06F6-4208-A9F8-8B83560D40B9}" sibTransId="{3BFE6D84-8C75-49AE-89C1-54A19AF31B9F}"/>
    <dgm:cxn modelId="{EF1E40F0-8FEB-4206-8110-E00FF86A2399}" type="presOf" srcId="{0A15CD88-F211-48E9-B801-8195E61DDD21}" destId="{8744D565-AAFE-473F-A9F8-702AA9FC9B88}" srcOrd="1" destOrd="0" presId="urn:microsoft.com/office/officeart/2005/8/layout/cycle2"/>
    <dgm:cxn modelId="{35C3034D-A4B8-4866-B0C0-08CFAB501ED0}" type="presOf" srcId="{3332F297-6631-4496-B714-33C0913EFED6}" destId="{330F4E89-14CE-4F4E-8E63-699C44FA8350}" srcOrd="0" destOrd="0" presId="urn:microsoft.com/office/officeart/2005/8/layout/cycle2"/>
    <dgm:cxn modelId="{747FAE48-F191-4E0A-B9EF-A29E12807403}" type="presParOf" srcId="{B4C6BA30-4FFA-4886-BBBF-9BEC360A0147}" destId="{46ACAD52-D7BC-4BE6-AA15-1DC0B9955217}" srcOrd="0" destOrd="0" presId="urn:microsoft.com/office/officeart/2005/8/layout/cycle2"/>
    <dgm:cxn modelId="{F8B97A03-2A9A-4DCD-B6E8-A57863237322}" type="presParOf" srcId="{B4C6BA30-4FFA-4886-BBBF-9BEC360A0147}" destId="{290A439E-EA36-429F-9079-6F334D7E2FF7}" srcOrd="1" destOrd="0" presId="urn:microsoft.com/office/officeart/2005/8/layout/cycle2"/>
    <dgm:cxn modelId="{2E616666-F449-4E70-9112-93F90B97CF23}" type="presParOf" srcId="{290A439E-EA36-429F-9079-6F334D7E2FF7}" destId="{8744D565-AAFE-473F-A9F8-702AA9FC9B88}" srcOrd="0" destOrd="0" presId="urn:microsoft.com/office/officeart/2005/8/layout/cycle2"/>
    <dgm:cxn modelId="{7C2629D6-C648-4091-AAB7-542E868D6BC1}" type="presParOf" srcId="{B4C6BA30-4FFA-4886-BBBF-9BEC360A0147}" destId="{CDAC7FA9-931F-4E26-9359-9CE0878A5AC9}" srcOrd="2" destOrd="0" presId="urn:microsoft.com/office/officeart/2005/8/layout/cycle2"/>
    <dgm:cxn modelId="{DFE5154F-8E7A-42B1-8948-04F3BE806433}" type="presParOf" srcId="{B4C6BA30-4FFA-4886-BBBF-9BEC360A0147}" destId="{285130AB-D47C-49B7-A5D0-CC6BB0BB9CE4}" srcOrd="3" destOrd="0" presId="urn:microsoft.com/office/officeart/2005/8/layout/cycle2"/>
    <dgm:cxn modelId="{AD1BC141-F0EF-414C-A49A-C2C151B29672}" type="presParOf" srcId="{285130AB-D47C-49B7-A5D0-CC6BB0BB9CE4}" destId="{884528D2-CAF0-4016-8633-3F365A3B0470}" srcOrd="0" destOrd="0" presId="urn:microsoft.com/office/officeart/2005/8/layout/cycle2"/>
    <dgm:cxn modelId="{F92615E3-838A-402E-B804-5D3021EF6522}" type="presParOf" srcId="{B4C6BA30-4FFA-4886-BBBF-9BEC360A0147}" destId="{FBE4C650-6139-4D4C-BB16-8F7584CB3570}" srcOrd="4" destOrd="0" presId="urn:microsoft.com/office/officeart/2005/8/layout/cycle2"/>
    <dgm:cxn modelId="{806908F0-6F2D-4B71-BFCE-14B13CDAD24A}" type="presParOf" srcId="{B4C6BA30-4FFA-4886-BBBF-9BEC360A0147}" destId="{FB4D767C-0A4E-442D-8471-ADC5DE0414F0}" srcOrd="5" destOrd="0" presId="urn:microsoft.com/office/officeart/2005/8/layout/cycle2"/>
    <dgm:cxn modelId="{0486E783-8409-4B0B-982A-75253495F047}" type="presParOf" srcId="{FB4D767C-0A4E-442D-8471-ADC5DE0414F0}" destId="{FE9AD4D4-3CA5-408A-AB4F-CF495B2AFB59}" srcOrd="0" destOrd="0" presId="urn:microsoft.com/office/officeart/2005/8/layout/cycle2"/>
    <dgm:cxn modelId="{53594A09-4CB8-45E2-9D7C-C3BCAAEBA3D7}" type="presParOf" srcId="{B4C6BA30-4FFA-4886-BBBF-9BEC360A0147}" destId="{77D2614B-F4EB-4D12-B33B-E8750161C826}" srcOrd="6" destOrd="0" presId="urn:microsoft.com/office/officeart/2005/8/layout/cycle2"/>
    <dgm:cxn modelId="{9A238CE4-D368-4A19-A42C-84979E508754}" type="presParOf" srcId="{B4C6BA30-4FFA-4886-BBBF-9BEC360A0147}" destId="{330F4E89-14CE-4F4E-8E63-699C44FA8350}" srcOrd="7" destOrd="0" presId="urn:microsoft.com/office/officeart/2005/8/layout/cycle2"/>
    <dgm:cxn modelId="{D2DDA098-BBC7-4CDC-A8E7-DE54F3383682}" type="presParOf" srcId="{330F4E89-14CE-4F4E-8E63-699C44FA8350}" destId="{886B0535-F03F-4881-B126-6DA60BB146B0}" srcOrd="0" destOrd="0" presId="urn:microsoft.com/office/officeart/2005/8/layout/cycle2"/>
    <dgm:cxn modelId="{F8C4CE50-03AF-45D8-AC34-4BB3BC907BC0}" type="presParOf" srcId="{B4C6BA30-4FFA-4886-BBBF-9BEC360A0147}" destId="{B9137410-1650-4ABA-BAB5-E2BE23F2AAC8}" srcOrd="8" destOrd="0" presId="urn:microsoft.com/office/officeart/2005/8/layout/cycle2"/>
    <dgm:cxn modelId="{71A80B6E-B856-4834-BD3F-4A4581D4D143}" type="presParOf" srcId="{B4C6BA30-4FFA-4886-BBBF-9BEC360A0147}" destId="{2F188B1B-470C-4578-B7A1-FBCF78B0FAE8}" srcOrd="9" destOrd="0" presId="urn:microsoft.com/office/officeart/2005/8/layout/cycle2"/>
    <dgm:cxn modelId="{7B16AE70-9051-46D3-A670-DDE938D7F9EB}" type="presParOf" srcId="{2F188B1B-470C-4578-B7A1-FBCF78B0FAE8}" destId="{65045CEE-7A61-4B4A-9DF4-56956FA9663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CAD52-D7BC-4BE6-AA15-1DC0B9955217}">
      <dsp:nvSpPr>
        <dsp:cNvPr id="0" name=""/>
        <dsp:cNvSpPr/>
      </dsp:nvSpPr>
      <dsp:spPr>
        <a:xfrm>
          <a:off x="3282886" y="540"/>
          <a:ext cx="1653483" cy="165348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300" kern="1200" dirty="0" smtClean="0"/>
            <a:t>JET</a:t>
          </a:r>
          <a:endParaRPr lang="ko-KR" altLang="en-US" sz="1300" kern="1200" dirty="0"/>
        </a:p>
      </dsp:txBody>
      <dsp:txXfrm>
        <a:off x="3525033" y="242687"/>
        <a:ext cx="1169189" cy="1169189"/>
      </dsp:txXfrm>
    </dsp:sp>
    <dsp:sp modelId="{290A439E-EA36-429F-9079-6F334D7E2FF7}">
      <dsp:nvSpPr>
        <dsp:cNvPr id="0" name=""/>
        <dsp:cNvSpPr/>
      </dsp:nvSpPr>
      <dsp:spPr>
        <a:xfrm rot="2160000">
          <a:off x="4884464" y="1271418"/>
          <a:ext cx="441020" cy="5580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000" kern="1200"/>
        </a:p>
      </dsp:txBody>
      <dsp:txXfrm>
        <a:off x="4897098" y="1344144"/>
        <a:ext cx="308714" cy="334830"/>
      </dsp:txXfrm>
    </dsp:sp>
    <dsp:sp modelId="{CDAC7FA9-931F-4E26-9359-9CE0878A5AC9}">
      <dsp:nvSpPr>
        <dsp:cNvPr id="0" name=""/>
        <dsp:cNvSpPr/>
      </dsp:nvSpPr>
      <dsp:spPr>
        <a:xfrm>
          <a:off x="5293776" y="1461537"/>
          <a:ext cx="1653483" cy="165348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300" kern="1200" dirty="0" smtClean="0"/>
            <a:t>PUMPING</a:t>
          </a:r>
          <a:endParaRPr lang="ko-KR" altLang="en-US" sz="1300" kern="1200" dirty="0"/>
        </a:p>
      </dsp:txBody>
      <dsp:txXfrm>
        <a:off x="5535923" y="1703684"/>
        <a:ext cx="1169189" cy="1169189"/>
      </dsp:txXfrm>
    </dsp:sp>
    <dsp:sp modelId="{285130AB-D47C-49B7-A5D0-CC6BB0BB9CE4}">
      <dsp:nvSpPr>
        <dsp:cNvPr id="0" name=""/>
        <dsp:cNvSpPr/>
      </dsp:nvSpPr>
      <dsp:spPr>
        <a:xfrm rot="6480000">
          <a:off x="5519818" y="3179354"/>
          <a:ext cx="441020" cy="5580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000" kern="1200"/>
        </a:p>
      </dsp:txBody>
      <dsp:txXfrm rot="10800000">
        <a:off x="5606413" y="3228049"/>
        <a:ext cx="308714" cy="334830"/>
      </dsp:txXfrm>
    </dsp:sp>
    <dsp:sp modelId="{FBE4C650-6139-4D4C-BB16-8F7584CB3570}">
      <dsp:nvSpPr>
        <dsp:cNvPr id="0" name=""/>
        <dsp:cNvSpPr/>
      </dsp:nvSpPr>
      <dsp:spPr>
        <a:xfrm>
          <a:off x="4525684" y="3825480"/>
          <a:ext cx="1653483" cy="165348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300" kern="1200" dirty="0" smtClean="0"/>
            <a:t>COMPRESSOR</a:t>
          </a:r>
          <a:endParaRPr lang="ko-KR" altLang="en-US" sz="1300" kern="1200" dirty="0"/>
        </a:p>
      </dsp:txBody>
      <dsp:txXfrm>
        <a:off x="4767831" y="4067627"/>
        <a:ext cx="1169189" cy="1169189"/>
      </dsp:txXfrm>
    </dsp:sp>
    <dsp:sp modelId="{FB4D767C-0A4E-442D-8471-ADC5DE0414F0}">
      <dsp:nvSpPr>
        <dsp:cNvPr id="0" name=""/>
        <dsp:cNvSpPr/>
      </dsp:nvSpPr>
      <dsp:spPr>
        <a:xfrm rot="10800000">
          <a:off x="3901599" y="4373196"/>
          <a:ext cx="441020" cy="5580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000" kern="1200"/>
        </a:p>
      </dsp:txBody>
      <dsp:txXfrm rot="10800000">
        <a:off x="4033905" y="4484806"/>
        <a:ext cx="308714" cy="334830"/>
      </dsp:txXfrm>
    </dsp:sp>
    <dsp:sp modelId="{77D2614B-F4EB-4D12-B33B-E8750161C826}">
      <dsp:nvSpPr>
        <dsp:cNvPr id="0" name=""/>
        <dsp:cNvSpPr/>
      </dsp:nvSpPr>
      <dsp:spPr>
        <a:xfrm>
          <a:off x="2040088" y="3825480"/>
          <a:ext cx="1653483" cy="165348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300" kern="1200" dirty="0" smtClean="0"/>
            <a:t>GAS CLEANING</a:t>
          </a:r>
          <a:endParaRPr lang="ko-KR" altLang="en-US" sz="1300" kern="1200" dirty="0"/>
        </a:p>
      </dsp:txBody>
      <dsp:txXfrm>
        <a:off x="2282235" y="4067627"/>
        <a:ext cx="1169189" cy="1169189"/>
      </dsp:txXfrm>
    </dsp:sp>
    <dsp:sp modelId="{330F4E89-14CE-4F4E-8E63-699C44FA8350}">
      <dsp:nvSpPr>
        <dsp:cNvPr id="0" name=""/>
        <dsp:cNvSpPr/>
      </dsp:nvSpPr>
      <dsp:spPr>
        <a:xfrm rot="15120000">
          <a:off x="2266131" y="3203095"/>
          <a:ext cx="441020" cy="5580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000" kern="1200"/>
        </a:p>
      </dsp:txBody>
      <dsp:txXfrm rot="10800000">
        <a:off x="2352726" y="3377620"/>
        <a:ext cx="308714" cy="334830"/>
      </dsp:txXfrm>
    </dsp:sp>
    <dsp:sp modelId="{B9137410-1650-4ABA-BAB5-E2BE23F2AAC8}">
      <dsp:nvSpPr>
        <dsp:cNvPr id="0" name=""/>
        <dsp:cNvSpPr/>
      </dsp:nvSpPr>
      <dsp:spPr>
        <a:xfrm>
          <a:off x="1271996" y="1461537"/>
          <a:ext cx="1653483" cy="165348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300" kern="1200" dirty="0" smtClean="0"/>
            <a:t>RESERVOIR</a:t>
          </a:r>
          <a:endParaRPr lang="ko-KR" altLang="en-US" sz="1300" kern="1200" dirty="0"/>
        </a:p>
      </dsp:txBody>
      <dsp:txXfrm>
        <a:off x="1514143" y="1703684"/>
        <a:ext cx="1169189" cy="1169189"/>
      </dsp:txXfrm>
    </dsp:sp>
    <dsp:sp modelId="{2F188B1B-470C-4578-B7A1-FBCF78B0FAE8}">
      <dsp:nvSpPr>
        <dsp:cNvPr id="0" name=""/>
        <dsp:cNvSpPr/>
      </dsp:nvSpPr>
      <dsp:spPr>
        <a:xfrm rot="19440000">
          <a:off x="2873575" y="1286091"/>
          <a:ext cx="441020" cy="5580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000" kern="1200"/>
        </a:p>
      </dsp:txBody>
      <dsp:txXfrm>
        <a:off x="2886209" y="1436585"/>
        <a:ext cx="308714" cy="334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06DF4-225A-4049-8843-5E28B421AC92}" type="datetimeFigureOut">
              <a:rPr lang="ko-KR" altLang="en-US" smtClean="0"/>
              <a:pPr/>
              <a:t>2012-12-15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C0375-2D9A-4812-9E06-FF889D4DAA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641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2A9A9-EE37-4F83-91AC-C420D6AB3FDE}" type="datetimeFigureOut">
              <a:rPr lang="ko-KR" altLang="en-US" smtClean="0"/>
              <a:pPr/>
              <a:t>2012-12-15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77117-7EFB-463C-B273-B3BFC4627F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1652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77117-7EFB-463C-B273-B3BFC4627F51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77117-7EFB-463C-B273-B3BFC4627F51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77117-7EFB-463C-B273-B3BFC4627F51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77117-7EFB-463C-B273-B3BFC4627F51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77117-7EFB-463C-B273-B3BFC4627F51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8343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9391F-621C-4FD6-8C4D-BE5BAE948823}" type="slidenum">
              <a:rPr lang="ko-KR" altLang="en-US" smtClean="0">
                <a:solidFill>
                  <a:prstClr val="black"/>
                </a:solidFill>
              </a:rPr>
              <a:pPr/>
              <a:t>19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77117-7EFB-463C-B273-B3BFC4627F51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0991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77117-7EFB-463C-B273-B3BFC4627F51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232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77117-7EFB-463C-B273-B3BFC4627F51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77117-7EFB-463C-B273-B3BFC4627F51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aseline="0" dirty="0" smtClean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77117-7EFB-463C-B273-B3BFC4627F51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1446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77117-7EFB-463C-B273-B3BFC4627F51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77117-7EFB-463C-B273-B3BFC4627F51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77117-7EFB-463C-B273-B3BFC4627F51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58259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2200" b="1"/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58259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2200" b="1"/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3577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380312" y="653408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409E92A-5C6B-4F9D-9C06-194FA80B488B}" type="slidenum">
              <a:rPr lang="ko-KR" altLang="en-US" sz="1200" b="1">
                <a:ln w="1905"/>
                <a:solidFill>
                  <a:srgbClr val="072B6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pPr algn="r"/>
              <a:t>‹#›</a:t>
            </a:fld>
            <a:r>
              <a:rPr lang="en-US" altLang="ko-KR" sz="1200" b="1" dirty="0" smtClean="0">
                <a:ln w="1905"/>
                <a:solidFill>
                  <a:srgbClr val="072B6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/14</a:t>
            </a:r>
            <a:endParaRPr lang="ko-KR" altLang="en-US" sz="1200" b="1" dirty="0">
              <a:ln w="1905"/>
              <a:solidFill>
                <a:srgbClr val="072B6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9" name="Line 2"/>
          <p:cNvSpPr>
            <a:spLocks noChangeShapeType="1"/>
          </p:cNvSpPr>
          <p:nvPr userDrawn="1"/>
        </p:nvSpPr>
        <p:spPr bwMode="auto">
          <a:xfrm>
            <a:off x="142844" y="6500834"/>
            <a:ext cx="7957548" cy="0"/>
          </a:xfrm>
          <a:prstGeom prst="line">
            <a:avLst/>
          </a:prstGeom>
          <a:ln>
            <a:solidFill>
              <a:srgbClr val="072B61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95736" y="6537019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n w="1905"/>
                <a:solidFill>
                  <a:srgbClr val="072B61"/>
                </a:solidFill>
                <a:cs typeface="Arial" pitchFamily="34" charset="0"/>
              </a:rPr>
              <a:t>Recoil Spectrometer mini Workshop</a:t>
            </a:r>
            <a:endParaRPr lang="ko-KR" altLang="en-US" sz="1200" b="1" dirty="0">
              <a:ln w="1905"/>
              <a:solidFill>
                <a:srgbClr val="072B6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42844" y="6535305"/>
            <a:ext cx="1692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baseline="0" dirty="0" smtClean="0">
                <a:ln w="1905"/>
                <a:solidFill>
                  <a:srgbClr val="072B6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December 15,</a:t>
            </a:r>
            <a:r>
              <a:rPr lang="en-US" altLang="ko-KR" sz="1200" b="1" dirty="0" smtClean="0">
                <a:ln w="1905"/>
                <a:solidFill>
                  <a:srgbClr val="072B6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2012</a:t>
            </a:r>
            <a:endParaRPr lang="ko-KR" altLang="en-US" sz="1200" b="1" dirty="0">
              <a:ln w="1905"/>
              <a:solidFill>
                <a:srgbClr val="072B6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13" name="Picture 12" descr="Untitled-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08504" y="5913376"/>
            <a:ext cx="900000" cy="90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380312" y="653408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409E92A-5C6B-4F9D-9C06-194FA80B488B}" type="slidenum">
              <a:rPr lang="ko-KR" altLang="en-US" sz="1200" b="1">
                <a:ln w="1905"/>
                <a:solidFill>
                  <a:srgbClr val="74B71A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pPr algn="r"/>
              <a:t>‹#›</a:t>
            </a:fld>
            <a:r>
              <a:rPr lang="en-US" altLang="ko-KR" sz="1200" b="1" dirty="0" smtClean="0">
                <a:ln w="1905"/>
                <a:solidFill>
                  <a:srgbClr val="74B71A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/14</a:t>
            </a:r>
            <a:endParaRPr lang="ko-KR" altLang="en-US" sz="1200" b="1" dirty="0">
              <a:ln w="1905"/>
              <a:solidFill>
                <a:srgbClr val="74B71A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9" name="Line 2"/>
          <p:cNvSpPr>
            <a:spLocks noChangeShapeType="1"/>
          </p:cNvSpPr>
          <p:nvPr userDrawn="1"/>
        </p:nvSpPr>
        <p:spPr bwMode="auto">
          <a:xfrm>
            <a:off x="142844" y="6500834"/>
            <a:ext cx="7957548" cy="0"/>
          </a:xfrm>
          <a:prstGeom prst="line">
            <a:avLst/>
          </a:prstGeom>
          <a:ln>
            <a:solidFill>
              <a:srgbClr val="74B71A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42844" y="6535305"/>
            <a:ext cx="1692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baseline="0" dirty="0" smtClean="0">
                <a:ln w="1905"/>
                <a:solidFill>
                  <a:srgbClr val="74B71A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December 15,</a:t>
            </a:r>
            <a:r>
              <a:rPr lang="en-US" altLang="ko-KR" sz="1200" b="1" dirty="0" smtClean="0">
                <a:ln w="1905"/>
                <a:solidFill>
                  <a:srgbClr val="74B71A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2012</a:t>
            </a:r>
            <a:endParaRPr lang="ko-KR" altLang="en-US" sz="1200" b="1" dirty="0">
              <a:ln w="1905"/>
              <a:solidFill>
                <a:srgbClr val="74B71A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13" name="Picture 12" descr="Untitled-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08504" y="5913376"/>
            <a:ext cx="900000" cy="9000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195736" y="6537019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n w="1905"/>
                <a:solidFill>
                  <a:srgbClr val="74B71A"/>
                </a:solidFill>
                <a:cs typeface="Arial" pitchFamily="34" charset="0"/>
              </a:rPr>
              <a:t>Recoil Spectrometer mini Workshop</a:t>
            </a:r>
            <a:endParaRPr lang="ko-KR" altLang="en-US" sz="1200" b="1" dirty="0">
              <a:ln w="1905"/>
              <a:solidFill>
                <a:srgbClr val="74B71A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76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chae@skku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726"/>
            <a:ext cx="9144000" cy="2146250"/>
          </a:xfrm>
        </p:spPr>
        <p:txBody>
          <a:bodyPr>
            <a:noAutofit/>
          </a:bodyPr>
          <a:lstStyle/>
          <a:p>
            <a:pPr algn="ctr"/>
            <a:r>
              <a:rPr lang="en-US" altLang="ko-KR" sz="2600" dirty="0" smtClean="0"/>
              <a:t>Gas jet target system for KOBRA</a:t>
            </a:r>
            <a:endParaRPr lang="ko-KR" alt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2581551" y="4077072"/>
            <a:ext cx="39808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200" dirty="0" smtClean="0"/>
              <a:t>Andy </a:t>
            </a:r>
            <a:r>
              <a:rPr lang="en-US" altLang="ko-KR" sz="2200" dirty="0" err="1" smtClean="0"/>
              <a:t>Chae</a:t>
            </a:r>
            <a:r>
              <a:rPr lang="ko-KR" altLang="en-US" sz="2200" dirty="0" smtClean="0"/>
              <a:t> </a:t>
            </a:r>
            <a:r>
              <a:rPr lang="en-US" altLang="ko-KR" sz="2200" dirty="0" smtClean="0"/>
              <a:t>(</a:t>
            </a:r>
            <a:r>
              <a:rPr lang="en-US" altLang="ko-KR" sz="2200" dirty="0" smtClean="0">
                <a:hlinkClick r:id="rId4"/>
              </a:rPr>
              <a:t>kchae@skku.edu</a:t>
            </a:r>
            <a:r>
              <a:rPr lang="en-US" altLang="ko-KR" sz="2200" dirty="0" smtClean="0"/>
              <a:t>)</a:t>
            </a:r>
          </a:p>
          <a:p>
            <a:pPr algn="ctr"/>
            <a:endParaRPr lang="en-US" altLang="ko-KR" sz="2200" dirty="0" smtClean="0"/>
          </a:p>
          <a:p>
            <a:pPr algn="ctr"/>
            <a:r>
              <a:rPr lang="en-US" altLang="ko-KR" sz="2200" dirty="0" smtClean="0"/>
              <a:t>http://nucastro.skku.edu</a:t>
            </a:r>
            <a:endParaRPr lang="ko-KR" altLang="en-US" sz="2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Nozzle block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28" y="2127983"/>
            <a:ext cx="9088945" cy="260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913978"/>
            <a:ext cx="2800350" cy="546735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45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#### Down\Untitl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678" y="17586"/>
            <a:ext cx="6020645" cy="643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06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Differential Pumping System</a:t>
            </a:r>
            <a:endParaRPr lang="ko-KR" altLang="en-US" dirty="0"/>
          </a:p>
        </p:txBody>
      </p:sp>
      <p:pic>
        <p:nvPicPr>
          <p:cNvPr id="3074" name="Picture 2" descr="D:\#### Down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7111" y="908720"/>
            <a:ext cx="6929779" cy="549942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228184" y="83671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0986" y="1666543"/>
            <a:ext cx="694202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•</a:t>
            </a:r>
            <a:r>
              <a:rPr lang="en-US" altLang="ko-KR" sz="2000" b="1" dirty="0" smtClean="0"/>
              <a:t>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103 kW</a:t>
            </a:r>
            <a:r>
              <a:rPr lang="en-US" altLang="ko-KR" sz="2000" b="1" dirty="0" smtClean="0"/>
              <a:t> total power consumption</a:t>
            </a:r>
          </a:p>
          <a:p>
            <a:r>
              <a:rPr lang="en-US" altLang="ko-KR" sz="2000" b="1" dirty="0"/>
              <a:t> </a:t>
            </a:r>
            <a:r>
              <a:rPr lang="en-US" altLang="ko-KR" sz="2000" b="1" dirty="0" smtClean="0"/>
              <a:t> (pumps alone are about 70% of this consumption)</a:t>
            </a:r>
          </a:p>
          <a:p>
            <a:endParaRPr lang="en-US" altLang="ko-KR" sz="2000" b="1" dirty="0" smtClean="0"/>
          </a:p>
          <a:p>
            <a:r>
              <a:rPr lang="en-US" altLang="ko-KR" sz="2000" dirty="0" smtClean="0"/>
              <a:t>•</a:t>
            </a:r>
            <a:r>
              <a:rPr lang="en-US" altLang="ko-KR" sz="2000" b="1" dirty="0" smtClean="0"/>
              <a:t>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8.8 tons </a:t>
            </a:r>
            <a:r>
              <a:rPr lang="en-US" altLang="ko-KR" sz="2000" b="1" dirty="0" smtClean="0"/>
              <a:t>total weight + ~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150 kg</a:t>
            </a:r>
            <a:r>
              <a:rPr lang="en-US" altLang="ko-KR" sz="2000" b="1" dirty="0" smtClean="0"/>
              <a:t> </a:t>
            </a:r>
            <a:r>
              <a:rPr lang="en-US" altLang="ko-KR" sz="2000" b="1" dirty="0" err="1" smtClean="0"/>
              <a:t>beamline</a:t>
            </a:r>
            <a:r>
              <a:rPr lang="en-US" altLang="ko-KR" sz="2000" b="1" dirty="0" smtClean="0"/>
              <a:t>-supported</a:t>
            </a:r>
          </a:p>
          <a:p>
            <a:endParaRPr lang="en-US" altLang="ko-KR" sz="2000" b="1" dirty="0" smtClean="0"/>
          </a:p>
          <a:p>
            <a:r>
              <a:rPr lang="en-US" altLang="ko-KR" sz="2000" dirty="0" smtClean="0"/>
              <a:t>•</a:t>
            </a:r>
            <a:r>
              <a:rPr lang="en-US" altLang="ko-KR" sz="2000" b="1" dirty="0" smtClean="0"/>
              <a:t> &lt;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28 </a:t>
            </a:r>
            <a:r>
              <a:rPr lang="en-US" altLang="ko-KR" sz="2000" b="1" dirty="0" err="1" smtClean="0">
                <a:solidFill>
                  <a:srgbClr val="FF0000"/>
                </a:solidFill>
              </a:rPr>
              <a:t>gpm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2000" b="1" dirty="0" smtClean="0"/>
              <a:t>(106 liters per minute) cooling water</a:t>
            </a:r>
          </a:p>
          <a:p>
            <a:endParaRPr lang="en-US" altLang="ko-KR" sz="2000" b="1" dirty="0"/>
          </a:p>
          <a:p>
            <a:r>
              <a:rPr lang="en-US" altLang="ko-KR" sz="2000" dirty="0" smtClean="0"/>
              <a:t>•</a:t>
            </a:r>
            <a:r>
              <a:rPr lang="en-US" altLang="ko-KR" sz="2000" b="1" dirty="0" smtClean="0"/>
              <a:t> ~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15 m</a:t>
            </a:r>
            <a:r>
              <a:rPr lang="en-US" altLang="ko-KR" sz="2000" b="1" baseline="30000" dirty="0" smtClean="0">
                <a:solidFill>
                  <a:srgbClr val="FF0000"/>
                </a:solidFill>
              </a:rPr>
              <a:t>2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2000" b="1" dirty="0" smtClean="0"/>
              <a:t>total footprint</a:t>
            </a:r>
            <a:endParaRPr lang="en-US" altLang="ko-KR" sz="20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04389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200" b="1" dirty="0" smtClean="0">
                <a:latin typeface="Comic Sans MS" pitchFamily="66" charset="0"/>
              </a:rPr>
              <a:t>Important Totals</a:t>
            </a:r>
            <a:endParaRPr lang="ko-KR" altLang="en-US" sz="2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0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Experimental Campaigns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331" y="1124744"/>
            <a:ext cx="8817338" cy="4708981"/>
          </a:xfrm>
          <a:prstGeom prst="rect">
            <a:avLst/>
          </a:prstGeom>
          <a:solidFill>
            <a:schemeClr val="bg1">
              <a:lumMod val="50000"/>
              <a:alpha val="5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•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 (</a:t>
            </a:r>
            <a:r>
              <a:rPr lang="en-US" altLang="ko-KR" sz="2000" b="1" i="1" baseline="30000" dirty="0" smtClean="0">
                <a:solidFill>
                  <a:srgbClr val="FFFF00"/>
                </a:solidFill>
              </a:rPr>
              <a:t>3</a:t>
            </a:r>
            <a:r>
              <a:rPr lang="en-US" altLang="ko-KR" sz="2000" b="1" i="1" dirty="0" smtClean="0">
                <a:solidFill>
                  <a:srgbClr val="FFFF00"/>
                </a:solidFill>
              </a:rPr>
              <a:t>He,d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) proton transfer reactions</a:t>
            </a:r>
          </a:p>
          <a:p>
            <a:r>
              <a:rPr lang="en-US" altLang="ko-KR" sz="2000" dirty="0" smtClean="0">
                <a:solidFill>
                  <a:srgbClr val="FFFF00"/>
                </a:solidFill>
              </a:rPr>
              <a:t>  - constraint of proton capture reaction too weak to measure directly</a:t>
            </a:r>
          </a:p>
          <a:p>
            <a:r>
              <a:rPr lang="en-US" altLang="ko-KR" sz="2000" dirty="0">
                <a:solidFill>
                  <a:srgbClr val="FFFF00"/>
                </a:solidFill>
              </a:rPr>
              <a:t> </a:t>
            </a:r>
            <a:r>
              <a:rPr lang="en-US" altLang="ko-KR" sz="2000" dirty="0" smtClean="0">
                <a:solidFill>
                  <a:srgbClr val="FFFF00"/>
                </a:solidFill>
              </a:rPr>
              <a:t>   (proton scattering to locate resonances)</a:t>
            </a:r>
          </a:p>
          <a:p>
            <a:r>
              <a:rPr lang="en-US" altLang="ko-KR" sz="2000" dirty="0">
                <a:solidFill>
                  <a:srgbClr val="FFFF00"/>
                </a:solidFill>
              </a:rPr>
              <a:t> </a:t>
            </a:r>
            <a:r>
              <a:rPr lang="en-US" altLang="ko-KR" sz="2000" dirty="0" smtClean="0">
                <a:solidFill>
                  <a:srgbClr val="FFFF00"/>
                </a:solidFill>
              </a:rPr>
              <a:t> - important to novae and x-ray bursts: </a:t>
            </a:r>
            <a:r>
              <a:rPr lang="en-US" altLang="ko-KR" sz="2000" baseline="30000" dirty="0" smtClean="0">
                <a:solidFill>
                  <a:srgbClr val="FFFF00"/>
                </a:solidFill>
              </a:rPr>
              <a:t>25</a:t>
            </a:r>
            <a:r>
              <a:rPr lang="en-US" altLang="ko-KR" sz="2000" dirty="0" smtClean="0">
                <a:solidFill>
                  <a:srgbClr val="FFFF00"/>
                </a:solidFill>
              </a:rPr>
              <a:t>Al, </a:t>
            </a:r>
            <a:r>
              <a:rPr lang="en-US" altLang="ko-KR" sz="2000" baseline="30000" dirty="0" smtClean="0">
                <a:solidFill>
                  <a:srgbClr val="FFFF00"/>
                </a:solidFill>
              </a:rPr>
              <a:t>29</a:t>
            </a:r>
            <a:r>
              <a:rPr lang="en-US" altLang="ko-KR" sz="2000" dirty="0" smtClean="0">
                <a:solidFill>
                  <a:srgbClr val="FFFF00"/>
                </a:solidFill>
              </a:rPr>
              <a:t>P, </a:t>
            </a:r>
            <a:r>
              <a:rPr lang="en-US" altLang="ko-KR" sz="2000" baseline="30000" dirty="0" smtClean="0">
                <a:solidFill>
                  <a:srgbClr val="FFFF00"/>
                </a:solidFill>
              </a:rPr>
              <a:t>30</a:t>
            </a:r>
            <a:r>
              <a:rPr lang="en-US" altLang="ko-KR" sz="2000" dirty="0" smtClean="0">
                <a:solidFill>
                  <a:srgbClr val="FFFF00"/>
                </a:solidFill>
              </a:rPr>
              <a:t>P, </a:t>
            </a:r>
            <a:r>
              <a:rPr lang="en-US" altLang="ko-KR" sz="2000" baseline="30000" dirty="0" smtClean="0">
                <a:solidFill>
                  <a:srgbClr val="FFFF00"/>
                </a:solidFill>
              </a:rPr>
              <a:t>33</a:t>
            </a:r>
            <a:r>
              <a:rPr lang="en-US" altLang="ko-KR" sz="2000" dirty="0" smtClean="0">
                <a:solidFill>
                  <a:srgbClr val="FFFF00"/>
                </a:solidFill>
              </a:rPr>
              <a:t>Cl, </a:t>
            </a:r>
            <a:r>
              <a:rPr lang="en-US" altLang="ko-KR" sz="2000" baseline="30000" dirty="0" smtClean="0">
                <a:solidFill>
                  <a:srgbClr val="FFFF00"/>
                </a:solidFill>
              </a:rPr>
              <a:t>34</a:t>
            </a:r>
            <a:r>
              <a:rPr lang="en-US" altLang="ko-KR" sz="2000" dirty="0" smtClean="0">
                <a:solidFill>
                  <a:srgbClr val="FFFF00"/>
                </a:solidFill>
              </a:rPr>
              <a:t>Cl, </a:t>
            </a:r>
            <a:r>
              <a:rPr lang="en-US" altLang="ko-KR" sz="2000" baseline="30000" dirty="0" smtClean="0">
                <a:solidFill>
                  <a:srgbClr val="FFFF00"/>
                </a:solidFill>
              </a:rPr>
              <a:t>35</a:t>
            </a:r>
            <a:r>
              <a:rPr lang="en-US" altLang="ko-KR" sz="2000" dirty="0" smtClean="0">
                <a:solidFill>
                  <a:srgbClr val="FFFF00"/>
                </a:solidFill>
              </a:rPr>
              <a:t>Ar, </a:t>
            </a:r>
            <a:r>
              <a:rPr lang="en-US" altLang="ko-KR" sz="2000" baseline="30000" dirty="0" smtClean="0">
                <a:solidFill>
                  <a:srgbClr val="FFFF00"/>
                </a:solidFill>
              </a:rPr>
              <a:t>37</a:t>
            </a:r>
            <a:r>
              <a:rPr lang="en-US" altLang="ko-KR" sz="2000" dirty="0" smtClean="0">
                <a:solidFill>
                  <a:srgbClr val="FFFF00"/>
                </a:solidFill>
              </a:rPr>
              <a:t>Ar,</a:t>
            </a:r>
          </a:p>
          <a:p>
            <a:r>
              <a:rPr lang="en-US" altLang="ko-KR" sz="2000" dirty="0">
                <a:solidFill>
                  <a:srgbClr val="FFFF00"/>
                </a:solidFill>
              </a:rPr>
              <a:t> </a:t>
            </a:r>
            <a:r>
              <a:rPr lang="en-US" altLang="ko-KR" sz="2000" dirty="0" smtClean="0">
                <a:solidFill>
                  <a:srgbClr val="FFFF00"/>
                </a:solidFill>
              </a:rPr>
              <a:t>   </a:t>
            </a:r>
            <a:r>
              <a:rPr lang="en-US" altLang="ko-KR" sz="2000" baseline="30000" dirty="0" smtClean="0">
                <a:solidFill>
                  <a:srgbClr val="FFFF00"/>
                </a:solidFill>
              </a:rPr>
              <a:t>37</a:t>
            </a:r>
            <a:r>
              <a:rPr lang="en-US" altLang="ko-KR" sz="2000" dirty="0" smtClean="0">
                <a:solidFill>
                  <a:srgbClr val="FFFF00"/>
                </a:solidFill>
              </a:rPr>
              <a:t>K, </a:t>
            </a:r>
            <a:r>
              <a:rPr lang="en-US" altLang="ko-KR" sz="2000" baseline="30000" dirty="0" smtClean="0">
                <a:solidFill>
                  <a:srgbClr val="FFFF00"/>
                </a:solidFill>
              </a:rPr>
              <a:t>38</a:t>
            </a:r>
            <a:r>
              <a:rPr lang="en-US" altLang="ko-KR" sz="2000" dirty="0" smtClean="0">
                <a:solidFill>
                  <a:srgbClr val="FFFF00"/>
                </a:solidFill>
              </a:rPr>
              <a:t>K, </a:t>
            </a:r>
            <a:r>
              <a:rPr lang="en-US" altLang="ko-KR" sz="2000" baseline="30000" dirty="0" smtClean="0">
                <a:solidFill>
                  <a:srgbClr val="FFFF00"/>
                </a:solidFill>
              </a:rPr>
              <a:t>45</a:t>
            </a:r>
            <a:r>
              <a:rPr lang="en-US" altLang="ko-KR" sz="2000" dirty="0" smtClean="0">
                <a:solidFill>
                  <a:srgbClr val="FFFF00"/>
                </a:solidFill>
              </a:rPr>
              <a:t>V, etc.</a:t>
            </a:r>
            <a:endParaRPr lang="en-US" altLang="ko-KR" sz="2000" dirty="0">
              <a:solidFill>
                <a:srgbClr val="FFFF00"/>
              </a:solidFill>
            </a:endParaRPr>
          </a:p>
          <a:p>
            <a:endParaRPr lang="en-US" altLang="ko-KR" sz="2000" b="1" dirty="0" smtClean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• 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direct (</a:t>
            </a:r>
            <a:r>
              <a:rPr lang="en-US" altLang="ko-KR" sz="2000" b="1" i="1" dirty="0" err="1" smtClean="0">
                <a:solidFill>
                  <a:srgbClr val="FFFF00"/>
                </a:solidFill>
                <a:latin typeface="Symbol" pitchFamily="18" charset="2"/>
              </a:rPr>
              <a:t>a</a:t>
            </a:r>
            <a:r>
              <a:rPr lang="en-US" altLang="ko-KR" sz="2000" b="1" i="1" dirty="0" err="1" smtClean="0">
                <a:solidFill>
                  <a:srgbClr val="FFFF00"/>
                </a:solidFill>
              </a:rPr>
              <a:t>,p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)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dirty="0" smtClean="0">
                <a:solidFill>
                  <a:srgbClr val="FFFF00"/>
                </a:solidFill>
              </a:rPr>
              <a:t>  - </a:t>
            </a:r>
            <a:r>
              <a:rPr lang="en-US" altLang="ko-KR" sz="2000" baseline="30000" dirty="0" smtClean="0">
                <a:solidFill>
                  <a:srgbClr val="FFFF00"/>
                </a:solidFill>
              </a:rPr>
              <a:t>14</a:t>
            </a:r>
            <a:r>
              <a:rPr lang="en-US" altLang="ko-KR" sz="2000" dirty="0" smtClean="0">
                <a:solidFill>
                  <a:srgbClr val="FFFF00"/>
                </a:solidFill>
              </a:rPr>
              <a:t>O, </a:t>
            </a:r>
            <a:r>
              <a:rPr lang="en-US" altLang="ko-KR" sz="2000" baseline="30000" dirty="0" smtClean="0">
                <a:solidFill>
                  <a:srgbClr val="FFFF00"/>
                </a:solidFill>
              </a:rPr>
              <a:t>18</a:t>
            </a:r>
            <a:r>
              <a:rPr lang="en-US" altLang="ko-KR" sz="2000" dirty="0" smtClean="0">
                <a:solidFill>
                  <a:srgbClr val="FFFF00"/>
                </a:solidFill>
              </a:rPr>
              <a:t>Ne, </a:t>
            </a:r>
            <a:r>
              <a:rPr lang="en-US" altLang="ko-KR" sz="2000" baseline="30000" dirty="0" smtClean="0">
                <a:solidFill>
                  <a:srgbClr val="FFFF00"/>
                </a:solidFill>
              </a:rPr>
              <a:t>22</a:t>
            </a:r>
            <a:r>
              <a:rPr lang="en-US" altLang="ko-KR" sz="2000" dirty="0" smtClean="0">
                <a:solidFill>
                  <a:srgbClr val="FFFF00"/>
                </a:solidFill>
              </a:rPr>
              <a:t>Mg, </a:t>
            </a:r>
            <a:r>
              <a:rPr lang="en-US" altLang="ko-KR" sz="2000" baseline="30000" dirty="0" smtClean="0">
                <a:solidFill>
                  <a:srgbClr val="FFFF00"/>
                </a:solidFill>
              </a:rPr>
              <a:t>26</a:t>
            </a:r>
            <a:r>
              <a:rPr lang="en-US" altLang="ko-KR" sz="2000" dirty="0" smtClean="0">
                <a:solidFill>
                  <a:srgbClr val="FFFF00"/>
                </a:solidFill>
              </a:rPr>
              <a:t>Si, </a:t>
            </a:r>
            <a:r>
              <a:rPr lang="en-US" altLang="ko-KR" sz="2000" baseline="30000" dirty="0" smtClean="0">
                <a:solidFill>
                  <a:srgbClr val="FFFF00"/>
                </a:solidFill>
              </a:rPr>
              <a:t>30</a:t>
            </a:r>
            <a:r>
              <a:rPr lang="en-US" altLang="ko-KR" sz="2000" dirty="0" smtClean="0">
                <a:solidFill>
                  <a:srgbClr val="FFFF00"/>
                </a:solidFill>
              </a:rPr>
              <a:t>S in x-ray bursts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• 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(</a:t>
            </a:r>
            <a:r>
              <a:rPr lang="en-US" altLang="ko-KR" sz="2000" b="1" i="1" dirty="0" err="1" smtClean="0">
                <a:solidFill>
                  <a:srgbClr val="FFFF00"/>
                </a:solidFill>
              </a:rPr>
              <a:t>d,p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) transfer reactions</a:t>
            </a:r>
          </a:p>
          <a:p>
            <a:r>
              <a:rPr lang="en-US" altLang="ko-KR" sz="2000" dirty="0" smtClean="0">
                <a:solidFill>
                  <a:srgbClr val="FFFF00"/>
                </a:solidFill>
              </a:rPr>
              <a:t>  - constrain (</a:t>
            </a:r>
            <a:r>
              <a:rPr lang="en-US" altLang="ko-KR" sz="2000" i="1" dirty="0" err="1" smtClean="0">
                <a:solidFill>
                  <a:srgbClr val="FFFF00"/>
                </a:solidFill>
              </a:rPr>
              <a:t>n,</a:t>
            </a:r>
            <a:r>
              <a:rPr lang="en-US" altLang="ko-KR" sz="2000" i="1" dirty="0" err="1" smtClean="0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en-US" altLang="ko-KR" sz="2000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altLang="ko-KR" sz="2000" dirty="0">
                <a:solidFill>
                  <a:srgbClr val="FFFF00"/>
                </a:solidFill>
              </a:rPr>
              <a:t> </a:t>
            </a:r>
            <a:r>
              <a:rPr lang="en-US" altLang="ko-KR" sz="2000" dirty="0" smtClean="0">
                <a:solidFill>
                  <a:srgbClr val="FFFF00"/>
                </a:solidFill>
              </a:rPr>
              <a:t> - progress in reaction formalism</a:t>
            </a:r>
          </a:p>
          <a:p>
            <a:r>
              <a:rPr lang="en-US" altLang="ko-KR" sz="2000" dirty="0">
                <a:solidFill>
                  <a:srgbClr val="FFFF00"/>
                </a:solidFill>
              </a:rPr>
              <a:t> </a:t>
            </a:r>
            <a:r>
              <a:rPr lang="en-US" altLang="ko-KR" sz="2000" dirty="0" smtClean="0">
                <a:solidFill>
                  <a:srgbClr val="FFFF00"/>
                </a:solidFill>
              </a:rPr>
              <a:t> - can also constrain (</a:t>
            </a:r>
            <a:r>
              <a:rPr lang="en-US" altLang="ko-KR" sz="2000" i="1" dirty="0" err="1" smtClean="0">
                <a:solidFill>
                  <a:srgbClr val="FFFF00"/>
                </a:solidFill>
              </a:rPr>
              <a:t>p,</a:t>
            </a:r>
            <a:r>
              <a:rPr lang="en-US" altLang="ko-KR" sz="2000" i="1" dirty="0" err="1" smtClean="0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en-US" altLang="ko-KR" sz="2000" dirty="0" smtClean="0">
                <a:solidFill>
                  <a:srgbClr val="FFFF00"/>
                </a:solidFill>
              </a:rPr>
              <a:t>) with mirror arguments</a:t>
            </a:r>
          </a:p>
          <a:p>
            <a:endParaRPr lang="en-US" altLang="ko-KR" sz="2000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• 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direct (</a:t>
            </a:r>
            <a:r>
              <a:rPr lang="en-US" altLang="ko-KR" sz="2000" b="1" i="1" dirty="0" err="1" smtClean="0">
                <a:solidFill>
                  <a:srgbClr val="FFFF00"/>
                </a:solidFill>
              </a:rPr>
              <a:t>p,</a:t>
            </a:r>
            <a:r>
              <a:rPr lang="en-US" altLang="ko-KR" sz="2000" b="1" i="1" dirty="0" err="1" smtClean="0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) and (</a:t>
            </a:r>
            <a:r>
              <a:rPr lang="en-US" altLang="ko-KR" sz="2000" b="1" i="1" dirty="0" err="1" smtClean="0">
                <a:solidFill>
                  <a:srgbClr val="FFFF00"/>
                </a:solidFill>
                <a:latin typeface="Symbol" pitchFamily="18" charset="2"/>
              </a:rPr>
              <a:t>a</a:t>
            </a:r>
            <a:r>
              <a:rPr lang="en-US" altLang="ko-KR" sz="2000" b="1" i="1" dirty="0" err="1" smtClean="0">
                <a:solidFill>
                  <a:srgbClr val="FFFF00"/>
                </a:solidFill>
              </a:rPr>
              <a:t>,</a:t>
            </a:r>
            <a:r>
              <a:rPr lang="en-US" altLang="ko-KR" sz="2000" b="1" i="1" dirty="0" err="1" smtClean="0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) reactions (with a recoil separator)</a:t>
            </a:r>
            <a:endParaRPr lang="en-US" altLang="ko-KR" sz="2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6890" y="2636912"/>
            <a:ext cx="3150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/>
              <a:t>Appendix</a:t>
            </a:r>
            <a:endParaRPr lang="ko-KR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37" y="572632"/>
            <a:ext cx="7600926" cy="57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04389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200" b="1" dirty="0" smtClean="0">
                <a:latin typeface="Comic Sans MS" pitchFamily="66" charset="0"/>
              </a:rPr>
              <a:t>Schematics</a:t>
            </a:r>
            <a:endParaRPr lang="ko-KR" altLang="en-US" sz="2200" b="1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764704"/>
            <a:ext cx="108012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63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1133" y="1305342"/>
            <a:ext cx="7501734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/>
              <a:t>· </a:t>
            </a:r>
            <a:r>
              <a:rPr lang="en-US" altLang="ko-KR" sz="2000" b="1" dirty="0" err="1" smtClean="0"/>
              <a:t>Uwe</a:t>
            </a:r>
            <a:r>
              <a:rPr lang="en-US" altLang="ko-KR" sz="2000" b="1" dirty="0" smtClean="0"/>
              <a:t> </a:t>
            </a:r>
            <a:r>
              <a:rPr lang="en-US" altLang="ko-KR" sz="2000" b="1" dirty="0" err="1" smtClean="0"/>
              <a:t>Greife</a:t>
            </a:r>
            <a:endParaRPr lang="en-US" altLang="ko-KR" sz="2000" b="1" dirty="0" smtClean="0"/>
          </a:p>
          <a:p>
            <a:endParaRPr lang="en-US" altLang="ko-KR" sz="2000" b="1" dirty="0" smtClean="0"/>
          </a:p>
          <a:p>
            <a:r>
              <a:rPr lang="en-US" altLang="ko-KR" sz="2000" dirty="0" smtClean="0"/>
              <a:t>Custom compressor $220k</a:t>
            </a:r>
          </a:p>
          <a:p>
            <a:r>
              <a:rPr lang="en-US" altLang="ko-KR" sz="2000" dirty="0" smtClean="0"/>
              <a:t>Gas chiller $40k</a:t>
            </a:r>
          </a:p>
          <a:p>
            <a:r>
              <a:rPr lang="en-US" altLang="ko-KR" sz="2000" dirty="0" smtClean="0"/>
              <a:t>Pumps $250-300k</a:t>
            </a:r>
          </a:p>
          <a:p>
            <a:r>
              <a:rPr lang="en-US" altLang="ko-KR" sz="2000" dirty="0" smtClean="0"/>
              <a:t>Machining of parts $100k</a:t>
            </a:r>
          </a:p>
          <a:p>
            <a:r>
              <a:rPr lang="en-US" altLang="ko-KR" sz="2000" dirty="0" smtClean="0"/>
              <a:t>Extraneous vacuum components $50k</a:t>
            </a:r>
          </a:p>
          <a:p>
            <a:r>
              <a:rPr lang="en-US" altLang="ko-KR" sz="2000" dirty="0" smtClean="0"/>
              <a:t>Infrastructure $150</a:t>
            </a:r>
          </a:p>
          <a:p>
            <a:r>
              <a:rPr lang="en-US" altLang="ko-KR" sz="2000" dirty="0" smtClean="0"/>
              <a:t>Gas $60k</a:t>
            </a:r>
          </a:p>
          <a:p>
            <a:endParaRPr lang="en-US" altLang="ko-KR" sz="2000" dirty="0"/>
          </a:p>
          <a:p>
            <a:r>
              <a:rPr lang="en-US" altLang="ko-KR" sz="2000" b="1" dirty="0" smtClean="0">
                <a:solidFill>
                  <a:srgbClr val="FF0000"/>
                </a:solidFill>
              </a:rPr>
              <a:t>Total $940k</a:t>
            </a:r>
          </a:p>
          <a:p>
            <a:endParaRPr lang="en-US" altLang="ko-KR" sz="2000" dirty="0"/>
          </a:p>
          <a:p>
            <a:r>
              <a:rPr lang="en-US" altLang="ko-KR" sz="2000" b="1" dirty="0" smtClean="0"/>
              <a:t>· Dan </a:t>
            </a:r>
            <a:r>
              <a:rPr lang="en-US" altLang="ko-KR" sz="2000" b="1" dirty="0" err="1" smtClean="0"/>
              <a:t>Bardayan</a:t>
            </a:r>
            <a:r>
              <a:rPr lang="en-US" altLang="ko-KR" sz="2000" dirty="0" smtClean="0"/>
              <a:t>: Early Career</a:t>
            </a:r>
          </a:p>
          <a:p>
            <a:r>
              <a:rPr lang="en-US" altLang="ko-KR" sz="2000" b="1" dirty="0" smtClean="0"/>
              <a:t>· Jeff Blackmon</a:t>
            </a:r>
            <a:r>
              <a:rPr lang="en-US" altLang="ko-KR" sz="2000" dirty="0" smtClean="0"/>
              <a:t>:</a:t>
            </a:r>
          </a:p>
          <a:p>
            <a:r>
              <a:rPr lang="en-US" altLang="ko-KR" sz="2000" b="1" dirty="0" smtClean="0"/>
              <a:t>· </a:t>
            </a:r>
            <a:r>
              <a:rPr lang="en-US" altLang="ko-KR" sz="2000" b="1" dirty="0" err="1" smtClean="0"/>
              <a:t>Hendrik</a:t>
            </a:r>
            <a:r>
              <a:rPr lang="en-US" altLang="ko-KR" sz="2000" b="1" dirty="0" smtClean="0"/>
              <a:t> Schatz</a:t>
            </a:r>
            <a:r>
              <a:rPr lang="en-US" altLang="ko-KR" sz="2000" dirty="0" smtClean="0"/>
              <a:t>: $400k for implementation of JENSA at ReA3</a:t>
            </a:r>
            <a:endParaRPr lang="ko-KR" alt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Funds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615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What about targets?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3928" y="980728"/>
            <a:ext cx="50405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FF00"/>
                </a:solidFill>
              </a:rPr>
              <a:t>•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inverse kinematics</a:t>
            </a:r>
          </a:p>
          <a:p>
            <a:r>
              <a:rPr lang="en-US" altLang="ko-KR" dirty="0">
                <a:solidFill>
                  <a:srgbClr val="FFFF00"/>
                </a:solidFill>
              </a:rPr>
              <a:t>•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low intensity exotic beams</a:t>
            </a:r>
          </a:p>
          <a:p>
            <a:r>
              <a:rPr lang="en-US" altLang="ko-KR" dirty="0">
                <a:solidFill>
                  <a:srgbClr val="FFFF00"/>
                </a:solidFill>
              </a:rPr>
              <a:t>•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light targets for hydrogen- or helium-induced reactions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8145" y="4285545"/>
            <a:ext cx="7738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rgbClr val="FFFF00"/>
                </a:solidFill>
              </a:rPr>
              <a:t>• </a:t>
            </a:r>
            <a:r>
              <a:rPr lang="en-US" altLang="ko-KR" sz="2000" dirty="0" smtClean="0"/>
              <a:t>reaction products can have low energies</a:t>
            </a:r>
          </a:p>
          <a:p>
            <a:r>
              <a:rPr lang="en-US" altLang="ko-KR" sz="2000" dirty="0">
                <a:solidFill>
                  <a:srgbClr val="FFFF00"/>
                </a:solidFill>
              </a:rPr>
              <a:t>• </a:t>
            </a:r>
            <a:r>
              <a:rPr lang="en-US" altLang="ko-KR" sz="2000" dirty="0" smtClean="0"/>
              <a:t>high efficiency, high-solid-angle coverage for particle detection</a:t>
            </a:r>
          </a:p>
          <a:p>
            <a:r>
              <a:rPr lang="en-US" altLang="ko-KR" sz="2000" dirty="0">
                <a:solidFill>
                  <a:srgbClr val="FFFF00"/>
                </a:solidFill>
              </a:rPr>
              <a:t>•</a:t>
            </a:r>
            <a:r>
              <a:rPr lang="en-US" altLang="ko-KR" sz="2000" dirty="0" smtClean="0"/>
              <a:t> recoil/</a:t>
            </a:r>
            <a:r>
              <a:rPr lang="en-US" altLang="ko-KR" sz="2000" i="1" dirty="0" smtClean="0">
                <a:latin typeface="Symbol" pitchFamily="18" charset="2"/>
              </a:rPr>
              <a:t>g</a:t>
            </a:r>
            <a:r>
              <a:rPr lang="en-US" altLang="ko-KR" sz="2000" dirty="0" smtClean="0"/>
              <a:t> detection</a:t>
            </a:r>
          </a:p>
        </p:txBody>
      </p:sp>
    </p:spTree>
    <p:extLst>
      <p:ext uri="{BB962C8B-B14F-4D97-AF65-F5344CB8AC3E}">
        <p14:creationId xmlns:p14="http://schemas.microsoft.com/office/powerpoint/2010/main" val="110487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aseline="30000" dirty="0" smtClean="0"/>
              <a:t>132</a:t>
            </a:r>
            <a:r>
              <a:rPr lang="en-US" altLang="ko-KR" dirty="0" smtClean="0"/>
              <a:t>Sn(</a:t>
            </a:r>
            <a:r>
              <a:rPr lang="en-US" altLang="ko-KR" i="1" dirty="0" err="1" smtClean="0"/>
              <a:t>d,p</a:t>
            </a:r>
            <a:r>
              <a:rPr lang="en-US" altLang="ko-KR" dirty="0" smtClean="0"/>
              <a:t>)</a:t>
            </a:r>
            <a:r>
              <a:rPr lang="en-US" altLang="ko-KR" baseline="30000" dirty="0" smtClean="0"/>
              <a:t>133</a:t>
            </a:r>
            <a:r>
              <a:rPr lang="en-US" altLang="ko-KR" dirty="0" smtClean="0"/>
              <a:t>Sn kinematics</a:t>
            </a:r>
            <a:endParaRPr lang="ko-KR" altLang="en-US" dirty="0"/>
          </a:p>
        </p:txBody>
      </p:sp>
      <p:pic>
        <p:nvPicPr>
          <p:cNvPr id="4" name="Picture 18" descr="compari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652" y="1001100"/>
            <a:ext cx="6264696" cy="4855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68000" y="1628800"/>
            <a:ext cx="6408000" cy="369332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• unfavorable kinematics → Reduced Q-value Resolution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68000" y="2390400"/>
            <a:ext cx="6408000" cy="646331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• The technique is applicable to all isotopes which can be made into a beam</a:t>
            </a:r>
            <a:endParaRPr lang="en-US" altLang="ko-K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7644" y="3429000"/>
            <a:ext cx="6408712" cy="36933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rgbClr val="002060"/>
                </a:solidFill>
              </a:rPr>
              <a:t>• In many cases, it’s impossible to use radioactive target!</a:t>
            </a:r>
            <a:r>
              <a:rPr lang="en-US" altLang="ko-KR" dirty="0" smtClean="0">
                <a:solidFill>
                  <a:srgbClr val="002060"/>
                </a:solidFill>
              </a:rPr>
              <a:t> </a:t>
            </a:r>
            <a:endParaRPr lang="en-US" altLang="ko-K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7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Needs in experimental nuclear astrophysics &amp; structure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4719335"/>
            <a:ext cx="351121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b="1" dirty="0" smtClean="0">
                <a:solidFill>
                  <a:srgbClr val="FFFF00"/>
                </a:solidFill>
              </a:rPr>
              <a:t>• excellent exotic beams</a:t>
            </a:r>
          </a:p>
          <a:p>
            <a:pPr>
              <a:spcAft>
                <a:spcPts val="1200"/>
              </a:spcAft>
            </a:pPr>
            <a:r>
              <a:rPr lang="en-US" altLang="ko-KR" b="1" dirty="0" smtClean="0">
                <a:solidFill>
                  <a:srgbClr val="FFFF00"/>
                </a:solidFill>
              </a:rPr>
              <a:t>• durable, pure targets</a:t>
            </a:r>
          </a:p>
          <a:p>
            <a:pPr>
              <a:spcAft>
                <a:spcPts val="1200"/>
              </a:spcAft>
            </a:pPr>
            <a:r>
              <a:rPr lang="en-US" altLang="ko-KR" b="1" dirty="0" smtClean="0">
                <a:solidFill>
                  <a:srgbClr val="FFFF00"/>
                </a:solidFill>
              </a:rPr>
              <a:t>• pioneering detection system</a:t>
            </a:r>
          </a:p>
          <a:p>
            <a:pPr>
              <a:spcAft>
                <a:spcPts val="1200"/>
              </a:spcAft>
            </a:pPr>
            <a:r>
              <a:rPr lang="en-US" altLang="ko-KR" b="1" dirty="0" smtClean="0">
                <a:solidFill>
                  <a:srgbClr val="FFFF00"/>
                </a:solidFill>
              </a:rPr>
              <a:t>• detection of heavy recoils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628800"/>
            <a:ext cx="229947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b="1" dirty="0" smtClean="0">
                <a:solidFill>
                  <a:srgbClr val="FFFF00"/>
                </a:solidFill>
              </a:rPr>
              <a:t>• </a:t>
            </a:r>
            <a:r>
              <a:rPr lang="en-US" altLang="ko-KR" b="1" dirty="0" err="1" smtClean="0">
                <a:solidFill>
                  <a:srgbClr val="FFFF00"/>
                </a:solidFill>
              </a:rPr>
              <a:t>radiative</a:t>
            </a:r>
            <a:r>
              <a:rPr lang="en-US" altLang="ko-KR" b="1" dirty="0" smtClean="0">
                <a:solidFill>
                  <a:srgbClr val="FFFF00"/>
                </a:solidFill>
              </a:rPr>
              <a:t> capture</a:t>
            </a:r>
          </a:p>
          <a:p>
            <a:pPr>
              <a:spcAft>
                <a:spcPts val="1200"/>
              </a:spcAft>
            </a:pPr>
            <a:r>
              <a:rPr lang="en-US" altLang="ko-KR" b="1" dirty="0">
                <a:solidFill>
                  <a:srgbClr val="FFFF00"/>
                </a:solidFill>
              </a:rPr>
              <a:t> </a:t>
            </a:r>
            <a:r>
              <a:rPr lang="en-US" altLang="ko-KR" b="1" dirty="0" smtClean="0">
                <a:solidFill>
                  <a:srgbClr val="FFFF00"/>
                </a:solidFill>
              </a:rPr>
              <a:t> - (</a:t>
            </a:r>
            <a:r>
              <a:rPr lang="en-US" altLang="ko-KR" b="1" i="1" dirty="0" err="1">
                <a:solidFill>
                  <a:srgbClr val="FFFF00"/>
                </a:solidFill>
              </a:rPr>
              <a:t>p,</a:t>
            </a:r>
            <a:r>
              <a:rPr lang="en-US" altLang="ko-KR" b="1" i="1" dirty="0" err="1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en-US" altLang="ko-KR" b="1" dirty="0">
                <a:solidFill>
                  <a:srgbClr val="FFFF00"/>
                </a:solidFill>
              </a:rPr>
              <a:t>), (</a:t>
            </a:r>
            <a:r>
              <a:rPr lang="en-US" altLang="ko-KR" b="1" i="1" dirty="0" err="1">
                <a:solidFill>
                  <a:srgbClr val="FFFF00"/>
                </a:solidFill>
                <a:latin typeface="Symbol" pitchFamily="18" charset="2"/>
              </a:rPr>
              <a:t>a</a:t>
            </a:r>
            <a:r>
              <a:rPr lang="en-US" altLang="ko-KR" b="1" i="1" dirty="0" err="1">
                <a:solidFill>
                  <a:srgbClr val="FFFF00"/>
                </a:solidFill>
              </a:rPr>
              <a:t>,</a:t>
            </a:r>
            <a:r>
              <a:rPr lang="en-US" altLang="ko-KR" b="1" i="1" dirty="0" err="1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en-US" altLang="ko-KR" b="1" dirty="0">
                <a:solidFill>
                  <a:srgbClr val="FFFF00"/>
                </a:solidFill>
              </a:rPr>
              <a:t>)</a:t>
            </a:r>
            <a:endParaRPr lang="en-US" altLang="ko-KR" b="1" dirty="0" smtClean="0">
              <a:solidFill>
                <a:srgbClr val="FFFF00"/>
              </a:solidFill>
            </a:endParaRPr>
          </a:p>
          <a:p>
            <a:pPr>
              <a:spcAft>
                <a:spcPts val="1200"/>
              </a:spcAft>
            </a:pPr>
            <a:r>
              <a:rPr lang="en-US" altLang="ko-KR" b="1" dirty="0" smtClean="0">
                <a:solidFill>
                  <a:srgbClr val="FFFF00"/>
                </a:solidFill>
              </a:rPr>
              <a:t>• transfer reactions</a:t>
            </a:r>
          </a:p>
          <a:p>
            <a:pPr>
              <a:spcAft>
                <a:spcPts val="1200"/>
              </a:spcAft>
            </a:pPr>
            <a:r>
              <a:rPr lang="en-US" altLang="ko-KR" b="1" dirty="0">
                <a:solidFill>
                  <a:srgbClr val="FFFF00"/>
                </a:solidFill>
              </a:rPr>
              <a:t> </a:t>
            </a:r>
            <a:r>
              <a:rPr lang="en-US" altLang="ko-KR" b="1" dirty="0" smtClean="0">
                <a:solidFill>
                  <a:srgbClr val="FFFF00"/>
                </a:solidFill>
              </a:rPr>
              <a:t> - (</a:t>
            </a:r>
            <a:r>
              <a:rPr lang="en-US" altLang="ko-KR" b="1" i="1" dirty="0" err="1" smtClean="0">
                <a:solidFill>
                  <a:srgbClr val="FFFF00"/>
                </a:solidFill>
              </a:rPr>
              <a:t>d,p</a:t>
            </a:r>
            <a:r>
              <a:rPr lang="en-US" altLang="ko-KR" b="1" dirty="0" smtClean="0">
                <a:solidFill>
                  <a:srgbClr val="FFFF00"/>
                </a:solidFill>
              </a:rPr>
              <a:t>), (</a:t>
            </a:r>
            <a:r>
              <a:rPr lang="en-US" altLang="ko-KR" b="1" baseline="30000" dirty="0" smtClean="0">
                <a:solidFill>
                  <a:srgbClr val="FFFF00"/>
                </a:solidFill>
              </a:rPr>
              <a:t>3</a:t>
            </a:r>
            <a:r>
              <a:rPr lang="en-US" altLang="ko-KR" b="1" dirty="0" smtClean="0">
                <a:solidFill>
                  <a:srgbClr val="FFFF00"/>
                </a:solidFill>
              </a:rPr>
              <a:t>He,</a:t>
            </a:r>
            <a:r>
              <a:rPr lang="en-US" altLang="ko-KR" b="1" i="1" dirty="0" smtClean="0">
                <a:solidFill>
                  <a:srgbClr val="FFFF00"/>
                </a:solidFill>
              </a:rPr>
              <a:t>d</a:t>
            </a:r>
            <a:r>
              <a:rPr lang="en-US" altLang="ko-KR" b="1" dirty="0" smtClean="0">
                <a:solidFill>
                  <a:srgbClr val="FFFF00"/>
                </a:solidFill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67730"/>
            <a:ext cx="5981444" cy="216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39071" y="2060848"/>
            <a:ext cx="418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baseline="30000" dirty="0" smtClean="0">
                <a:solidFill>
                  <a:srgbClr val="FF0000"/>
                </a:solidFill>
              </a:rPr>
              <a:t>132</a:t>
            </a:r>
            <a:r>
              <a:rPr lang="en-US" altLang="ko-KR" b="1" dirty="0" smtClean="0">
                <a:solidFill>
                  <a:srgbClr val="FF0000"/>
                </a:solidFill>
              </a:rPr>
              <a:t>Sn(</a:t>
            </a:r>
            <a:r>
              <a:rPr lang="en-US" altLang="ko-KR" b="1" i="1" dirty="0" err="1" smtClean="0">
                <a:solidFill>
                  <a:srgbClr val="FF0000"/>
                </a:solidFill>
              </a:rPr>
              <a:t>d,p</a:t>
            </a:r>
            <a:r>
              <a:rPr lang="en-US" altLang="ko-KR" b="1" dirty="0" smtClean="0">
                <a:solidFill>
                  <a:srgbClr val="FF0000"/>
                </a:solidFill>
              </a:rPr>
              <a:t>)</a:t>
            </a:r>
            <a:r>
              <a:rPr lang="en-US" altLang="ko-KR" b="1" baseline="30000" dirty="0" smtClean="0">
                <a:solidFill>
                  <a:srgbClr val="FF0000"/>
                </a:solidFill>
              </a:rPr>
              <a:t>133</a:t>
            </a:r>
            <a:r>
              <a:rPr lang="en-US" altLang="ko-KR" b="1" dirty="0" smtClean="0">
                <a:solidFill>
                  <a:srgbClr val="FF0000"/>
                </a:solidFill>
              </a:rPr>
              <a:t>Sn in inverse kinematics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7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Beams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54562" y="116632"/>
            <a:ext cx="2381934" cy="14311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dirty="0" smtClean="0"/>
              <a:t>• </a:t>
            </a:r>
            <a:r>
              <a:rPr lang="en-US" altLang="ko-KR" b="1" dirty="0" smtClean="0"/>
              <a:t>beams</a:t>
            </a:r>
          </a:p>
          <a:p>
            <a:pPr>
              <a:spcAft>
                <a:spcPts val="600"/>
              </a:spcAft>
            </a:pPr>
            <a:r>
              <a:rPr lang="en-US" altLang="ko-KR" dirty="0" smtClean="0"/>
              <a:t>• targets</a:t>
            </a:r>
          </a:p>
          <a:p>
            <a:pPr>
              <a:spcAft>
                <a:spcPts val="600"/>
              </a:spcAft>
            </a:pPr>
            <a:r>
              <a:rPr lang="en-US" altLang="ko-KR" dirty="0" smtClean="0"/>
              <a:t>• detector systems</a:t>
            </a:r>
          </a:p>
          <a:p>
            <a:pPr>
              <a:spcAft>
                <a:spcPts val="600"/>
              </a:spcAft>
            </a:pPr>
            <a:r>
              <a:rPr lang="en-US" altLang="ko-KR" dirty="0" smtClean="0"/>
              <a:t>• recoil spectrometer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99792" y="5733256"/>
            <a:ext cx="5400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The </a:t>
            </a:r>
            <a:r>
              <a:rPr lang="en-US" altLang="ko-KR" b="1" dirty="0" smtClean="0">
                <a:solidFill>
                  <a:srgbClr val="FF0000"/>
                </a:solidFill>
              </a:rPr>
              <a:t>RAON</a:t>
            </a:r>
            <a:r>
              <a:rPr lang="en-US" altLang="ko-KR" dirty="0" smtClean="0">
                <a:solidFill>
                  <a:schemeClr val="tx1"/>
                </a:solidFill>
              </a:rPr>
              <a:t> will push the frontiers of experimental nuclear physics further away from the stability!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Detection system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54562" y="116632"/>
            <a:ext cx="2381934" cy="1431161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dirty="0" smtClean="0"/>
              <a:t>• </a:t>
            </a:r>
            <a:r>
              <a:rPr lang="en-US" altLang="ko-KR" b="1" dirty="0" smtClean="0"/>
              <a:t>beams</a:t>
            </a:r>
          </a:p>
          <a:p>
            <a:pPr>
              <a:spcAft>
                <a:spcPts val="600"/>
              </a:spcAft>
            </a:pPr>
            <a:r>
              <a:rPr lang="en-US" altLang="ko-KR" dirty="0" smtClean="0"/>
              <a:t>• targets</a:t>
            </a:r>
          </a:p>
          <a:p>
            <a:pPr>
              <a:spcAft>
                <a:spcPts val="600"/>
              </a:spcAft>
            </a:pPr>
            <a:r>
              <a:rPr lang="en-US" altLang="ko-KR" dirty="0" smtClean="0"/>
              <a:t>• </a:t>
            </a:r>
            <a:r>
              <a:rPr lang="en-US" altLang="ko-KR" b="1" dirty="0" smtClean="0"/>
              <a:t>detector systems</a:t>
            </a:r>
          </a:p>
          <a:p>
            <a:pPr>
              <a:spcAft>
                <a:spcPts val="600"/>
              </a:spcAft>
            </a:pPr>
            <a:r>
              <a:rPr lang="en-US" altLang="ko-KR" dirty="0" smtClean="0"/>
              <a:t>• recoil spectrometer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1498" y="6011996"/>
            <a:ext cx="6855788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dirty="0" smtClean="0"/>
              <a:t>High efficiency, high solid angle coverage for particle detection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248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#### Down\사본 -Picture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8723"/>
            <a:ext cx="6926888" cy="472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Heavy recoil separation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116632"/>
            <a:ext cx="2500877" cy="14311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dirty="0" smtClean="0"/>
              <a:t>• </a:t>
            </a:r>
            <a:r>
              <a:rPr lang="en-US" altLang="ko-KR" b="1" dirty="0" smtClean="0"/>
              <a:t>beams</a:t>
            </a:r>
          </a:p>
          <a:p>
            <a:pPr>
              <a:spcAft>
                <a:spcPts val="600"/>
              </a:spcAft>
            </a:pPr>
            <a:r>
              <a:rPr lang="en-US" altLang="ko-KR" dirty="0" smtClean="0"/>
              <a:t>• targets</a:t>
            </a:r>
          </a:p>
          <a:p>
            <a:pPr>
              <a:spcAft>
                <a:spcPts val="600"/>
              </a:spcAft>
            </a:pPr>
            <a:r>
              <a:rPr lang="en-US" altLang="ko-KR" dirty="0" smtClean="0"/>
              <a:t>• </a:t>
            </a:r>
            <a:r>
              <a:rPr lang="en-US" altLang="ko-KR" b="1" dirty="0" smtClean="0"/>
              <a:t>detector systems</a:t>
            </a:r>
          </a:p>
          <a:p>
            <a:pPr>
              <a:spcAft>
                <a:spcPts val="600"/>
              </a:spcAft>
            </a:pPr>
            <a:r>
              <a:rPr lang="en-US" altLang="ko-KR" dirty="0" smtClean="0"/>
              <a:t>• </a:t>
            </a:r>
            <a:r>
              <a:rPr lang="en-US" altLang="ko-KR" b="1" dirty="0" smtClean="0"/>
              <a:t>recoil spectrometer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52127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What about targets?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1313473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00B0F0"/>
                </a:solidFill>
              </a:rPr>
              <a:t>• Foils:</a:t>
            </a:r>
          </a:p>
          <a:p>
            <a:r>
              <a:rPr lang="en-US" altLang="ko-KR" sz="2000" dirty="0" smtClean="0">
                <a:solidFill>
                  <a:srgbClr val="FFC000"/>
                </a:solidFill>
              </a:rPr>
              <a:t>  may require backing materials, </a:t>
            </a:r>
          </a:p>
          <a:p>
            <a:r>
              <a:rPr lang="en-US" altLang="ko-KR" sz="2000" dirty="0" smtClean="0">
                <a:solidFill>
                  <a:srgbClr val="FFC000"/>
                </a:solidFill>
              </a:rPr>
              <a:t>  suffer from </a:t>
            </a:r>
            <a:r>
              <a:rPr lang="en-US" altLang="ko-KR" sz="2000" dirty="0" err="1" smtClean="0">
                <a:solidFill>
                  <a:srgbClr val="FFC000"/>
                </a:solidFill>
              </a:rPr>
              <a:t>inhomogeneities</a:t>
            </a:r>
            <a:r>
              <a:rPr lang="en-US" altLang="ko-KR" sz="2000" dirty="0" smtClean="0">
                <a:solidFill>
                  <a:srgbClr val="FFC000"/>
                </a:solidFill>
              </a:rPr>
              <a:t>, and </a:t>
            </a:r>
          </a:p>
          <a:p>
            <a:r>
              <a:rPr lang="en-US" altLang="ko-KR" sz="2000" dirty="0" smtClean="0">
                <a:solidFill>
                  <a:srgbClr val="FFC000"/>
                </a:solidFill>
              </a:rPr>
              <a:t>  be plagued with contaminants</a:t>
            </a:r>
            <a:endParaRPr lang="en-US" altLang="ko-KR" sz="2000" baseline="30000" dirty="0" smtClean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509120"/>
            <a:ext cx="60486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00B0F0"/>
                </a:solidFill>
              </a:rPr>
              <a:t>• Gas cells:</a:t>
            </a:r>
          </a:p>
          <a:p>
            <a:r>
              <a:rPr lang="en-US" altLang="ko-KR" sz="2000" dirty="0">
                <a:solidFill>
                  <a:srgbClr val="FFC000"/>
                </a:solidFill>
              </a:rPr>
              <a:t> </a:t>
            </a:r>
            <a:r>
              <a:rPr lang="en-US" altLang="ko-KR" sz="2000" dirty="0" smtClean="0">
                <a:solidFill>
                  <a:srgbClr val="FFC000"/>
                </a:solidFill>
              </a:rPr>
              <a:t> require reasonably thick windows</a:t>
            </a:r>
          </a:p>
          <a:p>
            <a:pPr marL="285750" indent="-285750">
              <a:buFontTx/>
              <a:buChar char="-"/>
            </a:pPr>
            <a:endParaRPr lang="en-US" altLang="ko-KR" sz="2000" dirty="0" smtClean="0">
              <a:solidFill>
                <a:srgbClr val="FFC000"/>
              </a:solidFill>
            </a:endParaRPr>
          </a:p>
          <a:p>
            <a:r>
              <a:rPr lang="en-US" altLang="ko-KR" sz="2000" b="1" dirty="0">
                <a:solidFill>
                  <a:srgbClr val="00B0F0"/>
                </a:solidFill>
              </a:rPr>
              <a:t>• </a:t>
            </a:r>
            <a:r>
              <a:rPr lang="en-US" altLang="ko-KR" sz="2000" b="1" dirty="0" smtClean="0">
                <a:solidFill>
                  <a:srgbClr val="00B0F0"/>
                </a:solidFill>
              </a:rPr>
              <a:t>Extended (windowless) gas targets:</a:t>
            </a:r>
          </a:p>
          <a:p>
            <a:r>
              <a:rPr lang="en-US" altLang="ko-KR" sz="2000" dirty="0">
                <a:solidFill>
                  <a:srgbClr val="FFC000"/>
                </a:solidFill>
              </a:rPr>
              <a:t> </a:t>
            </a:r>
            <a:r>
              <a:rPr lang="en-US" altLang="ko-KR" sz="2000" dirty="0" smtClean="0">
                <a:solidFill>
                  <a:srgbClr val="FFC000"/>
                </a:solidFill>
              </a:rPr>
              <a:t> can’t be used to measure angular distributions</a:t>
            </a:r>
          </a:p>
        </p:txBody>
      </p:sp>
    </p:spTree>
    <p:extLst>
      <p:ext uri="{BB962C8B-B14F-4D97-AF65-F5344CB8AC3E}">
        <p14:creationId xmlns:p14="http://schemas.microsoft.com/office/powerpoint/2010/main" val="38482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Target constraints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9453" y="1091059"/>
            <a:ext cx="856509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b="1" dirty="0"/>
              <a:t>•</a:t>
            </a:r>
            <a:r>
              <a:rPr lang="en-US" altLang="ko-KR" dirty="0" smtClean="0"/>
              <a:t> To play nicely with the new exotic </a:t>
            </a:r>
            <a:r>
              <a:rPr lang="en-US" altLang="ko-KR" b="1" dirty="0" smtClean="0">
                <a:solidFill>
                  <a:srgbClr val="FF0000"/>
                </a:solidFill>
              </a:rPr>
              <a:t>beams</a:t>
            </a:r>
            <a:r>
              <a:rPr lang="en-US" altLang="ko-KR" dirty="0" smtClean="0"/>
              <a:t> and high-segmentation, large-solid-angle </a:t>
            </a:r>
            <a:r>
              <a:rPr lang="en-US" altLang="ko-KR" b="1" dirty="0" smtClean="0">
                <a:solidFill>
                  <a:srgbClr val="FF0000"/>
                </a:solidFill>
              </a:rPr>
              <a:t>detector</a:t>
            </a:r>
            <a:r>
              <a:rPr lang="en-US" altLang="ko-KR" dirty="0" smtClean="0"/>
              <a:t> systems, a </a:t>
            </a:r>
            <a:r>
              <a:rPr lang="en-US" altLang="ko-KR" b="1" dirty="0" smtClean="0">
                <a:solidFill>
                  <a:srgbClr val="FF0000"/>
                </a:solidFill>
              </a:rPr>
              <a:t>target</a:t>
            </a:r>
            <a:r>
              <a:rPr lang="en-US" altLang="ko-KR" dirty="0" smtClean="0"/>
              <a:t> is needed which is dense, highly localized, and pure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altLang="ko-KR" b="1" dirty="0" smtClean="0">
                <a:solidFill>
                  <a:srgbClr val="FF0000"/>
                </a:solidFill>
              </a:rPr>
              <a:t>dense</a:t>
            </a:r>
            <a:r>
              <a:rPr lang="en-US" altLang="ko-KR" dirty="0" smtClean="0"/>
              <a:t>: ~10</a:t>
            </a:r>
            <a:r>
              <a:rPr lang="en-US" altLang="ko-KR" baseline="30000" dirty="0" smtClean="0"/>
              <a:t>19</a:t>
            </a:r>
            <a:r>
              <a:rPr lang="en-US" altLang="ko-KR" dirty="0" smtClean="0"/>
              <a:t> nuclei/cm</a:t>
            </a:r>
            <a:r>
              <a:rPr lang="en-US" altLang="ko-KR" baseline="30000" dirty="0" smtClean="0"/>
              <a:t>2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altLang="ko-KR" b="1" dirty="0" smtClean="0">
                <a:solidFill>
                  <a:srgbClr val="FF0000"/>
                </a:solidFill>
              </a:rPr>
              <a:t>localized</a:t>
            </a:r>
            <a:r>
              <a:rPr lang="en-US" altLang="ko-KR" dirty="0" smtClean="0"/>
              <a:t>: target size ~ beam spot size, and thin to prevent energy loss and straggling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altLang="ko-KR" b="1" dirty="0" smtClean="0">
                <a:solidFill>
                  <a:srgbClr val="FF0000"/>
                </a:solidFill>
              </a:rPr>
              <a:t>pure</a:t>
            </a:r>
            <a:r>
              <a:rPr lang="en-US" altLang="ko-KR" dirty="0" smtClean="0"/>
              <a:t>: scattered contaminants contribute to background, which can’t be tolerated in low-statistics measurements</a:t>
            </a:r>
          </a:p>
        </p:txBody>
      </p:sp>
      <p:pic>
        <p:nvPicPr>
          <p:cNvPr id="1026" name="Picture 2" descr="D:\Work\# 위탁과제\JENSA\Presentations\jensa_600dp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9449" y="4077072"/>
            <a:ext cx="4176464" cy="19934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87961" y="4265037"/>
            <a:ext cx="1720343" cy="178510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b="1" dirty="0" smtClean="0"/>
              <a:t>J</a:t>
            </a:r>
            <a:r>
              <a:rPr lang="en-US" altLang="ko-KR" dirty="0" smtClean="0"/>
              <a:t>et</a:t>
            </a:r>
          </a:p>
          <a:p>
            <a:pPr>
              <a:spcAft>
                <a:spcPts val="600"/>
              </a:spcAft>
            </a:pPr>
            <a:r>
              <a:rPr lang="en-US" altLang="ko-KR" b="1" dirty="0" smtClean="0"/>
              <a:t>E</a:t>
            </a:r>
            <a:r>
              <a:rPr lang="en-US" altLang="ko-KR" dirty="0" smtClean="0"/>
              <a:t>xperiments in</a:t>
            </a:r>
          </a:p>
          <a:p>
            <a:pPr>
              <a:spcAft>
                <a:spcPts val="600"/>
              </a:spcAft>
            </a:pPr>
            <a:r>
              <a:rPr lang="en-US" altLang="ko-KR" b="1" dirty="0" smtClean="0"/>
              <a:t>N</a:t>
            </a:r>
            <a:r>
              <a:rPr lang="en-US" altLang="ko-KR" dirty="0" smtClean="0"/>
              <a:t>uclear</a:t>
            </a:r>
          </a:p>
          <a:p>
            <a:pPr>
              <a:spcAft>
                <a:spcPts val="600"/>
              </a:spcAft>
            </a:pPr>
            <a:r>
              <a:rPr lang="en-US" altLang="ko-KR" b="1" dirty="0" smtClean="0"/>
              <a:t>S</a:t>
            </a:r>
            <a:r>
              <a:rPr lang="en-US" altLang="ko-KR" dirty="0" smtClean="0"/>
              <a:t>tructure and</a:t>
            </a:r>
          </a:p>
          <a:p>
            <a:pPr>
              <a:spcAft>
                <a:spcPts val="600"/>
              </a:spcAft>
            </a:pPr>
            <a:r>
              <a:rPr lang="en-US" altLang="ko-KR" b="1" dirty="0" smtClean="0"/>
              <a:t>A</a:t>
            </a:r>
            <a:r>
              <a:rPr lang="en-US" altLang="ko-KR" dirty="0" smtClean="0"/>
              <a:t>strophysics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10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760" y="5745450"/>
            <a:ext cx="8892480" cy="707886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tx1"/>
                </a:solidFill>
              </a:rPr>
              <a:t>By creating a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jet</a:t>
            </a:r>
            <a:r>
              <a:rPr lang="en-US" altLang="ko-KR" sz="2000" dirty="0" smtClean="0">
                <a:solidFill>
                  <a:schemeClr val="tx1"/>
                </a:solidFill>
              </a:rPr>
              <a:t> of light gas (H or He) with the correct engineering,</a:t>
            </a:r>
          </a:p>
          <a:p>
            <a:r>
              <a:rPr lang="en-US" altLang="ko-KR" sz="2000" dirty="0" smtClean="0">
                <a:solidFill>
                  <a:schemeClr val="tx1"/>
                </a:solidFill>
              </a:rPr>
              <a:t>a target that is dense, pure, homogeneous, and localized can be produced!</a:t>
            </a:r>
          </a:p>
        </p:txBody>
      </p:sp>
    </p:spTree>
    <p:extLst>
      <p:ext uri="{BB962C8B-B14F-4D97-AF65-F5344CB8AC3E}">
        <p14:creationId xmlns:p14="http://schemas.microsoft.com/office/powerpoint/2010/main" val="338085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04389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200" b="1" dirty="0" smtClean="0">
                <a:latin typeface="Comic Sans MS" pitchFamily="66" charset="0"/>
              </a:rPr>
              <a:t>Basic components</a:t>
            </a:r>
            <a:endParaRPr lang="ko-KR" altLang="en-US" sz="2200" b="1" dirty="0">
              <a:latin typeface="Comic Sans MS" pitchFamily="66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87114052"/>
              </p:ext>
            </p:extLst>
          </p:nvPr>
        </p:nvGraphicFramePr>
        <p:xfrm>
          <a:off x="457200" y="685800"/>
          <a:ext cx="8219256" cy="5479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 rot="1970962">
            <a:off x="3823530" y="2423388"/>
            <a:ext cx="558050" cy="2072286"/>
            <a:chOff x="2207616" y="3261610"/>
            <a:chExt cx="558050" cy="441020"/>
          </a:xfrm>
          <a:scene3d>
            <a:camera prst="orthographicFront"/>
            <a:lightRig rig="flat" dir="t"/>
          </a:scene3d>
        </p:grpSpPr>
        <p:sp>
          <p:nvSpPr>
            <p:cNvPr id="6" name="Right Arrow 5"/>
            <p:cNvSpPr/>
            <p:nvPr/>
          </p:nvSpPr>
          <p:spPr>
            <a:xfrm rot="15120000">
              <a:off x="2266131" y="3203095"/>
              <a:ext cx="441020" cy="558050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ight Arrow 4"/>
            <p:cNvSpPr/>
            <p:nvPr/>
          </p:nvSpPr>
          <p:spPr>
            <a:xfrm rot="25920000">
              <a:off x="2352726" y="3377620"/>
              <a:ext cx="308714" cy="334830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0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58895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ght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right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7121</TotalTime>
  <Words>618</Words>
  <Application>Microsoft Office PowerPoint</Application>
  <PresentationFormat>On-screen Show (4:3)</PresentationFormat>
  <Paragraphs>130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Bright Master</vt:lpstr>
      <vt:lpstr>1_Bright Master</vt:lpstr>
      <vt:lpstr>Gas jet target system for KOBRA</vt:lpstr>
      <vt:lpstr>Needs in experimental nuclear astrophysics &amp; structure</vt:lpstr>
      <vt:lpstr>Beams</vt:lpstr>
      <vt:lpstr>Detection system</vt:lpstr>
      <vt:lpstr>Heavy recoil separation</vt:lpstr>
      <vt:lpstr>What about targets?</vt:lpstr>
      <vt:lpstr>Target constraints</vt:lpstr>
      <vt:lpstr>Solution</vt:lpstr>
      <vt:lpstr>PowerPoint Presentation</vt:lpstr>
      <vt:lpstr>Nozzle block</vt:lpstr>
      <vt:lpstr>PowerPoint Presentation</vt:lpstr>
      <vt:lpstr>Differential Pumping System</vt:lpstr>
      <vt:lpstr>PowerPoint Presentation</vt:lpstr>
      <vt:lpstr>Experimental Campaigns</vt:lpstr>
      <vt:lpstr>PowerPoint Presentation</vt:lpstr>
      <vt:lpstr>PowerPoint Presentation</vt:lpstr>
      <vt:lpstr>Funds</vt:lpstr>
      <vt:lpstr>What about targets?</vt:lpstr>
      <vt:lpstr>132Sn(d,p)133Sn kinematics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Cooking up elements in the Universe: Recent activities at HRIBF</dc:title>
  <dc:creator>mmp98</dc:creator>
  <cp:lastModifiedBy>mmp98</cp:lastModifiedBy>
  <cp:revision>869</cp:revision>
  <dcterms:created xsi:type="dcterms:W3CDTF">2012-02-22T02:50:41Z</dcterms:created>
  <dcterms:modified xsi:type="dcterms:W3CDTF">2012-12-15T06:58:26Z</dcterms:modified>
</cp:coreProperties>
</file>