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62" r:id="rId2"/>
    <p:sldId id="298" r:id="rId3"/>
    <p:sldId id="309" r:id="rId4"/>
    <p:sldId id="279" r:id="rId5"/>
    <p:sldId id="277" r:id="rId6"/>
    <p:sldId id="299" r:id="rId7"/>
    <p:sldId id="276" r:id="rId8"/>
    <p:sldId id="278" r:id="rId9"/>
    <p:sldId id="290" r:id="rId10"/>
    <p:sldId id="280" r:id="rId11"/>
    <p:sldId id="281" r:id="rId12"/>
    <p:sldId id="282" r:id="rId13"/>
    <p:sldId id="283" r:id="rId14"/>
    <p:sldId id="295" r:id="rId15"/>
    <p:sldId id="284" r:id="rId16"/>
    <p:sldId id="285" r:id="rId17"/>
    <p:sldId id="286" r:id="rId18"/>
    <p:sldId id="287" r:id="rId19"/>
    <p:sldId id="288" r:id="rId20"/>
    <p:sldId id="289" r:id="rId21"/>
    <p:sldId id="291" r:id="rId22"/>
    <p:sldId id="263" r:id="rId23"/>
    <p:sldId id="300" r:id="rId24"/>
    <p:sldId id="301" r:id="rId25"/>
    <p:sldId id="310" r:id="rId26"/>
    <p:sldId id="302" r:id="rId27"/>
    <p:sldId id="273" r:id="rId28"/>
    <p:sldId id="312" r:id="rId29"/>
    <p:sldId id="313" r:id="rId30"/>
    <p:sldId id="304" r:id="rId31"/>
    <p:sldId id="315" r:id="rId32"/>
    <p:sldId id="271" r:id="rId33"/>
    <p:sldId id="274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294" r:id="rId49"/>
    <p:sldId id="297" r:id="rId50"/>
    <p:sldId id="257" r:id="rId51"/>
    <p:sldId id="296" r:id="rId52"/>
    <p:sldId id="331" r:id="rId53"/>
    <p:sldId id="332" r:id="rId54"/>
    <p:sldId id="293" r:id="rId55"/>
    <p:sldId id="292" r:id="rId56"/>
    <p:sldId id="307" r:id="rId57"/>
    <p:sldId id="275" r:id="rId58"/>
    <p:sldId id="256" r:id="rId59"/>
    <p:sldId id="305" r:id="rId60"/>
    <p:sldId id="306" r:id="rId61"/>
    <p:sldId id="272" r:id="rId62"/>
    <p:sldId id="267" r:id="rId63"/>
  </p:sldIdLst>
  <p:sldSz cx="9144000" cy="6858000" type="screen4x3"/>
  <p:notesSz cx="6794500" cy="9931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6" autoAdjust="0"/>
    <p:restoredTop sz="94710" autoAdjust="0"/>
  </p:normalViewPr>
  <p:slideViewPr>
    <p:cSldViewPr>
      <p:cViewPr varScale="1">
        <p:scale>
          <a:sx n="74" d="100"/>
          <a:sy n="74" d="100"/>
        </p:scale>
        <p:origin x="-6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36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7.xml"/><Relationship Id="rId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8E95-0FE7-4223-982E-0F5042B90F33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7151E-2898-45B5-BC68-952D0D246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8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5EB68D8-AFC2-41D8-A692-EB305B413B0B}" type="slidenum">
              <a:rPr lang="en-US" altLang="ja-JP" sz="1200" smtClean="0">
                <a:latin typeface="Arial" pitchFamily="34" charset="0"/>
              </a:rPr>
              <a:pPr eaLnBrk="1" hangingPunct="1"/>
              <a:t>12</a:t>
            </a:fld>
            <a:endParaRPr lang="en-US" altLang="ja-JP" sz="1200" smtClean="0">
              <a:latin typeface="Arial" pitchFamily="34" charset="0"/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96F02FC6-34AE-40A1-A984-21B078D036FF}" type="slidenum">
              <a:rPr lang="en-US" altLang="ja-JP" sz="1200"/>
              <a:pPr algn="r" eaLnBrk="1" hangingPunct="1"/>
              <a:t>12</a:t>
            </a:fld>
            <a:endParaRPr lang="en-US" altLang="ja-JP" sz="1200"/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solidFill>
            <a:srgbClr val="FFFFFF"/>
          </a:solidFill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16872" indent="-275720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02881" indent="-220576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44033" indent="-220576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985185" indent="-220576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FAFC98A4-F5A1-4649-9A63-68DEDAFD5461}" type="slidenum">
              <a:rPr lang="en-US" altLang="ja-JP" sz="1200">
                <a:latin typeface="Arial" pitchFamily="34" charset="0"/>
              </a:rPr>
              <a:pPr eaLnBrk="1" hangingPunct="1"/>
              <a:t>36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2629" y="745586"/>
            <a:ext cx="4893802" cy="372177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61" y="4718455"/>
            <a:ext cx="5846430" cy="44673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16872" indent="-275720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02881" indent="-220576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44033" indent="-220576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985185" indent="-220576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D15B7BFE-FECA-4327-8096-C6FFCEA70690}" type="slidenum">
              <a:rPr lang="en-US" altLang="ja-JP" sz="1200">
                <a:latin typeface="Arial" pitchFamily="34" charset="0"/>
              </a:rPr>
              <a:pPr eaLnBrk="1" hangingPunct="1"/>
              <a:t>37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2629" y="745586"/>
            <a:ext cx="4893802" cy="372177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61" y="4718455"/>
            <a:ext cx="5846430" cy="44673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4971" y="-12812076"/>
            <a:ext cx="17837082" cy="13563824"/>
          </a:xfrm>
          <a:ln/>
        </p:spPr>
      </p:sp>
      <p:sp>
        <p:nvSpPr>
          <p:cNvPr id="1034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  <p:sp>
        <p:nvSpPr>
          <p:cNvPr id="10342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16872" indent="-275720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02881" indent="-220576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44033" indent="-220576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985185" indent="-220576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22F4D33-94F8-486D-9A24-19FAD200A43D}" type="slidenum">
              <a:rPr lang="en-US" altLang="ja-JP" sz="1200" b="1">
                <a:solidFill>
                  <a:srgbClr val="1F497D"/>
                </a:solidFill>
                <a:latin typeface="Arial" pitchFamily="34" charset="0"/>
                <a:ea typeface="ＭＳ 明朝" pitchFamily="17" charset="-128"/>
              </a:rPr>
              <a:pPr eaLnBrk="1" hangingPunct="1"/>
              <a:t>42</a:t>
            </a:fld>
            <a:endParaRPr lang="en-US" altLang="ja-JP" sz="1200" b="1">
              <a:solidFill>
                <a:srgbClr val="1F497D"/>
              </a:solidFill>
              <a:latin typeface="Arial" pitchFamily="34" charset="0"/>
              <a:ea typeface="ＭＳ 明朝" pitchFamily="1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Emittance ?</a:t>
            </a:r>
            <a:endParaRPr lang="ja-JP" altLang="en-US" smtClean="0">
              <a:latin typeface="Arial" pitchFamily="34" charset="0"/>
            </a:endParaRPr>
          </a:p>
        </p:txBody>
      </p:sp>
      <p:sp>
        <p:nvSpPr>
          <p:cNvPr id="10445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09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16872" indent="-275720" defTabSz="911409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02881" indent="-220576" defTabSz="911409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44033" indent="-220576" defTabSz="911409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985185" indent="-220576" defTabSz="911409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26338" indent="-220576" defTabSz="9114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67490" indent="-220576" defTabSz="9114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08642" indent="-220576" defTabSz="9114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49794" indent="-220576" defTabSz="9114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67C818EB-8AC6-4431-AD9F-6DCE9A4F8326}" type="slidenum">
              <a:rPr lang="en-US" altLang="ja-JP" sz="1200">
                <a:latin typeface="Arial" pitchFamily="34" charset="0"/>
              </a:rPr>
              <a:pPr eaLnBrk="1" hangingPunct="1"/>
              <a:t>43</a:t>
            </a:fld>
            <a:endParaRPr lang="en-US" altLang="ja-JP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Emittance ?</a:t>
            </a:r>
            <a:endParaRPr lang="ja-JP" altLang="en-US" smtClean="0">
              <a:latin typeface="Arial" pitchFamily="34" charset="0"/>
            </a:endParaRPr>
          </a:p>
        </p:txBody>
      </p:sp>
      <p:sp>
        <p:nvSpPr>
          <p:cNvPr id="10547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09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16872" indent="-275720" defTabSz="911409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02881" indent="-220576" defTabSz="911409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44033" indent="-220576" defTabSz="911409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985185" indent="-220576" defTabSz="911409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26338" indent="-220576" defTabSz="9114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67490" indent="-220576" defTabSz="9114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08642" indent="-220576" defTabSz="9114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49794" indent="-220576" defTabSz="9114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7A9D6F16-017F-4692-8829-1211AD75525A}" type="slidenum">
              <a:rPr lang="en-US" altLang="ja-JP" sz="1200">
                <a:latin typeface="Arial" pitchFamily="34" charset="0"/>
              </a:rPr>
              <a:pPr eaLnBrk="1" hangingPunct="1"/>
              <a:t>46</a:t>
            </a:fld>
            <a:endParaRPr lang="en-US" altLang="ja-JP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11/1 2012 mail from Kwon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7151E-2898-45B5-BC68-952D0D24614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19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7151E-2898-45B5-BC68-952D0D24614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99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/>
              <a:t>NPA286, 523, 1977</a:t>
            </a:r>
            <a:endParaRPr lang="ja-JP" altLang="en-US" smtClean="0"/>
          </a:p>
        </p:txBody>
      </p:sp>
      <p:sp>
        <p:nvSpPr>
          <p:cNvPr id="1474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99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4926" indent="-282664" defTabSz="921799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0656" indent="-226131" defTabSz="921799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82918" indent="-226131" defTabSz="921799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35180" indent="-226131" defTabSz="921799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87442" indent="-226131" defTabSz="921799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39705" indent="-226131" defTabSz="921799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91967" indent="-226131" defTabSz="921799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44229" indent="-226131" defTabSz="921799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fld id="{6486CCAE-E288-4EEA-AE3E-D0F6C3D057CB}" type="slidenum">
              <a:rPr lang="en-US" altLang="ja-JP" sz="1200">
                <a:ea typeface="ＭＳ Ｐゴシック" pitchFamily="50" charset="-128"/>
              </a:rPr>
              <a:pPr eaLnBrk="1" hangingPunct="1"/>
              <a:t>61</a:t>
            </a:fld>
            <a:endParaRPr lang="en-US" altLang="ja-JP" sz="120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DC20FDD7-D117-4C94-A016-D9D6AE47E349}" type="slidenum">
              <a:rPr lang="en-US" altLang="ja-JP" sz="1200" smtClean="0">
                <a:latin typeface="Arial" pitchFamily="34" charset="0"/>
              </a:rPr>
              <a:pPr eaLnBrk="1" hangingPunct="1"/>
              <a:t>16</a:t>
            </a:fld>
            <a:endParaRPr lang="en-US" altLang="ja-JP" sz="1200" smtClean="0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b="1" smtClean="0">
                <a:latin typeface="Arial" pitchFamily="34" charset="0"/>
              </a:rPr>
              <a:t>cross section   2mb </a:t>
            </a:r>
            <a:r>
              <a:rPr lang="en-US" altLang="ja-JP" b="1" smtClean="0">
                <a:latin typeface="Arial" pitchFamily="34" charset="0"/>
                <a:sym typeface="Wingdings" pitchFamily="2" charset="2"/>
              </a:rPr>
              <a:t> 1.5 x 10**8 pps</a:t>
            </a:r>
            <a:endParaRPr lang="en-US" altLang="ja-JP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32710AF7-4840-45C7-A586-FA18055A1F13}" type="slidenum">
              <a:rPr lang="en-US" altLang="ja-JP" sz="1200" smtClean="0">
                <a:latin typeface="Arial" pitchFamily="34" charset="0"/>
              </a:rPr>
              <a:pPr eaLnBrk="1" hangingPunct="1"/>
              <a:t>17</a:t>
            </a:fld>
            <a:endParaRPr lang="en-US" altLang="ja-JP" sz="1200" smtClean="0">
              <a:latin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0938" cy="37211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2425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0B77E3F7-BA0A-4D75-9D78-94EEBD0DAEE7}" type="slidenum">
              <a:rPr lang="en-US" altLang="ja-JP" sz="1200" smtClean="0">
                <a:latin typeface="Arial" pitchFamily="34" charset="0"/>
              </a:rPr>
              <a:pPr eaLnBrk="1" hangingPunct="1"/>
              <a:t>18</a:t>
            </a:fld>
            <a:endParaRPr lang="en-US" altLang="ja-JP" sz="1200" smtClean="0">
              <a:latin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0938" cy="37211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2425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>
                <a:latin typeface="Arial" pitchFamily="34" charset="0"/>
              </a:rPr>
              <a:t>3x4=12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4DFDC539-7545-454B-8D56-6FCB7AB94ECA}" type="slidenum">
              <a:rPr lang="en-US" altLang="ja-JP" sz="1200" smtClean="0">
                <a:latin typeface="Arial" pitchFamily="34" charset="0"/>
              </a:rPr>
              <a:pPr eaLnBrk="1" hangingPunct="1"/>
              <a:t>19</a:t>
            </a:fld>
            <a:endParaRPr lang="en-US" altLang="ja-JP" sz="1200" smtClean="0">
              <a:latin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2425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36" eaLnBrk="0" hangingPunct="0"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16872" indent="-275720" defTabSz="917536" eaLnBrk="0" hangingPunct="0"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02881" indent="-220576" defTabSz="917536" eaLnBrk="0" hangingPunct="0"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44033" indent="-220576" defTabSz="917536" eaLnBrk="0" hangingPunct="0"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85185" indent="-220576" defTabSz="917536" eaLnBrk="0" hangingPunct="0"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26338" indent="-220576" defTabSz="917536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67490" indent="-220576" defTabSz="917536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08642" indent="-220576" defTabSz="917536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49794" indent="-220576" defTabSz="917536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fld id="{BA703D08-F646-4E79-8B7E-A68FDA6F4037}" type="slidenum">
              <a:rPr lang="en-US" altLang="ja-JP" sz="1200">
                <a:latin typeface="Arial" pitchFamily="34" charset="0"/>
                <a:ea typeface="ＭＳ Ｐゴシック" pitchFamily="50" charset="-128"/>
              </a:rPr>
              <a:pPr eaLnBrk="1" hangingPunct="1"/>
              <a:t>23</a:t>
            </a:fld>
            <a:endParaRPr lang="en-US" altLang="ja-JP" sz="120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00" eaLnBrk="0" hangingPunct="0"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16872" indent="-275720" defTabSz="920600" eaLnBrk="0" hangingPunct="0"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02881" indent="-220576" defTabSz="920600" eaLnBrk="0" hangingPunct="0"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44033" indent="-220576" defTabSz="920600" eaLnBrk="0" hangingPunct="0"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85185" indent="-220576" defTabSz="920600" eaLnBrk="0" hangingPunct="0"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26338" indent="-220576" defTabSz="920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67490" indent="-220576" defTabSz="920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08642" indent="-220576" defTabSz="920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49794" indent="-220576" defTabSz="920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fld id="{A1503F71-BC28-4932-9B2B-AC2827CA9987}" type="slidenum">
              <a:rPr lang="en-US" altLang="ja-JP" sz="1200">
                <a:ea typeface="ＭＳ Ｐゴシック" pitchFamily="50" charset="-128"/>
              </a:rPr>
              <a:pPr eaLnBrk="1" hangingPunct="1"/>
              <a:t>24</a:t>
            </a:fld>
            <a:endParaRPr lang="en-US" altLang="ja-JP" sz="1200">
              <a:ea typeface="ＭＳ Ｐゴシック" pitchFamily="50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46" y="4715374"/>
            <a:ext cx="5437727" cy="44719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/>
              <a:t>NPA286, 523, 1977</a:t>
            </a:r>
            <a:endParaRPr lang="ja-JP" altLang="en-US" smtClean="0"/>
          </a:p>
        </p:txBody>
      </p:sp>
      <p:sp>
        <p:nvSpPr>
          <p:cNvPr id="614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00" eaLnBrk="0" hangingPunct="0"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16872" indent="-275720" defTabSz="920600" eaLnBrk="0" hangingPunct="0"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02881" indent="-220576" defTabSz="920600" eaLnBrk="0" hangingPunct="0"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44033" indent="-220576" defTabSz="920600" eaLnBrk="0" hangingPunct="0"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85185" indent="-220576" defTabSz="920600" eaLnBrk="0" hangingPunct="0"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26338" indent="-220576" defTabSz="920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67490" indent="-220576" defTabSz="920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08642" indent="-220576" defTabSz="920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49794" indent="-220576" defTabSz="920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fld id="{1BEE8E7F-F05E-413E-96BD-50B8481111F2}" type="slidenum">
              <a:rPr lang="en-US" altLang="ja-JP" sz="1200">
                <a:ea typeface="ＭＳ Ｐゴシック" pitchFamily="50" charset="-128"/>
              </a:rPr>
              <a:pPr eaLnBrk="1" hangingPunct="1"/>
              <a:t>26</a:t>
            </a:fld>
            <a:endParaRPr lang="en-US" altLang="ja-JP" sz="120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/>
              <a:t>Ga primarily decides the r.r.</a:t>
            </a:r>
            <a:endParaRPr lang="ja-JP" altLang="en-US" smtClean="0"/>
          </a:p>
        </p:txBody>
      </p:sp>
      <p:sp>
        <p:nvSpPr>
          <p:cNvPr id="1484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99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4926" indent="-282664" defTabSz="921799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0656" indent="-226131" defTabSz="921799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82918" indent="-226131" defTabSz="921799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35180" indent="-226131" defTabSz="921799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87442" indent="-226131" defTabSz="921799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39705" indent="-226131" defTabSz="921799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91967" indent="-226131" defTabSz="921799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44229" indent="-226131" defTabSz="921799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fld id="{FB421759-795D-448E-B285-3D61235DE92B}" type="slidenum">
              <a:rPr lang="en-US" altLang="ja-JP" sz="1200">
                <a:ea typeface="ＭＳ Ｐゴシック" pitchFamily="50" charset="-128"/>
              </a:rPr>
              <a:pPr eaLnBrk="1" hangingPunct="1"/>
              <a:t>33</a:t>
            </a:fld>
            <a:endParaRPr lang="en-US" altLang="ja-JP" sz="120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5BF-4F96-4D19-B588-4F3D2535581F}" type="datetimeFigureOut">
              <a:rPr kumimoji="1" lang="ja-JP" altLang="en-US" smtClean="0"/>
              <a:t>2012/12/14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F4A3-1C46-496B-B2A7-8E9353D6D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78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5BF-4F96-4D19-B588-4F3D2535581F}" type="datetimeFigureOut">
              <a:rPr kumimoji="1" lang="ja-JP" altLang="en-US" smtClean="0"/>
              <a:t>2012/12/14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F4A3-1C46-496B-B2A7-8E9353D6D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06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5BF-4F96-4D19-B588-4F3D2535581F}" type="datetimeFigureOut">
              <a:rPr kumimoji="1" lang="ja-JP" altLang="en-US" smtClean="0"/>
              <a:t>2012/12/14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F4A3-1C46-496B-B2A7-8E9353D6D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69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グラフ プレースホルダ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72BE8-6C8F-44B8-AFC8-CBEAC5D1A3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832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AD24-B1C1-45FF-9277-8074971621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724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5BF-4F96-4D19-B588-4F3D2535581F}" type="datetimeFigureOut">
              <a:rPr kumimoji="1" lang="ja-JP" altLang="en-US" smtClean="0"/>
              <a:t>2012/12/14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F4A3-1C46-496B-B2A7-8E9353D6D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62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5BF-4F96-4D19-B588-4F3D2535581F}" type="datetimeFigureOut">
              <a:rPr kumimoji="1" lang="ja-JP" altLang="en-US" smtClean="0"/>
              <a:t>2012/12/14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F4A3-1C46-496B-B2A7-8E9353D6D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08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5BF-4F96-4D19-B588-4F3D2535581F}" type="datetimeFigureOut">
              <a:rPr kumimoji="1" lang="ja-JP" altLang="en-US" smtClean="0"/>
              <a:t>2012/12/14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F4A3-1C46-496B-B2A7-8E9353D6D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14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5BF-4F96-4D19-B588-4F3D2535581F}" type="datetimeFigureOut">
              <a:rPr kumimoji="1" lang="ja-JP" altLang="en-US" smtClean="0"/>
              <a:t>2012/12/14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F4A3-1C46-496B-B2A7-8E9353D6D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36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5BF-4F96-4D19-B588-4F3D2535581F}" type="datetimeFigureOut">
              <a:rPr kumimoji="1" lang="ja-JP" altLang="en-US" smtClean="0"/>
              <a:t>2012/12/14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F4A3-1C46-496B-B2A7-8E9353D6D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70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5BF-4F96-4D19-B588-4F3D2535581F}" type="datetimeFigureOut">
              <a:rPr kumimoji="1" lang="ja-JP" altLang="en-US" smtClean="0"/>
              <a:t>2012/12/14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F4A3-1C46-496B-B2A7-8E9353D6D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73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5BF-4F96-4D19-B588-4F3D2535581F}" type="datetimeFigureOut">
              <a:rPr kumimoji="1" lang="ja-JP" altLang="en-US" smtClean="0"/>
              <a:t>2012/12/14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F4A3-1C46-496B-B2A7-8E9353D6D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84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5BF-4F96-4D19-B588-4F3D2535581F}" type="datetimeFigureOut">
              <a:rPr kumimoji="1" lang="ja-JP" altLang="en-US" smtClean="0"/>
              <a:t>2012/12/14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F4A3-1C46-496B-B2A7-8E9353D6D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185BF-4F96-4D19-B588-4F3D2535581F}" type="datetimeFigureOut">
              <a:rPr kumimoji="1" lang="ja-JP" altLang="en-US" smtClean="0"/>
              <a:t>2012/12/14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3F4A3-1C46-496B-B2A7-8E9353D6D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89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2.png"/><Relationship Id="rId10" Type="http://schemas.openxmlformats.org/officeDocument/2006/relationships/image" Target="../media/image39.png"/><Relationship Id="rId4" Type="http://schemas.openxmlformats.org/officeDocument/2006/relationships/image" Target="../media/image41.png"/><Relationship Id="rId9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05698" y="1196752"/>
            <a:ext cx="7661072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Establishing a Frontier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Recoil</a:t>
            </a: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Separator in RISP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- Installation/development of CRIB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- New properties for KRS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- Development of research groups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09600" y="5380038"/>
            <a:ext cx="3048000" cy="1066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7171" name="Picture 3" descr="Ra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-9525"/>
            <a:ext cx="807720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加速器化学図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12838"/>
            <a:ext cx="26289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192338" y="3375025"/>
            <a:ext cx="996950" cy="511175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ja-JP" b="1">
                <a:solidFill>
                  <a:srgbClr val="3333FF"/>
                </a:solidFill>
                <a:latin typeface="Arial" pitchFamily="34" charset="0"/>
              </a:rPr>
              <a:t>AVF</a:t>
            </a:r>
          </a:p>
        </p:txBody>
      </p:sp>
      <p:pic>
        <p:nvPicPr>
          <p:cNvPr id="7174" name="Picture 6" descr="イオン源写真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89238"/>
            <a:ext cx="14478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回転マグネッ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36838"/>
            <a:ext cx="12954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267200" y="19510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6248400" y="21796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4514850" y="854075"/>
            <a:ext cx="1785938" cy="5111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ja-JP" b="1">
                <a:solidFill>
                  <a:srgbClr val="3333FF"/>
                </a:solidFill>
                <a:cs typeface="Times New Roman" pitchFamily="18" charset="0"/>
              </a:rPr>
              <a:t>HyperECR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lum bright="1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03838"/>
            <a:ext cx="709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0" y="3856038"/>
          <a:ext cx="12192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hoto Magic ｲﾒｰｼﾞ" r:id="rId8" imgW="3800475" imgH="3362325" progId="PhotoMag.Image.4">
                  <p:embed/>
                </p:oleObj>
              </mc:Choice>
              <mc:Fallback>
                <p:oleObj name="Photo Magic ｲﾒｰｼﾞ" r:id="rId8" imgW="3800475" imgH="3362325" progId="PhotoMag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56038"/>
                        <a:ext cx="1219200" cy="917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AutoShape 14"/>
          <p:cNvSpPr>
            <a:spLocks noChangeArrowheads="1"/>
          </p:cNvSpPr>
          <p:nvPr/>
        </p:nvSpPr>
        <p:spPr bwMode="auto">
          <a:xfrm>
            <a:off x="8280400" y="3267075"/>
            <a:ext cx="863600" cy="511175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ja-JP" b="1">
                <a:solidFill>
                  <a:srgbClr val="99CCFF"/>
                </a:solidFill>
                <a:latin typeface="Arial" pitchFamily="34" charset="0"/>
              </a:rPr>
              <a:t>PA</a:t>
            </a:r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 flipV="1">
            <a:off x="8532813" y="2987675"/>
            <a:ext cx="611187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0" y="-100013"/>
            <a:ext cx="9144000" cy="649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ＭＳ ゴシック" pitchFamily="49" charset="-128"/>
              </a:rPr>
              <a:t>AVF Upgrade Project</a:t>
            </a:r>
            <a:r>
              <a:rPr lang="ja-JP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ＭＳ ゴシック" pitchFamily="49" charset="-128"/>
              </a:rPr>
              <a:t>　</a:t>
            </a:r>
          </a:p>
        </p:txBody>
      </p:sp>
      <p:pic>
        <p:nvPicPr>
          <p:cNvPr id="718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770313"/>
            <a:ext cx="29511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AutoShape 19"/>
          <p:cNvSpPr>
            <a:spLocks noChangeArrowheads="1"/>
          </p:cNvSpPr>
          <p:nvPr/>
        </p:nvSpPr>
        <p:spPr bwMode="auto">
          <a:xfrm>
            <a:off x="6423025" y="4437063"/>
            <a:ext cx="1254125" cy="511175"/>
          </a:xfrm>
          <a:prstGeom prst="flowChartAlternateProcess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ja-JP" b="1">
                <a:solidFill>
                  <a:srgbClr val="3333FF"/>
                </a:solidFill>
                <a:latin typeface="Arial" pitchFamily="34" charset="0"/>
              </a:rPr>
              <a:t>CRIB</a:t>
            </a:r>
          </a:p>
        </p:txBody>
      </p:sp>
      <p:sp>
        <p:nvSpPr>
          <p:cNvPr id="7186" name="Text Box 20"/>
          <p:cNvSpPr txBox="1">
            <a:spLocks noChangeArrowheads="1"/>
          </p:cNvSpPr>
          <p:nvPr/>
        </p:nvSpPr>
        <p:spPr bwMode="auto">
          <a:xfrm>
            <a:off x="6858000" y="881063"/>
            <a:ext cx="185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3333FF"/>
                </a:solidFill>
              </a:rPr>
              <a:t>+Super ECR</a:t>
            </a: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1816100" y="4022725"/>
            <a:ext cx="2305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3333FF"/>
                </a:solidFill>
              </a:rPr>
              <a:t>+flat-top</a:t>
            </a:r>
          </a:p>
          <a:p>
            <a:pPr eaLnBrk="1" hangingPunct="1"/>
            <a:r>
              <a:rPr lang="en-US" altLang="ja-JP" b="1">
                <a:solidFill>
                  <a:srgbClr val="3333FF"/>
                </a:solidFill>
              </a:rPr>
              <a:t>+K=45 =&gt; K=79</a:t>
            </a:r>
          </a:p>
        </p:txBody>
      </p:sp>
      <p:sp>
        <p:nvSpPr>
          <p:cNvPr id="7188" name="Text Box 22"/>
          <p:cNvSpPr txBox="1">
            <a:spLocks noChangeArrowheads="1"/>
          </p:cNvSpPr>
          <p:nvPr/>
        </p:nvSpPr>
        <p:spPr bwMode="auto">
          <a:xfrm>
            <a:off x="1763713" y="4794250"/>
            <a:ext cx="3125787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3333FF"/>
                </a:solidFill>
              </a:rPr>
              <a:t>+New central inflector</a:t>
            </a:r>
          </a:p>
          <a:p>
            <a:pPr eaLnBrk="1" hangingPunct="1"/>
            <a:r>
              <a:rPr lang="en-US" altLang="ja-JP" b="1">
                <a:solidFill>
                  <a:srgbClr val="3333FF"/>
                </a:solidFill>
              </a:rPr>
              <a:t>+ H=2+(1)</a:t>
            </a:r>
          </a:p>
        </p:txBody>
      </p:sp>
      <p:sp>
        <p:nvSpPr>
          <p:cNvPr id="7189" name="Text Box 23"/>
          <p:cNvSpPr txBox="1">
            <a:spLocks noChangeArrowheads="1"/>
          </p:cNvSpPr>
          <p:nvPr/>
        </p:nvSpPr>
        <p:spPr bwMode="auto">
          <a:xfrm>
            <a:off x="6116638" y="5740400"/>
            <a:ext cx="25717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3333FF"/>
                </a:solidFill>
              </a:rPr>
              <a:t>+Cryogenic target</a:t>
            </a:r>
          </a:p>
        </p:txBody>
      </p:sp>
      <p:sp>
        <p:nvSpPr>
          <p:cNvPr id="2" name="円/楕円 1"/>
          <p:cNvSpPr/>
          <p:nvPr/>
        </p:nvSpPr>
        <p:spPr>
          <a:xfrm>
            <a:off x="1322388" y="1287463"/>
            <a:ext cx="1233487" cy="1176337"/>
          </a:xfrm>
          <a:prstGeom prst="ellipse">
            <a:avLst/>
          </a:prstGeom>
          <a:noFill/>
          <a:ln>
            <a:solidFill>
              <a:srgbClr val="EF4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191" name="Text Box 20"/>
          <p:cNvSpPr txBox="1">
            <a:spLocks noChangeArrowheads="1"/>
          </p:cNvSpPr>
          <p:nvPr/>
        </p:nvSpPr>
        <p:spPr bwMode="auto">
          <a:xfrm>
            <a:off x="2555875" y="949325"/>
            <a:ext cx="162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3333FF"/>
                </a:solidFill>
              </a:rPr>
              <a:t>New IS BT</a:t>
            </a:r>
          </a:p>
        </p:txBody>
      </p:sp>
      <p:sp>
        <p:nvSpPr>
          <p:cNvPr id="7192" name="Text Box 20"/>
          <p:cNvSpPr txBox="1">
            <a:spLocks noChangeArrowheads="1"/>
          </p:cNvSpPr>
          <p:nvPr/>
        </p:nvSpPr>
        <p:spPr bwMode="auto">
          <a:xfrm>
            <a:off x="179388" y="1169988"/>
            <a:ext cx="1739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3333FF"/>
                </a:solidFill>
              </a:rPr>
              <a:t>Multi-beam</a:t>
            </a:r>
          </a:p>
          <a:p>
            <a:pPr eaLnBrk="1" hangingPunct="1"/>
            <a:r>
              <a:rPr lang="en-US" altLang="ja-JP" b="1">
                <a:solidFill>
                  <a:srgbClr val="3333FF"/>
                </a:solidFill>
              </a:rPr>
              <a:t>switcher</a:t>
            </a:r>
          </a:p>
        </p:txBody>
      </p:sp>
      <p:sp>
        <p:nvSpPr>
          <p:cNvPr id="7193" name="Text Box 20"/>
          <p:cNvSpPr txBox="1">
            <a:spLocks noChangeArrowheads="1"/>
          </p:cNvSpPr>
          <p:nvPr/>
        </p:nvSpPr>
        <p:spPr bwMode="auto">
          <a:xfrm>
            <a:off x="420688" y="2760663"/>
            <a:ext cx="1127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3333FF"/>
                </a:solidFill>
              </a:rPr>
              <a:t>Glaser </a:t>
            </a:r>
          </a:p>
          <a:p>
            <a:pPr eaLnBrk="1" hangingPunct="1"/>
            <a:r>
              <a:rPr lang="en-US" altLang="ja-JP" b="1">
                <a:solidFill>
                  <a:srgbClr val="3333FF"/>
                </a:solidFill>
              </a:rPr>
              <a:t>lens</a:t>
            </a:r>
          </a:p>
        </p:txBody>
      </p:sp>
      <p:sp>
        <p:nvSpPr>
          <p:cNvPr id="7194" name="AutoShape 13"/>
          <p:cNvSpPr>
            <a:spLocks noChangeArrowheads="1"/>
          </p:cNvSpPr>
          <p:nvPr/>
        </p:nvSpPr>
        <p:spPr bwMode="auto">
          <a:xfrm>
            <a:off x="5076825" y="5030788"/>
            <a:ext cx="2586038" cy="5111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ja-JP" b="1">
                <a:solidFill>
                  <a:srgbClr val="3333FF"/>
                </a:solidFill>
                <a:ea typeface="ＭＳ ゴシック" pitchFamily="49" charset="-128"/>
                <a:cs typeface="Times New Roman" pitchFamily="18" charset="0"/>
              </a:rPr>
              <a:t>New CRIB BT</a:t>
            </a:r>
          </a:p>
        </p:txBody>
      </p:sp>
      <p:grpSp>
        <p:nvGrpSpPr>
          <p:cNvPr id="7195" name="グループ化 27"/>
          <p:cNvGrpSpPr>
            <a:grpSpLocks/>
          </p:cNvGrpSpPr>
          <p:nvPr/>
        </p:nvGrpSpPr>
        <p:grpSpPr bwMode="auto">
          <a:xfrm>
            <a:off x="323850" y="522288"/>
            <a:ext cx="8569325" cy="71437"/>
            <a:chOff x="395288" y="1196975"/>
            <a:chExt cx="8569326" cy="71438"/>
          </a:xfrm>
        </p:grpSpPr>
        <p:sp>
          <p:nvSpPr>
            <p:cNvPr id="7196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97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44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9388" y="692150"/>
            <a:ext cx="8856662" cy="6223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rgbClr val="3333FF"/>
                </a:solidFill>
              </a:rPr>
              <a:t>●</a:t>
            </a:r>
            <a:r>
              <a:rPr lang="ja-JP" altLang="en-US" b="1" dirty="0">
                <a:solidFill>
                  <a:srgbClr val="3333FF"/>
                </a:solidFill>
              </a:rPr>
              <a:t>　 </a:t>
            </a:r>
            <a:r>
              <a:rPr lang="en-US" altLang="ja-JP" b="1" dirty="0">
                <a:solidFill>
                  <a:srgbClr val="3333FF"/>
                </a:solidFill>
              </a:rPr>
              <a:t>Extensive ion source installation, and development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b="1" dirty="0">
                <a:solidFill>
                  <a:srgbClr val="3333FF"/>
                </a:solidFill>
              </a:rPr>
              <a:t>         Two ECR sources, beam switcher, etc.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b="1" dirty="0">
                <a:solidFill>
                  <a:srgbClr val="3333FF"/>
                </a:solidFill>
              </a:rPr>
              <a:t>         Many new beam species with high intensities.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rgbClr val="3333FF"/>
                </a:solidFill>
              </a:rPr>
              <a:t>●</a:t>
            </a:r>
            <a:r>
              <a:rPr lang="ja-JP" altLang="en-US" sz="2000" b="1" dirty="0">
                <a:solidFill>
                  <a:srgbClr val="3333FF"/>
                </a:solidFill>
              </a:rPr>
              <a:t>　</a:t>
            </a:r>
            <a:r>
              <a:rPr lang="en-US" altLang="ja-JP" b="1" dirty="0">
                <a:solidFill>
                  <a:srgbClr val="3333FF"/>
                </a:solidFill>
              </a:rPr>
              <a:t>Installation of flat-top mode acceleration </a:t>
            </a:r>
            <a:r>
              <a:rPr lang="en-US" altLang="ja-JP" sz="2000" b="1" dirty="0">
                <a:solidFill>
                  <a:srgbClr val="FF0000"/>
                </a:solidFill>
              </a:rPr>
              <a:t>⇒ better quality beam</a:t>
            </a:r>
          </a:p>
          <a:p>
            <a:pPr>
              <a:lnSpc>
                <a:spcPct val="80000"/>
              </a:lnSpc>
              <a:defRPr/>
            </a:pPr>
            <a:r>
              <a:rPr lang="ja-JP" altLang="en-US" sz="2000" b="1" dirty="0">
                <a:solidFill>
                  <a:srgbClr val="3333FF"/>
                </a:solidFill>
              </a:rPr>
              <a:t>●</a:t>
            </a:r>
            <a:r>
              <a:rPr lang="ja-JP" altLang="en-US" b="1" dirty="0">
                <a:solidFill>
                  <a:srgbClr val="3333FF"/>
                </a:solidFill>
              </a:rPr>
              <a:t>　 </a:t>
            </a:r>
            <a:r>
              <a:rPr lang="en-US" altLang="ja-JP" b="1" dirty="0">
                <a:solidFill>
                  <a:srgbClr val="3333FF"/>
                </a:solidFill>
              </a:rPr>
              <a:t>Higher beam energies of the primary beams; </a:t>
            </a:r>
            <a:r>
              <a:rPr lang="en-US" altLang="ja-JP" sz="2000" b="1" dirty="0">
                <a:solidFill>
                  <a:srgbClr val="FF0000"/>
                </a:solidFill>
              </a:rPr>
              <a:t>6 </a:t>
            </a:r>
            <a:r>
              <a:rPr lang="ja-JP" altLang="en-US" sz="2000" b="1" dirty="0">
                <a:solidFill>
                  <a:srgbClr val="FF0000"/>
                </a:solidFill>
              </a:rPr>
              <a:t>⇒</a:t>
            </a:r>
            <a:r>
              <a:rPr lang="en-US" altLang="ja-JP" sz="2000" b="1" dirty="0">
                <a:solidFill>
                  <a:srgbClr val="FF0000"/>
                </a:solidFill>
              </a:rPr>
              <a:t> 12 MeV/u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rgbClr val="3333FF"/>
                </a:solidFill>
              </a:rPr>
              <a:t>●</a:t>
            </a:r>
            <a:r>
              <a:rPr lang="ja-JP" altLang="en-US" b="1" dirty="0">
                <a:solidFill>
                  <a:srgbClr val="3333FF"/>
                </a:solidFill>
              </a:rPr>
              <a:t>　 </a:t>
            </a:r>
            <a:r>
              <a:rPr lang="en-US" altLang="ja-JP" b="1" dirty="0">
                <a:solidFill>
                  <a:srgbClr val="3333FF"/>
                </a:solidFill>
              </a:rPr>
              <a:t>Higher beam intensities of the primary beams; </a:t>
            </a:r>
            <a:r>
              <a:rPr lang="en-US" altLang="ja-JP" sz="2000" b="1" dirty="0">
                <a:solidFill>
                  <a:srgbClr val="FF0000"/>
                </a:solidFill>
              </a:rPr>
              <a:t>⇒  &gt; 1 </a:t>
            </a:r>
            <a:r>
              <a:rPr lang="en-US" altLang="ja-JP" sz="2000" b="1" dirty="0" err="1">
                <a:solidFill>
                  <a:srgbClr val="FF0000"/>
                </a:solidFill>
              </a:rPr>
              <a:t>p</a:t>
            </a:r>
            <a:r>
              <a:rPr lang="en-US" altLang="ja-JP" sz="2000" b="1" dirty="0" err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sz="2000" b="1" dirty="0" err="1">
                <a:solidFill>
                  <a:srgbClr val="FF0000"/>
                </a:solidFill>
              </a:rPr>
              <a:t>A</a:t>
            </a:r>
            <a:endParaRPr lang="en-US" altLang="ja-JP" sz="900" b="1" dirty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rgbClr val="00B050"/>
                </a:solidFill>
              </a:rPr>
              <a:t>●</a:t>
            </a:r>
            <a:r>
              <a:rPr lang="ja-JP" altLang="en-US" b="1" dirty="0">
                <a:solidFill>
                  <a:srgbClr val="00B050"/>
                </a:solidFill>
              </a:rPr>
              <a:t>　 </a:t>
            </a:r>
            <a:r>
              <a:rPr lang="en-US" altLang="ja-JP" b="1" dirty="0">
                <a:solidFill>
                  <a:srgbClr val="00B050"/>
                </a:solidFill>
              </a:rPr>
              <a:t>New beam line for CRIB</a:t>
            </a:r>
          </a:p>
          <a:p>
            <a:pPr>
              <a:lnSpc>
                <a:spcPct val="80000"/>
              </a:lnSpc>
              <a:defRPr/>
            </a:pPr>
            <a:r>
              <a:rPr lang="ja-JP" altLang="en-US" sz="2000" b="1" dirty="0">
                <a:solidFill>
                  <a:srgbClr val="00B050"/>
                </a:solidFill>
              </a:rPr>
              <a:t>●</a:t>
            </a:r>
            <a:r>
              <a:rPr lang="ja-JP" altLang="en-US" b="1" dirty="0">
                <a:solidFill>
                  <a:srgbClr val="00B050"/>
                </a:solidFill>
              </a:rPr>
              <a:t>　 </a:t>
            </a:r>
            <a:r>
              <a:rPr lang="en-US" altLang="ja-JP" b="1" dirty="0">
                <a:solidFill>
                  <a:srgbClr val="00B050"/>
                </a:solidFill>
              </a:rPr>
              <a:t>Non-destructive primary beam monitor while RI beam   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b="1" dirty="0">
                <a:solidFill>
                  <a:srgbClr val="00B050"/>
                </a:solidFill>
              </a:rPr>
              <a:t>            production</a:t>
            </a:r>
            <a:endParaRPr lang="en-US" altLang="ja-JP" sz="900" b="1" dirty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rgbClr val="3333FF"/>
                </a:solidFill>
              </a:rPr>
              <a:t>●</a:t>
            </a:r>
            <a:r>
              <a:rPr lang="ja-JP" altLang="en-US" b="1" dirty="0">
                <a:solidFill>
                  <a:srgbClr val="3333FF"/>
                </a:solidFill>
              </a:rPr>
              <a:t>　 </a:t>
            </a:r>
            <a:r>
              <a:rPr lang="en-US" altLang="ja-JP" b="1" dirty="0">
                <a:solidFill>
                  <a:srgbClr val="3333FF"/>
                </a:solidFill>
              </a:rPr>
              <a:t>Complete Wien Filter system </a:t>
            </a:r>
            <a:r>
              <a:rPr lang="ja-JP" altLang="en-US" b="1" dirty="0">
                <a:solidFill>
                  <a:srgbClr val="3333FF"/>
                </a:solidFill>
              </a:rPr>
              <a:t>　</a:t>
            </a:r>
            <a:r>
              <a:rPr lang="ja-JP" altLang="en-US" sz="2000" b="1" dirty="0">
                <a:solidFill>
                  <a:srgbClr val="FF0000"/>
                </a:solidFill>
              </a:rPr>
              <a:t>⇒　</a:t>
            </a:r>
            <a:r>
              <a:rPr lang="en-US" altLang="ja-JP" sz="2000" b="1" dirty="0">
                <a:solidFill>
                  <a:srgbClr val="FF0000"/>
                </a:solidFill>
              </a:rPr>
              <a:t>Better purity RI beams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rgbClr val="3333FF"/>
                </a:solidFill>
              </a:rPr>
              <a:t>●</a:t>
            </a:r>
            <a:r>
              <a:rPr lang="ja-JP" altLang="en-US" b="1" dirty="0">
                <a:solidFill>
                  <a:srgbClr val="3333FF"/>
                </a:solidFill>
              </a:rPr>
              <a:t>　 </a:t>
            </a:r>
            <a:r>
              <a:rPr lang="en-US" altLang="ja-JP" b="1" dirty="0">
                <a:solidFill>
                  <a:srgbClr val="3333FF"/>
                </a:solidFill>
              </a:rPr>
              <a:t>Cryogenic target                        </a:t>
            </a:r>
            <a:r>
              <a:rPr lang="en-US" altLang="ja-JP" sz="2000" b="1" dirty="0">
                <a:solidFill>
                  <a:srgbClr val="FF0000"/>
                </a:solidFill>
              </a:rPr>
              <a:t>⇒ Achieved  2x10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8</a:t>
            </a:r>
            <a:r>
              <a:rPr lang="en-US" altLang="ja-JP" sz="2000" b="1" dirty="0">
                <a:solidFill>
                  <a:srgbClr val="FF0000"/>
                </a:solidFill>
              </a:rPr>
              <a:t> pps of 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7</a:t>
            </a:r>
            <a:r>
              <a:rPr lang="en-US" altLang="ja-JP" sz="2000" b="1" dirty="0">
                <a:solidFill>
                  <a:srgbClr val="FF0000"/>
                </a:solidFill>
              </a:rPr>
              <a:t>Be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rgbClr val="3333FF"/>
                </a:solidFill>
              </a:rPr>
              <a:t>●</a:t>
            </a:r>
            <a:r>
              <a:rPr lang="ja-JP" altLang="en-US" b="1" dirty="0">
                <a:solidFill>
                  <a:srgbClr val="3333FF"/>
                </a:solidFill>
              </a:rPr>
              <a:t>　 </a:t>
            </a:r>
            <a:r>
              <a:rPr lang="en-US" altLang="ja-JP" b="1" dirty="0">
                <a:solidFill>
                  <a:srgbClr val="3333FF"/>
                </a:solidFill>
              </a:rPr>
              <a:t>Low-energy RI beam monitoring </a:t>
            </a:r>
            <a:r>
              <a:rPr lang="en-US" altLang="ja-JP" sz="2000" b="1" dirty="0">
                <a:solidFill>
                  <a:srgbClr val="FF0000"/>
                </a:solidFill>
              </a:rPr>
              <a:t>⇒ Introduction of MCP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ja-JP" sz="2000" b="1" dirty="0">
                <a:solidFill>
                  <a:srgbClr val="3333FF"/>
                </a:solidFill>
                <a:latin typeface="Arial" pitchFamily="34" charset="0"/>
              </a:rPr>
              <a:t>●</a:t>
            </a:r>
            <a:r>
              <a:rPr lang="ja-JP" altLang="en-US" b="1" dirty="0">
                <a:solidFill>
                  <a:srgbClr val="3333FF"/>
                </a:solidFill>
                <a:latin typeface="Arial" pitchFamily="34" charset="0"/>
              </a:rPr>
              <a:t>　 </a:t>
            </a:r>
            <a:r>
              <a:rPr lang="en-US" altLang="ja-JP" b="1" dirty="0">
                <a:solidFill>
                  <a:srgbClr val="3333FF"/>
                </a:solidFill>
              </a:rPr>
              <a:t>Gamma detector array for </a:t>
            </a:r>
            <a:r>
              <a:rPr lang="en-US" altLang="ja-JP" b="1" dirty="0" err="1">
                <a:solidFill>
                  <a:srgbClr val="3333FF"/>
                </a:solidFill>
              </a:rPr>
              <a:t>radiative</a:t>
            </a:r>
            <a:r>
              <a:rPr lang="en-US" altLang="ja-JP" b="1" dirty="0">
                <a:solidFill>
                  <a:srgbClr val="3333FF"/>
                </a:solidFill>
              </a:rPr>
              <a:t> capture reactions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ja-JP" b="1" dirty="0">
                <a:solidFill>
                  <a:srgbClr val="3333FF"/>
                </a:solidFill>
              </a:rPr>
              <a:t>           10 </a:t>
            </a:r>
            <a:r>
              <a:rPr lang="en-US" altLang="ja-JP" b="1" dirty="0" err="1">
                <a:solidFill>
                  <a:srgbClr val="3333FF"/>
                </a:solidFill>
              </a:rPr>
              <a:t>NaI</a:t>
            </a:r>
            <a:r>
              <a:rPr lang="en-US" altLang="ja-JP" b="1" dirty="0">
                <a:solidFill>
                  <a:srgbClr val="3333FF"/>
                </a:solidFill>
              </a:rPr>
              <a:t> detectors are prepared.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ja-JP" sz="2000" b="1" dirty="0">
                <a:solidFill>
                  <a:srgbClr val="3333FF"/>
                </a:solidFill>
                <a:latin typeface="Arial" pitchFamily="34" charset="0"/>
              </a:rPr>
              <a:t>●</a:t>
            </a:r>
            <a:r>
              <a:rPr lang="ja-JP" altLang="en-US" b="1" dirty="0">
                <a:solidFill>
                  <a:srgbClr val="3333FF"/>
                </a:solidFill>
                <a:latin typeface="Arial" pitchFamily="34" charset="0"/>
              </a:rPr>
              <a:t>　 </a:t>
            </a:r>
            <a:r>
              <a:rPr lang="en-US" altLang="ja-JP" b="1" dirty="0">
                <a:solidFill>
                  <a:srgbClr val="3333FF"/>
                </a:solidFill>
                <a:cs typeface="Times New Roman" pitchFamily="18" charset="0"/>
              </a:rPr>
              <a:t>Active target-detector system(GEM-MSTPC) development</a:t>
            </a:r>
            <a:endParaRPr lang="en-US" altLang="ja-JP" sz="900" b="1" dirty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b="1" dirty="0">
                <a:solidFill>
                  <a:srgbClr val="CC00CC"/>
                </a:solidFill>
              </a:rPr>
              <a:t>Possibilities;</a:t>
            </a:r>
            <a:r>
              <a:rPr lang="en-US" altLang="ja-JP" sz="20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rgbClr val="CC00CC"/>
                </a:solidFill>
              </a:rPr>
              <a:t>●</a:t>
            </a:r>
            <a:r>
              <a:rPr lang="ja-JP" altLang="en-US" b="1" dirty="0">
                <a:solidFill>
                  <a:srgbClr val="CC00CC"/>
                </a:solidFill>
              </a:rPr>
              <a:t>　</a:t>
            </a:r>
            <a:r>
              <a:rPr lang="en-US" altLang="ja-JP" b="1" dirty="0">
                <a:solidFill>
                  <a:srgbClr val="CC00CC"/>
                </a:solidFill>
              </a:rPr>
              <a:t>Primary beam quality </a:t>
            </a:r>
            <a:r>
              <a:rPr lang="en-US" altLang="ja-JP" b="1" dirty="0">
                <a:solidFill>
                  <a:srgbClr val="CC00CC"/>
                </a:solidFill>
                <a:sym typeface="Wingdings" pitchFamily="2" charset="2"/>
              </a:rPr>
              <a:t> window-less gas production target</a:t>
            </a:r>
            <a:endParaRPr lang="en-US" altLang="ja-JP" b="1" dirty="0">
              <a:solidFill>
                <a:srgbClr val="CC00CC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rgbClr val="CC00CC"/>
                </a:solidFill>
              </a:rPr>
              <a:t>●</a:t>
            </a:r>
            <a:r>
              <a:rPr lang="ja-JP" altLang="en-US" b="1" dirty="0">
                <a:solidFill>
                  <a:srgbClr val="CC00CC"/>
                </a:solidFill>
              </a:rPr>
              <a:t>　</a:t>
            </a:r>
            <a:r>
              <a:rPr lang="en-US" altLang="ja-JP" b="1" dirty="0">
                <a:solidFill>
                  <a:srgbClr val="CC00CC"/>
                </a:solidFill>
              </a:rPr>
              <a:t>High quality RI beams</a:t>
            </a:r>
            <a:r>
              <a:rPr lang="ja-JP" altLang="en-US" b="1" dirty="0">
                <a:solidFill>
                  <a:srgbClr val="CC00CC"/>
                </a:solidFill>
              </a:rPr>
              <a:t>　</a:t>
            </a:r>
            <a:endParaRPr lang="en-US" altLang="ja-JP" b="1" dirty="0">
              <a:solidFill>
                <a:srgbClr val="CC00CC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b="1" dirty="0">
                <a:solidFill>
                  <a:srgbClr val="CC00CC"/>
                </a:solidFill>
              </a:rPr>
              <a:t>     </a:t>
            </a:r>
            <a:r>
              <a:rPr lang="ja-JP" altLang="en-US" b="1" dirty="0">
                <a:solidFill>
                  <a:srgbClr val="CC00CC"/>
                </a:solidFill>
              </a:rPr>
              <a:t>→ </a:t>
            </a:r>
            <a:r>
              <a:rPr lang="en-US" altLang="ja-JP" b="1" dirty="0">
                <a:solidFill>
                  <a:srgbClr val="CC00CC"/>
                </a:solidFill>
              </a:rPr>
              <a:t>Installation of multi-pole elements for aberration correction 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rgbClr val="CC00CC"/>
                </a:solidFill>
              </a:rPr>
              <a:t>●</a:t>
            </a:r>
            <a:r>
              <a:rPr lang="ja-JP" altLang="en-US" b="1" dirty="0">
                <a:solidFill>
                  <a:srgbClr val="CC00CC"/>
                </a:solidFill>
              </a:rPr>
              <a:t>　</a:t>
            </a:r>
            <a:r>
              <a:rPr lang="en-US" altLang="ja-JP" b="1" dirty="0">
                <a:solidFill>
                  <a:srgbClr val="CC00CC"/>
                </a:solidFill>
              </a:rPr>
              <a:t>Room background reduction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7772400" cy="908051"/>
          </a:xfrm>
          <a:noFill/>
        </p:spPr>
        <p:txBody>
          <a:bodyPr/>
          <a:lstStyle/>
          <a:p>
            <a:pPr eaLnBrk="1" hangingPunct="1"/>
            <a:r>
              <a:rPr lang="en-US" altLang="ja-JP" sz="4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Under AVF Upgrade Project</a:t>
            </a:r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 flipH="1">
            <a:off x="179388" y="3357563"/>
            <a:ext cx="8569325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grpSp>
        <p:nvGrpSpPr>
          <p:cNvPr id="8197" name="グループ化 27"/>
          <p:cNvGrpSpPr>
            <a:grpSpLocks/>
          </p:cNvGrpSpPr>
          <p:nvPr/>
        </p:nvGrpSpPr>
        <p:grpSpPr bwMode="auto">
          <a:xfrm>
            <a:off x="323850" y="476250"/>
            <a:ext cx="8569325" cy="71438"/>
            <a:chOff x="395288" y="1196975"/>
            <a:chExt cx="8569326" cy="71438"/>
          </a:xfrm>
        </p:grpSpPr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01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179388" y="5373688"/>
            <a:ext cx="8569325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179388" y="2492375"/>
            <a:ext cx="8569325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36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-26988"/>
            <a:ext cx="7772400" cy="1143001"/>
          </a:xfrm>
        </p:spPr>
        <p:txBody>
          <a:bodyPr/>
          <a:lstStyle/>
          <a:p>
            <a:pPr>
              <a:lnSpc>
                <a:spcPts val="3500"/>
              </a:lnSpc>
              <a:defRPr/>
            </a:pPr>
            <a:r>
              <a:rPr lang="en-US" altLang="ja-JP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 dynamics simulation through the AVF cyclotron</a:t>
            </a:r>
            <a:endParaRPr lang="ja-JP" alt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19" name="Group 19"/>
          <p:cNvGrpSpPr>
            <a:grpSpLocks/>
          </p:cNvGrpSpPr>
          <p:nvPr/>
        </p:nvGrpSpPr>
        <p:grpSpPr bwMode="auto">
          <a:xfrm>
            <a:off x="2233613" y="1282700"/>
            <a:ext cx="6337300" cy="5353050"/>
            <a:chOff x="1020" y="799"/>
            <a:chExt cx="3992" cy="3372"/>
          </a:xfrm>
        </p:grpSpPr>
        <p:sp>
          <p:nvSpPr>
            <p:cNvPr id="9227" name="AutoShape 6"/>
            <p:cNvSpPr>
              <a:spLocks noChangeArrowheads="1"/>
            </p:cNvSpPr>
            <p:nvPr/>
          </p:nvSpPr>
          <p:spPr bwMode="auto">
            <a:xfrm>
              <a:off x="1774" y="1758"/>
              <a:ext cx="794" cy="190"/>
            </a:xfrm>
            <a:prstGeom prst="wedgeRoundRectCallout">
              <a:avLst>
                <a:gd name="adj1" fmla="val 64815"/>
                <a:gd name="adj2" fmla="val 35662"/>
                <a:gd name="adj3" fmla="val 16667"/>
              </a:avLst>
            </a:prstGeom>
            <a:solidFill>
              <a:srgbClr val="339966">
                <a:alpha val="23921"/>
              </a:srgbClr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altLang="ja-JP" sz="1400" b="1">
                  <a:solidFill>
                    <a:srgbClr val="009900"/>
                  </a:solidFill>
                  <a:latin typeface="Garamond" pitchFamily="18" charset="0"/>
                </a:rPr>
                <a:t>Injection line</a:t>
              </a:r>
              <a:endParaRPr lang="ru-RU" altLang="ja-JP" sz="1400" b="1">
                <a:solidFill>
                  <a:srgbClr val="009900"/>
                </a:solidFill>
                <a:latin typeface="Garamond" pitchFamily="18" charset="0"/>
              </a:endParaRPr>
            </a:p>
          </p:txBody>
        </p:sp>
        <p:sp>
          <p:nvSpPr>
            <p:cNvPr id="9228" name="AutoShape 7"/>
            <p:cNvSpPr>
              <a:spLocks noChangeArrowheads="1"/>
            </p:cNvSpPr>
            <p:nvPr/>
          </p:nvSpPr>
          <p:spPr bwMode="auto">
            <a:xfrm>
              <a:off x="2124" y="3281"/>
              <a:ext cx="381" cy="191"/>
            </a:xfrm>
            <a:prstGeom prst="wedgeRoundRectCallout">
              <a:avLst>
                <a:gd name="adj1" fmla="val 25551"/>
                <a:gd name="adj2" fmla="val -188236"/>
                <a:gd name="adj3" fmla="val 16667"/>
              </a:avLst>
            </a:prstGeom>
            <a:solidFill>
              <a:schemeClr val="accent1">
                <a:alpha val="27058"/>
              </a:schemeClr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altLang="ja-JP" sz="2000" b="1">
                  <a:solidFill>
                    <a:schemeClr val="accent1"/>
                  </a:solidFill>
                  <a:latin typeface="Garamond" pitchFamily="18" charset="0"/>
                </a:rPr>
                <a:t>ESD</a:t>
              </a:r>
              <a:endParaRPr lang="ru-RU" altLang="ja-JP" sz="2000" b="1">
                <a:solidFill>
                  <a:schemeClr val="accent1"/>
                </a:solidFill>
                <a:latin typeface="Garamond" pitchFamily="18" charset="0"/>
              </a:endParaRPr>
            </a:p>
          </p:txBody>
        </p:sp>
        <p:sp>
          <p:nvSpPr>
            <p:cNvPr id="9229" name="AutoShape 8"/>
            <p:cNvSpPr>
              <a:spLocks noChangeArrowheads="1"/>
            </p:cNvSpPr>
            <p:nvPr/>
          </p:nvSpPr>
          <p:spPr bwMode="auto">
            <a:xfrm>
              <a:off x="2822" y="2519"/>
              <a:ext cx="286" cy="190"/>
            </a:xfrm>
            <a:prstGeom prst="wedgeRoundRectCallout">
              <a:avLst>
                <a:gd name="adj1" fmla="val -37009"/>
                <a:gd name="adj2" fmla="val 212134"/>
                <a:gd name="adj3" fmla="val 16667"/>
              </a:avLst>
            </a:prstGeom>
            <a:solidFill>
              <a:srgbClr val="FF0000">
                <a:alpha val="16078"/>
              </a:srgbClr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altLang="ja-JP" sz="2000" b="1">
                  <a:solidFill>
                    <a:srgbClr val="FF3300"/>
                  </a:solidFill>
                  <a:latin typeface="Garamond" pitchFamily="18" charset="0"/>
                </a:rPr>
                <a:t>De</a:t>
              </a:r>
              <a:endParaRPr lang="ru-RU" altLang="ja-JP" sz="2000" b="1">
                <a:solidFill>
                  <a:srgbClr val="FF3300"/>
                </a:solidFill>
                <a:latin typeface="Garamond" pitchFamily="18" charset="0"/>
              </a:endParaRPr>
            </a:p>
          </p:txBody>
        </p:sp>
        <p:sp>
          <p:nvSpPr>
            <p:cNvPr id="9230" name="AutoShape 9"/>
            <p:cNvSpPr>
              <a:spLocks noChangeArrowheads="1"/>
            </p:cNvSpPr>
            <p:nvPr/>
          </p:nvSpPr>
          <p:spPr bwMode="auto">
            <a:xfrm>
              <a:off x="3140" y="3599"/>
              <a:ext cx="794" cy="190"/>
            </a:xfrm>
            <a:prstGeom prst="wedgeRoundRectCallout">
              <a:avLst>
                <a:gd name="adj1" fmla="val -87653"/>
                <a:gd name="adj2" fmla="val -311028"/>
                <a:gd name="adj3" fmla="val 16667"/>
              </a:avLst>
            </a:prstGeom>
            <a:solidFill>
              <a:srgbClr val="3366FF">
                <a:alpha val="16078"/>
              </a:srgbClr>
            </a:solidFill>
            <a:ln w="9525" algn="ctr">
              <a:solidFill>
                <a:srgbClr val="00CC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altLang="ja-JP" sz="1400" b="1">
                  <a:solidFill>
                    <a:srgbClr val="6600FF"/>
                  </a:solidFill>
                  <a:latin typeface="Garamond" pitchFamily="18" charset="0"/>
                </a:rPr>
                <a:t>Magnet sectors</a:t>
              </a:r>
              <a:endParaRPr lang="ru-RU" altLang="ja-JP" sz="1400" b="1">
                <a:solidFill>
                  <a:srgbClr val="6600FF"/>
                </a:solidFill>
                <a:latin typeface="Garamond" pitchFamily="18" charset="0"/>
              </a:endParaRPr>
            </a:p>
          </p:txBody>
        </p:sp>
        <p:grpSp>
          <p:nvGrpSpPr>
            <p:cNvPr id="9231" name="Group 12"/>
            <p:cNvGrpSpPr>
              <a:grpSpLocks/>
            </p:cNvGrpSpPr>
            <p:nvPr/>
          </p:nvGrpSpPr>
          <p:grpSpPr bwMode="auto">
            <a:xfrm>
              <a:off x="1020" y="799"/>
              <a:ext cx="3992" cy="3372"/>
              <a:chOff x="1020" y="799"/>
              <a:chExt cx="3992" cy="3372"/>
            </a:xfrm>
          </p:grpSpPr>
          <p:graphicFrame>
            <p:nvGraphicFramePr>
              <p:cNvPr id="9232" name="Object 0"/>
              <p:cNvGraphicFramePr>
                <a:graphicFrameLocks noChangeAspect="1"/>
              </p:cNvGraphicFramePr>
              <p:nvPr/>
            </p:nvGraphicFramePr>
            <p:xfrm>
              <a:off x="1020" y="799"/>
              <a:ext cx="3992" cy="33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5" name="Bitmap Image" r:id="rId5" imgW="7152381" imgH="6039693" progId="Paint.Picture">
                      <p:embed/>
                    </p:oleObj>
                  </mc:Choice>
                  <mc:Fallback>
                    <p:oleObj name="Bitmap Image" r:id="rId5" imgW="7152381" imgH="6039693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0" y="799"/>
                            <a:ext cx="3992" cy="33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33" name="AutoShape 14"/>
              <p:cNvSpPr>
                <a:spLocks noChangeArrowheads="1"/>
              </p:cNvSpPr>
              <p:nvPr/>
            </p:nvSpPr>
            <p:spPr bwMode="auto">
              <a:xfrm>
                <a:off x="1746" y="1117"/>
                <a:ext cx="1134" cy="272"/>
              </a:xfrm>
              <a:prstGeom prst="wedgeRoundRectCallout">
                <a:avLst>
                  <a:gd name="adj1" fmla="val 64815"/>
                  <a:gd name="adj2" fmla="val 35662"/>
                  <a:gd name="adj3" fmla="val 16667"/>
                </a:avLst>
              </a:prstGeom>
              <a:solidFill>
                <a:srgbClr val="339966">
                  <a:alpha val="23921"/>
                </a:srgbClr>
              </a:solidFill>
              <a:ln w="9525" algn="ctr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 hangingPunct="0"/>
                <a:r>
                  <a:rPr lang="en-US" altLang="ja-JP" sz="2000" b="1">
                    <a:solidFill>
                      <a:srgbClr val="009900"/>
                    </a:solidFill>
                    <a:latin typeface="Garamond" pitchFamily="18" charset="0"/>
                  </a:rPr>
                  <a:t>Injection line</a:t>
                </a:r>
                <a:endParaRPr lang="ru-RU" altLang="ja-JP" sz="2000" b="1">
                  <a:solidFill>
                    <a:srgbClr val="009900"/>
                  </a:solidFill>
                  <a:latin typeface="Garamond" pitchFamily="18" charset="0"/>
                </a:endParaRPr>
              </a:p>
            </p:txBody>
          </p:sp>
          <p:sp>
            <p:nvSpPr>
              <p:cNvPr id="9234" name="AutoShape 15"/>
              <p:cNvSpPr>
                <a:spLocks noChangeArrowheads="1"/>
              </p:cNvSpPr>
              <p:nvPr/>
            </p:nvSpPr>
            <p:spPr bwMode="auto">
              <a:xfrm>
                <a:off x="2245" y="3294"/>
                <a:ext cx="544" cy="272"/>
              </a:xfrm>
              <a:prstGeom prst="wedgeRoundRectCallout">
                <a:avLst>
                  <a:gd name="adj1" fmla="val 25551"/>
                  <a:gd name="adj2" fmla="val -188236"/>
                  <a:gd name="adj3" fmla="val 16667"/>
                </a:avLst>
              </a:prstGeom>
              <a:solidFill>
                <a:schemeClr val="accent1">
                  <a:alpha val="27058"/>
                </a:schemeClr>
              </a:soli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 hangingPunct="0"/>
                <a:r>
                  <a:rPr lang="en-US" altLang="ja-JP" sz="2000" b="1">
                    <a:solidFill>
                      <a:schemeClr val="accent1"/>
                    </a:solidFill>
                    <a:latin typeface="Garamond" pitchFamily="18" charset="0"/>
                  </a:rPr>
                  <a:t>ESD</a:t>
                </a:r>
                <a:endParaRPr lang="ru-RU" altLang="ja-JP" sz="2000" b="1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  <p:sp>
            <p:nvSpPr>
              <p:cNvPr id="9235" name="AutoShape 16"/>
              <p:cNvSpPr>
                <a:spLocks noChangeArrowheads="1"/>
              </p:cNvSpPr>
              <p:nvPr/>
            </p:nvSpPr>
            <p:spPr bwMode="auto">
              <a:xfrm>
                <a:off x="3243" y="2205"/>
                <a:ext cx="408" cy="272"/>
              </a:xfrm>
              <a:prstGeom prst="wedgeRoundRectCallout">
                <a:avLst>
                  <a:gd name="adj1" fmla="val -37009"/>
                  <a:gd name="adj2" fmla="val 212134"/>
                  <a:gd name="adj3" fmla="val 16667"/>
                </a:avLst>
              </a:prstGeom>
              <a:solidFill>
                <a:srgbClr val="FF0000">
                  <a:alpha val="16078"/>
                </a:srgbClr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 hangingPunct="0"/>
                <a:r>
                  <a:rPr lang="en-US" altLang="ja-JP" sz="2000" b="1">
                    <a:solidFill>
                      <a:srgbClr val="FF3300"/>
                    </a:solidFill>
                    <a:latin typeface="Garamond" pitchFamily="18" charset="0"/>
                  </a:rPr>
                  <a:t>Dee</a:t>
                </a:r>
                <a:endParaRPr lang="ru-RU" altLang="ja-JP" sz="2000" b="1">
                  <a:solidFill>
                    <a:srgbClr val="FF3300"/>
                  </a:solidFill>
                  <a:latin typeface="Garamond" pitchFamily="18" charset="0"/>
                </a:endParaRPr>
              </a:p>
            </p:txBody>
          </p:sp>
          <p:sp>
            <p:nvSpPr>
              <p:cNvPr id="9236" name="AutoShape 17"/>
              <p:cNvSpPr>
                <a:spLocks noChangeArrowheads="1"/>
              </p:cNvSpPr>
              <p:nvPr/>
            </p:nvSpPr>
            <p:spPr bwMode="auto">
              <a:xfrm>
                <a:off x="3696" y="3748"/>
                <a:ext cx="1134" cy="272"/>
              </a:xfrm>
              <a:prstGeom prst="wedgeRoundRectCallout">
                <a:avLst>
                  <a:gd name="adj1" fmla="val -87653"/>
                  <a:gd name="adj2" fmla="val -311028"/>
                  <a:gd name="adj3" fmla="val 16667"/>
                </a:avLst>
              </a:prstGeom>
              <a:solidFill>
                <a:srgbClr val="3366FF">
                  <a:alpha val="16078"/>
                </a:srgbClr>
              </a:solidFill>
              <a:ln w="9525" algn="ctr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 hangingPunct="0"/>
                <a:r>
                  <a:rPr lang="en-US" altLang="ja-JP" sz="2000" b="1">
                    <a:solidFill>
                      <a:srgbClr val="6600FF"/>
                    </a:solidFill>
                    <a:latin typeface="Garamond" pitchFamily="18" charset="0"/>
                  </a:rPr>
                  <a:t>Magnet sectors</a:t>
                </a:r>
                <a:endParaRPr lang="ru-RU" altLang="ja-JP" sz="2000" b="1">
                  <a:solidFill>
                    <a:srgbClr val="6600FF"/>
                  </a:solidFill>
                  <a:latin typeface="Garamond" pitchFamily="18" charset="0"/>
                </a:endParaRPr>
              </a:p>
            </p:txBody>
          </p:sp>
        </p:grpSp>
      </p:grpSp>
      <p:sp>
        <p:nvSpPr>
          <p:cNvPr id="9220" name="Text Box 20"/>
          <p:cNvSpPr txBox="1">
            <a:spLocks noChangeArrowheads="1"/>
          </p:cNvSpPr>
          <p:nvPr/>
        </p:nvSpPr>
        <p:spPr bwMode="auto">
          <a:xfrm>
            <a:off x="304800" y="1125538"/>
            <a:ext cx="19939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50000"/>
              </a:spcBef>
            </a:pPr>
            <a:r>
              <a:rPr lang="ja-JP" altLang="en-US" sz="2000" b="1">
                <a:solidFill>
                  <a:schemeClr val="tx2"/>
                </a:solidFill>
              </a:rPr>
              <a:t>●　</a:t>
            </a:r>
            <a:r>
              <a:rPr lang="en-US" altLang="ja-JP" sz="2000" b="1">
                <a:solidFill>
                  <a:schemeClr val="tx2"/>
                </a:solidFill>
              </a:rPr>
              <a:t>Optimized the </a:t>
            </a:r>
            <a:r>
              <a:rPr lang="en-US" altLang="ja-JP" sz="2000" b="1">
                <a:solidFill>
                  <a:srgbClr val="FF0000"/>
                </a:solidFill>
              </a:rPr>
              <a:t>operation mode</a:t>
            </a:r>
            <a:r>
              <a:rPr lang="en-US" altLang="ja-JP" sz="2000" b="1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ts val="2200"/>
              </a:lnSpc>
              <a:spcBef>
                <a:spcPct val="50000"/>
              </a:spcBef>
            </a:pPr>
            <a:r>
              <a:rPr lang="en-US" altLang="ja-JP" sz="2000" b="1">
                <a:solidFill>
                  <a:schemeClr val="tx2"/>
                </a:solidFill>
              </a:rPr>
              <a:t> * Tested with N14 beam acceleration.</a:t>
            </a:r>
          </a:p>
          <a:p>
            <a:pPr eaLnBrk="1" hangingPunct="1">
              <a:lnSpc>
                <a:spcPts val="2200"/>
              </a:lnSpc>
              <a:spcBef>
                <a:spcPct val="50000"/>
              </a:spcBef>
            </a:pPr>
            <a:r>
              <a:rPr lang="ja-JP" altLang="en-US" sz="2000" b="1">
                <a:solidFill>
                  <a:schemeClr val="tx2"/>
                </a:solidFill>
              </a:rPr>
              <a:t>●</a:t>
            </a:r>
            <a:r>
              <a:rPr lang="en-US" altLang="ja-JP" sz="2000" b="1">
                <a:solidFill>
                  <a:schemeClr val="tx2"/>
                </a:solidFill>
              </a:rPr>
              <a:t>  Made a best design of the </a:t>
            </a:r>
            <a:r>
              <a:rPr lang="en-US" altLang="ja-JP" sz="2000" b="1">
                <a:solidFill>
                  <a:srgbClr val="FF0000"/>
                </a:solidFill>
              </a:rPr>
              <a:t>central region </a:t>
            </a:r>
            <a:r>
              <a:rPr lang="en-US" altLang="ja-JP" sz="2000" b="1">
                <a:solidFill>
                  <a:schemeClr val="tx2"/>
                </a:solidFill>
              </a:rPr>
              <a:t>of the cyclotron for high efficient acceleration</a:t>
            </a:r>
          </a:p>
          <a:p>
            <a:pPr eaLnBrk="1" hangingPunct="1">
              <a:lnSpc>
                <a:spcPts val="2200"/>
              </a:lnSpc>
              <a:spcBef>
                <a:spcPct val="50000"/>
              </a:spcBef>
            </a:pPr>
            <a:r>
              <a:rPr lang="ja-JP" altLang="en-US" sz="2000" b="1">
                <a:solidFill>
                  <a:schemeClr val="tx2"/>
                </a:solidFill>
              </a:rPr>
              <a:t>●</a:t>
            </a:r>
            <a:r>
              <a:rPr lang="en-US" altLang="ja-JP" sz="2000" b="1">
                <a:solidFill>
                  <a:schemeClr val="tx2"/>
                </a:solidFill>
              </a:rPr>
              <a:t>  Identified the reliable operation scheme. New </a:t>
            </a:r>
            <a:r>
              <a:rPr lang="en-US" altLang="ja-JP" sz="2000" b="1">
                <a:solidFill>
                  <a:srgbClr val="FF0000"/>
                </a:solidFill>
              </a:rPr>
              <a:t>monitor systems </a:t>
            </a:r>
            <a:r>
              <a:rPr lang="en-US" altLang="ja-JP" sz="2000" b="1">
                <a:solidFill>
                  <a:schemeClr val="tx2"/>
                </a:solidFill>
              </a:rPr>
              <a:t>suggested.</a:t>
            </a:r>
          </a:p>
        </p:txBody>
      </p:sp>
      <p:sp>
        <p:nvSpPr>
          <p:cNvPr id="9221" name="Text Box 21"/>
          <p:cNvSpPr txBox="1">
            <a:spLocks noChangeArrowheads="1"/>
          </p:cNvSpPr>
          <p:nvPr/>
        </p:nvSpPr>
        <p:spPr bwMode="auto">
          <a:xfrm>
            <a:off x="685800" y="6980238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/>
              <a:t>2008/04/7 08 CNS  Guidance</a:t>
            </a:r>
          </a:p>
        </p:txBody>
      </p:sp>
      <p:pic>
        <p:nvPicPr>
          <p:cNvPr id="19472" name="録音され2691.WAV">
            <a:hlinkClick r:id="" action="ppaction://media"/>
          </p:cNvPr>
          <p:cNvPicPr>
            <a:picLocks noChangeAspect="1" noChangeArrowheads="1"/>
          </p:cNvPicPr>
          <p:nvPr>
            <a:wavAudioFile r:embed="rId2" name="録音されたサウンド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39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17"/>
          <p:cNvSpPr>
            <a:spLocks noChangeArrowheads="1"/>
          </p:cNvSpPr>
          <p:nvPr/>
        </p:nvSpPr>
        <p:spPr bwMode="auto">
          <a:xfrm>
            <a:off x="6172200" y="6461125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CC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i="1">
                <a:solidFill>
                  <a:srgbClr val="008000"/>
                </a:solidFill>
              </a:rPr>
              <a:t>Sergey B. Vorozhtsov</a:t>
            </a:r>
          </a:p>
        </p:txBody>
      </p:sp>
      <p:grpSp>
        <p:nvGrpSpPr>
          <p:cNvPr id="9224" name="グループ化 27"/>
          <p:cNvGrpSpPr>
            <a:grpSpLocks/>
          </p:cNvGrpSpPr>
          <p:nvPr/>
        </p:nvGrpSpPr>
        <p:grpSpPr bwMode="auto">
          <a:xfrm>
            <a:off x="323850" y="1054100"/>
            <a:ext cx="8569325" cy="71438"/>
            <a:chOff x="395288" y="1196975"/>
            <a:chExt cx="8569326" cy="71438"/>
          </a:xfrm>
        </p:grpSpPr>
        <p:sp>
          <p:nvSpPr>
            <p:cNvPr id="9225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26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4201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9" fill="hold"/>
                                        <p:tgtEl>
                                          <p:spTgt spid="194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正方形/長方形 1"/>
          <p:cNvSpPr>
            <a:spLocks noChangeArrowheads="1"/>
          </p:cNvSpPr>
          <p:nvPr/>
        </p:nvSpPr>
        <p:spPr bwMode="auto">
          <a:xfrm>
            <a:off x="2916238" y="1989138"/>
            <a:ext cx="3527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4400" b="1">
                <a:solidFill>
                  <a:srgbClr val="3333FF"/>
                </a:solidFill>
              </a:rPr>
              <a:t>CRIB Facility</a:t>
            </a:r>
          </a:p>
        </p:txBody>
      </p:sp>
    </p:spTree>
    <p:extLst>
      <p:ext uri="{BB962C8B-B14F-4D97-AF65-F5344CB8AC3E}">
        <p14:creationId xmlns:p14="http://schemas.microsoft.com/office/powerpoint/2010/main" val="39898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u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504825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010400" y="3733800"/>
            <a:ext cx="617538" cy="519113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Ge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508625" y="2060575"/>
            <a:ext cx="1211263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b="1">
                <a:solidFill>
                  <a:srgbClr val="FF0000"/>
                </a:solidFill>
              </a:rPr>
              <a:t>CRIB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438400" y="6172200"/>
            <a:ext cx="1489075" cy="519113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CNS-BT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4419600" y="5791200"/>
            <a:ext cx="974725" cy="519113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CSM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5435600" y="5010150"/>
            <a:ext cx="2051050" cy="1127125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ja-JP" sz="2800" b="1">
                <a:solidFill>
                  <a:schemeClr val="accent2"/>
                </a:solidFill>
              </a:rPr>
              <a:t>AVF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b="1">
                <a:solidFill>
                  <a:schemeClr val="accent2"/>
                </a:solidFill>
              </a:rPr>
              <a:t>/HyperECR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b="1">
                <a:solidFill>
                  <a:schemeClr val="accent2"/>
                </a:solidFill>
              </a:rPr>
              <a:t>/ SuperECR</a:t>
            </a:r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 flipH="1" flipV="1">
            <a:off x="5943600" y="4267200"/>
            <a:ext cx="212725" cy="746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Freeform 10"/>
          <p:cNvSpPr>
            <a:spLocks/>
          </p:cNvSpPr>
          <p:nvPr/>
        </p:nvSpPr>
        <p:spPr bwMode="auto">
          <a:xfrm>
            <a:off x="4038600" y="1219200"/>
            <a:ext cx="127000" cy="304800"/>
          </a:xfrm>
          <a:custGeom>
            <a:avLst/>
            <a:gdLst>
              <a:gd name="T0" fmla="*/ 2147483647 w 80"/>
              <a:gd name="T1" fmla="*/ 2147483647 h 192"/>
              <a:gd name="T2" fmla="*/ 0 w 80"/>
              <a:gd name="T3" fmla="*/ 0 h 192"/>
              <a:gd name="T4" fmla="*/ 0 60000 65536"/>
              <a:gd name="T5" fmla="*/ 0 60000 65536"/>
              <a:gd name="T6" fmla="*/ 0 w 80"/>
              <a:gd name="T7" fmla="*/ 0 h 192"/>
              <a:gd name="T8" fmla="*/ 80 w 80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192">
                <a:moveTo>
                  <a:pt x="80" y="192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 flipH="1">
            <a:off x="3048000" y="1219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2555875" y="1268413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RIBF</a:t>
            </a:r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1763713" y="3357563"/>
            <a:ext cx="1508125" cy="519112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AVF-BT</a:t>
            </a:r>
          </a:p>
        </p:txBody>
      </p:sp>
      <p:sp>
        <p:nvSpPr>
          <p:cNvPr id="6157" name="Text Box 14"/>
          <p:cNvSpPr txBox="1">
            <a:spLocks noChangeArrowheads="1"/>
          </p:cNvSpPr>
          <p:nvPr/>
        </p:nvSpPr>
        <p:spPr bwMode="auto">
          <a:xfrm>
            <a:off x="0" y="1484313"/>
            <a:ext cx="273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>
                <a:solidFill>
                  <a:schemeClr val="accent2"/>
                </a:solidFill>
              </a:rPr>
              <a:t>(Under CNS-RIKEN joint</a:t>
            </a:r>
          </a:p>
          <a:p>
            <a:pPr eaLnBrk="1" hangingPunct="1"/>
            <a:r>
              <a:rPr lang="en-US" altLang="ja-JP" sz="1800" b="1">
                <a:solidFill>
                  <a:schemeClr val="accent2"/>
                </a:solidFill>
              </a:rPr>
              <a:t> venture program)</a:t>
            </a:r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 flipV="1">
            <a:off x="3276600" y="3068638"/>
            <a:ext cx="1223963" cy="5048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Rectangle 21"/>
          <p:cNvSpPr>
            <a:spLocks noChangeArrowheads="1"/>
          </p:cNvSpPr>
          <p:nvPr/>
        </p:nvSpPr>
        <p:spPr bwMode="auto">
          <a:xfrm>
            <a:off x="3276600" y="0"/>
            <a:ext cx="3167063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7" name="Rectangle 22"/>
          <p:cNvSpPr>
            <a:spLocks noGrp="1" noChangeArrowheads="1"/>
          </p:cNvSpPr>
          <p:nvPr>
            <p:ph type="title"/>
          </p:nvPr>
        </p:nvSpPr>
        <p:spPr>
          <a:xfrm>
            <a:off x="34925" y="-100013"/>
            <a:ext cx="3124200" cy="1223963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ja-JP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CNS Facilities at RIKEN</a:t>
            </a:r>
          </a:p>
        </p:txBody>
      </p:sp>
      <p:sp>
        <p:nvSpPr>
          <p:cNvPr id="6161" name="Text Box 3"/>
          <p:cNvSpPr txBox="1">
            <a:spLocks noChangeArrowheads="1"/>
          </p:cNvSpPr>
          <p:nvPr/>
        </p:nvSpPr>
        <p:spPr bwMode="auto">
          <a:xfrm>
            <a:off x="4876800" y="228600"/>
            <a:ext cx="668338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rgbClr val="FF0000"/>
                </a:solidFill>
              </a:rPr>
              <a:t>PA</a:t>
            </a:r>
          </a:p>
        </p:txBody>
      </p:sp>
      <p:sp>
        <p:nvSpPr>
          <p:cNvPr id="6162" name="Oval 23"/>
          <p:cNvSpPr>
            <a:spLocks noChangeArrowheads="1"/>
          </p:cNvSpPr>
          <p:nvPr/>
        </p:nvSpPr>
        <p:spPr bwMode="auto">
          <a:xfrm>
            <a:off x="4211638" y="188913"/>
            <a:ext cx="2809875" cy="5734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6163" name="Text Box 24"/>
          <p:cNvSpPr txBox="1">
            <a:spLocks noChangeArrowheads="1"/>
          </p:cNvSpPr>
          <p:nvPr/>
        </p:nvSpPr>
        <p:spPr bwMode="auto">
          <a:xfrm>
            <a:off x="250825" y="2565400"/>
            <a:ext cx="4905375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000" b="1">
                <a:solidFill>
                  <a:srgbClr val="FF0000"/>
                </a:solidFill>
              </a:rPr>
              <a:t>AVF Upgrade Project</a:t>
            </a:r>
          </a:p>
        </p:txBody>
      </p:sp>
      <p:grpSp>
        <p:nvGrpSpPr>
          <p:cNvPr id="6164" name="グループ化 3"/>
          <p:cNvGrpSpPr>
            <a:grpSpLocks/>
          </p:cNvGrpSpPr>
          <p:nvPr/>
        </p:nvGrpSpPr>
        <p:grpSpPr bwMode="auto">
          <a:xfrm>
            <a:off x="0" y="-350838"/>
            <a:ext cx="3203575" cy="1476376"/>
            <a:chOff x="-2" y="-350044"/>
            <a:chExt cx="3203850" cy="1474788"/>
          </a:xfrm>
        </p:grpSpPr>
        <p:sp>
          <p:nvSpPr>
            <p:cNvPr id="6165" name="Rectangle 13"/>
            <p:cNvSpPr>
              <a:spLocks noChangeArrowheads="1"/>
            </p:cNvSpPr>
            <p:nvPr/>
          </p:nvSpPr>
          <p:spPr bwMode="auto">
            <a:xfrm>
              <a:off x="-1" y="1053306"/>
              <a:ext cx="318293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u="sng"/>
            </a:p>
          </p:txBody>
        </p:sp>
        <p:sp>
          <p:nvSpPr>
            <p:cNvPr id="6166" name="Rectangle 13"/>
            <p:cNvSpPr>
              <a:spLocks noChangeArrowheads="1"/>
            </p:cNvSpPr>
            <p:nvPr/>
          </p:nvSpPr>
          <p:spPr bwMode="auto">
            <a:xfrm rot="-5400000">
              <a:off x="2430734" y="351630"/>
              <a:ext cx="1474788" cy="714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u="sng"/>
            </a:p>
          </p:txBody>
        </p:sp>
        <p:sp>
          <p:nvSpPr>
            <p:cNvPr id="6167" name="Line 14"/>
            <p:cNvSpPr>
              <a:spLocks noChangeShapeType="1"/>
            </p:cNvSpPr>
            <p:nvPr/>
          </p:nvSpPr>
          <p:spPr bwMode="auto">
            <a:xfrm>
              <a:off x="3203848" y="14287"/>
              <a:ext cx="0" cy="1110457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14"/>
            <p:cNvSpPr>
              <a:spLocks noChangeShapeType="1"/>
            </p:cNvSpPr>
            <p:nvPr/>
          </p:nvSpPr>
          <p:spPr bwMode="auto">
            <a:xfrm>
              <a:off x="-2" y="1124744"/>
              <a:ext cx="3203849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06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287338" y="1412875"/>
          <a:ext cx="75819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Drawing" r:id="rId3" imgW="9090212" imgH="6036235" progId="Canvas.Drawing.7">
                  <p:embed/>
                </p:oleObj>
              </mc:Choice>
              <mc:Fallback>
                <p:oleObj name="Drawing" r:id="rId3" imgW="9090212" imgH="6036235" progId="Canvas.Drawing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412875"/>
                        <a:ext cx="758190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6284913"/>
            <a:ext cx="369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0                                      5 m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4140200" y="4005263"/>
            <a:ext cx="73025" cy="1223962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51275" y="5157788"/>
            <a:ext cx="93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b="1">
                <a:solidFill>
                  <a:srgbClr val="009900"/>
                </a:solidFill>
              </a:rPr>
              <a:t>F2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1835150" y="3644900"/>
            <a:ext cx="1223963" cy="7143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27088" y="3789363"/>
            <a:ext cx="112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/>
              <a:t>Degrader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rot="547131" flipH="1">
            <a:off x="3732213" y="1916113"/>
            <a:ext cx="73025" cy="1223962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 rot="572599">
            <a:off x="7312025" y="1635125"/>
            <a:ext cx="18002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ja-JP" b="1">
                <a:solidFill>
                  <a:srgbClr val="3333FF"/>
                </a:solidFill>
              </a:rPr>
              <a:t>Heavy ion beams of 5-10 MeV/u from AVF</a:t>
            </a:r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6875463" y="5589588"/>
            <a:ext cx="63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b="1">
                <a:solidFill>
                  <a:srgbClr val="009900"/>
                </a:solidFill>
              </a:rPr>
              <a:t>F3</a:t>
            </a:r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1273175" y="3357563"/>
            <a:ext cx="63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b="1">
                <a:solidFill>
                  <a:srgbClr val="009900"/>
                </a:solidFill>
              </a:rPr>
              <a:t>F1</a:t>
            </a:r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 rot="355751">
            <a:off x="4930775" y="5157788"/>
            <a:ext cx="3455988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7" name="Line 16"/>
          <p:cNvSpPr>
            <a:spLocks noChangeShapeType="1"/>
          </p:cNvSpPr>
          <p:nvPr/>
        </p:nvSpPr>
        <p:spPr bwMode="auto">
          <a:xfrm flipH="1">
            <a:off x="7164388" y="4365625"/>
            <a:ext cx="119062" cy="1198563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Rectangle 18"/>
          <p:cNvSpPr>
            <a:spLocks noChangeArrowheads="1"/>
          </p:cNvSpPr>
          <p:nvPr/>
        </p:nvSpPr>
        <p:spPr bwMode="auto">
          <a:xfrm>
            <a:off x="3922713" y="5734050"/>
            <a:ext cx="504825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342900" y="4868863"/>
            <a:ext cx="2789238" cy="10160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latin typeface="Arial" pitchFamily="34" charset="0"/>
              </a:rPr>
              <a:t>● </a:t>
            </a:r>
            <a:r>
              <a:rPr lang="en-US" altLang="ja-JP" sz="2000" b="1">
                <a:solidFill>
                  <a:schemeClr val="accent2"/>
                </a:solidFill>
              </a:rPr>
              <a:t>RIB ~ 10</a:t>
            </a:r>
            <a:r>
              <a:rPr lang="en-US" altLang="ja-JP" sz="2000" b="1" baseline="30000">
                <a:solidFill>
                  <a:schemeClr val="accent2"/>
                </a:solidFill>
              </a:rPr>
              <a:t>3-8</a:t>
            </a:r>
            <a:r>
              <a:rPr lang="en-US" altLang="ja-JP" sz="2000" b="1">
                <a:solidFill>
                  <a:schemeClr val="accent2"/>
                </a:solidFill>
              </a:rPr>
              <a:t> pps at F3</a:t>
            </a:r>
          </a:p>
          <a:p>
            <a:pPr eaLnBrk="1" hangingPunct="1"/>
            <a:r>
              <a:rPr lang="en-US" altLang="ja-JP" sz="2000">
                <a:solidFill>
                  <a:srgbClr val="FF0000"/>
                </a:solidFill>
                <a:latin typeface="Arial" pitchFamily="34" charset="0"/>
              </a:rPr>
              <a:t>● </a:t>
            </a:r>
            <a:r>
              <a:rPr lang="en-US" altLang="ja-JP" sz="2000" b="1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altLang="ja-JP" sz="2000" b="1">
                <a:solidFill>
                  <a:schemeClr val="accent2"/>
                </a:solidFill>
              </a:rPr>
              <a:t>E/E ~ 0.5 – 1 %</a:t>
            </a:r>
          </a:p>
          <a:p>
            <a:pPr eaLnBrk="1" hangingPunct="1"/>
            <a:r>
              <a:rPr lang="en-US" altLang="ja-JP" sz="2000">
                <a:solidFill>
                  <a:srgbClr val="FF0000"/>
                </a:solidFill>
              </a:rPr>
              <a:t>● </a:t>
            </a:r>
            <a:r>
              <a:rPr lang="en-US" altLang="ja-JP" sz="2000" b="1">
                <a:solidFill>
                  <a:schemeClr val="accent2"/>
                </a:solidFill>
              </a:rPr>
              <a:t>Purity ~ 90 - 100 %</a:t>
            </a: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6946900" y="4797425"/>
            <a:ext cx="1152525" cy="7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81" name="グループ化 33"/>
          <p:cNvGrpSpPr>
            <a:grpSpLocks/>
          </p:cNvGrpSpPr>
          <p:nvPr/>
        </p:nvGrpSpPr>
        <p:grpSpPr bwMode="auto">
          <a:xfrm>
            <a:off x="323850" y="1125538"/>
            <a:ext cx="8569325" cy="71437"/>
            <a:chOff x="395288" y="1196975"/>
            <a:chExt cx="8569326" cy="71438"/>
          </a:xfrm>
        </p:grpSpPr>
        <p:sp>
          <p:nvSpPr>
            <p:cNvPr id="11297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u="sng"/>
            </a:p>
          </p:txBody>
        </p:sp>
        <p:sp>
          <p:nvSpPr>
            <p:cNvPr id="11298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900113" y="42863"/>
            <a:ext cx="7327900" cy="1066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3800"/>
              </a:lnSpc>
              <a:defRPr/>
            </a:pPr>
            <a:r>
              <a:rPr lang="en-US" altLang="ja-JP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low-energy inflight-type RI Beam </a:t>
            </a:r>
          </a:p>
          <a:p>
            <a:pPr algn="ctr">
              <a:lnSpc>
                <a:spcPts val="3800"/>
              </a:lnSpc>
              <a:defRPr/>
            </a:pPr>
            <a:r>
              <a:rPr lang="en-US" altLang="ja-JP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Separator   (CRIB)</a:t>
            </a:r>
            <a:endParaRPr lang="ja-JP" alt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83" name="テキスト ボックス 2"/>
          <p:cNvSpPr txBox="1">
            <a:spLocks noChangeArrowheads="1"/>
          </p:cNvSpPr>
          <p:nvPr/>
        </p:nvSpPr>
        <p:spPr bwMode="auto">
          <a:xfrm>
            <a:off x="4926013" y="5765800"/>
            <a:ext cx="1446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/>
              <a:t>(±200 KV)</a:t>
            </a:r>
            <a:endParaRPr lang="ja-JP" altLang="en-US" sz="2000" b="1"/>
          </a:p>
        </p:txBody>
      </p:sp>
      <p:sp>
        <p:nvSpPr>
          <p:cNvPr id="4" name="正方形/長方形 3"/>
          <p:cNvSpPr/>
          <p:nvPr/>
        </p:nvSpPr>
        <p:spPr>
          <a:xfrm rot="638469">
            <a:off x="4206875" y="2525713"/>
            <a:ext cx="26670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" name="正方形/長方形 40"/>
          <p:cNvSpPr/>
          <p:nvPr/>
        </p:nvSpPr>
        <p:spPr>
          <a:xfrm rot="638469">
            <a:off x="4927600" y="3005138"/>
            <a:ext cx="2428875" cy="565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4895850" y="3644900"/>
            <a:ext cx="1763713" cy="565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287" name="Line 10"/>
          <p:cNvSpPr>
            <a:spLocks noChangeShapeType="1"/>
          </p:cNvSpPr>
          <p:nvPr/>
        </p:nvSpPr>
        <p:spPr bwMode="auto">
          <a:xfrm>
            <a:off x="6516688" y="2997200"/>
            <a:ext cx="2184400" cy="360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正方形/長方形 42"/>
          <p:cNvSpPr/>
          <p:nvPr/>
        </p:nvSpPr>
        <p:spPr>
          <a:xfrm>
            <a:off x="4427538" y="5024438"/>
            <a:ext cx="601662" cy="207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4657725" y="5232400"/>
            <a:ext cx="1930400" cy="51911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rgbClr val="3333FF"/>
                </a:solidFill>
              </a:rPr>
              <a:t>Wien Filter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3635375" y="1419225"/>
            <a:ext cx="1763713" cy="565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291" name="Text Box 14"/>
          <p:cNvSpPr txBox="1">
            <a:spLocks noChangeArrowheads="1"/>
          </p:cNvSpPr>
          <p:nvPr/>
        </p:nvSpPr>
        <p:spPr bwMode="auto">
          <a:xfrm>
            <a:off x="3924300" y="1554163"/>
            <a:ext cx="63500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b="1">
                <a:solidFill>
                  <a:srgbClr val="009900"/>
                </a:solidFill>
              </a:rPr>
              <a:t>F0</a:t>
            </a:r>
          </a:p>
        </p:txBody>
      </p:sp>
      <p:sp>
        <p:nvSpPr>
          <p:cNvPr id="11292" name="Rectangle 9"/>
          <p:cNvSpPr>
            <a:spLocks noChangeArrowheads="1"/>
          </p:cNvSpPr>
          <p:nvPr/>
        </p:nvSpPr>
        <p:spPr bwMode="auto">
          <a:xfrm>
            <a:off x="4572000" y="1268413"/>
            <a:ext cx="1800225" cy="1054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ja-JP" b="1">
                <a:solidFill>
                  <a:srgbClr val="3333FF"/>
                </a:solidFill>
              </a:rPr>
              <a:t>Cryogenic</a:t>
            </a:r>
          </a:p>
          <a:p>
            <a:pPr>
              <a:lnSpc>
                <a:spcPts val="2500"/>
              </a:lnSpc>
            </a:pPr>
            <a:r>
              <a:rPr lang="en-US" altLang="ja-JP" b="1">
                <a:solidFill>
                  <a:srgbClr val="3333FF"/>
                </a:solidFill>
              </a:rPr>
              <a:t>Production</a:t>
            </a:r>
          </a:p>
          <a:p>
            <a:pPr>
              <a:lnSpc>
                <a:spcPts val="2500"/>
              </a:lnSpc>
            </a:pPr>
            <a:r>
              <a:rPr lang="en-US" altLang="ja-JP" b="1">
                <a:solidFill>
                  <a:srgbClr val="3333FF"/>
                </a:solidFill>
              </a:rPr>
              <a:t>target</a:t>
            </a:r>
          </a:p>
        </p:txBody>
      </p:sp>
      <p:sp>
        <p:nvSpPr>
          <p:cNvPr id="11293" name="Text Box 7"/>
          <p:cNvSpPr txBox="1">
            <a:spLocks noChangeArrowheads="1"/>
          </p:cNvSpPr>
          <p:nvPr/>
        </p:nvSpPr>
        <p:spPr bwMode="auto">
          <a:xfrm>
            <a:off x="4678363" y="3716338"/>
            <a:ext cx="14049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US" altLang="ja-JP" sz="1800" b="1"/>
              <a:t>Achromatic </a:t>
            </a:r>
          </a:p>
          <a:p>
            <a:pPr eaLnBrk="1" hangingPunct="1">
              <a:lnSpc>
                <a:spcPts val="1500"/>
              </a:lnSpc>
            </a:pPr>
            <a:r>
              <a:rPr lang="en-US" altLang="ja-JP" sz="1800" b="1"/>
              <a:t>focal plane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288925" y="1992313"/>
            <a:ext cx="1762125" cy="1146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323850" y="1916113"/>
            <a:ext cx="2001838" cy="10541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ja-JP" sz="2800" b="1">
                <a:solidFill>
                  <a:srgbClr val="3333FF"/>
                </a:solidFill>
              </a:rPr>
              <a:t>Double </a:t>
            </a:r>
          </a:p>
          <a:p>
            <a:pPr eaLnBrk="1" hangingPunct="1">
              <a:lnSpc>
                <a:spcPts val="2500"/>
              </a:lnSpc>
            </a:pPr>
            <a:r>
              <a:rPr lang="en-US" altLang="ja-JP" sz="2800" b="1">
                <a:solidFill>
                  <a:srgbClr val="3333FF"/>
                </a:solidFill>
              </a:rPr>
              <a:t>achromatic </a:t>
            </a:r>
          </a:p>
          <a:p>
            <a:pPr eaLnBrk="1" hangingPunct="1">
              <a:lnSpc>
                <a:spcPts val="2500"/>
              </a:lnSpc>
            </a:pPr>
            <a:r>
              <a:rPr lang="en-US" altLang="ja-JP" sz="2800" b="1">
                <a:solidFill>
                  <a:srgbClr val="3333FF"/>
                </a:solidFill>
              </a:rPr>
              <a:t>analyzer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7092950" y="5157788"/>
            <a:ext cx="719138" cy="746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7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7" grpId="0" animBg="1"/>
      <p:bldP spid="83985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9750" y="692150"/>
          <a:ext cx="8351838" cy="571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Drawing" r:id="rId4" imgW="9639300" imgH="6600749" progId="Canvas.Drawing.9">
                  <p:embed/>
                </p:oleObj>
              </mc:Choice>
              <mc:Fallback>
                <p:oleObj name="Drawing" r:id="rId4" imgW="9639300" imgH="6600749" progId="Canvas.Drawing.9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692150"/>
                        <a:ext cx="8351838" cy="571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497888" cy="936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ja-JP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RIB intensity to be obtained at CRIB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411413" y="64008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" pitchFamily="34" charset="0"/>
              </a:rPr>
              <a:t>N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8425" y="42926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" pitchFamily="34" charset="0"/>
              </a:rPr>
              <a:t>Z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50825" y="666908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 flipV="1">
            <a:off x="250825" y="4724400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867400" y="5084763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083300" y="5013325"/>
            <a:ext cx="1081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FF0000"/>
                </a:solidFill>
                <a:latin typeface="Arial" pitchFamily="34" charset="0"/>
              </a:rPr>
              <a:t>available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979613" y="4292600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916238" y="4508500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692275" y="5445125"/>
            <a:ext cx="287338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916238" y="3644900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916238" y="3357563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3132138" y="3357563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48038" y="2924175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3348038" y="3141663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979613" y="4508500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1692275" y="4797425"/>
            <a:ext cx="287338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1692275" y="4508500"/>
            <a:ext cx="287338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003800" y="1989138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7812088" y="4005263"/>
            <a:ext cx="3111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Arial" pitchFamily="34" charset="0"/>
              </a:rPr>
              <a:t>2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443663" y="33464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ja-JP" sz="1400" b="1">
              <a:latin typeface="Arial" pitchFamily="34" charset="0"/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7596188" y="4365625"/>
            <a:ext cx="720725" cy="218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en-US" altLang="ja-JP" sz="1600">
              <a:latin typeface="Arial" pitchFamily="34" charset="0"/>
            </a:endParaRPr>
          </a:p>
          <a:p>
            <a:pPr eaLnBrk="1" hangingPunct="1"/>
            <a:r>
              <a:rPr lang="en-US" altLang="ja-JP" sz="1600">
                <a:latin typeface="Arial" pitchFamily="34" charset="0"/>
              </a:rPr>
              <a:t>10</a:t>
            </a:r>
            <a:r>
              <a:rPr lang="en-US" altLang="ja-JP" sz="1600" baseline="30000">
                <a:latin typeface="Arial" pitchFamily="34" charset="0"/>
              </a:rPr>
              <a:t>8</a:t>
            </a:r>
          </a:p>
          <a:p>
            <a:pPr eaLnBrk="1" hangingPunct="1"/>
            <a:endParaRPr lang="en-US" altLang="ja-JP" sz="1600">
              <a:latin typeface="Arial" pitchFamily="34" charset="0"/>
            </a:endParaRPr>
          </a:p>
          <a:p>
            <a:pPr eaLnBrk="1" hangingPunct="1"/>
            <a:r>
              <a:rPr lang="en-US" altLang="ja-JP" sz="1600">
                <a:latin typeface="Arial" pitchFamily="34" charset="0"/>
              </a:rPr>
              <a:t>10</a:t>
            </a:r>
            <a:r>
              <a:rPr lang="en-US" altLang="ja-JP" sz="1600" baseline="30000">
                <a:latin typeface="Arial" pitchFamily="34" charset="0"/>
              </a:rPr>
              <a:t>7</a:t>
            </a:r>
          </a:p>
          <a:p>
            <a:pPr eaLnBrk="1" hangingPunct="1"/>
            <a:endParaRPr lang="en-US" altLang="ja-JP" sz="1600">
              <a:latin typeface="Arial" pitchFamily="34" charset="0"/>
            </a:endParaRPr>
          </a:p>
          <a:p>
            <a:pPr eaLnBrk="1" hangingPunct="1"/>
            <a:r>
              <a:rPr lang="en-US" altLang="ja-JP" sz="1600">
                <a:latin typeface="Arial" pitchFamily="34" charset="0"/>
              </a:rPr>
              <a:t>10</a:t>
            </a:r>
            <a:r>
              <a:rPr lang="en-US" altLang="ja-JP" sz="1600" baseline="30000">
                <a:latin typeface="Arial" pitchFamily="34" charset="0"/>
              </a:rPr>
              <a:t>6</a:t>
            </a:r>
            <a:endParaRPr lang="en-US" altLang="ja-JP" sz="1600">
              <a:latin typeface="Arial" pitchFamily="34" charset="0"/>
            </a:endParaRPr>
          </a:p>
          <a:p>
            <a:pPr eaLnBrk="1" hangingPunct="1"/>
            <a:endParaRPr lang="en-US" altLang="ja-JP" sz="1600">
              <a:latin typeface="Arial" pitchFamily="34" charset="0"/>
            </a:endParaRPr>
          </a:p>
          <a:p>
            <a:pPr eaLnBrk="1" hangingPunct="1"/>
            <a:r>
              <a:rPr lang="en-US" altLang="ja-JP" sz="1400">
                <a:latin typeface="Arial" pitchFamily="34" charset="0"/>
              </a:rPr>
              <a:t>105</a:t>
            </a:r>
          </a:p>
          <a:p>
            <a:pPr eaLnBrk="1" hangingPunct="1"/>
            <a:endParaRPr lang="en-US" altLang="ja-JP" sz="1600" baseline="30000">
              <a:latin typeface="Arial" pitchFamily="34" charset="0"/>
            </a:endParaRP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6443663" y="3573463"/>
            <a:ext cx="2520950" cy="863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95288" y="1196975"/>
            <a:ext cx="3436937" cy="841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1">
                <a:solidFill>
                  <a:schemeClr val="accent2"/>
                </a:solidFill>
              </a:rPr>
              <a:t>・</a:t>
            </a:r>
            <a:r>
              <a:rPr lang="en-US" altLang="ja-JP" b="1">
                <a:solidFill>
                  <a:schemeClr val="accent2"/>
                </a:solidFill>
              </a:rPr>
              <a:t>Production target</a:t>
            </a:r>
          </a:p>
          <a:p>
            <a:pPr eaLnBrk="1" hangingPunct="1"/>
            <a:r>
              <a:rPr lang="ja-JP" altLang="en-US" b="1">
                <a:solidFill>
                  <a:schemeClr val="accent2"/>
                </a:solidFill>
              </a:rPr>
              <a:t>・</a:t>
            </a:r>
            <a:r>
              <a:rPr lang="en-US" altLang="ja-JP" b="1">
                <a:solidFill>
                  <a:schemeClr val="accent2"/>
                </a:solidFill>
              </a:rPr>
              <a:t>Primary beam intensity</a:t>
            </a: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1619250" y="2133600"/>
            <a:ext cx="0" cy="5032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2195513" y="3860800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1258888" y="5013325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2411413" y="4076700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2700338" y="4076700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3851275" y="2420938"/>
            <a:ext cx="2159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3348038" y="2074863"/>
            <a:ext cx="3968750" cy="157003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accent2"/>
                </a:solidFill>
              </a:rPr>
              <a:t>~Ix10  by Cryogenic target</a:t>
            </a:r>
          </a:p>
          <a:p>
            <a:pPr eaLnBrk="1" hangingPunct="1"/>
            <a:endParaRPr lang="en-US" altLang="ja-JP">
              <a:solidFill>
                <a:schemeClr val="accent2"/>
              </a:solidFill>
            </a:endParaRPr>
          </a:p>
          <a:p>
            <a:pPr eaLnBrk="1" hangingPunct="1"/>
            <a:r>
              <a:rPr lang="en-US" altLang="ja-JP">
                <a:solidFill>
                  <a:schemeClr val="accent2"/>
                </a:solidFill>
              </a:rPr>
              <a:t>10</a:t>
            </a:r>
            <a:r>
              <a:rPr lang="en-US" altLang="ja-JP" baseline="30000">
                <a:solidFill>
                  <a:schemeClr val="accent2"/>
                </a:solidFill>
              </a:rPr>
              <a:t>8</a:t>
            </a:r>
            <a:r>
              <a:rPr lang="en-US" altLang="ja-JP">
                <a:solidFill>
                  <a:schemeClr val="accent2"/>
                </a:solidFill>
              </a:rPr>
              <a:t> pps </a:t>
            </a:r>
            <a:r>
              <a:rPr lang="en-US" altLang="ja-JP">
                <a:solidFill>
                  <a:schemeClr val="accent2"/>
                </a:solidFill>
                <a:sym typeface="Wingdings" pitchFamily="2" charset="2"/>
              </a:rPr>
              <a:t> direct measurement</a:t>
            </a:r>
          </a:p>
          <a:p>
            <a:pPr eaLnBrk="1" hangingPunct="1"/>
            <a:r>
              <a:rPr lang="en-US" altLang="ja-JP">
                <a:solidFill>
                  <a:schemeClr val="accent2"/>
                </a:solidFill>
                <a:sym typeface="Wingdings" pitchFamily="2" charset="2"/>
              </a:rPr>
              <a:t>                   of (p,</a:t>
            </a:r>
            <a:r>
              <a:rPr lang="en-US" altLang="ja-JP">
                <a:solidFill>
                  <a:schemeClr val="accent2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ja-JP">
                <a:solidFill>
                  <a:schemeClr val="accent2"/>
                </a:solidFill>
                <a:sym typeface="Wingdings" pitchFamily="2" charset="2"/>
              </a:rPr>
              <a:t>) reactions</a:t>
            </a:r>
            <a:endParaRPr lang="en-US" altLang="ja-JP">
              <a:solidFill>
                <a:schemeClr val="accent2"/>
              </a:solidFill>
            </a:endParaRPr>
          </a:p>
        </p:txBody>
      </p:sp>
      <p:grpSp>
        <p:nvGrpSpPr>
          <p:cNvPr id="12324" name="グループ化 27"/>
          <p:cNvGrpSpPr>
            <a:grpSpLocks/>
          </p:cNvGrpSpPr>
          <p:nvPr/>
        </p:nvGrpSpPr>
        <p:grpSpPr bwMode="auto">
          <a:xfrm>
            <a:off x="323850" y="909638"/>
            <a:ext cx="8569325" cy="71437"/>
            <a:chOff x="395288" y="1196975"/>
            <a:chExt cx="8569326" cy="71438"/>
          </a:xfrm>
        </p:grpSpPr>
        <p:sp>
          <p:nvSpPr>
            <p:cNvPr id="12325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26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51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FFFFCC"/>
          </a:solidFill>
          <a:ln w="1905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>
          <a:xfrm>
            <a:off x="590550" y="34925"/>
            <a:ext cx="8013700" cy="873125"/>
          </a:xfr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ja-JP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Radioactiv Beams produced by CRIB (A&lt;20)</a:t>
            </a:r>
            <a:br>
              <a:rPr lang="en-US" altLang="ja-JP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with room temperature target -</a:t>
            </a:r>
          </a:p>
        </p:txBody>
      </p:sp>
      <p:graphicFrame>
        <p:nvGraphicFramePr>
          <p:cNvPr id="270340" name="Group 4"/>
          <p:cNvGraphicFramePr>
            <a:graphicFrameLocks noGrp="1"/>
          </p:cNvGraphicFramePr>
          <p:nvPr/>
        </p:nvGraphicFramePr>
        <p:xfrm>
          <a:off x="319088" y="1130300"/>
          <a:ext cx="8648700" cy="5683250"/>
        </p:xfrm>
        <a:graphic>
          <a:graphicData uri="http://schemas.openxmlformats.org/drawingml/2006/table">
            <a:tbl>
              <a:tblPr/>
              <a:tblGrid>
                <a:gridCol w="2005012"/>
                <a:gridCol w="1722438"/>
                <a:gridCol w="1196975"/>
                <a:gridCol w="1855787"/>
                <a:gridCol w="1052513"/>
                <a:gridCol w="815975"/>
              </a:tblGrid>
              <a:tr h="739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Secondary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Beam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Primary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Beam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Reaction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Target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(mg/cm2)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Intensity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(1/sec)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Purity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7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Be</a:t>
                      </a: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4+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8.1 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MeV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7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Li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3+</a:t>
                      </a:r>
                      <a:r>
                        <a:rPr kumimoji="1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150 pnA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(p,n)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gas (0.67)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5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100%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C</a:t>
                      </a: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6+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 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6.1 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MeV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4+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200 pnA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(p,n)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CH</a:t>
                      </a:r>
                      <a:r>
                        <a:rPr kumimoji="1" lang="en-US" altLang="ja-JP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gas (1.33)</a:t>
                      </a:r>
                      <a:endParaRPr kumimoji="1" lang="en-US" altLang="ja-JP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1.6 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5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90 %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13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N</a:t>
                      </a: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7+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 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6.5 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MeV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C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5+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500 pnA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(p,n)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gas (0.33)</a:t>
                      </a:r>
                      <a:endParaRPr kumimoji="1" lang="en-US" altLang="ja-JP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5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95 %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14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O</a:t>
                      </a: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8+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 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6.7 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MeV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N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6+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500 pnA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(p,n)</a:t>
                      </a: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CH</a:t>
                      </a:r>
                      <a:r>
                        <a:rPr kumimoji="1" lang="en-US" altLang="ja-JP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gas (1.33)</a:t>
                      </a:r>
                      <a:endParaRPr kumimoji="1" lang="en-US" altLang="ja-JP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1.7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6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80 %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18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9+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 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2.7 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MeV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18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O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4+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500 pnA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(p,n)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gas (0.67)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1.5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5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98%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11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C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3.4 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MeV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4+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200 pnA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He,np)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He gas (0.25)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明朝" pitchFamily="17" charset="-128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1.7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4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17 %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12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N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3.9 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MeV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4+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200 pnA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He,n)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He gas (0.25)</a:t>
                      </a:r>
                      <a:endParaRPr kumimoji="1" lang="en-US" altLang="ja-JP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2.5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3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3 %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8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Li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6.5 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MeV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7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Li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330 pnA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(d,p)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D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gas (1.33)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5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98 %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17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N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2.0 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MeV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18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O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6+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750 pnA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(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9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Be,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B)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Be foil (2.5)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1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5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25 %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2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FFFFCC"/>
          </a:solidFill>
          <a:ln w="1905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72387" name="Group 3"/>
          <p:cNvGraphicFramePr>
            <a:graphicFrameLocks noGrp="1"/>
          </p:cNvGraphicFramePr>
          <p:nvPr/>
        </p:nvGraphicFramePr>
        <p:xfrm>
          <a:off x="166688" y="1216025"/>
          <a:ext cx="8891587" cy="5307014"/>
        </p:xfrm>
        <a:graphic>
          <a:graphicData uri="http://schemas.openxmlformats.org/drawingml/2006/table">
            <a:tbl>
              <a:tblPr/>
              <a:tblGrid>
                <a:gridCol w="1928812"/>
                <a:gridCol w="1749425"/>
                <a:gridCol w="1112838"/>
                <a:gridCol w="1949450"/>
                <a:gridCol w="1157287"/>
                <a:gridCol w="993775"/>
              </a:tblGrid>
              <a:tr h="6431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Secondary Beam</a:t>
                      </a:r>
                    </a:p>
                  </a:txBody>
                  <a:tcPr marL="38100" marR="38100" marT="38099" marB="380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Primary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Beam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Reaction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Target (mg/cm</a:t>
                      </a:r>
                      <a:r>
                        <a:rPr kumimoji="1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Intensity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Purity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21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Na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4.2 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MeV</a:t>
                      </a:r>
                    </a:p>
                  </a:txBody>
                  <a:tcPr marL="38100" marR="38100" marT="38099" marB="380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20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Ne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8+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200 pnA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He,np)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He gas (0.25)</a:t>
                      </a:r>
                      <a:endParaRPr kumimoji="1" lang="en-US" altLang="ja-JP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2.3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4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12 %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 no  WF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22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Mg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4.6 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MeV</a:t>
                      </a:r>
                    </a:p>
                  </a:txBody>
                  <a:tcPr marL="38100" marR="38100" marT="38099" marB="380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20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Ne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8+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200 pnA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He,n)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He gas (0.25)</a:t>
                      </a:r>
                      <a:endParaRPr kumimoji="1" lang="en-US" altLang="ja-JP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6.6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3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3 %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no  WF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3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25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Al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4.0 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MeV</a:t>
                      </a:r>
                    </a:p>
                  </a:txBody>
                  <a:tcPr marL="38100" marR="38100" marT="38099" marB="380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Mg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8+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125 pnA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He,np)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He gas (0.25)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明朝" pitchFamily="17" charset="-128"/>
                      </a:endParaRP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1.2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4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6 %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no  WF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3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26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Si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4.0 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MeV</a:t>
                      </a:r>
                    </a:p>
                  </a:txBody>
                  <a:tcPr marL="38100" marR="38100" marT="38099" marB="380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Mg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8+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125 pnA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He,n)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He gas (0.25)</a:t>
                      </a:r>
                      <a:endParaRPr kumimoji="1" lang="en-US" altLang="ja-JP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3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3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1.5 %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no  WF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3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23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Mg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4.0 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MeV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38100" marR="38100" marT="38099" marB="380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Mg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8+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125 pnA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(d,t)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D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gas (0.33)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3.2 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4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12 %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 no  WF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3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39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Ar</a:t>
                      </a:r>
                      <a:r>
                        <a:rPr kumimoji="1" lang="en-US" altLang="ja-JP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15+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4.0 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 MeV</a:t>
                      </a:r>
                    </a:p>
                  </a:txBody>
                  <a:tcPr marL="38100" marR="38100" marT="38099" marB="380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40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Ar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11+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明朝" pitchFamily="17" charset="-128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120 pnA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(3He,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a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He gas (1.0)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3.2 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4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20 %</a:t>
                      </a:r>
                    </a:p>
                  </a:txBody>
                  <a:tcPr marL="38100" marR="38100" marT="38099" marB="380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2445" name="Rectangle 61"/>
          <p:cNvSpPr>
            <a:spLocks noChangeArrowheads="1"/>
          </p:cNvSpPr>
          <p:nvPr/>
        </p:nvSpPr>
        <p:spPr bwMode="auto">
          <a:xfrm>
            <a:off x="590550" y="34925"/>
            <a:ext cx="80137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ja-JP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Radioactiv Beams produced by CRIB (A&gt;20)</a:t>
            </a:r>
            <a:br>
              <a:rPr lang="en-US" altLang="ja-JP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altLang="ja-JP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with room temperature target -</a:t>
            </a:r>
          </a:p>
        </p:txBody>
      </p:sp>
    </p:spTree>
    <p:extLst>
      <p:ext uri="{BB962C8B-B14F-4D97-AF65-F5344CB8AC3E}">
        <p14:creationId xmlns:p14="http://schemas.microsoft.com/office/powerpoint/2010/main" val="11112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A7A8A-1C1B-42EB-953F-E7F978F91A69}" type="slidenum">
              <a:rPr lang="en-US" altLang="ja-JP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82550"/>
            <a:ext cx="8609012" cy="647700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Re-circulation cryogenic production target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580063" y="1052513"/>
            <a:ext cx="3348037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400" smtClean="0"/>
              <a:t>Features: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>
                <a:solidFill>
                  <a:schemeClr val="accent2"/>
                </a:solidFill>
              </a:rPr>
              <a:t>Lq. N</a:t>
            </a:r>
            <a:r>
              <a:rPr lang="en-US" altLang="ja-JP" sz="2400" baseline="-25000" smtClean="0">
                <a:solidFill>
                  <a:schemeClr val="accent2"/>
                </a:solidFill>
              </a:rPr>
              <a:t>2</a:t>
            </a:r>
            <a:r>
              <a:rPr lang="en-US" altLang="ja-JP" sz="2400" smtClean="0">
                <a:solidFill>
                  <a:schemeClr val="accent2"/>
                </a:solidFill>
              </a:rPr>
              <a:t> cooling</a:t>
            </a:r>
            <a:r>
              <a:rPr lang="en-US" altLang="ja-JP" sz="2400" smtClean="0"/>
              <a:t> (automatic refill)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400" smtClean="0"/>
              <a:t>    for the better cooling power  </a:t>
            </a:r>
            <a:r>
              <a:rPr lang="en-US" altLang="ja-JP" sz="2400" smtClean="0">
                <a:solidFill>
                  <a:srgbClr val="FF0000"/>
                </a:solidFill>
              </a:rPr>
              <a:t>(&lt;100 W</a:t>
            </a:r>
            <a:r>
              <a:rPr lang="en-US" altLang="ja-JP" sz="2400" smtClean="0"/>
              <a:t>) and thicker target.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>
                <a:solidFill>
                  <a:schemeClr val="accent2"/>
                </a:solidFill>
              </a:rPr>
              <a:t>Forced target gas flow</a:t>
            </a:r>
            <a:r>
              <a:rPr lang="en-US" altLang="ja-JP" sz="2400" smtClean="0"/>
              <a:t> (100 l/min) to have a better cooling and to avoid local density reduction by the beam.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>
                <a:solidFill>
                  <a:schemeClr val="accent2"/>
                </a:solidFill>
              </a:rPr>
              <a:t>Oxygen density monitor in the gas system.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>
                <a:solidFill>
                  <a:schemeClr val="accent2"/>
                </a:solidFill>
              </a:rPr>
              <a:t>Hydrogen room sensor.</a:t>
            </a:r>
          </a:p>
        </p:txBody>
      </p:sp>
      <p:pic>
        <p:nvPicPr>
          <p:cNvPr id="15365" name="Picture 5" descr="cooled_target_design_view_v2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38263"/>
            <a:ext cx="58721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87900" y="3071813"/>
            <a:ext cx="3744913" cy="2420937"/>
            <a:chOff x="3016" y="799"/>
            <a:chExt cx="2359" cy="1525"/>
          </a:xfrm>
        </p:grpSpPr>
        <p:sp>
          <p:nvSpPr>
            <p:cNvPr id="15378" name="Rectangle 7"/>
            <p:cNvSpPr>
              <a:spLocks noChangeArrowheads="1"/>
            </p:cNvSpPr>
            <p:nvPr/>
          </p:nvSpPr>
          <p:spPr bwMode="auto">
            <a:xfrm>
              <a:off x="3016" y="799"/>
              <a:ext cx="2359" cy="1525"/>
            </a:xfrm>
            <a:prstGeom prst="rect">
              <a:avLst/>
            </a:prstGeom>
            <a:solidFill>
              <a:srgbClr val="E1F4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9" name="Text Box 8"/>
            <p:cNvSpPr txBox="1">
              <a:spLocks noChangeArrowheads="1"/>
            </p:cNvSpPr>
            <p:nvPr/>
          </p:nvSpPr>
          <p:spPr bwMode="auto">
            <a:xfrm>
              <a:off x="3243" y="799"/>
              <a:ext cx="198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800" b="1">
                  <a:solidFill>
                    <a:srgbClr val="FF0000"/>
                  </a:solidFill>
                </a:rPr>
                <a:t>H</a:t>
              </a:r>
              <a:r>
                <a:rPr lang="en-US" altLang="ja-JP" sz="2800" b="1" baseline="-25000">
                  <a:solidFill>
                    <a:srgbClr val="FF0000"/>
                  </a:solidFill>
                </a:rPr>
                <a:t>2</a:t>
              </a:r>
              <a:r>
                <a:rPr lang="en-US" altLang="ja-JP" sz="2800" b="1">
                  <a:solidFill>
                    <a:srgbClr val="FF0000"/>
                  </a:solidFill>
                </a:rPr>
                <a:t> target cooled by</a:t>
              </a:r>
            </a:p>
            <a:p>
              <a:pPr eaLnBrk="1" hangingPunct="1"/>
              <a:r>
                <a:rPr lang="en-US" altLang="ja-JP" sz="2800" b="1">
                  <a:solidFill>
                    <a:srgbClr val="FF0000"/>
                  </a:solidFill>
                </a:rPr>
                <a:t>liquid Nitrigen</a:t>
              </a:r>
            </a:p>
          </p:txBody>
        </p:sp>
        <p:sp>
          <p:nvSpPr>
            <p:cNvPr id="15380" name="Line 9"/>
            <p:cNvSpPr>
              <a:spLocks noChangeShapeType="1"/>
            </p:cNvSpPr>
            <p:nvPr/>
          </p:nvSpPr>
          <p:spPr bwMode="auto">
            <a:xfrm>
              <a:off x="4060" y="1423"/>
              <a:ext cx="0" cy="28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Text Box 10"/>
            <p:cNvSpPr txBox="1">
              <a:spLocks noChangeArrowheads="1"/>
            </p:cNvSpPr>
            <p:nvPr/>
          </p:nvSpPr>
          <p:spPr bwMode="auto">
            <a:xfrm>
              <a:off x="3062" y="1695"/>
              <a:ext cx="2212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800" b="1" baseline="30000">
                  <a:solidFill>
                    <a:srgbClr val="FF0000"/>
                  </a:solidFill>
                </a:rPr>
                <a:t>7</a:t>
              </a:r>
              <a:r>
                <a:rPr lang="en-US" altLang="ja-JP" sz="2800" b="1">
                  <a:solidFill>
                    <a:srgbClr val="FF0000"/>
                  </a:solidFill>
                </a:rPr>
                <a:t>Be ~ 2x10</a:t>
              </a:r>
              <a:r>
                <a:rPr lang="en-US" altLang="ja-JP" sz="2800" b="1" baseline="30000">
                  <a:solidFill>
                    <a:srgbClr val="FF0000"/>
                  </a:solidFill>
                </a:rPr>
                <a:t>8</a:t>
              </a:r>
              <a:r>
                <a:rPr lang="en-US" altLang="ja-JP" sz="2800" b="1">
                  <a:solidFill>
                    <a:srgbClr val="FF0000"/>
                  </a:solidFill>
                </a:rPr>
                <a:t> achieved !</a:t>
              </a:r>
            </a:p>
          </p:txBody>
        </p:sp>
        <p:sp>
          <p:nvSpPr>
            <p:cNvPr id="15382" name="Text Box 11"/>
            <p:cNvSpPr txBox="1">
              <a:spLocks noChangeArrowheads="1"/>
            </p:cNvSpPr>
            <p:nvPr/>
          </p:nvSpPr>
          <p:spPr bwMode="auto">
            <a:xfrm>
              <a:off x="3559" y="1978"/>
              <a:ext cx="11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chemeClr val="accent2"/>
                  </a:solidFill>
                </a:rPr>
                <a:t>with 1.8 p</a:t>
              </a:r>
              <a:r>
                <a:rPr lang="en-US" altLang="ja-JP" b="1">
                  <a:solidFill>
                    <a:schemeClr val="accent2"/>
                  </a:solidFill>
                  <a:latin typeface="Symbol" pitchFamily="18" charset="2"/>
                </a:rPr>
                <a:t>m</a:t>
              </a:r>
              <a:r>
                <a:rPr lang="en-US" altLang="ja-JP" b="1">
                  <a:solidFill>
                    <a:schemeClr val="accent2"/>
                  </a:solidFill>
                </a:rPr>
                <a:t>A</a:t>
              </a:r>
            </a:p>
          </p:txBody>
        </p:sp>
      </p:grp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684213" y="5972175"/>
            <a:ext cx="2611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accent2"/>
                </a:solidFill>
              </a:rPr>
              <a:t>Flow ≦100 lit/min.</a:t>
            </a:r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auto">
          <a:xfrm>
            <a:off x="3203575" y="5373688"/>
            <a:ext cx="12969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Text Box 14"/>
          <p:cNvSpPr txBox="1">
            <a:spLocks noChangeArrowheads="1"/>
          </p:cNvSpPr>
          <p:nvPr/>
        </p:nvSpPr>
        <p:spPr bwMode="auto">
          <a:xfrm>
            <a:off x="3779838" y="5516563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</a:rPr>
              <a:t>RI beam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730750" y="857250"/>
            <a:ext cx="4056063" cy="2087563"/>
            <a:chOff x="3002" y="2432"/>
            <a:chExt cx="2555" cy="1315"/>
          </a:xfrm>
        </p:grpSpPr>
        <p:sp>
          <p:nvSpPr>
            <p:cNvPr id="15374" name="Rectangle 16"/>
            <p:cNvSpPr>
              <a:spLocks noChangeArrowheads="1"/>
            </p:cNvSpPr>
            <p:nvPr/>
          </p:nvSpPr>
          <p:spPr bwMode="auto">
            <a:xfrm>
              <a:off x="3016" y="2432"/>
              <a:ext cx="2541" cy="1315"/>
            </a:xfrm>
            <a:prstGeom prst="rect">
              <a:avLst/>
            </a:prstGeom>
            <a:solidFill>
              <a:srgbClr val="FFEB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ＭＳ Ｐゴシック" pitchFamily="50" charset="-128"/>
              </a:endParaRPr>
            </a:p>
          </p:txBody>
        </p:sp>
        <p:sp>
          <p:nvSpPr>
            <p:cNvPr id="15375" name="Text Box 17"/>
            <p:cNvSpPr txBox="1">
              <a:spLocks noChangeArrowheads="1"/>
            </p:cNvSpPr>
            <p:nvPr/>
          </p:nvSpPr>
          <p:spPr bwMode="auto">
            <a:xfrm>
              <a:off x="3002" y="2476"/>
              <a:ext cx="2509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800" b="1">
                  <a:solidFill>
                    <a:srgbClr val="3333CC"/>
                  </a:solidFill>
                </a:rPr>
                <a:t>Target durability ~ x 3-4 Gas target density ~x 3</a:t>
              </a:r>
            </a:p>
          </p:txBody>
        </p:sp>
        <p:sp>
          <p:nvSpPr>
            <p:cNvPr id="15376" name="Line 18"/>
            <p:cNvSpPr>
              <a:spLocks noChangeShapeType="1"/>
            </p:cNvSpPr>
            <p:nvPr/>
          </p:nvSpPr>
          <p:spPr bwMode="auto">
            <a:xfrm>
              <a:off x="4046" y="3057"/>
              <a:ext cx="0" cy="28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Text Box 19"/>
            <p:cNvSpPr txBox="1">
              <a:spLocks noChangeArrowheads="1"/>
            </p:cNvSpPr>
            <p:nvPr/>
          </p:nvSpPr>
          <p:spPr bwMode="auto">
            <a:xfrm>
              <a:off x="3048" y="3329"/>
              <a:ext cx="25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800" b="1">
                  <a:solidFill>
                    <a:srgbClr val="FF0000"/>
                  </a:solidFill>
                </a:rPr>
                <a:t> ~ x 10 intensity increase </a:t>
              </a:r>
            </a:p>
          </p:txBody>
        </p:sp>
      </p:grpSp>
      <p:grpSp>
        <p:nvGrpSpPr>
          <p:cNvPr id="15371" name="グループ化 27"/>
          <p:cNvGrpSpPr>
            <a:grpSpLocks/>
          </p:cNvGrpSpPr>
          <p:nvPr/>
        </p:nvGrpSpPr>
        <p:grpSpPr bwMode="auto">
          <a:xfrm>
            <a:off x="323850" y="693738"/>
            <a:ext cx="8569325" cy="71437"/>
            <a:chOff x="395288" y="1196975"/>
            <a:chExt cx="8569326" cy="71438"/>
          </a:xfrm>
        </p:grpSpPr>
        <p:sp>
          <p:nvSpPr>
            <p:cNvPr id="15372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029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75656" y="170080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Experience for CRIB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B884C-773A-4AAB-B839-80F531EE7486}" type="slidenum">
              <a:rPr lang="en-US" altLang="ja-JP"/>
              <a:pPr>
                <a:defRPr/>
              </a:pPr>
              <a:t>20</a:t>
            </a:fld>
            <a:endParaRPr lang="en-US" altLang="ja-JP"/>
          </a:p>
        </p:txBody>
      </p:sp>
      <p:pic>
        <p:nvPicPr>
          <p:cNvPr id="16387" name="Picture 2" descr="circulation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54737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2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908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Circulation recovers the density loss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42988" y="1552575"/>
            <a:ext cx="31686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ja-JP" sz="2800" b="1" baseline="30000">
                <a:solidFill>
                  <a:schemeClr val="accent2"/>
                </a:solidFill>
              </a:rPr>
              <a:t>7</a:t>
            </a:r>
            <a:r>
              <a:rPr lang="en-US" altLang="ja-JP" sz="2800" b="1">
                <a:solidFill>
                  <a:schemeClr val="accent2"/>
                </a:solidFill>
              </a:rPr>
              <a:t>Beproduction rate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b="1">
                <a:solidFill>
                  <a:schemeClr val="accent2"/>
                </a:solidFill>
              </a:rPr>
              <a:t> with 1.4 p</a:t>
            </a:r>
            <a:r>
              <a:rPr lang="en-US" altLang="ja-JP" sz="2800" b="1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US" altLang="ja-JP" sz="2800" b="1">
                <a:solidFill>
                  <a:schemeClr val="accent2"/>
                </a:solidFill>
              </a:rPr>
              <a:t>A</a:t>
            </a:r>
          </a:p>
        </p:txBody>
      </p:sp>
      <p:pic>
        <p:nvPicPr>
          <p:cNvPr id="16390" name="Picture 6" descr="Be7-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2305050"/>
            <a:ext cx="47513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024438" y="1628775"/>
            <a:ext cx="39608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ja-JP" sz="2800" b="1">
                <a:solidFill>
                  <a:schemeClr val="accent2"/>
                </a:solidFill>
              </a:rPr>
              <a:t>Gas circulation recovers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b="1">
                <a:solidFill>
                  <a:schemeClr val="accent2"/>
                </a:solidFill>
              </a:rPr>
              <a:t>the density loss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8459788" y="2997200"/>
            <a:ext cx="0" cy="14398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5867400" y="4437063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211638" y="2852738"/>
            <a:ext cx="0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492500" y="3429000"/>
            <a:ext cx="958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ja-JP" sz="2000" b="1">
                <a:solidFill>
                  <a:srgbClr val="FF0000"/>
                </a:solidFill>
              </a:rPr>
              <a:t>density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b="1">
                <a:solidFill>
                  <a:srgbClr val="FF0000"/>
                </a:solidFill>
              </a:rPr>
              <a:t>loss !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235825" y="3860800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0000"/>
                </a:solidFill>
              </a:rPr>
              <a:t>Recovery</a:t>
            </a:r>
          </a:p>
        </p:txBody>
      </p:sp>
      <p:grpSp>
        <p:nvGrpSpPr>
          <p:cNvPr id="16397" name="グループ化 27"/>
          <p:cNvGrpSpPr>
            <a:grpSpLocks/>
          </p:cNvGrpSpPr>
          <p:nvPr/>
        </p:nvGrpSpPr>
        <p:grpSpPr bwMode="auto">
          <a:xfrm>
            <a:off x="323850" y="765175"/>
            <a:ext cx="8569325" cy="71438"/>
            <a:chOff x="395288" y="1196975"/>
            <a:chExt cx="8569326" cy="71438"/>
          </a:xfrm>
        </p:grpSpPr>
        <p:sp>
          <p:nvSpPr>
            <p:cNvPr id="16398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99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611560" y="5714092"/>
            <a:ext cx="8051884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Same problem for plasma target ! 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 fast flow target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グループ化 27"/>
          <p:cNvGrpSpPr>
            <a:grpSpLocks/>
          </p:cNvGrpSpPr>
          <p:nvPr/>
        </p:nvGrpSpPr>
        <p:grpSpPr bwMode="auto">
          <a:xfrm>
            <a:off x="323850" y="836613"/>
            <a:ext cx="8569325" cy="71437"/>
            <a:chOff x="395288" y="1196975"/>
            <a:chExt cx="8569326" cy="71438"/>
          </a:xfrm>
        </p:grpSpPr>
        <p:sp>
          <p:nvSpPr>
            <p:cNvPr id="18493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94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250825" y="115888"/>
            <a:ext cx="9290050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CRIB Machine Times Accepted        </a:t>
            </a:r>
            <a:endParaRPr lang="ja-JP" altLang="en-US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539750" y="1052513"/>
          <a:ext cx="8172450" cy="5235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1685"/>
                <a:gridCol w="3306617"/>
                <a:gridCol w="3414148"/>
              </a:tblGrid>
              <a:tr h="43629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u="none" strike="noStrike">
                          <a:effectLst/>
                        </a:rPr>
                        <a:t>year</a:t>
                      </a:r>
                      <a:endParaRPr lang="de-DE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u="none" strike="noStrike">
                          <a:effectLst/>
                        </a:rPr>
                        <a:t>number of programs</a:t>
                      </a:r>
                      <a:endParaRPr lang="de-DE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u="none" strike="noStrike">
                          <a:effectLst/>
                        </a:rPr>
                        <a:t>allocated days</a:t>
                      </a:r>
                      <a:endParaRPr lang="de-DE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</a:tr>
              <a:tr h="4362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2001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3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19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</a:tr>
              <a:tr h="4362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2002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6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35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</a:tr>
              <a:tr h="4362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2003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7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37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</a:tr>
              <a:tr h="4362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2004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4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18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</a:tr>
              <a:tr h="4362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2005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8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59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</a:tr>
              <a:tr h="4362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2006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6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47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</a:tr>
              <a:tr h="4362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2007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2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6.5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</a:tr>
              <a:tr h="4362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2008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8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50.5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</a:tr>
              <a:tr h="4362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2009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3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22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</a:tr>
              <a:tr h="4362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2010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4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52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</a:tr>
              <a:tr h="43629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SUM</a:t>
                      </a:r>
                      <a:endParaRPr lang="de-DE" sz="2400" b="0" i="0" u="none" strike="noStrike" dirty="0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>
                          <a:effectLst/>
                        </a:rPr>
                        <a:t>51</a:t>
                      </a:r>
                      <a:endParaRPr lang="en-US" altLang="ja-JP" sz="2800" b="0" i="0" u="none" strike="noStrike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800" u="none" strike="noStrike" dirty="0">
                          <a:effectLst/>
                        </a:rPr>
                        <a:t>346</a:t>
                      </a:r>
                      <a:endParaRPr lang="en-US" altLang="ja-JP" sz="2800" b="0" i="0" u="none" strike="noStrike" dirty="0">
                        <a:effectLst/>
                        <a:latin typeface="Osaka"/>
                      </a:endParaRPr>
                    </a:p>
                  </a:txBody>
                  <a:tcPr marL="9526" marR="9526" marT="9526" marB="0" anchor="b"/>
                </a:tc>
              </a:tr>
            </a:tbl>
          </a:graphicData>
        </a:graphic>
      </p:graphicFrame>
      <p:cxnSp>
        <p:nvCxnSpPr>
          <p:cNvPr id="11" name="直線コネクタ 10"/>
          <p:cNvCxnSpPr/>
          <p:nvPr/>
        </p:nvCxnSpPr>
        <p:spPr>
          <a:xfrm>
            <a:off x="539750" y="1484313"/>
            <a:ext cx="817245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91" name="正方形/長方形 12"/>
          <p:cNvSpPr>
            <a:spLocks noChangeArrowheads="1"/>
          </p:cNvSpPr>
          <p:nvPr/>
        </p:nvSpPr>
        <p:spPr bwMode="auto">
          <a:xfrm>
            <a:off x="746125" y="6381750"/>
            <a:ext cx="7758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*  Commisioning and facility test times are not included.</a:t>
            </a:r>
            <a:endParaRPr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539750" y="5876925"/>
            <a:ext cx="817245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1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/>
          <p:cNvSpPr>
            <a:spLocks noGrp="1"/>
          </p:cNvSpPr>
          <p:nvPr>
            <p:ph type="title"/>
          </p:nvPr>
        </p:nvSpPr>
        <p:spPr>
          <a:xfrm>
            <a:off x="714375" y="1928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ja-JP" sz="5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Na(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a, 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p) reaction</a:t>
            </a:r>
            <a:endParaRPr lang="ja-JP" alt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5047B-9E6D-4DF5-96A0-979906D2637F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88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arly-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731520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グループ化 3"/>
          <p:cNvGrpSpPr>
            <a:grpSpLocks/>
          </p:cNvGrpSpPr>
          <p:nvPr/>
        </p:nvGrpSpPr>
        <p:grpSpPr bwMode="auto">
          <a:xfrm>
            <a:off x="468313" y="4941888"/>
            <a:ext cx="2016125" cy="954087"/>
            <a:chOff x="468313" y="4941888"/>
            <a:chExt cx="1859740" cy="954107"/>
          </a:xfrm>
        </p:grpSpPr>
        <p:sp>
          <p:nvSpPr>
            <p:cNvPr id="24621" name="Line 15"/>
            <p:cNvSpPr>
              <a:spLocks noChangeShapeType="1"/>
            </p:cNvSpPr>
            <p:nvPr/>
          </p:nvSpPr>
          <p:spPr bwMode="auto">
            <a:xfrm>
              <a:off x="1036638" y="5194301"/>
              <a:ext cx="719137" cy="0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Text Box 16"/>
            <p:cNvSpPr txBox="1">
              <a:spLocks noChangeArrowheads="1"/>
            </p:cNvSpPr>
            <p:nvPr/>
          </p:nvSpPr>
          <p:spPr bwMode="auto">
            <a:xfrm>
              <a:off x="468313" y="4941888"/>
              <a:ext cx="1859740" cy="95410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9pPr>
            </a:lstStyle>
            <a:p>
              <a:pPr eaLnBrk="1" hangingPunct="1"/>
              <a:endParaRPr lang="en-US" altLang="ja-JP" b="1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  <a:cs typeface="Times New Roman" pitchFamily="18" charset="0"/>
              </a:endParaRPr>
            </a:p>
            <a:p>
              <a:pPr eaLnBrk="1" hangingPunct="1"/>
              <a:r>
                <a:rPr lang="en-US" altLang="ja-JP" b="1">
                  <a:solidFill>
                    <a:srgbClr val="EF41DA"/>
                  </a:solidFill>
                  <a:latin typeface="Symbol" pitchFamily="18" charset="2"/>
                  <a:ea typeface="ＭＳ Ｐゴシック" pitchFamily="50" charset="-128"/>
                  <a:cs typeface="Times New Roman" pitchFamily="18" charset="0"/>
                </a:rPr>
                <a:t>a</a:t>
              </a:r>
              <a:r>
                <a:rPr lang="en-US" altLang="ja-JP" b="1">
                  <a:solidFill>
                    <a:srgbClr val="EF41DA"/>
                  </a:solidFill>
                  <a:ea typeface="ＭＳ Ｐゴシック" pitchFamily="50" charset="-128"/>
                  <a:cs typeface="Times New Roman" pitchFamily="18" charset="0"/>
                </a:rPr>
                <a:t>p-process</a:t>
              </a:r>
            </a:p>
          </p:txBody>
        </p:sp>
      </p:grp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7358063" y="5567363"/>
            <a:ext cx="0" cy="433387"/>
          </a:xfrm>
          <a:prstGeom prst="lin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4859338" y="3211513"/>
            <a:ext cx="0" cy="4333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3779838" y="4581525"/>
            <a:ext cx="287337" cy="2873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5"/>
          <p:cNvSpPr>
            <a:spLocks noChangeShapeType="1"/>
          </p:cNvSpPr>
          <p:nvPr/>
        </p:nvSpPr>
        <p:spPr bwMode="auto">
          <a:xfrm flipV="1">
            <a:off x="3563938" y="4508500"/>
            <a:ext cx="0" cy="360363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5"/>
          <p:cNvSpPr>
            <a:spLocks noChangeShapeType="1"/>
          </p:cNvSpPr>
          <p:nvPr/>
        </p:nvSpPr>
        <p:spPr bwMode="auto">
          <a:xfrm flipV="1">
            <a:off x="3563938" y="5227638"/>
            <a:ext cx="0" cy="4333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5"/>
          <p:cNvSpPr>
            <a:spLocks noChangeShapeType="1"/>
          </p:cNvSpPr>
          <p:nvPr/>
        </p:nvSpPr>
        <p:spPr bwMode="auto">
          <a:xfrm>
            <a:off x="4427538" y="4581525"/>
            <a:ext cx="288925" cy="2873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5"/>
          <p:cNvSpPr>
            <a:spLocks noChangeShapeType="1"/>
          </p:cNvSpPr>
          <p:nvPr/>
        </p:nvSpPr>
        <p:spPr bwMode="auto">
          <a:xfrm flipV="1">
            <a:off x="4859338" y="4508500"/>
            <a:ext cx="0" cy="360363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5"/>
          <p:cNvSpPr>
            <a:spLocks noChangeShapeType="1"/>
          </p:cNvSpPr>
          <p:nvPr/>
        </p:nvSpPr>
        <p:spPr bwMode="auto">
          <a:xfrm flipV="1">
            <a:off x="4859338" y="3860800"/>
            <a:ext cx="0" cy="360363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5"/>
          <p:cNvSpPr>
            <a:spLocks noChangeShapeType="1"/>
          </p:cNvSpPr>
          <p:nvPr/>
        </p:nvSpPr>
        <p:spPr bwMode="auto">
          <a:xfrm flipV="1">
            <a:off x="4859338" y="3213100"/>
            <a:ext cx="0" cy="360363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5"/>
          <p:cNvSpPr>
            <a:spLocks noChangeShapeType="1"/>
          </p:cNvSpPr>
          <p:nvPr/>
        </p:nvSpPr>
        <p:spPr bwMode="auto">
          <a:xfrm flipV="1">
            <a:off x="5508625" y="3141663"/>
            <a:ext cx="0" cy="358775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5"/>
          <p:cNvSpPr>
            <a:spLocks noChangeShapeType="1"/>
          </p:cNvSpPr>
          <p:nvPr/>
        </p:nvSpPr>
        <p:spPr bwMode="auto">
          <a:xfrm flipV="1">
            <a:off x="7451725" y="1916113"/>
            <a:ext cx="0" cy="360362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5"/>
          <p:cNvSpPr>
            <a:spLocks noChangeShapeType="1"/>
          </p:cNvSpPr>
          <p:nvPr/>
        </p:nvSpPr>
        <p:spPr bwMode="auto">
          <a:xfrm flipV="1">
            <a:off x="6732588" y="1916113"/>
            <a:ext cx="0" cy="360362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5"/>
          <p:cNvSpPr>
            <a:spLocks noChangeShapeType="1"/>
          </p:cNvSpPr>
          <p:nvPr/>
        </p:nvSpPr>
        <p:spPr bwMode="auto">
          <a:xfrm flipV="1">
            <a:off x="6084888" y="2492375"/>
            <a:ext cx="0" cy="360363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5"/>
          <p:cNvSpPr>
            <a:spLocks noChangeShapeType="1"/>
          </p:cNvSpPr>
          <p:nvPr/>
        </p:nvSpPr>
        <p:spPr bwMode="auto">
          <a:xfrm>
            <a:off x="5076825" y="3284538"/>
            <a:ext cx="287338" cy="288925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5"/>
          <p:cNvSpPr>
            <a:spLocks noChangeShapeType="1"/>
          </p:cNvSpPr>
          <p:nvPr/>
        </p:nvSpPr>
        <p:spPr bwMode="auto">
          <a:xfrm>
            <a:off x="6300788" y="2636838"/>
            <a:ext cx="287337" cy="287337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5"/>
          <p:cNvSpPr>
            <a:spLocks noChangeShapeType="1"/>
          </p:cNvSpPr>
          <p:nvPr/>
        </p:nvSpPr>
        <p:spPr bwMode="auto">
          <a:xfrm>
            <a:off x="6948488" y="1989138"/>
            <a:ext cx="287337" cy="287337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5"/>
          <p:cNvSpPr>
            <a:spLocks noChangeShapeType="1"/>
          </p:cNvSpPr>
          <p:nvPr/>
        </p:nvSpPr>
        <p:spPr bwMode="auto">
          <a:xfrm flipV="1">
            <a:off x="6084888" y="3213100"/>
            <a:ext cx="0" cy="360363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5"/>
          <p:cNvSpPr>
            <a:spLocks noChangeShapeType="1"/>
          </p:cNvSpPr>
          <p:nvPr/>
        </p:nvSpPr>
        <p:spPr bwMode="auto">
          <a:xfrm flipV="1">
            <a:off x="6732588" y="2492375"/>
            <a:ext cx="0" cy="360363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5"/>
          <p:cNvSpPr>
            <a:spLocks noChangeShapeType="1"/>
          </p:cNvSpPr>
          <p:nvPr/>
        </p:nvSpPr>
        <p:spPr bwMode="auto">
          <a:xfrm flipV="1">
            <a:off x="7451725" y="1268413"/>
            <a:ext cx="0" cy="360362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18"/>
          <p:cNvSpPr>
            <a:spLocks noChangeShapeType="1"/>
          </p:cNvSpPr>
          <p:nvPr/>
        </p:nvSpPr>
        <p:spPr bwMode="auto">
          <a:xfrm flipV="1">
            <a:off x="3059113" y="5229225"/>
            <a:ext cx="1152525" cy="4318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正方形/長方形 51"/>
          <p:cNvSpPr>
            <a:spLocks noChangeArrowheads="1"/>
          </p:cNvSpPr>
          <p:nvPr/>
        </p:nvSpPr>
        <p:spPr bwMode="auto">
          <a:xfrm>
            <a:off x="6948488" y="5445125"/>
            <a:ext cx="2808287" cy="64770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b="1">
                <a:solidFill>
                  <a:srgbClr val="008000"/>
                </a:solidFill>
                <a:cs typeface="Times New Roman" pitchFamily="18" charset="0"/>
              </a:rPr>
              <a:t>Targets  of </a:t>
            </a:r>
          </a:p>
          <a:p>
            <a:r>
              <a:rPr lang="en-US" altLang="ja-JP" b="1">
                <a:solidFill>
                  <a:srgbClr val="008000"/>
                </a:solidFill>
                <a:cs typeface="Times New Roman" pitchFamily="18" charset="0"/>
              </a:rPr>
              <a:t>nuclear </a:t>
            </a:r>
            <a:r>
              <a:rPr lang="en-US" altLang="ja-JP" b="1">
                <a:solidFill>
                  <a:srgbClr val="008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ja-JP" b="1">
                <a:solidFill>
                  <a:srgbClr val="008000"/>
                </a:solidFill>
                <a:cs typeface="Times New Roman" pitchFamily="18" charset="0"/>
              </a:rPr>
              <a:t>-ray </a:t>
            </a:r>
          </a:p>
          <a:p>
            <a:r>
              <a:rPr lang="en-US" altLang="ja-JP" b="1">
                <a:solidFill>
                  <a:srgbClr val="008000"/>
                </a:solidFill>
                <a:cs typeface="Times New Roman" pitchFamily="18" charset="0"/>
              </a:rPr>
              <a:t>observation</a:t>
            </a:r>
            <a:endParaRPr lang="ja-JP" altLang="en-US" b="1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24601" name="Line 18"/>
          <p:cNvSpPr>
            <a:spLocks noChangeShapeType="1"/>
          </p:cNvSpPr>
          <p:nvPr/>
        </p:nvSpPr>
        <p:spPr bwMode="auto">
          <a:xfrm flipV="1">
            <a:off x="4356100" y="3789363"/>
            <a:ext cx="1152525" cy="4318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Line 18"/>
          <p:cNvSpPr>
            <a:spLocks noChangeShapeType="1"/>
          </p:cNvSpPr>
          <p:nvPr/>
        </p:nvSpPr>
        <p:spPr bwMode="auto">
          <a:xfrm flipV="1">
            <a:off x="5580063" y="2492375"/>
            <a:ext cx="1152525" cy="4318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18"/>
          <p:cNvSpPr>
            <a:spLocks noChangeShapeType="1"/>
          </p:cNvSpPr>
          <p:nvPr/>
        </p:nvSpPr>
        <p:spPr bwMode="auto">
          <a:xfrm flipV="1">
            <a:off x="6948488" y="1268413"/>
            <a:ext cx="1152525" cy="4318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5"/>
          <p:cNvSpPr>
            <a:spLocks noChangeShapeType="1"/>
          </p:cNvSpPr>
          <p:nvPr/>
        </p:nvSpPr>
        <p:spPr bwMode="auto">
          <a:xfrm flipV="1">
            <a:off x="4211638" y="4437063"/>
            <a:ext cx="0" cy="360362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Line 5"/>
          <p:cNvSpPr>
            <a:spLocks noChangeShapeType="1"/>
          </p:cNvSpPr>
          <p:nvPr/>
        </p:nvSpPr>
        <p:spPr bwMode="auto">
          <a:xfrm flipV="1">
            <a:off x="4211638" y="4365625"/>
            <a:ext cx="0" cy="504825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Line 5"/>
          <p:cNvSpPr>
            <a:spLocks noChangeShapeType="1"/>
          </p:cNvSpPr>
          <p:nvPr/>
        </p:nvSpPr>
        <p:spPr bwMode="auto">
          <a:xfrm flipV="1">
            <a:off x="5508625" y="3068638"/>
            <a:ext cx="0" cy="506412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Line 5"/>
          <p:cNvSpPr>
            <a:spLocks noChangeShapeType="1"/>
          </p:cNvSpPr>
          <p:nvPr/>
        </p:nvSpPr>
        <p:spPr bwMode="auto">
          <a:xfrm flipV="1">
            <a:off x="6732588" y="1773238"/>
            <a:ext cx="0" cy="504825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8" name="テキスト ボックス 37"/>
          <p:cNvSpPr txBox="1">
            <a:spLocks noChangeArrowheads="1"/>
          </p:cNvSpPr>
          <p:nvPr/>
        </p:nvSpPr>
        <p:spPr bwMode="auto">
          <a:xfrm>
            <a:off x="611188" y="2060575"/>
            <a:ext cx="2044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en-US" altLang="ja-JP" b="1">
                <a:ea typeface="ＭＳ Ｐゴシック" pitchFamily="50" charset="-128"/>
                <a:cs typeface="Times New Roman" pitchFamily="18" charset="0"/>
              </a:rPr>
              <a:t>Cycle;</a:t>
            </a:r>
          </a:p>
          <a:p>
            <a:pPr eaLnBrk="1" hangingPunct="1"/>
            <a:r>
              <a:rPr lang="en-US" altLang="ja-JP" b="1">
                <a:ea typeface="ＭＳ Ｐゴシック" pitchFamily="50" charset="-128"/>
                <a:cs typeface="Times New Roman" pitchFamily="18" charset="0"/>
              </a:rPr>
              <a:t>4H</a:t>
            </a:r>
            <a:r>
              <a:rPr lang="ja-JP" altLang="en-US" b="1">
                <a:ea typeface="ＭＳ Ｐゴシック" pitchFamily="50" charset="-128"/>
                <a:cs typeface="Times New Roman" pitchFamily="18" charset="0"/>
              </a:rPr>
              <a:t>→</a:t>
            </a:r>
            <a:r>
              <a:rPr lang="en-US" altLang="ja-JP" b="1" baseline="30000">
                <a:ea typeface="ＭＳ Ｐゴシック" pitchFamily="50" charset="-128"/>
                <a:cs typeface="Times New Roman" pitchFamily="18" charset="0"/>
              </a:rPr>
              <a:t>4</a:t>
            </a:r>
            <a:r>
              <a:rPr lang="en-US" altLang="ja-JP" b="1">
                <a:ea typeface="ＭＳ Ｐゴシック" pitchFamily="50" charset="-128"/>
                <a:cs typeface="Times New Roman" pitchFamily="18" charset="0"/>
              </a:rPr>
              <a:t>He+Q</a:t>
            </a:r>
            <a:endParaRPr lang="ja-JP" altLang="en-US" b="1"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24609" name="テキスト ボックス 38"/>
          <p:cNvSpPr txBox="1">
            <a:spLocks noChangeArrowheads="1"/>
          </p:cNvSpPr>
          <p:nvPr/>
        </p:nvSpPr>
        <p:spPr bwMode="auto">
          <a:xfrm>
            <a:off x="539750" y="3573463"/>
            <a:ext cx="1792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42DFA"/>
                </a:solidFill>
                <a:ea typeface="ＭＳ Ｐゴシック" pitchFamily="50" charset="-128"/>
                <a:cs typeface="Times New Roman" pitchFamily="18" charset="0"/>
              </a:rPr>
              <a:t>rp-process</a:t>
            </a:r>
            <a:endParaRPr lang="ja-JP" altLang="en-US" b="1">
              <a:solidFill>
                <a:srgbClr val="042DFA"/>
              </a:solidFill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1547813" y="3068638"/>
            <a:ext cx="0" cy="574675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ja-JP" altLang="en-US">
              <a:cs typeface="Times New Roman" pitchFamily="18" charset="0"/>
            </a:endParaRPr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1547813" y="4151313"/>
            <a:ext cx="0" cy="573087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ja-JP" altLang="en-US">
              <a:cs typeface="Times New Roman" pitchFamily="18" charset="0"/>
            </a:endParaRPr>
          </a:p>
        </p:txBody>
      </p:sp>
      <p:cxnSp>
        <p:nvCxnSpPr>
          <p:cNvPr id="26661" name="直線矢印コネクタ 47"/>
          <p:cNvCxnSpPr>
            <a:cxnSpLocks noChangeShapeType="1"/>
          </p:cNvCxnSpPr>
          <p:nvPr/>
        </p:nvCxnSpPr>
        <p:spPr bwMode="auto">
          <a:xfrm rot="16200000" flipV="1">
            <a:off x="6300787" y="4292601"/>
            <a:ext cx="1008063" cy="576262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2" name="直線矢印コネクタ 48"/>
          <p:cNvCxnSpPr>
            <a:cxnSpLocks noChangeShapeType="1"/>
          </p:cNvCxnSpPr>
          <p:nvPr/>
        </p:nvCxnSpPr>
        <p:spPr bwMode="auto">
          <a:xfrm rot="10800000">
            <a:off x="5219700" y="5084763"/>
            <a:ext cx="1655763" cy="288925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4" name="テキスト ボックス 53"/>
          <p:cNvSpPr txBox="1">
            <a:spLocks noChangeArrowheads="1"/>
          </p:cNvSpPr>
          <p:nvPr/>
        </p:nvSpPr>
        <p:spPr bwMode="auto">
          <a:xfrm>
            <a:off x="5219700" y="7269163"/>
            <a:ext cx="595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en-US" altLang="ja-JP" sz="7200" b="1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?</a:t>
            </a:r>
            <a:endParaRPr lang="ja-JP" altLang="en-US" sz="7200" b="1">
              <a:solidFill>
                <a:srgbClr val="FF0000"/>
              </a:solidFill>
              <a:latin typeface="Symbol" pitchFamily="18" charset="2"/>
              <a:ea typeface="ＭＳ Ｐゴシック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815013" y="3427413"/>
            <a:ext cx="628650" cy="614362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4500563" y="4687888"/>
            <a:ext cx="684212" cy="685800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 flipV="1">
            <a:off x="4322763" y="4471988"/>
            <a:ext cx="11525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5064125" y="4725988"/>
            <a:ext cx="750888" cy="76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ja-JP" altLang="en-US" sz="4400" b="1">
                <a:solidFill>
                  <a:srgbClr val="FF0000"/>
                </a:solidFill>
              </a:rPr>
              <a:t>？</a:t>
            </a:r>
          </a:p>
        </p:txBody>
      </p:sp>
      <p:pic>
        <p:nvPicPr>
          <p:cNvPr id="246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2713" cy="1382713"/>
          </a:xfrm>
          <a:prstGeom prst="rect">
            <a:avLst/>
          </a:prstGeom>
          <a:noFill/>
          <a:ln w="6350" algn="ctr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2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180975" y="404813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Early Stage of</a:t>
            </a:r>
            <a:b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altLang="ja-JP" sz="4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rp</a:t>
            </a:r>
            <a: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-Process</a:t>
            </a:r>
          </a:p>
        </p:txBody>
      </p:sp>
    </p:spTree>
    <p:extLst>
      <p:ext uri="{BB962C8B-B14F-4D97-AF65-F5344CB8AC3E}">
        <p14:creationId xmlns:p14="http://schemas.microsoft.com/office/powerpoint/2010/main" val="87122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9" grpId="0" animBg="1"/>
      <p:bldP spid="3" grpId="0" animBg="1"/>
      <p:bldP spid="64" grpId="0" animBg="1"/>
      <p:bldP spid="49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EF48-9586-4D97-B2CB-9DC988D622E1}" type="slidenum">
              <a:rPr lang="en-US" altLang="ja-JP"/>
              <a:pPr>
                <a:defRPr/>
              </a:pPr>
              <a:t>24</a:t>
            </a:fld>
            <a:endParaRPr lang="en-US" altLang="ja-JP"/>
          </a:p>
        </p:txBody>
      </p: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2509838" y="-19050"/>
            <a:ext cx="6645275" cy="3448050"/>
            <a:chOff x="1447" y="-9"/>
            <a:chExt cx="4855" cy="2394"/>
          </a:xfrm>
        </p:grpSpPr>
        <p:grpSp>
          <p:nvGrpSpPr>
            <p:cNvPr id="25617" name="Group 3"/>
            <p:cNvGrpSpPr>
              <a:grpSpLocks/>
            </p:cNvGrpSpPr>
            <p:nvPr/>
          </p:nvGrpSpPr>
          <p:grpSpPr bwMode="auto">
            <a:xfrm>
              <a:off x="1447" y="-9"/>
              <a:ext cx="4855" cy="2394"/>
              <a:chOff x="1495" y="35"/>
              <a:chExt cx="4855" cy="2394"/>
            </a:xfrm>
          </p:grpSpPr>
          <p:pic>
            <p:nvPicPr>
              <p:cNvPr id="25620" name="Picture 4" descr="ppi1B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3" y="35"/>
                <a:ext cx="4560" cy="2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621" name="Rectangle 5"/>
              <p:cNvSpPr>
                <a:spLocks noChangeArrowheads="1"/>
              </p:cNvSpPr>
              <p:nvPr/>
            </p:nvSpPr>
            <p:spPr bwMode="auto">
              <a:xfrm>
                <a:off x="1495" y="2381"/>
                <a:ext cx="4855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5618" name="Text Box 6"/>
            <p:cNvSpPr txBox="1">
              <a:spLocks noChangeArrowheads="1"/>
            </p:cNvSpPr>
            <p:nvPr/>
          </p:nvSpPr>
          <p:spPr bwMode="auto">
            <a:xfrm rot="360000">
              <a:off x="4567" y="461"/>
              <a:ext cx="809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945" tIns="41473" rIns="82945" bIns="41473">
              <a:spAutoFit/>
            </a:bodyPr>
            <a:lstStyle>
              <a:lvl1pPr defTabSz="828675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1pPr>
              <a:lvl2pPr marL="742950" indent="-285750" defTabSz="828675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2pPr>
              <a:lvl3pPr marL="1143000" indent="-228600" defTabSz="828675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3pPr>
              <a:lvl4pPr marL="1600200" indent="-228600" defTabSz="828675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4pPr>
              <a:lvl5pPr marL="2057400" indent="-228600" defTabSz="828675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9pPr>
            </a:lstStyle>
            <a:p>
              <a:pPr eaLnBrk="1">
                <a:lnSpc>
                  <a:spcPct val="124000"/>
                </a:lnSpc>
                <a:spcBef>
                  <a:spcPct val="3000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US" altLang="ja-JP" sz="1500">
                  <a:solidFill>
                    <a:srgbClr val="000099"/>
                  </a:solidFill>
                  <a:latin typeface="Arial" pitchFamily="34" charset="0"/>
                  <a:ea typeface="ＭＳ Ｐゴシック" pitchFamily="50" charset="-128"/>
                </a:rPr>
                <a:t>6.2 MeV/u</a:t>
              </a:r>
              <a:r>
                <a:rPr lang="en-US" altLang="ja-JP" sz="1600">
                  <a:latin typeface="Arial" pitchFamily="34" charset="0"/>
                  <a:ea typeface="ＭＳ Ｐゴシック" pitchFamily="50" charset="-128"/>
                </a:rPr>
                <a:t> </a:t>
              </a:r>
            </a:p>
          </p:txBody>
        </p:sp>
        <p:sp>
          <p:nvSpPr>
            <p:cNvPr id="25619" name="Text Box 7"/>
            <p:cNvSpPr txBox="1">
              <a:spLocks noChangeArrowheads="1"/>
            </p:cNvSpPr>
            <p:nvPr/>
          </p:nvSpPr>
          <p:spPr bwMode="auto">
            <a:xfrm>
              <a:off x="3079" y="77"/>
              <a:ext cx="2400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945" tIns="41473" rIns="82945" bIns="41473">
              <a:spAutoFit/>
            </a:bodyPr>
            <a:lstStyle>
              <a:lvl1pPr defTabSz="828675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1pPr>
              <a:lvl2pPr marL="742950" indent="-285750" defTabSz="828675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2pPr>
              <a:lvl3pPr marL="1143000" indent="-228600" defTabSz="828675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3pPr>
              <a:lvl4pPr marL="1600200" indent="-228600" defTabSz="828675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4pPr>
              <a:lvl5pPr marL="2057400" indent="-228600" defTabSz="828675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明朝" pitchFamily="18" charset="-128"/>
                </a:defRPr>
              </a:lvl9pPr>
            </a:lstStyle>
            <a:p>
              <a:pPr eaLnBrk="1">
                <a:lnSpc>
                  <a:spcPct val="124000"/>
                </a:lnSpc>
                <a:spcBef>
                  <a:spcPct val="3000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US" altLang="ja-JP" sz="1500" baseline="30000">
                  <a:solidFill>
                    <a:srgbClr val="000099"/>
                  </a:solidFill>
                  <a:latin typeface="Arial" pitchFamily="34" charset="0"/>
                  <a:ea typeface="ＭＳ Ｐゴシック" pitchFamily="50" charset="-128"/>
                </a:rPr>
                <a:t>20</a:t>
              </a:r>
              <a:r>
                <a:rPr lang="en-US" altLang="ja-JP" sz="1500">
                  <a:solidFill>
                    <a:srgbClr val="000099"/>
                  </a:solidFill>
                  <a:latin typeface="Arial" pitchFamily="34" charset="0"/>
                  <a:ea typeface="ＭＳ Ｐゴシック" pitchFamily="50" charset="-128"/>
                </a:rPr>
                <a:t>Ne(d,n)</a:t>
              </a:r>
              <a:r>
                <a:rPr lang="en-US" altLang="ja-JP" sz="1500" baseline="30000">
                  <a:solidFill>
                    <a:srgbClr val="000099"/>
                  </a:solidFill>
                  <a:latin typeface="Arial" pitchFamily="34" charset="0"/>
                  <a:ea typeface="ＭＳ Ｐゴシック" pitchFamily="50" charset="-128"/>
                </a:rPr>
                <a:t>21</a:t>
              </a:r>
              <a:r>
                <a:rPr lang="en-US" altLang="ja-JP" sz="1500">
                  <a:solidFill>
                    <a:srgbClr val="000099"/>
                  </a:solidFill>
                  <a:latin typeface="Arial" pitchFamily="34" charset="0"/>
                  <a:ea typeface="ＭＳ Ｐゴシック" pitchFamily="50" charset="-128"/>
                </a:rPr>
                <a:t>Na in inverse kinematics</a:t>
              </a:r>
              <a:r>
                <a:rPr lang="en-US" altLang="ja-JP">
                  <a:solidFill>
                    <a:srgbClr val="000099"/>
                  </a:solidFill>
                  <a:latin typeface="Dotum" pitchFamily="34" charset="-127"/>
                  <a:ea typeface="ＭＳ Ｐゴシック" pitchFamily="50" charset="-128"/>
                </a:rPr>
                <a:t> </a:t>
              </a:r>
            </a:p>
          </p:txBody>
        </p:sp>
      </p:grp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-36513" y="-26988"/>
            <a:ext cx="3671888" cy="636588"/>
          </a:xfrm>
          <a:prstGeom prst="rect">
            <a:avLst/>
          </a:prstGeom>
          <a:solidFill>
            <a:srgbClr val="FFFF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>
            <a:lvl1pPr defTabSz="828675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828675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828675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828675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828675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>
              <a:spcBef>
                <a:spcPct val="20000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altLang="ja-JP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  <a:cs typeface="Times New Roman" pitchFamily="18" charset="0"/>
              </a:rPr>
              <a:t>Beam production</a:t>
            </a:r>
            <a:endParaRPr lang="el-GR" altLang="ja-JP" sz="3600" b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25605" name="Text Box 21"/>
          <p:cNvSpPr txBox="1">
            <a:spLocks noChangeArrowheads="1"/>
          </p:cNvSpPr>
          <p:nvPr/>
        </p:nvSpPr>
        <p:spPr bwMode="auto">
          <a:xfrm>
            <a:off x="79375" y="1147763"/>
            <a:ext cx="2892425" cy="3441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828675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828675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828675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828675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ja-JP" b="1" baseline="30000">
                <a:solidFill>
                  <a:srgbClr val="0033CC"/>
                </a:solidFill>
                <a:latin typeface="Dotum" pitchFamily="34" charset="-127"/>
                <a:ea typeface="Dotum" pitchFamily="34" charset="-127"/>
              </a:rPr>
              <a:t> </a:t>
            </a:r>
            <a:r>
              <a:rPr lang="en-US" altLang="ja-JP" sz="3200" b="1" baseline="30000">
                <a:solidFill>
                  <a:srgbClr val="0033CC"/>
                </a:solidFill>
                <a:latin typeface="Dotum" pitchFamily="34" charset="-127"/>
                <a:ea typeface="Dotum" pitchFamily="34" charset="-127"/>
              </a:rPr>
              <a:t>21</a:t>
            </a:r>
            <a:r>
              <a:rPr lang="en-US" altLang="ja-JP" sz="3200" b="1">
                <a:solidFill>
                  <a:srgbClr val="0033CC"/>
                </a:solidFill>
                <a:latin typeface="Dotum" pitchFamily="34" charset="-127"/>
                <a:ea typeface="Dotum" pitchFamily="34" charset="-127"/>
              </a:rPr>
              <a:t>Na beam </a:t>
            </a:r>
            <a:endParaRPr lang="en-US" altLang="ja-JP" sz="2000" b="1">
              <a:solidFill>
                <a:srgbClr val="0033CC"/>
              </a:solidFill>
              <a:latin typeface="Dotum" pitchFamily="34" charset="-127"/>
              <a:ea typeface="Dotum" pitchFamily="34" charset="-127"/>
            </a:endParaRPr>
          </a:p>
          <a:p>
            <a:pPr eaLnBrk="1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ja-JP" sz="2400" b="1">
                <a:solidFill>
                  <a:srgbClr val="0033CC"/>
                </a:solidFill>
                <a:latin typeface="Dotum" pitchFamily="34" charset="-127"/>
                <a:ea typeface="Dotum" pitchFamily="34" charset="-127"/>
              </a:rPr>
              <a:t>Energy:</a:t>
            </a:r>
          </a:p>
          <a:p>
            <a:pPr eaLnBrk="1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ja-JP" sz="2400" b="1">
                <a:solidFill>
                  <a:srgbClr val="0033CC"/>
                </a:solidFill>
                <a:latin typeface="Dotum" pitchFamily="34" charset="-127"/>
                <a:ea typeface="Dotum" pitchFamily="34" charset="-127"/>
              </a:rPr>
              <a:t>    39.5 ± 0.9 MeV</a:t>
            </a:r>
          </a:p>
          <a:p>
            <a:pPr eaLnBrk="1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ja-JP" sz="2400" b="1">
                <a:solidFill>
                  <a:srgbClr val="0033CC"/>
                </a:solidFill>
                <a:latin typeface="Dotum" pitchFamily="34" charset="-127"/>
                <a:ea typeface="Dotum" pitchFamily="34" charset="-127"/>
              </a:rPr>
              <a:t>Purity: </a:t>
            </a:r>
          </a:p>
          <a:p>
            <a:pPr eaLnBrk="1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ja-JP" sz="2400" b="1">
                <a:solidFill>
                  <a:srgbClr val="0033CC"/>
                </a:solidFill>
                <a:latin typeface="Dotum" pitchFamily="34" charset="-127"/>
                <a:ea typeface="Dotum" pitchFamily="34" charset="-127"/>
              </a:rPr>
              <a:t>     83 – 95 %</a:t>
            </a:r>
          </a:p>
          <a:p>
            <a:pPr eaLnBrk="1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ja-JP" sz="2400" b="1">
                <a:solidFill>
                  <a:srgbClr val="0033CC"/>
                </a:solidFill>
                <a:latin typeface="Dotum" pitchFamily="34" charset="-127"/>
                <a:ea typeface="Dotum" pitchFamily="34" charset="-127"/>
              </a:rPr>
              <a:t>Intensity:</a:t>
            </a:r>
          </a:p>
          <a:p>
            <a:pPr eaLnBrk="1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ja-JP" sz="2400" b="1">
                <a:solidFill>
                  <a:srgbClr val="0033CC"/>
                </a:solidFill>
                <a:latin typeface="Dotum" pitchFamily="34" charset="-127"/>
                <a:ea typeface="Dotum" pitchFamily="34" charset="-127"/>
                <a:cs typeface="Times New Roman" pitchFamily="18" charset="0"/>
              </a:rPr>
              <a:t>     ~ 5x10</a:t>
            </a:r>
            <a:r>
              <a:rPr lang="en-US" altLang="ja-JP" sz="2400" b="1" baseline="30000">
                <a:solidFill>
                  <a:srgbClr val="0033CC"/>
                </a:solidFill>
                <a:latin typeface="Dotum" pitchFamily="34" charset="-127"/>
                <a:ea typeface="Dotum" pitchFamily="34" charset="-127"/>
                <a:cs typeface="Times New Roman" pitchFamily="18" charset="0"/>
              </a:rPr>
              <a:t>5</a:t>
            </a:r>
            <a:r>
              <a:rPr lang="en-US" altLang="ja-JP" sz="2400" b="1">
                <a:solidFill>
                  <a:srgbClr val="0033CC"/>
                </a:solidFill>
                <a:latin typeface="Dotum" pitchFamily="34" charset="-127"/>
                <a:ea typeface="Dotum" pitchFamily="34" charset="-127"/>
                <a:cs typeface="Times New Roman" pitchFamily="18" charset="0"/>
              </a:rPr>
              <a:t> pps </a:t>
            </a:r>
            <a:endParaRPr lang="en-US" altLang="ja-JP" sz="2400" b="1">
              <a:solidFill>
                <a:srgbClr val="0033CC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5606" name="Line 27"/>
          <p:cNvSpPr>
            <a:spLocks noChangeShapeType="1"/>
          </p:cNvSpPr>
          <p:nvPr/>
        </p:nvSpPr>
        <p:spPr bwMode="auto">
          <a:xfrm>
            <a:off x="3467100" y="1457325"/>
            <a:ext cx="430213" cy="47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28"/>
          <p:cNvSpPr>
            <a:spLocks noChangeShapeType="1"/>
          </p:cNvSpPr>
          <p:nvPr/>
        </p:nvSpPr>
        <p:spPr bwMode="auto">
          <a:xfrm>
            <a:off x="3998913" y="1511300"/>
            <a:ext cx="430212" cy="47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29"/>
          <p:cNvSpPr txBox="1">
            <a:spLocks noChangeArrowheads="1"/>
          </p:cNvSpPr>
          <p:nvPr/>
        </p:nvSpPr>
        <p:spPr bwMode="auto">
          <a:xfrm>
            <a:off x="3048000" y="1219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>
                <a:ea typeface="ＭＳ Ｐゴシック" pitchFamily="50" charset="-128"/>
              </a:rPr>
              <a:t>Slit</a:t>
            </a:r>
          </a:p>
        </p:txBody>
      </p:sp>
      <p:grpSp>
        <p:nvGrpSpPr>
          <p:cNvPr id="54305" name="Group 33"/>
          <p:cNvGrpSpPr>
            <a:grpSpLocks/>
          </p:cNvGrpSpPr>
          <p:nvPr/>
        </p:nvGrpSpPr>
        <p:grpSpPr bwMode="auto">
          <a:xfrm>
            <a:off x="5334000" y="2438400"/>
            <a:ext cx="3344863" cy="4244975"/>
            <a:chOff x="3360" y="1584"/>
            <a:chExt cx="2107" cy="2674"/>
          </a:xfrm>
        </p:grpSpPr>
        <p:pic>
          <p:nvPicPr>
            <p:cNvPr id="25615" name="Picture 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208"/>
              <a:ext cx="2107" cy="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16" name="Line 32"/>
            <p:cNvSpPr>
              <a:spLocks noChangeShapeType="1"/>
            </p:cNvSpPr>
            <p:nvPr/>
          </p:nvSpPr>
          <p:spPr bwMode="auto">
            <a:xfrm flipH="1">
              <a:off x="4488" y="1584"/>
              <a:ext cx="72" cy="57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08" name="Group 36"/>
          <p:cNvGrpSpPr>
            <a:grpSpLocks/>
          </p:cNvGrpSpPr>
          <p:nvPr/>
        </p:nvGrpSpPr>
        <p:grpSpPr bwMode="auto">
          <a:xfrm>
            <a:off x="2525713" y="2241550"/>
            <a:ext cx="3657600" cy="4419600"/>
            <a:chOff x="1584" y="1536"/>
            <a:chExt cx="2304" cy="2784"/>
          </a:xfrm>
        </p:grpSpPr>
        <p:sp>
          <p:nvSpPr>
            <p:cNvPr id="25613" name="Line 11"/>
            <p:cNvSpPr>
              <a:spLocks noChangeShapeType="1"/>
            </p:cNvSpPr>
            <p:nvPr/>
          </p:nvSpPr>
          <p:spPr bwMode="auto">
            <a:xfrm flipH="1">
              <a:off x="2928" y="1536"/>
              <a:ext cx="240" cy="46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14" name="Picture 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076"/>
              <a:ext cx="2304" cy="2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テキスト ボックス 10"/>
          <p:cNvSpPr txBox="1">
            <a:spLocks noChangeArrowheads="1"/>
          </p:cNvSpPr>
          <p:nvPr/>
        </p:nvSpPr>
        <p:spPr bwMode="auto">
          <a:xfrm>
            <a:off x="6372225" y="3357563"/>
            <a:ext cx="2354263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42DFA"/>
                </a:solidFill>
              </a:rPr>
              <a:t>Purity &gt; 90 %</a:t>
            </a:r>
            <a:endParaRPr lang="ja-JP" altLang="en-US" b="1">
              <a:solidFill>
                <a:srgbClr val="042DFA"/>
              </a:solidFill>
            </a:endParaRPr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3394075" y="3167063"/>
            <a:ext cx="235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42DFA"/>
                </a:solidFill>
              </a:rPr>
              <a:t>Purity &lt; 10 %</a:t>
            </a:r>
            <a:endParaRPr lang="ja-JP" altLang="en-US" b="1">
              <a:solidFill>
                <a:srgbClr val="042DFA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375" y="5229200"/>
            <a:ext cx="2695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PPAC &lt; 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pps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97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図 36" descr="angle-determin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3930650"/>
            <a:ext cx="4567237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スライド番号プレースホル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6740215-B1FE-4DA9-949F-68798B78B1E9}" type="slidenum">
              <a:rPr lang="en-US" altLang="ja-JP" sz="1400" smtClean="0">
                <a:cs typeface="Times New Roman" pitchFamily="18" charset="0"/>
              </a:rPr>
              <a:pPr eaLnBrk="1" hangingPunct="1"/>
              <a:t>25</a:t>
            </a:fld>
            <a:endParaRPr lang="en-US" altLang="ja-JP" sz="1400" smtClean="0">
              <a:cs typeface="Times New Roman" pitchFamily="18" charset="0"/>
            </a:endParaRPr>
          </a:p>
        </p:txBody>
      </p:sp>
      <p:pic>
        <p:nvPicPr>
          <p:cNvPr id="50180" name="図 2" descr="leve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22338"/>
            <a:ext cx="42132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図 3" descr="set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58875"/>
            <a:ext cx="5272087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82" name="直線矢印コネクタ 5"/>
          <p:cNvCxnSpPr>
            <a:cxnSpLocks noChangeShapeType="1"/>
          </p:cNvCxnSpPr>
          <p:nvPr/>
        </p:nvCxnSpPr>
        <p:spPr bwMode="auto">
          <a:xfrm rot="5400000" flipH="1" flipV="1">
            <a:off x="251619" y="3574257"/>
            <a:ext cx="2160587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3" name="直線矢印コネクタ 9"/>
          <p:cNvCxnSpPr>
            <a:cxnSpLocks noChangeShapeType="1"/>
          </p:cNvCxnSpPr>
          <p:nvPr/>
        </p:nvCxnSpPr>
        <p:spPr bwMode="auto">
          <a:xfrm rot="16200000" flipH="1">
            <a:off x="1944688" y="3681413"/>
            <a:ext cx="2735262" cy="7921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4" name="直線コネクタ 13"/>
          <p:cNvCxnSpPr>
            <a:cxnSpLocks noChangeShapeType="1"/>
          </p:cNvCxnSpPr>
          <p:nvPr/>
        </p:nvCxnSpPr>
        <p:spPr bwMode="auto">
          <a:xfrm>
            <a:off x="1619250" y="2709863"/>
            <a:ext cx="12239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5" name="直線コネクタ 15"/>
          <p:cNvCxnSpPr>
            <a:cxnSpLocks noChangeShapeType="1"/>
          </p:cNvCxnSpPr>
          <p:nvPr/>
        </p:nvCxnSpPr>
        <p:spPr bwMode="auto">
          <a:xfrm>
            <a:off x="539750" y="4870450"/>
            <a:ext cx="10080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6" name="直線コネクタ 17"/>
          <p:cNvCxnSpPr>
            <a:cxnSpLocks noChangeShapeType="1"/>
          </p:cNvCxnSpPr>
          <p:nvPr/>
        </p:nvCxnSpPr>
        <p:spPr bwMode="auto">
          <a:xfrm>
            <a:off x="3348038" y="5518150"/>
            <a:ext cx="10080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7" name="直線コネクタ 18"/>
          <p:cNvCxnSpPr>
            <a:cxnSpLocks noChangeShapeType="1"/>
          </p:cNvCxnSpPr>
          <p:nvPr/>
        </p:nvCxnSpPr>
        <p:spPr bwMode="auto">
          <a:xfrm>
            <a:off x="3348038" y="5229225"/>
            <a:ext cx="10080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直線コネクタ 19"/>
          <p:cNvCxnSpPr>
            <a:cxnSpLocks noChangeShapeType="1"/>
          </p:cNvCxnSpPr>
          <p:nvPr/>
        </p:nvCxnSpPr>
        <p:spPr bwMode="auto">
          <a:xfrm>
            <a:off x="3348038" y="4437063"/>
            <a:ext cx="10080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9" name="直線コネクタ 20"/>
          <p:cNvCxnSpPr>
            <a:cxnSpLocks noChangeShapeType="1"/>
          </p:cNvCxnSpPr>
          <p:nvPr/>
        </p:nvCxnSpPr>
        <p:spPr bwMode="auto">
          <a:xfrm>
            <a:off x="3348038" y="3573463"/>
            <a:ext cx="10080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0" name="直線コネクタ 22"/>
          <p:cNvCxnSpPr>
            <a:cxnSpLocks noChangeShapeType="1"/>
          </p:cNvCxnSpPr>
          <p:nvPr/>
        </p:nvCxnSpPr>
        <p:spPr bwMode="auto">
          <a:xfrm>
            <a:off x="3348038" y="4005263"/>
            <a:ext cx="10080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直線矢印コネクタ 24"/>
          <p:cNvCxnSpPr>
            <a:cxnSpLocks noChangeShapeType="1"/>
          </p:cNvCxnSpPr>
          <p:nvPr/>
        </p:nvCxnSpPr>
        <p:spPr bwMode="auto">
          <a:xfrm rot="16200000" flipH="1">
            <a:off x="2376488" y="3249613"/>
            <a:ext cx="1727200" cy="647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2" name="テキスト ボックス 28"/>
          <p:cNvSpPr txBox="1">
            <a:spLocks noChangeArrowheads="1"/>
          </p:cNvSpPr>
          <p:nvPr/>
        </p:nvSpPr>
        <p:spPr bwMode="auto">
          <a:xfrm>
            <a:off x="395288" y="4911725"/>
            <a:ext cx="11350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ja-JP" b="1">
                <a:cs typeface="Times New Roman" pitchFamily="18" charset="0"/>
              </a:rPr>
              <a:t>+</a:t>
            </a:r>
            <a:r>
              <a:rPr lang="en-US" altLang="ja-JP" b="1" baseline="30000">
                <a:cs typeface="Times New Roman" pitchFamily="18" charset="0"/>
              </a:rPr>
              <a:t>21</a:t>
            </a:r>
            <a:r>
              <a:rPr lang="en-US" altLang="ja-JP" b="1">
                <a:cs typeface="Times New Roman" pitchFamily="18" charset="0"/>
              </a:rPr>
              <a:t>Na</a:t>
            </a:r>
            <a:endParaRPr lang="ja-JP" altLang="en-US" b="1">
              <a:cs typeface="Times New Roman" pitchFamily="18" charset="0"/>
            </a:endParaRPr>
          </a:p>
        </p:txBody>
      </p:sp>
      <p:sp>
        <p:nvSpPr>
          <p:cNvPr id="50193" name="テキスト ボックス 29"/>
          <p:cNvSpPr txBox="1">
            <a:spLocks noChangeArrowheads="1"/>
          </p:cNvSpPr>
          <p:nvPr/>
        </p:nvSpPr>
        <p:spPr bwMode="auto">
          <a:xfrm>
            <a:off x="2987675" y="5580063"/>
            <a:ext cx="15652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cs typeface="Times New Roman" pitchFamily="18" charset="0"/>
              </a:rPr>
              <a:t>     p+</a:t>
            </a:r>
            <a:r>
              <a:rPr lang="en-US" altLang="ja-JP" b="1" baseline="30000">
                <a:cs typeface="Times New Roman" pitchFamily="18" charset="0"/>
              </a:rPr>
              <a:t>24</a:t>
            </a:r>
            <a:r>
              <a:rPr lang="en-US" altLang="ja-JP" b="1">
                <a:cs typeface="Times New Roman" pitchFamily="18" charset="0"/>
              </a:rPr>
              <a:t>Mg</a:t>
            </a:r>
            <a:endParaRPr lang="ja-JP" altLang="en-US" b="1">
              <a:cs typeface="Times New Roman" pitchFamily="18" charset="0"/>
            </a:endParaRPr>
          </a:p>
        </p:txBody>
      </p:sp>
      <p:sp>
        <p:nvSpPr>
          <p:cNvPr id="50194" name="テキスト ボックス 30"/>
          <p:cNvSpPr txBox="1">
            <a:spLocks noChangeArrowheads="1"/>
          </p:cNvSpPr>
          <p:nvPr/>
        </p:nvSpPr>
        <p:spPr bwMode="auto">
          <a:xfrm>
            <a:off x="1908175" y="6229350"/>
            <a:ext cx="69691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baseline="30000">
                <a:cs typeface="Times New Roman" pitchFamily="18" charset="0"/>
              </a:rPr>
              <a:t>25</a:t>
            </a:r>
            <a:r>
              <a:rPr lang="en-US" altLang="ja-JP" b="1">
                <a:cs typeface="Times New Roman" pitchFamily="18" charset="0"/>
              </a:rPr>
              <a:t>Al</a:t>
            </a:r>
            <a:endParaRPr lang="ja-JP" altLang="en-US" b="1">
              <a:cs typeface="Times New Roman" pitchFamily="18" charset="0"/>
            </a:endParaRPr>
          </a:p>
        </p:txBody>
      </p:sp>
      <p:sp>
        <p:nvSpPr>
          <p:cNvPr id="50195" name="テキスト ボックス 32"/>
          <p:cNvSpPr txBox="1">
            <a:spLocks noChangeArrowheads="1"/>
          </p:cNvSpPr>
          <p:nvPr/>
        </p:nvSpPr>
        <p:spPr bwMode="auto">
          <a:xfrm>
            <a:off x="4572000" y="5981700"/>
            <a:ext cx="931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cs typeface="Times New Roman" pitchFamily="18" charset="0"/>
              </a:rPr>
              <a:t>(x1,y1)</a:t>
            </a:r>
            <a:endParaRPr lang="ja-JP" altLang="en-US" sz="20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0196" name="テキスト ボックス 33"/>
          <p:cNvSpPr txBox="1">
            <a:spLocks noChangeArrowheads="1"/>
          </p:cNvSpPr>
          <p:nvPr/>
        </p:nvSpPr>
        <p:spPr bwMode="auto">
          <a:xfrm>
            <a:off x="6227763" y="5445125"/>
            <a:ext cx="931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cs typeface="Times New Roman" pitchFamily="18" charset="0"/>
              </a:rPr>
              <a:t>(x2,y2)</a:t>
            </a:r>
            <a:endParaRPr lang="ja-JP" altLang="en-US" sz="20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0197" name="テキスト ボックス 34"/>
          <p:cNvSpPr txBox="1">
            <a:spLocks noChangeArrowheads="1"/>
          </p:cNvSpPr>
          <p:nvPr/>
        </p:nvSpPr>
        <p:spPr bwMode="auto">
          <a:xfrm>
            <a:off x="7312025" y="3789363"/>
            <a:ext cx="931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cs typeface="Times New Roman" pitchFamily="18" charset="0"/>
              </a:rPr>
              <a:t>(x3,y3)</a:t>
            </a:r>
            <a:endParaRPr lang="ja-JP" altLang="en-US" sz="20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0198" name="テキスト ボックス 35"/>
          <p:cNvSpPr txBox="1">
            <a:spLocks noChangeArrowheads="1"/>
          </p:cNvSpPr>
          <p:nvPr/>
        </p:nvSpPr>
        <p:spPr bwMode="auto">
          <a:xfrm>
            <a:off x="8104188" y="3605213"/>
            <a:ext cx="931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cs typeface="Times New Roman" pitchFamily="18" charset="0"/>
              </a:rPr>
              <a:t>(x4,y4)</a:t>
            </a:r>
            <a:endParaRPr lang="ja-JP" altLang="en-US" sz="20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0199" name="円/楕円 37"/>
          <p:cNvSpPr>
            <a:spLocks noChangeArrowheads="1"/>
          </p:cNvSpPr>
          <p:nvPr/>
        </p:nvSpPr>
        <p:spPr bwMode="auto">
          <a:xfrm>
            <a:off x="5038725" y="5805488"/>
            <a:ext cx="109538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44" name="Rectangle 21"/>
          <p:cNvSpPr txBox="1">
            <a:spLocks noChangeArrowheads="1"/>
          </p:cNvSpPr>
          <p:nvPr/>
        </p:nvSpPr>
        <p:spPr>
          <a:xfrm>
            <a:off x="1695450" y="144463"/>
            <a:ext cx="7772400" cy="6921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z="3600" b="1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Physics Problem and Exp. setup</a:t>
            </a:r>
          </a:p>
        </p:txBody>
      </p:sp>
      <p:sp>
        <p:nvSpPr>
          <p:cNvPr id="50201" name="正方形/長方形 29"/>
          <p:cNvSpPr>
            <a:spLocks noChangeArrowheads="1"/>
          </p:cNvSpPr>
          <p:nvPr/>
        </p:nvSpPr>
        <p:spPr bwMode="auto">
          <a:xfrm>
            <a:off x="7035800" y="1125538"/>
            <a:ext cx="1841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50202" name="円/楕円 37"/>
          <p:cNvSpPr>
            <a:spLocks noChangeArrowheads="1"/>
          </p:cNvSpPr>
          <p:nvPr/>
        </p:nvSpPr>
        <p:spPr bwMode="auto">
          <a:xfrm>
            <a:off x="8207375" y="4581525"/>
            <a:ext cx="109538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50203" name="円/楕円 37"/>
          <p:cNvSpPr>
            <a:spLocks noChangeArrowheads="1"/>
          </p:cNvSpPr>
          <p:nvPr/>
        </p:nvSpPr>
        <p:spPr bwMode="auto">
          <a:xfrm>
            <a:off x="8494713" y="4437063"/>
            <a:ext cx="109537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50204" name="円/楕円 37"/>
          <p:cNvSpPr>
            <a:spLocks noChangeArrowheads="1"/>
          </p:cNvSpPr>
          <p:nvPr/>
        </p:nvSpPr>
        <p:spPr bwMode="auto">
          <a:xfrm>
            <a:off x="6694488" y="5229225"/>
            <a:ext cx="109537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308850" y="4797425"/>
            <a:ext cx="3381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atin typeface="+mj-lt"/>
              </a:rPr>
              <a:t>x</a:t>
            </a:r>
            <a:endParaRPr lang="ja-JP" altLang="en-US" dirty="0">
              <a:latin typeface="+mj-lt"/>
            </a:endParaRPr>
          </a:p>
        </p:txBody>
      </p:sp>
      <p:sp>
        <p:nvSpPr>
          <p:cNvPr id="35" name="正方形/長方形 34"/>
          <p:cNvSpPr>
            <a:spLocks noChangeArrowheads="1"/>
          </p:cNvSpPr>
          <p:nvPr/>
        </p:nvSpPr>
        <p:spPr bwMode="auto">
          <a:xfrm>
            <a:off x="4572000" y="1125538"/>
            <a:ext cx="5256213" cy="6191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50207" name="グループ化 27"/>
          <p:cNvGrpSpPr>
            <a:grpSpLocks/>
          </p:cNvGrpSpPr>
          <p:nvPr/>
        </p:nvGrpSpPr>
        <p:grpSpPr bwMode="auto">
          <a:xfrm>
            <a:off x="395288" y="836613"/>
            <a:ext cx="8569325" cy="71437"/>
            <a:chOff x="395288" y="1196975"/>
            <a:chExt cx="8569326" cy="71438"/>
          </a:xfrm>
        </p:grpSpPr>
        <p:sp>
          <p:nvSpPr>
            <p:cNvPr id="50209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210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08" name="テキスト ボックス 36"/>
          <p:cNvSpPr txBox="1">
            <a:spLocks noChangeArrowheads="1"/>
          </p:cNvSpPr>
          <p:nvPr/>
        </p:nvSpPr>
        <p:spPr bwMode="auto">
          <a:xfrm>
            <a:off x="8212138" y="981075"/>
            <a:ext cx="89535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Binh </a:t>
            </a:r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40936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r>
              <a:rPr lang="en-US" altLang="ja-JP" smtClean="0"/>
              <a:t>21Na(a,p) Study</a:t>
            </a:r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D53B7-6CA3-461A-A9FD-A86440B19D4B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  <p:pic>
        <p:nvPicPr>
          <p:cNvPr id="26628" name="図 4" descr="21Na(a,p) from 24Mg(p,a)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88"/>
            <a:ext cx="8858250" cy="3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図 5" descr="alpha5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428875"/>
            <a:ext cx="46434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図 6" descr="alpha10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643438"/>
            <a:ext cx="4500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コネクタ 7"/>
          <p:cNvCxnSpPr/>
          <p:nvPr/>
        </p:nvCxnSpPr>
        <p:spPr bwMode="auto">
          <a:xfrm rot="16200000" flipV="1">
            <a:off x="2557463" y="3228975"/>
            <a:ext cx="360045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rot="16200000" flipV="1">
            <a:off x="3449637" y="3122613"/>
            <a:ext cx="395922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 rot="16200000" flipV="1">
            <a:off x="4055269" y="3159919"/>
            <a:ext cx="4319588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 rot="16200000" flipV="1">
            <a:off x="3113088" y="3281363"/>
            <a:ext cx="30607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635" name="テキスト ボックス 12"/>
          <p:cNvSpPr txBox="1">
            <a:spLocks noChangeArrowheads="1"/>
          </p:cNvSpPr>
          <p:nvPr/>
        </p:nvSpPr>
        <p:spPr bwMode="auto">
          <a:xfrm>
            <a:off x="7215188" y="3286125"/>
            <a:ext cx="15779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en-US" altLang="ja-JP">
                <a:latin typeface="Symbol" pitchFamily="18" charset="2"/>
              </a:rPr>
              <a:t>Q</a:t>
            </a:r>
            <a:r>
              <a:rPr lang="en-US" altLang="ja-JP" baseline="-25000"/>
              <a:t>L</a:t>
            </a:r>
            <a:r>
              <a:rPr lang="en-US" altLang="ja-JP"/>
              <a:t>=0-5</a:t>
            </a:r>
            <a:r>
              <a:rPr lang="en-US" altLang="ja-JP" baseline="30000"/>
              <a:t>o</a:t>
            </a:r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r>
              <a:rPr lang="en-US" altLang="ja-JP">
                <a:latin typeface="Symbol" pitchFamily="18" charset="2"/>
              </a:rPr>
              <a:t>Q</a:t>
            </a:r>
            <a:r>
              <a:rPr lang="en-US" altLang="ja-JP" baseline="-25000"/>
              <a:t>L</a:t>
            </a:r>
            <a:r>
              <a:rPr lang="en-US" altLang="ja-JP"/>
              <a:t>=5-10</a:t>
            </a:r>
            <a:r>
              <a:rPr lang="en-US" altLang="ja-JP" baseline="30000"/>
              <a:t>o</a:t>
            </a:r>
          </a:p>
        </p:txBody>
      </p:sp>
      <p:sp>
        <p:nvSpPr>
          <p:cNvPr id="26636" name="テキスト ボックス 13"/>
          <p:cNvSpPr txBox="1">
            <a:spLocks noChangeArrowheads="1"/>
          </p:cNvSpPr>
          <p:nvPr/>
        </p:nvSpPr>
        <p:spPr bwMode="auto">
          <a:xfrm>
            <a:off x="1571625" y="0"/>
            <a:ext cx="28575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en-US" altLang="ja-JP" baseline="30000"/>
              <a:t>21</a:t>
            </a:r>
            <a:r>
              <a:rPr lang="en-US" altLang="ja-JP"/>
              <a:t>Na(</a:t>
            </a:r>
            <a:r>
              <a:rPr lang="en-US" altLang="ja-JP">
                <a:latin typeface="Symbol" pitchFamily="18" charset="2"/>
              </a:rPr>
              <a:t>a</a:t>
            </a:r>
            <a:r>
              <a:rPr lang="en-US" altLang="ja-JP"/>
              <a:t>,p</a:t>
            </a:r>
            <a:r>
              <a:rPr lang="en-US" altLang="ja-JP" baseline="-25000"/>
              <a:t>o</a:t>
            </a:r>
            <a:r>
              <a:rPr lang="en-US" altLang="ja-JP"/>
              <a:t>)</a:t>
            </a:r>
            <a:r>
              <a:rPr lang="en-US" altLang="ja-JP" baseline="30000"/>
              <a:t> 24</a:t>
            </a:r>
            <a:r>
              <a:rPr lang="en-US" altLang="ja-JP"/>
              <a:t>Mg</a:t>
            </a:r>
          </a:p>
          <a:p>
            <a:pPr eaLnBrk="1" hangingPunct="1"/>
            <a:r>
              <a:rPr lang="en-US" altLang="ja-JP" sz="2400"/>
              <a:t>(Gruhle, NPA286)</a:t>
            </a:r>
            <a:endParaRPr lang="ja-JP" altLang="en-US" sz="2400"/>
          </a:p>
        </p:txBody>
      </p:sp>
      <p:sp>
        <p:nvSpPr>
          <p:cNvPr id="26637" name="Rectangle 21"/>
          <p:cNvSpPr>
            <a:spLocks noChangeArrowheads="1"/>
          </p:cNvSpPr>
          <p:nvPr/>
        </p:nvSpPr>
        <p:spPr bwMode="auto">
          <a:xfrm>
            <a:off x="0" y="3213100"/>
            <a:ext cx="2555875" cy="2160588"/>
          </a:xfrm>
          <a:prstGeom prst="rect">
            <a:avLst/>
          </a:prstGeom>
          <a:solidFill>
            <a:srgbClr val="FFFFCC"/>
          </a:solidFill>
          <a:ln w="1905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8" name="テキスト ボックス 14"/>
          <p:cNvSpPr txBox="1">
            <a:spLocks noChangeArrowheads="1"/>
          </p:cNvSpPr>
          <p:nvPr/>
        </p:nvSpPr>
        <p:spPr bwMode="auto">
          <a:xfrm>
            <a:off x="203200" y="3405188"/>
            <a:ext cx="23526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ja-JP" sz="4000" b="1" baseline="30000">
                <a:solidFill>
                  <a:schemeClr val="accent2"/>
                </a:solidFill>
              </a:rPr>
              <a:t>21</a:t>
            </a:r>
            <a:r>
              <a:rPr lang="en-US" altLang="ja-JP" sz="4000" b="1">
                <a:solidFill>
                  <a:schemeClr val="accent2"/>
                </a:solidFill>
              </a:rPr>
              <a:t>Na+</a:t>
            </a:r>
            <a:r>
              <a:rPr lang="en-US" altLang="ja-JP" sz="4000" b="1">
                <a:solidFill>
                  <a:schemeClr val="accent2"/>
                </a:solidFill>
                <a:latin typeface="Symbol" pitchFamily="18" charset="2"/>
              </a:rPr>
              <a:t>a</a:t>
            </a:r>
            <a:endParaRPr lang="en-US" altLang="ja-JP" sz="4000" b="1">
              <a:solidFill>
                <a:schemeClr val="accent2"/>
              </a:solidFill>
            </a:endParaRPr>
          </a:p>
          <a:p>
            <a:pPr eaLnBrk="1" hangingPunct="1">
              <a:lnSpc>
                <a:spcPts val="3500"/>
              </a:lnSpc>
            </a:pPr>
            <a:r>
              <a:rPr lang="en-US" altLang="ja-JP" sz="4000" b="1">
                <a:solidFill>
                  <a:schemeClr val="accent2"/>
                </a:solidFill>
              </a:rPr>
              <a:t>resonant</a:t>
            </a:r>
          </a:p>
          <a:p>
            <a:pPr eaLnBrk="1" hangingPunct="1">
              <a:lnSpc>
                <a:spcPts val="3500"/>
              </a:lnSpc>
            </a:pPr>
            <a:r>
              <a:rPr lang="en-US" altLang="ja-JP" sz="4000" b="1">
                <a:solidFill>
                  <a:schemeClr val="accent2"/>
                </a:solidFill>
              </a:rPr>
              <a:t>elastic</a:t>
            </a:r>
          </a:p>
          <a:p>
            <a:pPr eaLnBrk="1" hangingPunct="1">
              <a:lnSpc>
                <a:spcPts val="3500"/>
              </a:lnSpc>
            </a:pPr>
            <a:r>
              <a:rPr lang="en-US" altLang="ja-JP" sz="4000" b="1">
                <a:solidFill>
                  <a:schemeClr val="accent2"/>
                </a:solidFill>
              </a:rPr>
              <a:t>scattering</a:t>
            </a:r>
            <a:endParaRPr lang="ja-JP" altLang="en-US" sz="4000" b="1">
              <a:solidFill>
                <a:schemeClr val="accent2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 rot="19374283">
            <a:off x="9093200" y="4316413"/>
            <a:ext cx="244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HGP創英角ｺﾞｼｯｸUB" pitchFamily="50" charset="-128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8408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1"/>
          <p:cNvSpPr>
            <a:spLocks noChangeArrowheads="1"/>
          </p:cNvSpPr>
          <p:nvPr/>
        </p:nvSpPr>
        <p:spPr bwMode="auto">
          <a:xfrm>
            <a:off x="0" y="0"/>
            <a:ext cx="4429125" cy="1428750"/>
          </a:xfrm>
          <a:prstGeom prst="rect">
            <a:avLst/>
          </a:prstGeom>
          <a:solidFill>
            <a:srgbClr val="FFFFCC"/>
          </a:solidFill>
          <a:ln w="1905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42875"/>
            <a:ext cx="4195763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54" name="Group 82"/>
          <p:cNvGraphicFramePr>
            <a:graphicFrameLocks noGrp="1"/>
          </p:cNvGraphicFramePr>
          <p:nvPr>
            <p:ph sz="half" idx="4294967295"/>
          </p:nvPr>
        </p:nvGraphicFramePr>
        <p:xfrm>
          <a:off x="214313" y="2665413"/>
          <a:ext cx="4286250" cy="2620328"/>
        </p:xfrm>
        <a:graphic>
          <a:graphicData uri="http://schemas.openxmlformats.org/drawingml/2006/table">
            <a:tbl>
              <a:tblPr/>
              <a:tblGrid>
                <a:gridCol w="1071562"/>
                <a:gridCol w="1071563"/>
                <a:gridCol w="1071562"/>
                <a:gridCol w="1071563"/>
              </a:tblGrid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0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r </a:t>
                      </a: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(MeV)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Г</a:t>
                      </a:r>
                      <a:r>
                        <a:rPr kumimoji="0" lang="el-GR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α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(MeV)</a:t>
                      </a:r>
                      <a:endParaRPr kumimoji="0" lang="el-GR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 J</a:t>
                      </a:r>
                      <a:r>
                        <a:rPr kumimoji="0" lang="el-GR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π</a:t>
                      </a:r>
                      <a:endParaRPr kumimoji="0" lang="el-GR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0" lang="en-US" altLang="ja-JP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S行書体" pitchFamily="66" charset="-128"/>
                          <a:ea typeface="HGS行書体" pitchFamily="66" charset="-128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4.077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0.1487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3/2</a:t>
                      </a:r>
                      <a:r>
                        <a:rPr kumimoji="0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-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4.337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0.2779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5/2</a:t>
                      </a:r>
                      <a:r>
                        <a:rPr kumimoji="0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-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5.162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0.7393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7/2</a:t>
                      </a:r>
                      <a:r>
                        <a:rPr kumimoji="0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+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5.721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0.4356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3/2</a:t>
                      </a:r>
                      <a:r>
                        <a:rPr kumimoji="0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+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42875" y="434975"/>
            <a:ext cx="42195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明朝" charset="-128"/>
              </a:rPr>
              <a:t>R-Matrix Analysis</a:t>
            </a:r>
            <a:endParaRPr lang="ja-JP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明朝" charset="-128"/>
            </a:endParaRPr>
          </a:p>
        </p:txBody>
      </p:sp>
      <p:sp>
        <p:nvSpPr>
          <p:cNvPr id="66597" name="テキスト ボックス 8"/>
          <p:cNvSpPr txBox="1">
            <a:spLocks noChangeArrowheads="1"/>
          </p:cNvSpPr>
          <p:nvPr/>
        </p:nvSpPr>
        <p:spPr bwMode="auto">
          <a:xfrm>
            <a:off x="531813" y="1976438"/>
            <a:ext cx="368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chemeClr val="accent2"/>
                </a:solidFill>
              </a:rPr>
              <a:t>Resonance Parameters</a:t>
            </a:r>
            <a:endParaRPr lang="ja-JP" altLang="en-US" b="1">
              <a:solidFill>
                <a:schemeClr val="accent2"/>
              </a:solidFill>
            </a:endParaRPr>
          </a:p>
        </p:txBody>
      </p:sp>
      <p:sp>
        <p:nvSpPr>
          <p:cNvPr id="66598" name="テキスト ボックス 9"/>
          <p:cNvSpPr txBox="1">
            <a:spLocks noChangeArrowheads="1"/>
          </p:cNvSpPr>
          <p:nvPr/>
        </p:nvSpPr>
        <p:spPr bwMode="auto">
          <a:xfrm>
            <a:off x="5557838" y="428625"/>
            <a:ext cx="24923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ja-JP" sz="2000" b="1"/>
              <a:t>4.08 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ja-JP" sz="2000" b="1"/>
              <a:t>    4.34     5.16      5.72</a:t>
            </a:r>
            <a:endParaRPr lang="ja-JP" altLang="en-US" sz="2000" b="1"/>
          </a:p>
        </p:txBody>
      </p:sp>
      <p:cxnSp>
        <p:nvCxnSpPr>
          <p:cNvPr id="11" name="直線コネクタ 10"/>
          <p:cNvCxnSpPr/>
          <p:nvPr/>
        </p:nvCxnSpPr>
        <p:spPr bwMode="auto">
          <a:xfrm rot="5400000" flipH="1" flipV="1">
            <a:off x="4429125" y="3143251"/>
            <a:ext cx="2714625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 rot="5400000" flipH="1" flipV="1">
            <a:off x="4750594" y="3107532"/>
            <a:ext cx="2643187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 rot="5400000" flipH="1" flipV="1">
            <a:off x="5536407" y="3321844"/>
            <a:ext cx="2786062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コネクタ 17"/>
          <p:cNvCxnSpPr/>
          <p:nvPr/>
        </p:nvCxnSpPr>
        <p:spPr bwMode="auto">
          <a:xfrm rot="16200000" flipV="1">
            <a:off x="6286500" y="3643313"/>
            <a:ext cx="285750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6603" name="テキスト ボックス 22"/>
          <p:cNvSpPr txBox="1">
            <a:spLocks noChangeArrowheads="1"/>
          </p:cNvSpPr>
          <p:nvPr/>
        </p:nvSpPr>
        <p:spPr bwMode="auto">
          <a:xfrm>
            <a:off x="7786688" y="119063"/>
            <a:ext cx="1173162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en-US" altLang="ja-JP">
                <a:latin typeface="Symbol" pitchFamily="18" charset="2"/>
              </a:rPr>
              <a:t>q</a:t>
            </a:r>
            <a:r>
              <a:rPr lang="en-US" altLang="ja-JP"/>
              <a:t>=0-5</a:t>
            </a:r>
            <a:r>
              <a:rPr lang="en-US" altLang="ja-JP" baseline="30000"/>
              <a:t>o</a:t>
            </a:r>
            <a:endParaRPr lang="ja-JP" altLang="en-US" baseline="30000"/>
          </a:p>
        </p:txBody>
      </p:sp>
      <p:sp>
        <p:nvSpPr>
          <p:cNvPr id="66604" name="テキスト ボックス 23"/>
          <p:cNvSpPr txBox="1">
            <a:spLocks noChangeArrowheads="1"/>
          </p:cNvSpPr>
          <p:nvPr/>
        </p:nvSpPr>
        <p:spPr bwMode="auto">
          <a:xfrm>
            <a:off x="7791450" y="3333750"/>
            <a:ext cx="13525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en-US" altLang="ja-JP">
                <a:latin typeface="Symbol" pitchFamily="18" charset="2"/>
              </a:rPr>
              <a:t>q</a:t>
            </a:r>
            <a:r>
              <a:rPr lang="en-US" altLang="ja-JP"/>
              <a:t>=5-10</a:t>
            </a:r>
            <a:r>
              <a:rPr lang="en-US" altLang="ja-JP" baseline="30000"/>
              <a:t>o</a:t>
            </a:r>
            <a:endParaRPr lang="ja-JP" altLang="en-US" baseline="3000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 rot="19374283">
            <a:off x="3803650" y="2887663"/>
            <a:ext cx="244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HGP創英角ｺﾞｼｯｸUB" pitchFamily="50" charset="-128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5261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C494-6B78-4A37-93EB-CEF1B84E5254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  <p:pic>
        <p:nvPicPr>
          <p:cNvPr id="52227" name="図 3" descr="a-res-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89138"/>
            <a:ext cx="8891588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227138" y="260350"/>
            <a:ext cx="88169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R-matrix analysis on </a:t>
            </a:r>
            <a:r>
              <a:rPr lang="en-US" altLang="ja-JP" sz="4000" b="1" baseline="30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21</a:t>
            </a:r>
            <a: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Na(</a:t>
            </a:r>
            <a:r>
              <a:rPr lang="en-US" altLang="ja-JP" sz="4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a,a</a:t>
            </a:r>
            <a: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   </a:t>
            </a:r>
            <a:endParaRPr lang="ja-JP" altLang="en-US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2229" name="テキスト ボックス 5"/>
          <p:cNvSpPr txBox="1">
            <a:spLocks noChangeArrowheads="1"/>
          </p:cNvSpPr>
          <p:nvPr/>
        </p:nvSpPr>
        <p:spPr bwMode="auto">
          <a:xfrm>
            <a:off x="5754688" y="1301750"/>
            <a:ext cx="4073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en-US" altLang="ja-JP" sz="280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ja-JP" sz="2800">
                <a:cs typeface="Times New Roman" pitchFamily="18" charset="0"/>
              </a:rPr>
              <a:t> Reduced Width/</a:t>
            </a:r>
          </a:p>
          <a:p>
            <a:pPr algn="ctr" eaLnBrk="1" hangingPunct="1">
              <a:lnSpc>
                <a:spcPts val="2500"/>
              </a:lnSpc>
            </a:pPr>
            <a:r>
              <a:rPr lang="en-US" altLang="ja-JP" sz="2800">
                <a:cs typeface="Times New Roman" pitchFamily="18" charset="0"/>
              </a:rPr>
              <a:t>Wigner limit</a:t>
            </a:r>
            <a:endParaRPr lang="ja-JP" altLang="en-US" sz="2800">
              <a:cs typeface="Times New Roman" pitchFamily="18" charset="0"/>
            </a:endParaRPr>
          </a:p>
        </p:txBody>
      </p:sp>
      <p:sp>
        <p:nvSpPr>
          <p:cNvPr id="52230" name="テキスト ボックス 6"/>
          <p:cNvSpPr txBox="1">
            <a:spLocks noChangeArrowheads="1"/>
          </p:cNvSpPr>
          <p:nvPr/>
        </p:nvSpPr>
        <p:spPr bwMode="auto">
          <a:xfrm>
            <a:off x="5364163" y="5589588"/>
            <a:ext cx="2600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6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ja-JP" sz="3600" b="1">
                <a:solidFill>
                  <a:srgbClr val="FF0000"/>
                </a:solidFill>
                <a:cs typeface="Times New Roman" pitchFamily="18" charset="0"/>
              </a:rPr>
              <a:t>-cluster</a:t>
            </a:r>
          </a:p>
          <a:p>
            <a:pPr eaLnBrk="1" hangingPunct="1"/>
            <a:r>
              <a:rPr lang="en-US" altLang="ja-JP" sz="3600" b="1">
                <a:solidFill>
                  <a:srgbClr val="FF0000"/>
                </a:solidFill>
                <a:cs typeface="Times New Roman" pitchFamily="18" charset="0"/>
              </a:rPr>
              <a:t>resonances !</a:t>
            </a:r>
            <a:endParaRPr lang="ja-JP" altLang="en-US" sz="36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2231" name="円/楕円 7"/>
          <p:cNvSpPr>
            <a:spLocks noChangeArrowheads="1"/>
          </p:cNvSpPr>
          <p:nvPr/>
        </p:nvSpPr>
        <p:spPr bwMode="auto">
          <a:xfrm>
            <a:off x="6804025" y="2457450"/>
            <a:ext cx="2052638" cy="305911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grpSp>
        <p:nvGrpSpPr>
          <p:cNvPr id="52232" name="グループ化 27"/>
          <p:cNvGrpSpPr>
            <a:grpSpLocks/>
          </p:cNvGrpSpPr>
          <p:nvPr/>
        </p:nvGrpSpPr>
        <p:grpSpPr bwMode="auto">
          <a:xfrm>
            <a:off x="395288" y="1052513"/>
            <a:ext cx="8569325" cy="71437"/>
            <a:chOff x="395288" y="1196975"/>
            <a:chExt cx="8569326" cy="71438"/>
          </a:xfrm>
        </p:grpSpPr>
        <p:sp>
          <p:nvSpPr>
            <p:cNvPr id="52233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234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22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553200" y="635952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2AF2E6AC-37A2-4B18-A67D-9CFE9A575451}" type="slidenum">
              <a:rPr lang="en-US" altLang="ja-JP" sz="1400" smtClean="0">
                <a:cs typeface="Times New Roman" pitchFamily="18" charset="0"/>
              </a:rPr>
              <a:pPr eaLnBrk="1" hangingPunct="1"/>
              <a:t>29</a:t>
            </a:fld>
            <a:endParaRPr lang="en-US" altLang="ja-JP" sz="1400" smtClean="0">
              <a:cs typeface="Times New Roman" pitchFamily="18" charset="0"/>
            </a:endParaRPr>
          </a:p>
        </p:txBody>
      </p:sp>
      <p:pic>
        <p:nvPicPr>
          <p:cNvPr id="53251" name="図 6" descr="ap tansition strength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39925"/>
            <a:ext cx="5616575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図 2" descr="ap tansition strength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3589338"/>
            <a:ext cx="5618163" cy="1005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正方形/長方形 7"/>
          <p:cNvSpPr>
            <a:spLocks noChangeArrowheads="1"/>
          </p:cNvSpPr>
          <p:nvPr/>
        </p:nvSpPr>
        <p:spPr bwMode="auto">
          <a:xfrm>
            <a:off x="2138363" y="-3371850"/>
            <a:ext cx="1857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53254" name="正方形/長方形 8"/>
          <p:cNvSpPr>
            <a:spLocks noChangeArrowheads="1"/>
          </p:cNvSpPr>
          <p:nvPr/>
        </p:nvSpPr>
        <p:spPr bwMode="auto">
          <a:xfrm>
            <a:off x="5738813" y="6276975"/>
            <a:ext cx="1857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en-US">
              <a:cs typeface="Times New Roman" pitchFamily="18" charset="0"/>
            </a:endParaRPr>
          </a:p>
        </p:txBody>
      </p:sp>
      <p:cxnSp>
        <p:nvCxnSpPr>
          <p:cNvPr id="53255" name="直線矢印コネクタ 10"/>
          <p:cNvCxnSpPr>
            <a:cxnSpLocks noChangeShapeType="1"/>
          </p:cNvCxnSpPr>
          <p:nvPr/>
        </p:nvCxnSpPr>
        <p:spPr bwMode="auto">
          <a:xfrm rot="5400000">
            <a:off x="1385094" y="4456906"/>
            <a:ext cx="104775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6" name="左中かっこ 7"/>
          <p:cNvSpPr>
            <a:spLocks/>
          </p:cNvSpPr>
          <p:nvPr/>
        </p:nvSpPr>
        <p:spPr bwMode="auto">
          <a:xfrm rot="5400000">
            <a:off x="2897982" y="2336006"/>
            <a:ext cx="647700" cy="385763"/>
          </a:xfrm>
          <a:prstGeom prst="leftBrace">
            <a:avLst>
              <a:gd name="adj1" fmla="val 8347"/>
              <a:gd name="adj2" fmla="val 50000"/>
            </a:avLst>
          </a:prstGeom>
          <a:solidFill>
            <a:schemeClr val="bg1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53257" name="テキスト ボックス 8"/>
          <p:cNvSpPr txBox="1">
            <a:spLocks noChangeArrowheads="1"/>
          </p:cNvSpPr>
          <p:nvPr/>
        </p:nvSpPr>
        <p:spPr bwMode="auto">
          <a:xfrm>
            <a:off x="2239963" y="1300163"/>
            <a:ext cx="2332037" cy="976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300"/>
              </a:lnSpc>
            </a:pPr>
            <a:r>
              <a:rPr lang="en-US" altLang="ja-JP" b="1">
                <a:solidFill>
                  <a:srgbClr val="FF0000"/>
                </a:solidFill>
                <a:cs typeface="Times New Roman" pitchFamily="18" charset="0"/>
              </a:rPr>
              <a:t>Transitions to</a:t>
            </a:r>
          </a:p>
          <a:p>
            <a:pPr eaLnBrk="1" hangingPunct="1">
              <a:lnSpc>
                <a:spcPts val="2300"/>
              </a:lnSpc>
            </a:pPr>
            <a:r>
              <a:rPr lang="en-US" altLang="ja-JP" b="1">
                <a:solidFill>
                  <a:srgbClr val="FF0000"/>
                </a:solidFill>
                <a:cs typeface="Times New Roman" pitchFamily="18" charset="0"/>
              </a:rPr>
              <a:t>high-lying states</a:t>
            </a:r>
          </a:p>
          <a:p>
            <a:pPr eaLnBrk="1" hangingPunct="1">
              <a:lnSpc>
                <a:spcPts val="2300"/>
              </a:lnSpc>
            </a:pPr>
            <a:r>
              <a:rPr lang="en-US" altLang="ja-JP" b="1">
                <a:solidFill>
                  <a:srgbClr val="FF0000"/>
                </a:solidFill>
                <a:cs typeface="Times New Roman" pitchFamily="18" charset="0"/>
              </a:rPr>
              <a:t>in </a:t>
            </a:r>
            <a:r>
              <a:rPr lang="en-US" altLang="ja-JP" b="1" baseline="30000">
                <a:solidFill>
                  <a:srgbClr val="FF0000"/>
                </a:solidFill>
                <a:cs typeface="Times New Roman" pitchFamily="18" charset="0"/>
              </a:rPr>
              <a:t>24</a:t>
            </a:r>
            <a:r>
              <a:rPr lang="en-US" altLang="ja-JP" b="1">
                <a:solidFill>
                  <a:srgbClr val="FF0000"/>
                </a:solidFill>
                <a:cs typeface="Times New Roman" pitchFamily="18" charset="0"/>
              </a:rPr>
              <a:t>Mg</a:t>
            </a:r>
            <a:endParaRPr lang="ja-JP" altLang="en-US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3258" name="テキスト ボックス 9"/>
          <p:cNvSpPr txBox="1">
            <a:spLocks noChangeArrowheads="1"/>
          </p:cNvSpPr>
          <p:nvPr/>
        </p:nvSpPr>
        <p:spPr bwMode="auto">
          <a:xfrm>
            <a:off x="6396038" y="6245225"/>
            <a:ext cx="2208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cs typeface="Times New Roman" pitchFamily="18" charset="0"/>
              </a:rPr>
              <a:t>(Ex(</a:t>
            </a:r>
            <a:r>
              <a:rPr lang="en-US" altLang="ja-JP" b="1" baseline="30000">
                <a:cs typeface="Times New Roman" pitchFamily="18" charset="0"/>
              </a:rPr>
              <a:t>25</a:t>
            </a:r>
            <a:r>
              <a:rPr lang="en-US" altLang="ja-JP" b="1">
                <a:cs typeface="Times New Roman" pitchFamily="18" charset="0"/>
              </a:rPr>
              <a:t>Al)-Q(a))</a:t>
            </a:r>
            <a:endParaRPr lang="ja-JP" altLang="en-US" b="1">
              <a:cs typeface="Times New Roman" pitchFamily="18" charset="0"/>
            </a:endParaRPr>
          </a:p>
        </p:txBody>
      </p:sp>
      <p:sp>
        <p:nvSpPr>
          <p:cNvPr id="53259" name="Rectangle 75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8313" y="260350"/>
            <a:ext cx="88169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Transition strengths of </a:t>
            </a:r>
            <a:r>
              <a:rPr lang="en-US" altLang="ja-JP" sz="4000" b="1" baseline="30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21</a:t>
            </a:r>
            <a: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Na(</a:t>
            </a:r>
            <a:r>
              <a:rPr lang="en-US" altLang="ja-JP" sz="4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a,p</a:t>
            </a:r>
            <a: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r>
              <a:rPr lang="en-US" altLang="ja-JP" sz="4000" b="1" baseline="30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24</a:t>
            </a:r>
            <a: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Mg   </a:t>
            </a:r>
            <a:endParaRPr lang="ja-JP" altLang="en-US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3261" name="テキスト ボックス 12"/>
          <p:cNvSpPr txBox="1">
            <a:spLocks noChangeArrowheads="1"/>
          </p:cNvSpPr>
          <p:nvPr/>
        </p:nvSpPr>
        <p:spPr bwMode="auto">
          <a:xfrm>
            <a:off x="1539875" y="3419475"/>
            <a:ext cx="93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cs typeface="Times New Roman" pitchFamily="18" charset="0"/>
              </a:rPr>
              <a:t>(</a:t>
            </a:r>
            <a:r>
              <a:rPr lang="en-US" altLang="ja-JP" b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ja-JP" b="1">
                <a:cs typeface="Times New Roman" pitchFamily="18" charset="0"/>
              </a:rPr>
              <a:t>,p</a:t>
            </a:r>
            <a:r>
              <a:rPr lang="en-US" altLang="ja-JP" b="1" baseline="-25000">
                <a:cs typeface="Times New Roman" pitchFamily="18" charset="0"/>
              </a:rPr>
              <a:t>0</a:t>
            </a:r>
            <a:r>
              <a:rPr lang="en-US" altLang="ja-JP" b="1">
                <a:cs typeface="Times New Roman" pitchFamily="18" charset="0"/>
              </a:rPr>
              <a:t>)</a:t>
            </a:r>
            <a:endParaRPr lang="ja-JP" altLang="en-US" b="1">
              <a:cs typeface="Times New Roman" pitchFamily="18" charset="0"/>
            </a:endParaRPr>
          </a:p>
        </p:txBody>
      </p:sp>
      <p:sp>
        <p:nvSpPr>
          <p:cNvPr id="53262" name="テキスト ボックス 14"/>
          <p:cNvSpPr txBox="1">
            <a:spLocks noChangeArrowheads="1"/>
          </p:cNvSpPr>
          <p:nvPr/>
        </p:nvSpPr>
        <p:spPr bwMode="auto">
          <a:xfrm>
            <a:off x="420688" y="2489200"/>
            <a:ext cx="1774825" cy="939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US" altLang="ja-JP" b="1">
                <a:cs typeface="Times New Roman" pitchFamily="18" charset="0"/>
              </a:rPr>
              <a:t>Present rate</a:t>
            </a:r>
          </a:p>
          <a:p>
            <a:pPr eaLnBrk="1" hangingPunct="1">
              <a:lnSpc>
                <a:spcPts val="2200"/>
              </a:lnSpc>
            </a:pPr>
            <a:r>
              <a:rPr lang="en-US" altLang="ja-JP" b="1">
                <a:cs typeface="Times New Roman" pitchFamily="18" charset="0"/>
              </a:rPr>
              <a:t>includes</a:t>
            </a:r>
          </a:p>
          <a:p>
            <a:pPr eaLnBrk="1" hangingPunct="1">
              <a:lnSpc>
                <a:spcPts val="2200"/>
              </a:lnSpc>
            </a:pPr>
            <a:r>
              <a:rPr lang="en-US" altLang="ja-JP" b="1">
                <a:cs typeface="Times New Roman" pitchFamily="18" charset="0"/>
              </a:rPr>
              <a:t>only (</a:t>
            </a:r>
            <a:r>
              <a:rPr lang="en-US" altLang="ja-JP" b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ja-JP" b="1">
                <a:cs typeface="Times New Roman" pitchFamily="18" charset="0"/>
              </a:rPr>
              <a:t>,p</a:t>
            </a:r>
            <a:r>
              <a:rPr lang="en-US" altLang="ja-JP" b="1" baseline="-25000">
                <a:cs typeface="Times New Roman" pitchFamily="18" charset="0"/>
              </a:rPr>
              <a:t>0</a:t>
            </a:r>
            <a:r>
              <a:rPr lang="en-US" altLang="ja-JP" b="1">
                <a:cs typeface="Times New Roman" pitchFamily="18" charset="0"/>
              </a:rPr>
              <a:t>)</a:t>
            </a:r>
            <a:endParaRPr lang="ja-JP" altLang="en-US" b="1">
              <a:cs typeface="Times New Roman" pitchFamily="18" charset="0"/>
            </a:endParaRPr>
          </a:p>
        </p:txBody>
      </p:sp>
      <p:sp>
        <p:nvSpPr>
          <p:cNvPr id="53263" name="正方形/長方形 14"/>
          <p:cNvSpPr>
            <a:spLocks noChangeArrowheads="1"/>
          </p:cNvSpPr>
          <p:nvPr/>
        </p:nvSpPr>
        <p:spPr bwMode="auto">
          <a:xfrm>
            <a:off x="3635375" y="6624638"/>
            <a:ext cx="67691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4" name="正方形/長方形 15"/>
          <p:cNvSpPr>
            <a:spLocks noChangeArrowheads="1"/>
          </p:cNvSpPr>
          <p:nvPr/>
        </p:nvSpPr>
        <p:spPr bwMode="auto">
          <a:xfrm>
            <a:off x="3787775" y="6524625"/>
            <a:ext cx="2584450" cy="541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53265" name="グループ化 27"/>
          <p:cNvGrpSpPr>
            <a:grpSpLocks/>
          </p:cNvGrpSpPr>
          <p:nvPr/>
        </p:nvGrpSpPr>
        <p:grpSpPr bwMode="auto">
          <a:xfrm>
            <a:off x="395288" y="1052513"/>
            <a:ext cx="8569325" cy="71437"/>
            <a:chOff x="395288" y="1196975"/>
            <a:chExt cx="8569326" cy="71438"/>
          </a:xfrm>
        </p:grpSpPr>
        <p:sp>
          <p:nvSpPr>
            <p:cNvPr id="53266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267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89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31140" y="1124744"/>
            <a:ext cx="855041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Facility Development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Good design and efficient construction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Establish research programs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Continuous system development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- Development of research groups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図 2" descr="ap-ex-fu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09663"/>
            <a:ext cx="7848600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7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FFFCC"/>
          </a:solidFill>
          <a:ln w="635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2F1C8-5A56-410C-B4DC-E0B290F86AE0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  <p:sp>
        <p:nvSpPr>
          <p:cNvPr id="56324" name="テキスト ボックス 3"/>
          <p:cNvSpPr txBox="1">
            <a:spLocks noChangeArrowheads="1"/>
          </p:cNvSpPr>
          <p:nvPr/>
        </p:nvSpPr>
        <p:spPr bwMode="auto">
          <a:xfrm>
            <a:off x="323850" y="273050"/>
            <a:ext cx="868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0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altLang="ja-JP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Na(</a:t>
            </a:r>
            <a:r>
              <a:rPr lang="en-US" altLang="ja-JP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en-US" altLang="ja-JP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,p</a:t>
            </a:r>
            <a:r>
              <a:rPr lang="en-US" altLang="ja-JP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ja-JP" sz="40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altLang="ja-JP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 Reaction Cross Sections</a:t>
            </a:r>
            <a:endParaRPr lang="ja-JP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8" name="テキスト ボックス 5"/>
          <p:cNvSpPr txBox="1">
            <a:spLocks noChangeArrowheads="1"/>
          </p:cNvSpPr>
          <p:nvPr/>
        </p:nvSpPr>
        <p:spPr bwMode="auto">
          <a:xfrm>
            <a:off x="6637338" y="1773238"/>
            <a:ext cx="2417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en-US" altLang="ja-JP" sz="3200" b="1">
                <a:solidFill>
                  <a:srgbClr val="042DFA"/>
                </a:solidFill>
              </a:rPr>
              <a:t>Non-Smoker</a:t>
            </a:r>
            <a:endParaRPr lang="ja-JP" altLang="en-US" sz="3200" b="1">
              <a:solidFill>
                <a:srgbClr val="042DFA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88200" y="3860800"/>
            <a:ext cx="224790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a</a:t>
            </a: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</a:rPr>
              <a:t>,p</a:t>
            </a:r>
            <a:r>
              <a:rPr lang="en-US" altLang="ja-JP" sz="2400" b="1" baseline="-25000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</a:rPr>
              <a:t>) data</a:t>
            </a:r>
          </a:p>
          <a:p>
            <a:pPr>
              <a:defRPr/>
            </a:pP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</a:rPr>
              <a:t>(from time rev.)</a:t>
            </a:r>
            <a:endParaRPr lang="ja-JP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680" name="テキスト ボックス 7"/>
          <p:cNvSpPr txBox="1">
            <a:spLocks noChangeArrowheads="1"/>
          </p:cNvSpPr>
          <p:nvPr/>
        </p:nvSpPr>
        <p:spPr bwMode="auto">
          <a:xfrm>
            <a:off x="7380288" y="2492375"/>
            <a:ext cx="19573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ja-JP" sz="2400" b="1"/>
              <a:t>Direct</a:t>
            </a:r>
          </a:p>
          <a:p>
            <a:pPr eaLnBrk="1" hangingPunct="1">
              <a:lnSpc>
                <a:spcPts val="2500"/>
              </a:lnSpc>
            </a:pPr>
            <a:r>
              <a:rPr lang="en-US" altLang="ja-JP" sz="2400" b="1"/>
              <a:t>measurement</a:t>
            </a:r>
            <a:endParaRPr lang="ja-JP" altLang="en-US" sz="2400" b="1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08850" y="3141663"/>
            <a:ext cx="2098675" cy="733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altLang="ja-JP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Calculated</a:t>
            </a:r>
          </a:p>
          <a:p>
            <a:pPr>
              <a:lnSpc>
                <a:spcPts val="2500"/>
              </a:lnSpc>
              <a:defRPr/>
            </a:pPr>
            <a:r>
              <a:rPr lang="en-US" altLang="ja-JP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(from </a:t>
            </a:r>
            <a:r>
              <a:rPr lang="en-US" altLang="ja-JP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ymbol" pitchFamily="18" charset="2"/>
              </a:rPr>
              <a:t>a</a:t>
            </a:r>
            <a:r>
              <a:rPr lang="en-US" altLang="ja-JP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</a:t>
            </a:r>
            <a:r>
              <a:rPr lang="en-US" altLang="ja-JP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scatt</a:t>
            </a:r>
            <a:r>
              <a:rPr lang="en-US" altLang="ja-JP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.)</a:t>
            </a:r>
            <a:endParaRPr lang="ja-JP" alt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682" name="直線矢印コネクタ 10"/>
          <p:cNvCxnSpPr>
            <a:cxnSpLocks noChangeShapeType="1"/>
          </p:cNvCxnSpPr>
          <p:nvPr/>
        </p:nvCxnSpPr>
        <p:spPr bwMode="auto">
          <a:xfrm>
            <a:off x="8675688" y="5589588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3" name="直線矢印コネクタ 12"/>
          <p:cNvCxnSpPr/>
          <p:nvPr/>
        </p:nvCxnSpPr>
        <p:spPr bwMode="auto">
          <a:xfrm>
            <a:off x="6635750" y="3919538"/>
            <a:ext cx="600075" cy="44608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2" name="円/楕円 11"/>
          <p:cNvSpPr>
            <a:spLocks noChangeArrowheads="1"/>
          </p:cNvSpPr>
          <p:nvPr/>
        </p:nvSpPr>
        <p:spPr bwMode="auto">
          <a:xfrm rot="-1558900">
            <a:off x="2097088" y="2735984"/>
            <a:ext cx="5632450" cy="10795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1979613" y="1702521"/>
            <a:ext cx="27479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en-US" altLang="ja-JP" sz="3200" b="1">
                <a:solidFill>
                  <a:srgbClr val="FF0000"/>
                </a:solidFill>
                <a:cs typeface="Times New Roman" pitchFamily="18" charset="0"/>
              </a:rPr>
              <a:t>Large </a:t>
            </a:r>
          </a:p>
          <a:p>
            <a:pPr algn="r" eaLnBrk="1" hangingPunct="1"/>
            <a:r>
              <a:rPr lang="en-US" altLang="ja-JP" sz="3200" b="1">
                <a:solidFill>
                  <a:srgbClr val="FF0000"/>
                </a:solidFill>
                <a:cs typeface="Times New Roman" pitchFamily="18" charset="0"/>
              </a:rPr>
              <a:t>enhancement !</a:t>
            </a:r>
            <a:endParaRPr lang="ja-JP" altLang="en-US" sz="3200" b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553200" y="60293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EDC2432-5752-459C-B675-04BDB1B0AD36}" type="slidenum">
              <a:rPr lang="en-US" altLang="ja-JP" sz="1400" smtClean="0">
                <a:cs typeface="Times New Roman" pitchFamily="18" charset="0"/>
              </a:rPr>
              <a:pPr eaLnBrk="1" hangingPunct="1"/>
              <a:t>31</a:t>
            </a:fld>
            <a:endParaRPr lang="en-US" altLang="ja-JP" sz="1400" smtClean="0">
              <a:cs typeface="Times New Roman" pitchFamily="18" charset="0"/>
            </a:endParaRPr>
          </a:p>
        </p:txBody>
      </p:sp>
      <p:pic>
        <p:nvPicPr>
          <p:cNvPr id="55299" name="図 2" descr="r-r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00213"/>
            <a:ext cx="47625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図 3" descr="S-fa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187575"/>
            <a:ext cx="4724400" cy="73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正方形/長方形 4"/>
          <p:cNvSpPr>
            <a:spLocks noChangeArrowheads="1"/>
          </p:cNvSpPr>
          <p:nvPr/>
        </p:nvSpPr>
        <p:spPr bwMode="auto">
          <a:xfrm>
            <a:off x="2427288" y="-2332038"/>
            <a:ext cx="1841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en-US">
              <a:cs typeface="Times New Roman" pitchFamily="18" charset="0"/>
            </a:endParaRPr>
          </a:p>
        </p:txBody>
      </p:sp>
      <p:cxnSp>
        <p:nvCxnSpPr>
          <p:cNvPr id="55302" name="曲線コネクタ 8"/>
          <p:cNvCxnSpPr>
            <a:cxnSpLocks noChangeShapeType="1"/>
          </p:cNvCxnSpPr>
          <p:nvPr/>
        </p:nvCxnSpPr>
        <p:spPr bwMode="auto">
          <a:xfrm>
            <a:off x="684213" y="2276475"/>
            <a:ext cx="914400" cy="9144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55303" name="テキスト ボックス 10"/>
          <p:cNvSpPr txBox="1">
            <a:spLocks noChangeArrowheads="1"/>
          </p:cNvSpPr>
          <p:nvPr/>
        </p:nvSpPr>
        <p:spPr bwMode="auto">
          <a:xfrm rot="-5400000">
            <a:off x="-1435100" y="3025775"/>
            <a:ext cx="33448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cs typeface="Times New Roman" pitchFamily="18" charset="0"/>
              </a:rPr>
              <a:t>S-(present) / S(NACRE)</a:t>
            </a:r>
            <a:endParaRPr lang="ja-JP" altLang="en-US" b="1">
              <a:cs typeface="Times New Roman" pitchFamily="18" charset="0"/>
            </a:endParaRPr>
          </a:p>
        </p:txBody>
      </p:sp>
      <p:sp>
        <p:nvSpPr>
          <p:cNvPr id="55304" name="テキスト ボックス 11"/>
          <p:cNvSpPr txBox="1">
            <a:spLocks noChangeArrowheads="1"/>
          </p:cNvSpPr>
          <p:nvPr/>
        </p:nvSpPr>
        <p:spPr bwMode="auto">
          <a:xfrm>
            <a:off x="1593850" y="4797425"/>
            <a:ext cx="16367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cs typeface="Times New Roman" pitchFamily="18" charset="0"/>
              </a:rPr>
              <a:t>Ecm(MeV)</a:t>
            </a:r>
            <a:endParaRPr lang="ja-JP" altLang="en-US" b="1">
              <a:cs typeface="Times New Roman" pitchFamily="18" charset="0"/>
            </a:endParaRPr>
          </a:p>
        </p:txBody>
      </p:sp>
      <p:sp>
        <p:nvSpPr>
          <p:cNvPr id="55305" name="テキスト ボックス 12"/>
          <p:cNvSpPr txBox="1">
            <a:spLocks noChangeArrowheads="1"/>
          </p:cNvSpPr>
          <p:nvPr/>
        </p:nvSpPr>
        <p:spPr bwMode="auto">
          <a:xfrm>
            <a:off x="6443663" y="4797425"/>
            <a:ext cx="10239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cs typeface="Times New Roman" pitchFamily="18" charset="0"/>
              </a:rPr>
              <a:t>T(GK)</a:t>
            </a:r>
            <a:endParaRPr lang="ja-JP" altLang="en-US"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32588" y="1936750"/>
            <a:ext cx="2474912" cy="4127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Present </a:t>
            </a:r>
            <a:r>
              <a:rPr lang="en-US" altLang="ja-JP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21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Na(</a:t>
            </a:r>
            <a:r>
              <a:rPr lang="en-US" altLang="ja-JP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a,p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endParaRPr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23000" y="2708275"/>
            <a:ext cx="2689225" cy="733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altLang="ja-JP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NACRE; </a:t>
            </a:r>
            <a:r>
              <a:rPr lang="en-US" altLang="ja-JP" b="1" baseline="30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21</a:t>
            </a:r>
            <a:r>
              <a:rPr lang="en-US" altLang="ja-JP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Na(</a:t>
            </a:r>
            <a:r>
              <a:rPr lang="en-US" altLang="ja-JP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a,p</a:t>
            </a:r>
            <a:r>
              <a:rPr lang="en-US" altLang="ja-JP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</a:p>
          <a:p>
            <a:pPr>
              <a:lnSpc>
                <a:spcPts val="2500"/>
              </a:lnSpc>
              <a:defRPr/>
            </a:pPr>
            <a:r>
              <a:rPr lang="en-US" altLang="ja-JP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(accepted presently)</a:t>
            </a:r>
            <a:endParaRPr lang="ja-JP" alt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40438" y="3376613"/>
            <a:ext cx="2649537" cy="4127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altLang="ja-JP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D’Auria</a:t>
            </a:r>
            <a:r>
              <a:rPr lang="en-US" altLang="ja-JP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 </a:t>
            </a:r>
            <a:r>
              <a:rPr lang="en-US" altLang="ja-JP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21</a:t>
            </a:r>
            <a:r>
              <a:rPr lang="en-US" altLang="ja-JP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Na(</a:t>
            </a:r>
            <a:r>
              <a:rPr lang="en-US" altLang="ja-JP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p,g</a:t>
            </a:r>
            <a:r>
              <a:rPr lang="en-US" altLang="ja-JP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endParaRPr lang="ja-JP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17" name="直線矢印コネクタ 16"/>
          <p:cNvCxnSpPr>
            <a:endCxn id="16" idx="1"/>
          </p:cNvCxnSpPr>
          <p:nvPr/>
        </p:nvCxnSpPr>
        <p:spPr bwMode="auto">
          <a:xfrm>
            <a:off x="5292725" y="3068638"/>
            <a:ext cx="747713" cy="51435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55310" name="フリーフォーム 17"/>
          <p:cNvSpPr>
            <a:spLocks/>
          </p:cNvSpPr>
          <p:nvPr/>
        </p:nvSpPr>
        <p:spPr bwMode="auto">
          <a:xfrm>
            <a:off x="5580063" y="2565400"/>
            <a:ext cx="1128712" cy="369888"/>
          </a:xfrm>
          <a:custGeom>
            <a:avLst/>
            <a:gdLst>
              <a:gd name="T0" fmla="*/ 0 w 1128713"/>
              <a:gd name="T1" fmla="*/ 10096166 h 280987"/>
              <a:gd name="T2" fmla="*/ 133350 w 1128713"/>
              <a:gd name="T3" fmla="*/ 7700453 h 280987"/>
              <a:gd name="T4" fmla="*/ 361950 w 1128713"/>
              <a:gd name="T5" fmla="*/ 4278030 h 280987"/>
              <a:gd name="T6" fmla="*/ 628637 w 1128713"/>
              <a:gd name="T7" fmla="*/ 2224569 h 280987"/>
              <a:gd name="T8" fmla="*/ 838187 w 1128713"/>
              <a:gd name="T9" fmla="*/ 1197857 h 280987"/>
              <a:gd name="T10" fmla="*/ 1085837 w 1128713"/>
              <a:gd name="T11" fmla="*/ 171119 h 280987"/>
              <a:gd name="T12" fmla="*/ 1095362 w 1128713"/>
              <a:gd name="T13" fmla="*/ 171119 h 2809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8713"/>
              <a:gd name="T22" fmla="*/ 0 h 280987"/>
              <a:gd name="T23" fmla="*/ 1128713 w 1128713"/>
              <a:gd name="T24" fmla="*/ 280987 h 2809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8713" h="280987">
                <a:moveTo>
                  <a:pt x="0" y="280987"/>
                </a:moveTo>
                <a:cubicBezTo>
                  <a:pt x="36512" y="261143"/>
                  <a:pt x="73025" y="241299"/>
                  <a:pt x="133350" y="214312"/>
                </a:cubicBezTo>
                <a:cubicBezTo>
                  <a:pt x="193675" y="187325"/>
                  <a:pt x="279400" y="144462"/>
                  <a:pt x="361950" y="119062"/>
                </a:cubicBezTo>
                <a:cubicBezTo>
                  <a:pt x="444500" y="93662"/>
                  <a:pt x="549275" y="76199"/>
                  <a:pt x="628650" y="61912"/>
                </a:cubicBezTo>
                <a:cubicBezTo>
                  <a:pt x="708025" y="47625"/>
                  <a:pt x="838200" y="33337"/>
                  <a:pt x="838200" y="33337"/>
                </a:cubicBezTo>
                <a:lnTo>
                  <a:pt x="1085850" y="4762"/>
                </a:lnTo>
                <a:cubicBezTo>
                  <a:pt x="1128713" y="0"/>
                  <a:pt x="1112044" y="2381"/>
                  <a:pt x="1095375" y="4762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5311" name="図 3" descr="S-fa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187575"/>
            <a:ext cx="4724400" cy="73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2" name="正方形/長方形 4"/>
          <p:cNvSpPr>
            <a:spLocks noChangeArrowheads="1"/>
          </p:cNvSpPr>
          <p:nvPr/>
        </p:nvSpPr>
        <p:spPr bwMode="auto">
          <a:xfrm>
            <a:off x="2427288" y="-2332038"/>
            <a:ext cx="1841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en-US">
              <a:cs typeface="Times New Roman" pitchFamily="18" charset="0"/>
            </a:endParaRPr>
          </a:p>
        </p:txBody>
      </p:sp>
      <p:cxnSp>
        <p:nvCxnSpPr>
          <p:cNvPr id="55313" name="曲線コネクタ 8"/>
          <p:cNvCxnSpPr>
            <a:cxnSpLocks noChangeShapeType="1"/>
          </p:cNvCxnSpPr>
          <p:nvPr/>
        </p:nvCxnSpPr>
        <p:spPr bwMode="auto">
          <a:xfrm>
            <a:off x="684213" y="2276475"/>
            <a:ext cx="914400" cy="9144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55314" name="テキスト ボックス 10"/>
          <p:cNvSpPr txBox="1">
            <a:spLocks noChangeArrowheads="1"/>
          </p:cNvSpPr>
          <p:nvPr/>
        </p:nvSpPr>
        <p:spPr bwMode="auto">
          <a:xfrm rot="-5400000">
            <a:off x="-1368425" y="3025775"/>
            <a:ext cx="32115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cs typeface="Times New Roman" pitchFamily="18" charset="0"/>
              </a:rPr>
              <a:t>S-(present) / S(NACRE)</a:t>
            </a:r>
            <a:endParaRPr lang="ja-JP" altLang="en-US">
              <a:cs typeface="Times New Roman" pitchFamily="18" charset="0"/>
            </a:endParaRPr>
          </a:p>
        </p:txBody>
      </p:sp>
      <p:sp>
        <p:nvSpPr>
          <p:cNvPr id="55315" name="テキスト ボックス 11"/>
          <p:cNvSpPr txBox="1">
            <a:spLocks noChangeArrowheads="1"/>
          </p:cNvSpPr>
          <p:nvPr/>
        </p:nvSpPr>
        <p:spPr bwMode="auto">
          <a:xfrm>
            <a:off x="1619250" y="4797425"/>
            <a:ext cx="15859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cs typeface="Times New Roman" pitchFamily="18" charset="0"/>
              </a:rPr>
              <a:t>Ecm(MeV)</a:t>
            </a:r>
            <a:endParaRPr lang="ja-JP" altLang="en-US">
              <a:cs typeface="Times New Roman" pitchFamily="18" charset="0"/>
            </a:endParaRPr>
          </a:p>
        </p:txBody>
      </p:sp>
      <p:grpSp>
        <p:nvGrpSpPr>
          <p:cNvPr id="2" name="グループ化 44"/>
          <p:cNvGrpSpPr>
            <a:grpSpLocks/>
          </p:cNvGrpSpPr>
          <p:nvPr/>
        </p:nvGrpSpPr>
        <p:grpSpPr bwMode="auto">
          <a:xfrm>
            <a:off x="4903788" y="5106988"/>
            <a:ext cx="1539875" cy="1252537"/>
            <a:chOff x="4903988" y="5322912"/>
            <a:chExt cx="1540220" cy="1252736"/>
          </a:xfrm>
        </p:grpSpPr>
        <p:sp>
          <p:nvSpPr>
            <p:cNvPr id="55325" name="正方形/長方形 26"/>
            <p:cNvSpPr>
              <a:spLocks noChangeArrowheads="1"/>
            </p:cNvSpPr>
            <p:nvPr/>
          </p:nvSpPr>
          <p:spPr bwMode="auto">
            <a:xfrm>
              <a:off x="4932040" y="5322912"/>
              <a:ext cx="626368" cy="626368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326" name="正方形/長方形 31"/>
            <p:cNvSpPr>
              <a:spLocks noChangeArrowheads="1"/>
            </p:cNvSpPr>
            <p:nvPr/>
          </p:nvSpPr>
          <p:spPr bwMode="auto">
            <a:xfrm>
              <a:off x="5580112" y="5322912"/>
              <a:ext cx="626368" cy="626368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327" name="正方形/長方形 32"/>
            <p:cNvSpPr>
              <a:spLocks noChangeArrowheads="1"/>
            </p:cNvSpPr>
            <p:nvPr/>
          </p:nvSpPr>
          <p:spPr bwMode="auto">
            <a:xfrm>
              <a:off x="4932040" y="5949280"/>
              <a:ext cx="626368" cy="626368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328" name="正方形/長方形 33"/>
            <p:cNvSpPr>
              <a:spLocks noChangeArrowheads="1"/>
            </p:cNvSpPr>
            <p:nvPr/>
          </p:nvSpPr>
          <p:spPr bwMode="auto">
            <a:xfrm>
              <a:off x="5580112" y="5949280"/>
              <a:ext cx="626368" cy="626368"/>
            </a:xfrm>
            <a:prstGeom prst="rect">
              <a:avLst/>
            </a:prstGeom>
            <a:solidFill>
              <a:srgbClr val="FF99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329" name="テキスト ボックス 34"/>
            <p:cNvSpPr txBox="1">
              <a:spLocks noChangeArrowheads="1"/>
            </p:cNvSpPr>
            <p:nvPr/>
          </p:nvSpPr>
          <p:spPr bwMode="auto">
            <a:xfrm>
              <a:off x="4932040" y="6093296"/>
              <a:ext cx="6687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b="1" baseline="30000">
                  <a:cs typeface="Times New Roman" pitchFamily="18" charset="0"/>
                </a:rPr>
                <a:t>21</a:t>
              </a:r>
              <a:r>
                <a:rPr lang="en-US" altLang="ja-JP" sz="2000" b="1">
                  <a:cs typeface="Times New Roman" pitchFamily="18" charset="0"/>
                </a:rPr>
                <a:t>Na</a:t>
              </a:r>
              <a:endParaRPr lang="ja-JP" altLang="en-US" sz="2000" b="1">
                <a:cs typeface="Times New Roman" pitchFamily="18" charset="0"/>
              </a:endParaRPr>
            </a:p>
          </p:txBody>
        </p:sp>
        <p:sp>
          <p:nvSpPr>
            <p:cNvPr id="55330" name="テキスト ボックス 35"/>
            <p:cNvSpPr txBox="1">
              <a:spLocks noChangeArrowheads="1"/>
            </p:cNvSpPr>
            <p:nvPr/>
          </p:nvSpPr>
          <p:spPr bwMode="auto">
            <a:xfrm>
              <a:off x="5580112" y="6093296"/>
              <a:ext cx="6687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b="1" baseline="30000">
                  <a:cs typeface="Times New Roman" pitchFamily="18" charset="0"/>
                </a:rPr>
                <a:t>22</a:t>
              </a:r>
              <a:r>
                <a:rPr lang="en-US" altLang="ja-JP" sz="2000" b="1">
                  <a:cs typeface="Times New Roman" pitchFamily="18" charset="0"/>
                </a:rPr>
                <a:t>Na</a:t>
              </a:r>
              <a:endParaRPr lang="ja-JP" altLang="en-US" sz="2000" b="1">
                <a:cs typeface="Times New Roman" pitchFamily="18" charset="0"/>
              </a:endParaRPr>
            </a:p>
          </p:txBody>
        </p:sp>
        <p:sp>
          <p:nvSpPr>
            <p:cNvPr id="55331" name="テキスト ボックス 36"/>
            <p:cNvSpPr txBox="1">
              <a:spLocks noChangeArrowheads="1"/>
            </p:cNvSpPr>
            <p:nvPr/>
          </p:nvSpPr>
          <p:spPr bwMode="auto">
            <a:xfrm>
              <a:off x="4903988" y="5445224"/>
              <a:ext cx="724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b="1" baseline="30000">
                  <a:cs typeface="Times New Roman" pitchFamily="18" charset="0"/>
                </a:rPr>
                <a:t>22</a:t>
              </a:r>
              <a:r>
                <a:rPr lang="en-US" altLang="ja-JP" sz="2000" b="1">
                  <a:cs typeface="Times New Roman" pitchFamily="18" charset="0"/>
                </a:rPr>
                <a:t>Mg</a:t>
              </a:r>
              <a:endParaRPr lang="ja-JP" altLang="en-US" sz="2000" b="1">
                <a:cs typeface="Times New Roman" pitchFamily="18" charset="0"/>
              </a:endParaRPr>
            </a:p>
          </p:txBody>
        </p:sp>
        <p:sp>
          <p:nvSpPr>
            <p:cNvPr id="55332" name="テキスト ボックス 37"/>
            <p:cNvSpPr txBox="1">
              <a:spLocks noChangeArrowheads="1"/>
            </p:cNvSpPr>
            <p:nvPr/>
          </p:nvSpPr>
          <p:spPr bwMode="auto">
            <a:xfrm>
              <a:off x="5575314" y="5445224"/>
              <a:ext cx="724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b="1" baseline="30000">
                  <a:cs typeface="Times New Roman" pitchFamily="18" charset="0"/>
                </a:rPr>
                <a:t>23</a:t>
              </a:r>
              <a:r>
                <a:rPr lang="en-US" altLang="ja-JP" sz="2000" b="1">
                  <a:cs typeface="Times New Roman" pitchFamily="18" charset="0"/>
                </a:rPr>
                <a:t>Mg</a:t>
              </a:r>
              <a:endParaRPr lang="ja-JP" altLang="en-US" sz="2000" b="1">
                <a:cs typeface="Times New Roman" pitchFamily="18" charset="0"/>
              </a:endParaRPr>
            </a:p>
          </p:txBody>
        </p:sp>
        <p:cxnSp>
          <p:nvCxnSpPr>
            <p:cNvPr id="55333" name="直線矢印コネクタ 39"/>
            <p:cNvCxnSpPr>
              <a:cxnSpLocks noChangeShapeType="1"/>
            </p:cNvCxnSpPr>
            <p:nvPr/>
          </p:nvCxnSpPr>
          <p:spPr bwMode="auto">
            <a:xfrm rot="5400000" flipH="1" flipV="1">
              <a:off x="5111266" y="5912482"/>
              <a:ext cx="360040" cy="1588"/>
            </a:xfrm>
            <a:prstGeom prst="straightConnector1">
              <a:avLst/>
            </a:prstGeom>
            <a:noFill/>
            <a:ln w="38100" algn="ctr">
              <a:solidFill>
                <a:srgbClr val="0000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34" name="直線矢印コネクタ 40"/>
            <p:cNvCxnSpPr>
              <a:cxnSpLocks noChangeShapeType="1"/>
            </p:cNvCxnSpPr>
            <p:nvPr/>
          </p:nvCxnSpPr>
          <p:spPr bwMode="auto">
            <a:xfrm flipV="1">
              <a:off x="5442892" y="5733256"/>
              <a:ext cx="1001316" cy="432048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テキスト ボックス 45"/>
          <p:cNvSpPr txBox="1">
            <a:spLocks noChangeArrowheads="1"/>
          </p:cNvSpPr>
          <p:nvPr/>
        </p:nvSpPr>
        <p:spPr bwMode="auto">
          <a:xfrm>
            <a:off x="103188" y="5445125"/>
            <a:ext cx="4337050" cy="8318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ja-JP" b="1">
                <a:solidFill>
                  <a:srgbClr val="FF0000"/>
                </a:solidFill>
                <a:cs typeface="Times New Roman" pitchFamily="18" charset="0"/>
              </a:rPr>
              <a:t>Ignition temperature a half ?</a:t>
            </a:r>
          </a:p>
          <a:p>
            <a:pPr eaLnBrk="1" hangingPunct="1">
              <a:buFontTx/>
              <a:buAutoNum type="arabicPeriod"/>
            </a:pPr>
            <a:r>
              <a:rPr lang="en-US" altLang="ja-JP" b="1">
                <a:solidFill>
                  <a:srgbClr val="FF0000"/>
                </a:solidFill>
                <a:cs typeface="Times New Roman" pitchFamily="18" charset="0"/>
              </a:rPr>
              <a:t>Scenario pathway is wrong ?</a:t>
            </a:r>
            <a:endParaRPr lang="ja-JP" altLang="en-US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5318" name="正方形/長方形 4"/>
          <p:cNvSpPr>
            <a:spLocks noChangeArrowheads="1"/>
          </p:cNvSpPr>
          <p:nvPr/>
        </p:nvSpPr>
        <p:spPr bwMode="auto">
          <a:xfrm>
            <a:off x="250825" y="765175"/>
            <a:ext cx="5508625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55319" name="Rectangle 75"/>
          <p:cNvSpPr>
            <a:spLocks noChangeArrowheads="1"/>
          </p:cNvSpPr>
          <p:nvPr/>
        </p:nvSpPr>
        <p:spPr bwMode="auto">
          <a:xfrm>
            <a:off x="-47625" y="-26988"/>
            <a:ext cx="9191625" cy="112395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5338" y="273050"/>
            <a:ext cx="88169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Reaction rate of </a:t>
            </a:r>
            <a:r>
              <a:rPr lang="en-US" altLang="ja-JP" sz="4000" b="1" baseline="30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21</a:t>
            </a:r>
            <a: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Na(</a:t>
            </a:r>
            <a:r>
              <a:rPr lang="en-US" altLang="ja-JP" sz="4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ja-JP" sz="4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,p</a:t>
            </a:r>
            <a: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r>
              <a:rPr lang="en-US" altLang="ja-JP" sz="4000" b="1" baseline="30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24</a:t>
            </a:r>
            <a: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Mg   </a:t>
            </a:r>
            <a:endParaRPr lang="ja-JP" altLang="en-US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7" name="テキスト ボックス 46"/>
          <p:cNvSpPr txBox="1">
            <a:spLocks noChangeArrowheads="1"/>
          </p:cNvSpPr>
          <p:nvPr/>
        </p:nvSpPr>
        <p:spPr bwMode="auto">
          <a:xfrm>
            <a:off x="6372225" y="4581525"/>
            <a:ext cx="2455863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6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ja-JP" sz="3600" b="1">
                <a:solidFill>
                  <a:srgbClr val="FF0000"/>
                </a:solidFill>
                <a:cs typeface="Times New Roman" pitchFamily="18" charset="0"/>
              </a:rPr>
              <a:t>p-process </a:t>
            </a:r>
          </a:p>
          <a:p>
            <a:pPr eaLnBrk="1" hangingPunct="1"/>
            <a:r>
              <a:rPr lang="en-US" altLang="ja-JP" sz="3600" b="1">
                <a:solidFill>
                  <a:srgbClr val="FF0000"/>
                </a:solidFill>
                <a:cs typeface="Times New Roman" pitchFamily="18" charset="0"/>
              </a:rPr>
              <a:t>wrong? !</a:t>
            </a:r>
            <a:endParaRPr lang="ja-JP" altLang="en-US" sz="3600" b="1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55322" name="グループ化 27"/>
          <p:cNvGrpSpPr>
            <a:grpSpLocks/>
          </p:cNvGrpSpPr>
          <p:nvPr/>
        </p:nvGrpSpPr>
        <p:grpSpPr bwMode="auto">
          <a:xfrm>
            <a:off x="395288" y="1052513"/>
            <a:ext cx="8569325" cy="71437"/>
            <a:chOff x="395288" y="1196975"/>
            <a:chExt cx="8569326" cy="71438"/>
          </a:xfrm>
        </p:grpSpPr>
        <p:sp>
          <p:nvSpPr>
            <p:cNvPr id="55323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324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21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403ED-541D-458C-8064-ABB0720B6404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  <p:pic>
        <p:nvPicPr>
          <p:cNvPr id="64515" name="図 2" descr="rr on roho-T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2513"/>
            <a:ext cx="6048375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4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コンテンツ プレースホルダ 4" descr="Level scheme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214438"/>
            <a:ext cx="8221662" cy="5500687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A509B-6480-481D-97D7-006C2900D56C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  <p:sp>
        <p:nvSpPr>
          <p:cNvPr id="67588" name="Rectangle 21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FFFFCC"/>
          </a:solidFill>
          <a:ln w="1905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685800" y="-71438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altLang="ja-JP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 for </a:t>
            </a:r>
            <a:r>
              <a:rPr lang="en-US" altLang="ja-JP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altLang="ja-JP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Na(</a:t>
            </a:r>
            <a:r>
              <a:rPr lang="en-US" altLang="ja-JP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en-US" altLang="ja-JP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,p</a:t>
            </a:r>
            <a:r>
              <a:rPr lang="en-US" altLang="ja-JP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ja-JP" alt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7590" name="直線コネクタ 6"/>
          <p:cNvCxnSpPr>
            <a:cxnSpLocks noChangeShapeType="1"/>
          </p:cNvCxnSpPr>
          <p:nvPr/>
        </p:nvCxnSpPr>
        <p:spPr bwMode="auto">
          <a:xfrm>
            <a:off x="2786063" y="2571750"/>
            <a:ext cx="500062" cy="36513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1" name="直線コネクタ 8"/>
          <p:cNvCxnSpPr>
            <a:cxnSpLocks noChangeShapeType="1"/>
          </p:cNvCxnSpPr>
          <p:nvPr/>
        </p:nvCxnSpPr>
        <p:spPr bwMode="auto">
          <a:xfrm>
            <a:off x="2786063" y="2071688"/>
            <a:ext cx="500062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2" name="直線コネクタ 10"/>
          <p:cNvCxnSpPr>
            <a:cxnSpLocks noChangeShapeType="1"/>
          </p:cNvCxnSpPr>
          <p:nvPr/>
        </p:nvCxnSpPr>
        <p:spPr bwMode="auto">
          <a:xfrm>
            <a:off x="2786063" y="1500188"/>
            <a:ext cx="500062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3" name="テキスト ボックス 11"/>
          <p:cNvSpPr txBox="1">
            <a:spLocks noChangeArrowheads="1"/>
          </p:cNvSpPr>
          <p:nvPr/>
        </p:nvSpPr>
        <p:spPr bwMode="auto">
          <a:xfrm>
            <a:off x="3500438" y="5929313"/>
            <a:ext cx="116998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ctr" eaLnBrk="1" hangingPunct="1"/>
            <a:r>
              <a:rPr lang="en-US" altLang="ja-JP" sz="2400" b="1" baseline="30000"/>
              <a:t>25</a:t>
            </a:r>
            <a:r>
              <a:rPr lang="en-US" altLang="ja-JP" sz="2400" b="1"/>
              <a:t>Al</a:t>
            </a:r>
          </a:p>
          <a:p>
            <a:pPr algn="ctr" eaLnBrk="1" hangingPunct="1"/>
            <a:r>
              <a:rPr lang="en-US" altLang="ja-JP" sz="2400" b="1"/>
              <a:t>Present</a:t>
            </a:r>
            <a:endParaRPr lang="ja-JP" altLang="en-US" sz="2400" b="1"/>
          </a:p>
        </p:txBody>
      </p:sp>
      <p:sp>
        <p:nvSpPr>
          <p:cNvPr id="67594" name="テキスト ボックス 12"/>
          <p:cNvSpPr txBox="1">
            <a:spLocks noChangeArrowheads="1"/>
          </p:cNvSpPr>
          <p:nvPr/>
        </p:nvSpPr>
        <p:spPr bwMode="auto">
          <a:xfrm>
            <a:off x="785813" y="5929313"/>
            <a:ext cx="1928812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ctr" eaLnBrk="1" hangingPunct="1"/>
            <a:r>
              <a:rPr lang="en-US" altLang="ja-JP" sz="2400" b="1" baseline="30000"/>
              <a:t>25</a:t>
            </a:r>
            <a:r>
              <a:rPr lang="en-US" altLang="ja-JP" sz="2400" b="1"/>
              <a:t>Al</a:t>
            </a:r>
          </a:p>
          <a:p>
            <a:pPr algn="ctr" eaLnBrk="1" hangingPunct="1"/>
            <a:r>
              <a:rPr lang="en-US" altLang="ja-JP" sz="2400" b="1"/>
              <a:t>References</a:t>
            </a:r>
            <a:endParaRPr lang="ja-JP" altLang="en-US" sz="2400" b="1"/>
          </a:p>
        </p:txBody>
      </p:sp>
      <p:sp>
        <p:nvSpPr>
          <p:cNvPr id="67595" name="テキスト ボックス 13"/>
          <p:cNvSpPr txBox="1">
            <a:spLocks noChangeArrowheads="1"/>
          </p:cNvSpPr>
          <p:nvPr/>
        </p:nvSpPr>
        <p:spPr bwMode="auto">
          <a:xfrm>
            <a:off x="5929313" y="5929313"/>
            <a:ext cx="1928812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ctr" eaLnBrk="1" hangingPunct="1"/>
            <a:r>
              <a:rPr lang="en-US" altLang="ja-JP" sz="2400" b="1" baseline="30000"/>
              <a:t>25</a:t>
            </a:r>
            <a:r>
              <a:rPr lang="en-US" altLang="ja-JP" sz="2400" b="1"/>
              <a:t>Mg</a:t>
            </a:r>
          </a:p>
          <a:p>
            <a:pPr algn="ctr" eaLnBrk="1" hangingPunct="1"/>
            <a:r>
              <a:rPr lang="en-US" altLang="ja-JP" sz="2400" b="1"/>
              <a:t>References</a:t>
            </a:r>
            <a:endParaRPr lang="ja-JP" altLang="en-US" sz="2400" b="1"/>
          </a:p>
        </p:txBody>
      </p:sp>
    </p:spTree>
    <p:extLst>
      <p:ext uri="{BB962C8B-B14F-4D97-AF65-F5344CB8AC3E}">
        <p14:creationId xmlns:p14="http://schemas.microsoft.com/office/powerpoint/2010/main" val="23371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正方形/長方形 1"/>
          <p:cNvSpPr>
            <a:spLocks noChangeArrowheads="1"/>
          </p:cNvSpPr>
          <p:nvPr/>
        </p:nvSpPr>
        <p:spPr bwMode="auto">
          <a:xfrm>
            <a:off x="755650" y="1700213"/>
            <a:ext cx="75612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4400" b="1">
                <a:solidFill>
                  <a:srgbClr val="3333FF"/>
                </a:solidFill>
              </a:rPr>
              <a:t>Application Programs </a:t>
            </a:r>
          </a:p>
          <a:p>
            <a:pPr algn="ctr">
              <a:lnSpc>
                <a:spcPct val="90000"/>
              </a:lnSpc>
            </a:pPr>
            <a:r>
              <a:rPr lang="en-US" altLang="ja-JP" sz="4400" b="1">
                <a:solidFill>
                  <a:srgbClr val="3333FF"/>
                </a:solidFill>
              </a:rPr>
              <a:t>at CRIB</a:t>
            </a:r>
          </a:p>
        </p:txBody>
      </p:sp>
    </p:spTree>
    <p:extLst>
      <p:ext uri="{BB962C8B-B14F-4D97-AF65-F5344CB8AC3E}">
        <p14:creationId xmlns:p14="http://schemas.microsoft.com/office/powerpoint/2010/main" val="34125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 txBox="1">
            <a:spLocks noChangeArrowheads="1"/>
          </p:cNvSpPr>
          <p:nvPr/>
        </p:nvSpPr>
        <p:spPr bwMode="auto">
          <a:xfrm>
            <a:off x="182563" y="1592263"/>
            <a:ext cx="86868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/>
              <a:t>1)  Production of </a:t>
            </a:r>
            <a:r>
              <a:rPr lang="en-US" altLang="ja-JP" b="1" u="sng" dirty="0"/>
              <a:t>Polarized Radioactive Beams</a:t>
            </a:r>
            <a:r>
              <a:rPr lang="en-US" altLang="ja-JP" b="1" dirty="0"/>
              <a:t> via The Inverse- </a:t>
            </a:r>
          </a:p>
          <a:p>
            <a:pPr eaLnBrk="1" hangingPunct="1"/>
            <a:r>
              <a:rPr lang="en-US" altLang="ja-JP" b="1" dirty="0"/>
              <a:t>      kinematics Reactions and Their Application</a:t>
            </a:r>
            <a:r>
              <a:rPr lang="en-US" altLang="ja-JP" dirty="0"/>
              <a:t> </a:t>
            </a:r>
          </a:p>
          <a:p>
            <a:pPr eaLnBrk="1" hangingPunct="1"/>
            <a:r>
              <a:rPr lang="en-US" altLang="ja-JP" dirty="0"/>
              <a:t>       (K. Asahi/TIT)</a:t>
            </a:r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en-US" altLang="ja-JP" b="1" dirty="0"/>
              <a:t>2)   Environmental dependence on the half-life of nuclei</a:t>
            </a:r>
          </a:p>
          <a:p>
            <a:pPr eaLnBrk="1" hangingPunct="1"/>
            <a:r>
              <a:rPr lang="en-US" altLang="ja-JP" b="1" dirty="0"/>
              <a:t>       (T. </a:t>
            </a:r>
            <a:r>
              <a:rPr lang="en-US" altLang="ja-JP" b="1" dirty="0" err="1"/>
              <a:t>Otsuki</a:t>
            </a:r>
            <a:r>
              <a:rPr lang="en-US" altLang="ja-JP" b="1" dirty="0"/>
              <a:t>/Tohoku Univ.)</a:t>
            </a:r>
          </a:p>
          <a:p>
            <a:pPr eaLnBrk="1" hangingPunct="1"/>
            <a:endParaRPr lang="en-US" altLang="ja-JP" b="1" dirty="0"/>
          </a:p>
          <a:p>
            <a:pPr eaLnBrk="1" hangingPunct="1"/>
            <a:r>
              <a:rPr lang="en-US" altLang="ja-JP" b="1" dirty="0"/>
              <a:t>3)   Detector development for RIBF experiment   </a:t>
            </a:r>
          </a:p>
          <a:p>
            <a:pPr eaLnBrk="1" hangingPunct="1"/>
            <a:r>
              <a:rPr lang="en-US" altLang="ja-JP" b="1" dirty="0"/>
              <a:t>       (</a:t>
            </a:r>
            <a:r>
              <a:rPr lang="en-US" altLang="ja-JP" b="1" dirty="0" err="1"/>
              <a:t>Sumikama</a:t>
            </a:r>
            <a:r>
              <a:rPr lang="en-US" altLang="ja-JP" b="1" dirty="0"/>
              <a:t>/Tokyo University of Science, and </a:t>
            </a:r>
          </a:p>
          <a:p>
            <a:pPr eaLnBrk="1" hangingPunct="1"/>
            <a:r>
              <a:rPr lang="en-US" altLang="ja-JP" b="1" dirty="0"/>
              <a:t>           S. Nishimura/RIKEN)</a:t>
            </a:r>
          </a:p>
          <a:p>
            <a:pPr eaLnBrk="1" hangingPunct="1"/>
            <a:r>
              <a:rPr lang="en-US" altLang="ja-JP" b="1" dirty="0"/>
              <a:t>       </a:t>
            </a:r>
            <a:r>
              <a:rPr lang="ja-JP" altLang="en-US" b="1" dirty="0"/>
              <a:t>→　</a:t>
            </a:r>
            <a:r>
              <a:rPr lang="en-US" altLang="ja-JP" b="1" dirty="0"/>
              <a:t>Successful measurements of r-process nuclei (PRL, 2011)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24075" y="201613"/>
            <a:ext cx="5008563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programs</a:t>
            </a:r>
            <a:endParaRPr lang="ja-JP" altLang="en-US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8372" name="グループ化 27"/>
          <p:cNvGrpSpPr>
            <a:grpSpLocks/>
          </p:cNvGrpSpPr>
          <p:nvPr/>
        </p:nvGrpSpPr>
        <p:grpSpPr bwMode="auto">
          <a:xfrm>
            <a:off x="395288" y="981075"/>
            <a:ext cx="8569325" cy="71438"/>
            <a:chOff x="395288" y="1196975"/>
            <a:chExt cx="8569326" cy="71438"/>
          </a:xfrm>
        </p:grpSpPr>
        <p:sp>
          <p:nvSpPr>
            <p:cNvPr id="58373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8374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88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15938"/>
            <a:ext cx="8839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Physics with Spin-Polarized Beam </a:t>
            </a:r>
            <a:br>
              <a:rPr lang="en-US" altLang="ja-JP" sz="3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and b-NMR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01738"/>
            <a:ext cx="8915400" cy="1066800"/>
          </a:xfrm>
        </p:spPr>
        <p:txBody>
          <a:bodyPr/>
          <a:lstStyle/>
          <a:p>
            <a:pPr eaLnBrk="1" hangingPunct="1"/>
            <a:r>
              <a:rPr lang="en-US" altLang="ja-JP" smtClean="0"/>
              <a:t>Nuclear Physics</a:t>
            </a:r>
          </a:p>
          <a:p>
            <a:pPr lvl="1" eaLnBrk="1" hangingPunct="1"/>
            <a:r>
              <a:rPr lang="en-US" altLang="ja-JP" smtClean="0"/>
              <a:t>Nuclear moments measurement</a:t>
            </a:r>
          </a:p>
          <a:p>
            <a:pPr lvl="1" eaLnBrk="1" hangingPunct="1"/>
            <a:endParaRPr lang="en-US" altLang="ja-JP" smtClean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116138"/>
            <a:ext cx="9486900" cy="1600200"/>
          </a:xfrm>
        </p:spPr>
        <p:txBody>
          <a:bodyPr/>
          <a:lstStyle/>
          <a:p>
            <a:pPr eaLnBrk="1" hangingPunct="1"/>
            <a:r>
              <a:rPr lang="en-US" altLang="ja-JP" sz="2400" smtClean="0"/>
              <a:t>Condensed Matter Physics</a:t>
            </a:r>
          </a:p>
          <a:p>
            <a:pPr lvl="1" eaLnBrk="1" hangingPunct="1"/>
            <a:r>
              <a:rPr lang="en-US" altLang="ja-JP" sz="2000" smtClean="0"/>
              <a:t>Probe of behavior of impurity implanted into semiconductor</a:t>
            </a:r>
          </a:p>
          <a:p>
            <a:pPr lvl="1" eaLnBrk="1" hangingPunct="1"/>
            <a:r>
              <a:rPr lang="en-US" altLang="ja-JP" sz="2000" b="1" smtClean="0">
                <a:solidFill>
                  <a:srgbClr val="FF0000"/>
                </a:solidFill>
              </a:rPr>
              <a:t>Goal: research behavior of nitrogen implanted into diamond</a:t>
            </a:r>
          </a:p>
          <a:p>
            <a:pPr lvl="1" eaLnBrk="1" hangingPunct="1">
              <a:buFontTx/>
              <a:buNone/>
            </a:pPr>
            <a:endParaRPr lang="en-US" altLang="ja-JP" sz="2000" b="1" smtClean="0"/>
          </a:p>
          <a:p>
            <a:pPr eaLnBrk="1" hangingPunct="1"/>
            <a:endParaRPr lang="en-US" altLang="ja-JP" sz="2400" smtClean="0"/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152400" y="3429000"/>
            <a:ext cx="5614988" cy="2971800"/>
            <a:chOff x="96" y="720"/>
            <a:chExt cx="5844" cy="2155"/>
          </a:xfrm>
        </p:grpSpPr>
        <p:pic>
          <p:nvPicPr>
            <p:cNvPr id="5941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0"/>
              <a:ext cx="5472" cy="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15" name="Text Box 7"/>
            <p:cNvSpPr txBox="1">
              <a:spLocks noChangeArrowheads="1"/>
            </p:cNvSpPr>
            <p:nvPr/>
          </p:nvSpPr>
          <p:spPr bwMode="auto">
            <a:xfrm>
              <a:off x="4080" y="2059"/>
              <a:ext cx="27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>
                <a:lnSpc>
                  <a:spcPct val="109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kumimoji="0" lang="en-GB" altLang="ja-JP" sz="2000" u="sng">
                  <a:latin typeface="Symbol" pitchFamily="18" charset="2"/>
                </a:rPr>
                <a:t>m</a:t>
              </a:r>
              <a:r>
                <a:rPr kumimoji="0" lang="en-GB" altLang="ja-JP" sz="2000" u="sng" baseline="-33000"/>
                <a:t>N</a:t>
              </a:r>
            </a:p>
          </p:txBody>
        </p:sp>
        <p:sp>
          <p:nvSpPr>
            <p:cNvPr id="59416" name="Text Box 8"/>
            <p:cNvSpPr txBox="1">
              <a:spLocks noChangeArrowheads="1"/>
            </p:cNvSpPr>
            <p:nvPr/>
          </p:nvSpPr>
          <p:spPr bwMode="auto">
            <a:xfrm>
              <a:off x="4099" y="2264"/>
              <a:ext cx="2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>
                <a:lnSpc>
                  <a:spcPct val="109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kumimoji="0" lang="en-GB" altLang="ja-JP" sz="2000" u="sng">
                  <a:latin typeface="Symbol" pitchFamily="18" charset="2"/>
                </a:rPr>
                <a:t>m</a:t>
              </a:r>
              <a:r>
                <a:rPr kumimoji="0" lang="en-GB" altLang="ja-JP" sz="2000" u="sng" baseline="-33000"/>
                <a:t>N</a:t>
              </a:r>
            </a:p>
          </p:txBody>
        </p:sp>
        <p:sp>
          <p:nvSpPr>
            <p:cNvPr id="59417" name="Line 9"/>
            <p:cNvSpPr>
              <a:spLocks noChangeShapeType="1"/>
            </p:cNvSpPr>
            <p:nvPr/>
          </p:nvSpPr>
          <p:spPr bwMode="auto">
            <a:xfrm flipH="1">
              <a:off x="4128" y="907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8" name="Text Box 10"/>
            <p:cNvSpPr txBox="1">
              <a:spLocks noChangeArrowheads="1"/>
            </p:cNvSpPr>
            <p:nvPr/>
          </p:nvSpPr>
          <p:spPr bwMode="auto">
            <a:xfrm>
              <a:off x="4321" y="720"/>
              <a:ext cx="161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1800" b="1" u="sng">
                  <a:solidFill>
                    <a:srgbClr val="FF0000"/>
                  </a:solidFill>
                  <a:latin typeface="Arial" pitchFamily="34" charset="0"/>
                </a:rPr>
                <a:t>Asahi Group</a:t>
              </a:r>
            </a:p>
          </p:txBody>
        </p:sp>
      </p:grpSp>
      <p:sp>
        <p:nvSpPr>
          <p:cNvPr id="59398" name="Text Box 11"/>
          <p:cNvSpPr txBox="1">
            <a:spLocks noChangeArrowheads="1"/>
          </p:cNvSpPr>
          <p:nvPr/>
        </p:nvSpPr>
        <p:spPr bwMode="auto">
          <a:xfrm>
            <a:off x="6781800" y="5334000"/>
            <a:ext cx="630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kumimoji="0" lang="en-US" altLang="ja-JP" b="1" baseline="30000">
                <a:latin typeface="Arial" pitchFamily="34" charset="0"/>
              </a:rPr>
              <a:t>12</a:t>
            </a:r>
            <a:r>
              <a:rPr kumimoji="0" lang="en-US" altLang="ja-JP" b="1">
                <a:latin typeface="Arial" pitchFamily="34" charset="0"/>
              </a:rPr>
              <a:t>B</a:t>
            </a:r>
          </a:p>
        </p:txBody>
      </p:sp>
      <p:grpSp>
        <p:nvGrpSpPr>
          <p:cNvPr id="59399" name="Group 12"/>
          <p:cNvGrpSpPr>
            <a:grpSpLocks/>
          </p:cNvGrpSpPr>
          <p:nvPr/>
        </p:nvGrpSpPr>
        <p:grpSpPr bwMode="auto">
          <a:xfrm>
            <a:off x="5791200" y="3581400"/>
            <a:ext cx="3200400" cy="2906713"/>
            <a:chOff x="3456" y="1776"/>
            <a:chExt cx="2208" cy="1831"/>
          </a:xfrm>
        </p:grpSpPr>
        <p:sp>
          <p:nvSpPr>
            <p:cNvPr id="59407" name="Oval 13"/>
            <p:cNvSpPr>
              <a:spLocks noChangeArrowheads="1"/>
            </p:cNvSpPr>
            <p:nvPr/>
          </p:nvSpPr>
          <p:spPr bwMode="auto">
            <a:xfrm>
              <a:off x="4909" y="3168"/>
              <a:ext cx="240" cy="240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408" name="Rectangle 14"/>
            <p:cNvSpPr>
              <a:spLocks noChangeArrowheads="1"/>
            </p:cNvSpPr>
            <p:nvPr/>
          </p:nvSpPr>
          <p:spPr bwMode="auto">
            <a:xfrm>
              <a:off x="4800" y="3168"/>
              <a:ext cx="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b="1" baseline="30000">
                  <a:latin typeface="Arial" pitchFamily="34" charset="0"/>
                </a:rPr>
                <a:t>12</a:t>
              </a:r>
              <a:r>
                <a:rPr kumimoji="0" lang="en-US" altLang="ja-JP" b="1">
                  <a:latin typeface="Arial" pitchFamily="34" charset="0"/>
                </a:rPr>
                <a:t>B</a:t>
              </a:r>
            </a:p>
          </p:txBody>
        </p:sp>
        <p:sp>
          <p:nvSpPr>
            <p:cNvPr id="59409" name="Rectangle 15"/>
            <p:cNvSpPr>
              <a:spLocks noChangeArrowheads="1"/>
            </p:cNvSpPr>
            <p:nvPr/>
          </p:nvSpPr>
          <p:spPr bwMode="auto">
            <a:xfrm>
              <a:off x="4417" y="2976"/>
              <a:ext cx="3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b="1">
                  <a:latin typeface="Arial" pitchFamily="34" charset="0"/>
                </a:rPr>
                <a:t>Si</a:t>
              </a:r>
            </a:p>
          </p:txBody>
        </p:sp>
        <p:pic>
          <p:nvPicPr>
            <p:cNvPr id="59410" name="Picture 16" descr="P1_cent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776"/>
              <a:ext cx="2208" cy="1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11" name="Text Box 17"/>
            <p:cNvSpPr txBox="1">
              <a:spLocks noChangeArrowheads="1"/>
            </p:cNvSpPr>
            <p:nvPr/>
          </p:nvSpPr>
          <p:spPr bwMode="auto">
            <a:xfrm>
              <a:off x="4441" y="2551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>
                  <a:latin typeface="Tahoma" pitchFamily="34" charset="0"/>
                </a:rPr>
                <a:t>C</a:t>
              </a:r>
            </a:p>
          </p:txBody>
        </p:sp>
        <p:sp>
          <p:nvSpPr>
            <p:cNvPr id="59412" name="Oval 18"/>
            <p:cNvSpPr>
              <a:spLocks noChangeArrowheads="1"/>
            </p:cNvSpPr>
            <p:nvPr/>
          </p:nvSpPr>
          <p:spPr bwMode="auto">
            <a:xfrm>
              <a:off x="4305" y="2779"/>
              <a:ext cx="128" cy="1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Tahoma" pitchFamily="34" charset="0"/>
                </a:rPr>
                <a:t>e</a:t>
              </a:r>
            </a:p>
          </p:txBody>
        </p:sp>
        <p:sp>
          <p:nvSpPr>
            <p:cNvPr id="59413" name="AutoShape 19"/>
            <p:cNvSpPr>
              <a:spLocks noChangeArrowheads="1"/>
            </p:cNvSpPr>
            <p:nvPr/>
          </p:nvSpPr>
          <p:spPr bwMode="auto">
            <a:xfrm rot="3665075">
              <a:off x="4346" y="2896"/>
              <a:ext cx="382" cy="2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58 h 21600"/>
                <a:gd name="T20" fmla="*/ 18434 w 21600"/>
                <a:gd name="T21" fmla="*/ 1844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9400" name="Picture 20" descr="カラー横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652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21" descr="logo-C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4572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22" descr="logo-TokyoTe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1219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03" name="グループ化 27"/>
          <p:cNvGrpSpPr>
            <a:grpSpLocks/>
          </p:cNvGrpSpPr>
          <p:nvPr/>
        </p:nvGrpSpPr>
        <p:grpSpPr bwMode="auto">
          <a:xfrm>
            <a:off x="395288" y="1196975"/>
            <a:ext cx="8569325" cy="71438"/>
            <a:chOff x="395288" y="1196975"/>
            <a:chExt cx="8569326" cy="71438"/>
          </a:xfrm>
        </p:grpSpPr>
        <p:sp>
          <p:nvSpPr>
            <p:cNvPr id="59405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4" name="テキスト ボックス 25"/>
          <p:cNvSpPr txBox="1">
            <a:spLocks noChangeArrowheads="1"/>
          </p:cNvSpPr>
          <p:nvPr/>
        </p:nvSpPr>
        <p:spPr bwMode="auto">
          <a:xfrm>
            <a:off x="8093075" y="1311275"/>
            <a:ext cx="1016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Asahi </a:t>
            </a:r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7105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a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baseline="30000" smtClean="0"/>
              <a:t>17</a:t>
            </a:r>
            <a:r>
              <a:rPr lang="en-US" altLang="ja-JP" sz="3600" smtClean="0"/>
              <a:t>N</a:t>
            </a:r>
            <a:r>
              <a:rPr lang="en-US" altLang="ja-JP" sz="3600" smtClean="0">
                <a:latin typeface="Symbol" pitchFamily="18" charset="2"/>
              </a:rPr>
              <a:t> b</a:t>
            </a:r>
            <a:r>
              <a:rPr lang="en-US" altLang="ja-JP" sz="3600" smtClean="0"/>
              <a:t>-NMR Spectrum</a:t>
            </a:r>
          </a:p>
        </p:txBody>
      </p:sp>
      <p:sp>
        <p:nvSpPr>
          <p:cNvPr id="60420" name="Text Box 7"/>
          <p:cNvSpPr>
            <a:spLocks noChangeArrowheads="1"/>
          </p:cNvSpPr>
          <p:nvPr>
            <p:ph type="body" sz="half" idx="4294967295"/>
          </p:nvPr>
        </p:nvSpPr>
        <p:spPr>
          <a:xfrm>
            <a:off x="6858000" y="6172200"/>
            <a:ext cx="2286000" cy="4572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 i="1" smtClean="0">
                <a:solidFill>
                  <a:srgbClr val="000000"/>
                </a:solidFill>
                <a:latin typeface="Times" pitchFamily="18" charset="0"/>
              </a:rPr>
              <a:t>A</a:t>
            </a:r>
            <a:r>
              <a:rPr kumimoji="0" lang="en-US" altLang="ja-JP" sz="2400" i="1" baseline="-25000" smtClean="0">
                <a:solidFill>
                  <a:srgbClr val="000000"/>
                </a:solidFill>
                <a:latin typeface="Symbol" pitchFamily="18" charset="2"/>
              </a:rPr>
              <a:t>b </a:t>
            </a:r>
            <a:r>
              <a:rPr kumimoji="0" lang="en-US" altLang="ja-JP" sz="2400" i="1" smtClean="0">
                <a:solidFill>
                  <a:srgbClr val="000000"/>
                </a:solidFill>
                <a:latin typeface="Times" pitchFamily="18" charset="0"/>
              </a:rPr>
              <a:t>Q</a:t>
            </a:r>
            <a:r>
              <a:rPr kumimoji="0" lang="en-US" altLang="ja-JP" sz="2400" smtClean="0">
                <a:solidFill>
                  <a:srgbClr val="000000"/>
                </a:solidFill>
                <a:latin typeface="Times" pitchFamily="18" charset="0"/>
              </a:rPr>
              <a:t> = -0.57</a:t>
            </a:r>
          </a:p>
        </p:txBody>
      </p:sp>
      <p:pic>
        <p:nvPicPr>
          <p:cNvPr id="60421" name="Picture 5" descr="4sigma-NM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3820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6781800" y="5373688"/>
          <a:ext cx="19050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r:id="rId6" imgW="1054100" imgH="482600" progId="Equation.DSMT4">
                  <p:embed/>
                </p:oleObj>
              </mc:Choice>
              <mc:Fallback>
                <p:oleObj r:id="rId6" imgW="1054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373688"/>
                        <a:ext cx="19050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685800" y="5791200"/>
            <a:ext cx="2119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kumimoji="0" lang="en-US" altLang="ja-JP" b="1">
                <a:latin typeface="Arial" pitchFamily="34" charset="0"/>
              </a:rPr>
              <a:t>B</a:t>
            </a:r>
            <a:r>
              <a:rPr kumimoji="0" lang="en-US" altLang="ja-JP" b="1" baseline="-25000">
                <a:latin typeface="Arial" pitchFamily="34" charset="0"/>
              </a:rPr>
              <a:t>0</a:t>
            </a:r>
            <a:r>
              <a:rPr kumimoji="0" lang="en-US" altLang="ja-JP" b="1">
                <a:latin typeface="Arial" pitchFamily="34" charset="0"/>
              </a:rPr>
              <a:t>=7.0771 kG</a:t>
            </a:r>
          </a:p>
          <a:p>
            <a:r>
              <a:rPr kumimoji="0" lang="en-US" altLang="ja-JP" b="1">
                <a:latin typeface="Arial" pitchFamily="34" charset="0"/>
              </a:rPr>
              <a:t>MgO stopper</a:t>
            </a:r>
          </a:p>
        </p:txBody>
      </p:sp>
      <p:pic>
        <p:nvPicPr>
          <p:cNvPr id="60424" name="Picture 9" descr="カラー横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0" descr="logo-CN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572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1" descr="logo-TokyoTec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1219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6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3" name="グループ化 27"/>
          <p:cNvGrpSpPr>
            <a:grpSpLocks/>
          </p:cNvGrpSpPr>
          <p:nvPr/>
        </p:nvGrpSpPr>
        <p:grpSpPr bwMode="auto">
          <a:xfrm>
            <a:off x="395288" y="1341438"/>
            <a:ext cx="8569325" cy="71437"/>
            <a:chOff x="395288" y="1196975"/>
            <a:chExt cx="8569326" cy="71438"/>
          </a:xfrm>
        </p:grpSpPr>
        <p:sp>
          <p:nvSpPr>
            <p:cNvPr id="61445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446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4" name="テキスト ボックス 5"/>
          <p:cNvSpPr txBox="1">
            <a:spLocks noChangeArrowheads="1"/>
          </p:cNvSpPr>
          <p:nvPr/>
        </p:nvSpPr>
        <p:spPr bwMode="auto">
          <a:xfrm>
            <a:off x="7956550" y="1455738"/>
            <a:ext cx="1150938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Otsuki </a:t>
            </a:r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42063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38175"/>
            <a:ext cx="81724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67" name="グループ化 27"/>
          <p:cNvGrpSpPr>
            <a:grpSpLocks/>
          </p:cNvGrpSpPr>
          <p:nvPr/>
        </p:nvGrpSpPr>
        <p:grpSpPr bwMode="auto">
          <a:xfrm>
            <a:off x="395288" y="1196975"/>
            <a:ext cx="8569325" cy="71438"/>
            <a:chOff x="395288" y="1196975"/>
            <a:chExt cx="8569326" cy="71438"/>
          </a:xfrm>
        </p:grpSpPr>
        <p:sp>
          <p:nvSpPr>
            <p:cNvPr id="62468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469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94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u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504825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010400" y="3733800"/>
            <a:ext cx="617538" cy="519113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Ge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508625" y="2060575"/>
            <a:ext cx="1211263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b="1">
                <a:solidFill>
                  <a:srgbClr val="FF0000"/>
                </a:solidFill>
              </a:rPr>
              <a:t>CRIB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438400" y="6172200"/>
            <a:ext cx="1489075" cy="519113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CNS-BT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4419600" y="5791200"/>
            <a:ext cx="974725" cy="519113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CSM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5435600" y="5010150"/>
            <a:ext cx="2051050" cy="1127125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ja-JP" sz="2800" b="1">
                <a:solidFill>
                  <a:schemeClr val="accent2"/>
                </a:solidFill>
              </a:rPr>
              <a:t>AVF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b="1">
                <a:solidFill>
                  <a:schemeClr val="accent2"/>
                </a:solidFill>
              </a:rPr>
              <a:t>/HyperECR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b="1">
                <a:solidFill>
                  <a:schemeClr val="accent2"/>
                </a:solidFill>
              </a:rPr>
              <a:t>/ SuperECR</a:t>
            </a:r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 flipH="1" flipV="1">
            <a:off x="5943600" y="4267200"/>
            <a:ext cx="212725" cy="746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Freeform 10"/>
          <p:cNvSpPr>
            <a:spLocks/>
          </p:cNvSpPr>
          <p:nvPr/>
        </p:nvSpPr>
        <p:spPr bwMode="auto">
          <a:xfrm>
            <a:off x="4038600" y="1219200"/>
            <a:ext cx="127000" cy="304800"/>
          </a:xfrm>
          <a:custGeom>
            <a:avLst/>
            <a:gdLst>
              <a:gd name="T0" fmla="*/ 2147483647 w 80"/>
              <a:gd name="T1" fmla="*/ 2147483647 h 192"/>
              <a:gd name="T2" fmla="*/ 0 w 80"/>
              <a:gd name="T3" fmla="*/ 0 h 192"/>
              <a:gd name="T4" fmla="*/ 0 60000 65536"/>
              <a:gd name="T5" fmla="*/ 0 60000 65536"/>
              <a:gd name="T6" fmla="*/ 0 w 80"/>
              <a:gd name="T7" fmla="*/ 0 h 192"/>
              <a:gd name="T8" fmla="*/ 80 w 80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192">
                <a:moveTo>
                  <a:pt x="80" y="192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 flipH="1">
            <a:off x="3048000" y="1219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2555875" y="1268413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RIBF</a:t>
            </a:r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1763713" y="3357563"/>
            <a:ext cx="1508125" cy="519112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AVF-BT</a:t>
            </a:r>
          </a:p>
        </p:txBody>
      </p:sp>
      <p:sp>
        <p:nvSpPr>
          <p:cNvPr id="6157" name="Text Box 14"/>
          <p:cNvSpPr txBox="1">
            <a:spLocks noChangeArrowheads="1"/>
          </p:cNvSpPr>
          <p:nvPr/>
        </p:nvSpPr>
        <p:spPr bwMode="auto">
          <a:xfrm>
            <a:off x="0" y="1484313"/>
            <a:ext cx="273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 dirty="0">
                <a:solidFill>
                  <a:schemeClr val="accent2"/>
                </a:solidFill>
              </a:rPr>
              <a:t>(Under CNS-RIKEN joint</a:t>
            </a:r>
          </a:p>
          <a:p>
            <a:pPr eaLnBrk="1" hangingPunct="1"/>
            <a:r>
              <a:rPr lang="en-US" altLang="ja-JP" sz="1800" b="1" dirty="0">
                <a:solidFill>
                  <a:schemeClr val="accent2"/>
                </a:solidFill>
              </a:rPr>
              <a:t> venture </a:t>
            </a:r>
            <a:r>
              <a:rPr lang="en-US" altLang="ja-JP" sz="1800" b="1" dirty="0" smtClean="0">
                <a:solidFill>
                  <a:schemeClr val="accent2"/>
                </a:solidFill>
              </a:rPr>
              <a:t>program  2000- )</a:t>
            </a:r>
            <a:endParaRPr lang="en-US" altLang="ja-JP" sz="1800" b="1" dirty="0">
              <a:solidFill>
                <a:schemeClr val="accent2"/>
              </a:solidFill>
            </a:endParaRPr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 flipV="1">
            <a:off x="3276600" y="3068638"/>
            <a:ext cx="1223963" cy="5048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Rectangle 21"/>
          <p:cNvSpPr>
            <a:spLocks noChangeArrowheads="1"/>
          </p:cNvSpPr>
          <p:nvPr/>
        </p:nvSpPr>
        <p:spPr bwMode="auto">
          <a:xfrm>
            <a:off x="3276600" y="0"/>
            <a:ext cx="3167063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7" name="Rectangle 22"/>
          <p:cNvSpPr>
            <a:spLocks noGrp="1" noChangeArrowheads="1"/>
          </p:cNvSpPr>
          <p:nvPr>
            <p:ph type="title"/>
          </p:nvPr>
        </p:nvSpPr>
        <p:spPr>
          <a:xfrm>
            <a:off x="34925" y="-100013"/>
            <a:ext cx="3124200" cy="1223963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ja-JP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CNS Facilities at RIKEN</a:t>
            </a:r>
          </a:p>
        </p:txBody>
      </p:sp>
      <p:sp>
        <p:nvSpPr>
          <p:cNvPr id="6161" name="Text Box 3"/>
          <p:cNvSpPr txBox="1">
            <a:spLocks noChangeArrowheads="1"/>
          </p:cNvSpPr>
          <p:nvPr/>
        </p:nvSpPr>
        <p:spPr bwMode="auto">
          <a:xfrm>
            <a:off x="4876800" y="228600"/>
            <a:ext cx="668338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rgbClr val="FF0000"/>
                </a:solidFill>
              </a:rPr>
              <a:t>PA</a:t>
            </a:r>
          </a:p>
        </p:txBody>
      </p:sp>
      <p:sp>
        <p:nvSpPr>
          <p:cNvPr id="6162" name="Oval 23"/>
          <p:cNvSpPr>
            <a:spLocks noChangeArrowheads="1"/>
          </p:cNvSpPr>
          <p:nvPr/>
        </p:nvSpPr>
        <p:spPr bwMode="auto">
          <a:xfrm>
            <a:off x="4211638" y="188913"/>
            <a:ext cx="2809875" cy="5734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6163" name="Text Box 24"/>
          <p:cNvSpPr txBox="1">
            <a:spLocks noChangeArrowheads="1"/>
          </p:cNvSpPr>
          <p:nvPr/>
        </p:nvSpPr>
        <p:spPr bwMode="auto">
          <a:xfrm>
            <a:off x="250825" y="2565400"/>
            <a:ext cx="4905375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000" b="1">
                <a:solidFill>
                  <a:srgbClr val="FF0000"/>
                </a:solidFill>
              </a:rPr>
              <a:t>AVF Upgrade Project</a:t>
            </a:r>
          </a:p>
        </p:txBody>
      </p:sp>
      <p:grpSp>
        <p:nvGrpSpPr>
          <p:cNvPr id="6164" name="グループ化 3"/>
          <p:cNvGrpSpPr>
            <a:grpSpLocks/>
          </p:cNvGrpSpPr>
          <p:nvPr/>
        </p:nvGrpSpPr>
        <p:grpSpPr bwMode="auto">
          <a:xfrm>
            <a:off x="0" y="-350838"/>
            <a:ext cx="3203575" cy="1476376"/>
            <a:chOff x="-2" y="-350044"/>
            <a:chExt cx="3203850" cy="1474788"/>
          </a:xfrm>
        </p:grpSpPr>
        <p:sp>
          <p:nvSpPr>
            <p:cNvPr id="6165" name="Rectangle 13"/>
            <p:cNvSpPr>
              <a:spLocks noChangeArrowheads="1"/>
            </p:cNvSpPr>
            <p:nvPr/>
          </p:nvSpPr>
          <p:spPr bwMode="auto">
            <a:xfrm>
              <a:off x="-1" y="1053306"/>
              <a:ext cx="318293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u="sng"/>
            </a:p>
          </p:txBody>
        </p:sp>
        <p:sp>
          <p:nvSpPr>
            <p:cNvPr id="6166" name="Rectangle 13"/>
            <p:cNvSpPr>
              <a:spLocks noChangeArrowheads="1"/>
            </p:cNvSpPr>
            <p:nvPr/>
          </p:nvSpPr>
          <p:spPr bwMode="auto">
            <a:xfrm rot="-5400000">
              <a:off x="2430734" y="351630"/>
              <a:ext cx="1474788" cy="714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u="sng"/>
            </a:p>
          </p:txBody>
        </p:sp>
        <p:sp>
          <p:nvSpPr>
            <p:cNvPr id="6167" name="Line 14"/>
            <p:cNvSpPr>
              <a:spLocks noChangeShapeType="1"/>
            </p:cNvSpPr>
            <p:nvPr/>
          </p:nvSpPr>
          <p:spPr bwMode="auto">
            <a:xfrm>
              <a:off x="3203848" y="14287"/>
              <a:ext cx="0" cy="1110457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14"/>
            <p:cNvSpPr>
              <a:spLocks noChangeShapeType="1"/>
            </p:cNvSpPr>
            <p:nvPr/>
          </p:nvSpPr>
          <p:spPr bwMode="auto">
            <a:xfrm>
              <a:off x="-2" y="1124744"/>
              <a:ext cx="3203849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79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テキスト ボックス 3"/>
          <p:cNvSpPr txBox="1">
            <a:spLocks noChangeArrowheads="1"/>
          </p:cNvSpPr>
          <p:nvPr/>
        </p:nvSpPr>
        <p:spPr bwMode="auto">
          <a:xfrm>
            <a:off x="1835150" y="2133600"/>
            <a:ext cx="51704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Possibilities at CRIB</a:t>
            </a:r>
            <a:endParaRPr lang="ja-JP" altLang="en-US" sz="44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1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5808663"/>
            <a:ext cx="2133600" cy="47625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8572FE4F-3763-4C3B-99F4-F41096DF3BBB}" type="slidenum">
              <a:rPr lang="en-US" altLang="ja-JP"/>
              <a:pPr>
                <a:defRPr/>
              </a:pPr>
              <a:t>41</a:t>
            </a:fld>
            <a:endParaRPr lang="en-US" altLang="ja-JP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Direct Method with RI Beams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23850" y="1196975"/>
            <a:ext cx="8474075" cy="308451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RIB intensities	</a:t>
            </a:r>
            <a:r>
              <a:rPr lang="en-US" altLang="ja-JP" sz="2800" b="1"/>
              <a:t>	</a:t>
            </a:r>
            <a:r>
              <a:rPr lang="en-US" altLang="ja-JP" sz="2800" b="1">
                <a:solidFill>
                  <a:schemeClr val="accent2"/>
                </a:solidFill>
              </a:rPr>
              <a:t>reaction type</a:t>
            </a:r>
          </a:p>
          <a:p>
            <a:pPr eaLnBrk="1" hangingPunct="1"/>
            <a:endParaRPr lang="en-US" altLang="ja-JP" b="1"/>
          </a:p>
          <a:p>
            <a:pPr eaLnBrk="1" hangingPunct="1"/>
            <a:r>
              <a:rPr lang="en-US" altLang="ja-JP" b="1"/>
              <a:t>10</a:t>
            </a:r>
            <a:r>
              <a:rPr lang="en-US" altLang="ja-JP" b="1" baseline="30000"/>
              <a:t>4</a:t>
            </a:r>
            <a:r>
              <a:rPr lang="en-US" altLang="ja-JP" b="1"/>
              <a:t> pps	  </a:t>
            </a:r>
            <a:r>
              <a:rPr lang="en-US" altLang="ja-JP" b="1">
                <a:sym typeface="Wingdings" pitchFamily="2" charset="2"/>
              </a:rPr>
              <a:t></a:t>
            </a:r>
            <a:r>
              <a:rPr lang="en-US" altLang="ja-JP" b="1"/>
              <a:t>	Resonant scattering w/thick target method</a:t>
            </a:r>
          </a:p>
          <a:p>
            <a:pPr eaLnBrk="1" hangingPunct="1"/>
            <a:r>
              <a:rPr lang="en-US" altLang="ja-JP" b="1"/>
              <a:t>			eg. </a:t>
            </a:r>
            <a:r>
              <a:rPr lang="en-US" altLang="ja-JP" b="1" baseline="30000"/>
              <a:t>22</a:t>
            </a:r>
            <a:r>
              <a:rPr lang="en-US" altLang="ja-JP" b="1"/>
              <a:t>Mg+p </a:t>
            </a:r>
          </a:p>
          <a:p>
            <a:pPr eaLnBrk="1" hangingPunct="1"/>
            <a:r>
              <a:rPr lang="en-US" altLang="ja-JP" b="1"/>
              <a:t>10</a:t>
            </a:r>
            <a:r>
              <a:rPr lang="en-US" altLang="ja-JP" b="1" baseline="30000"/>
              <a:t>6</a:t>
            </a:r>
            <a:r>
              <a:rPr lang="en-US" altLang="ja-JP" b="1"/>
              <a:t> pps	  </a:t>
            </a:r>
            <a:r>
              <a:rPr lang="en-US" altLang="ja-JP" b="1">
                <a:sym typeface="Wingdings" pitchFamily="2" charset="2"/>
              </a:rPr>
              <a:t></a:t>
            </a:r>
            <a:r>
              <a:rPr lang="en-US" altLang="ja-JP" b="1"/>
              <a:t>	Rearrangement reactions</a:t>
            </a:r>
          </a:p>
          <a:p>
            <a:pPr eaLnBrk="1" hangingPunct="1"/>
            <a:r>
              <a:rPr lang="en-US" altLang="ja-JP" b="1"/>
              <a:t>			eg. (</a:t>
            </a:r>
            <a:r>
              <a:rPr lang="en-US" altLang="ja-JP" b="1">
                <a:latin typeface="Symbol" pitchFamily="18" charset="2"/>
              </a:rPr>
              <a:t>a</a:t>
            </a:r>
            <a:r>
              <a:rPr lang="en-US" altLang="ja-JP" b="1"/>
              <a:t>,p), (</a:t>
            </a:r>
            <a:r>
              <a:rPr lang="en-US" altLang="ja-JP" b="1">
                <a:latin typeface="Symbol" pitchFamily="18" charset="2"/>
              </a:rPr>
              <a:t>a</a:t>
            </a:r>
            <a:r>
              <a:rPr lang="en-US" altLang="ja-JP" b="1"/>
              <a:t>,n), (d,p), . . . </a:t>
            </a:r>
          </a:p>
          <a:p>
            <a:pPr eaLnBrk="1" hangingPunct="1"/>
            <a:r>
              <a:rPr lang="en-US" altLang="ja-JP" b="1"/>
              <a:t>10</a:t>
            </a:r>
            <a:r>
              <a:rPr lang="en-US" altLang="ja-JP" b="1" baseline="30000"/>
              <a:t>8</a:t>
            </a:r>
            <a:r>
              <a:rPr lang="en-US" altLang="ja-JP" b="1"/>
              <a:t> pps	  </a:t>
            </a:r>
            <a:r>
              <a:rPr lang="en-US" altLang="ja-JP" b="1">
                <a:sym typeface="Wingdings" pitchFamily="2" charset="2"/>
              </a:rPr>
              <a:t></a:t>
            </a:r>
            <a:r>
              <a:rPr lang="en-US" altLang="ja-JP" b="1"/>
              <a:t>	(p,</a:t>
            </a:r>
            <a:r>
              <a:rPr lang="en-US" altLang="ja-JP" b="1">
                <a:latin typeface="Symbol" pitchFamily="18" charset="2"/>
              </a:rPr>
              <a:t>g</a:t>
            </a:r>
            <a:r>
              <a:rPr lang="en-US" altLang="ja-JP" b="1"/>
              <a:t>), (</a:t>
            </a:r>
            <a:r>
              <a:rPr lang="en-US" altLang="ja-JP" b="1">
                <a:latin typeface="Symbol" pitchFamily="18" charset="2"/>
              </a:rPr>
              <a:t>a,g</a:t>
            </a:r>
            <a:r>
              <a:rPr lang="en-US" altLang="ja-JP" b="1"/>
              <a:t>), . . .</a:t>
            </a:r>
          </a:p>
          <a:p>
            <a:pPr eaLnBrk="1" hangingPunct="1"/>
            <a:r>
              <a:rPr lang="en-US" altLang="ja-JP" b="1"/>
              <a:t> </a:t>
            </a: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323850" y="1844675"/>
            <a:ext cx="8424863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1214438" y="4071938"/>
            <a:ext cx="7858125" cy="22463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rgbClr val="FF0000"/>
                </a:solidFill>
              </a:rPr>
              <a:t>Total system development=AVF Upgrade project</a:t>
            </a:r>
          </a:p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1. Ion source </a:t>
            </a:r>
            <a:r>
              <a:rPr lang="ja-JP" altLang="en-US" sz="2800" b="1">
                <a:solidFill>
                  <a:schemeClr val="accent2"/>
                </a:solidFill>
              </a:rPr>
              <a:t>　             </a:t>
            </a:r>
            <a:r>
              <a:rPr lang="en-US" altLang="ja-JP" sz="2800" b="1">
                <a:solidFill>
                  <a:schemeClr val="accent2"/>
                </a:solidFill>
              </a:rPr>
              <a:t>2. Accelerator</a:t>
            </a:r>
          </a:p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     </a:t>
            </a:r>
            <a:r>
              <a:rPr lang="en-US" altLang="ja-JP" sz="2000" b="1"/>
              <a:t>- SuperECR                                 - FT mode, Modify central region</a:t>
            </a:r>
            <a:r>
              <a:rPr lang="en-US" altLang="ja-JP" b="1"/>
              <a:t>  </a:t>
            </a:r>
          </a:p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3. Beam transport        4. Production target  </a:t>
            </a:r>
          </a:p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5. Separator  </a:t>
            </a:r>
            <a:r>
              <a:rPr lang="en-US" altLang="ja-JP" sz="2000" b="1"/>
              <a:t>- Multipole element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93713" y="4294188"/>
            <a:ext cx="720725" cy="503237"/>
            <a:chOff x="521" y="3385"/>
            <a:chExt cx="454" cy="317"/>
          </a:xfrm>
        </p:grpSpPr>
        <p:sp>
          <p:nvSpPr>
            <p:cNvPr id="64523" name="Line 8"/>
            <p:cNvSpPr>
              <a:spLocks noChangeShapeType="1"/>
            </p:cNvSpPr>
            <p:nvPr/>
          </p:nvSpPr>
          <p:spPr bwMode="auto">
            <a:xfrm>
              <a:off x="521" y="3385"/>
              <a:ext cx="0" cy="3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Line 9"/>
            <p:cNvSpPr>
              <a:spLocks noChangeShapeType="1"/>
            </p:cNvSpPr>
            <p:nvPr/>
          </p:nvSpPr>
          <p:spPr bwMode="auto">
            <a:xfrm>
              <a:off x="521" y="3702"/>
              <a:ext cx="45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20" name="グループ化 27"/>
          <p:cNvGrpSpPr>
            <a:grpSpLocks/>
          </p:cNvGrpSpPr>
          <p:nvPr/>
        </p:nvGrpSpPr>
        <p:grpSpPr bwMode="auto">
          <a:xfrm>
            <a:off x="323850" y="836613"/>
            <a:ext cx="8569325" cy="71437"/>
            <a:chOff x="395288" y="1196975"/>
            <a:chExt cx="8569326" cy="71438"/>
          </a:xfrm>
        </p:grpSpPr>
        <p:sp>
          <p:nvSpPr>
            <p:cNvPr id="64521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522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933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Group 2748"/>
          <p:cNvGraphicFramePr>
            <a:graphicFrameLocks noGrp="1"/>
          </p:cNvGraphicFramePr>
          <p:nvPr/>
        </p:nvGraphicFramePr>
        <p:xfrm>
          <a:off x="1590675" y="7343775"/>
          <a:ext cx="6321425" cy="4006854"/>
        </p:xfrm>
        <a:graphic>
          <a:graphicData uri="http://schemas.openxmlformats.org/drawingml/2006/table">
            <a:tbl>
              <a:tblPr/>
              <a:tblGrid>
                <a:gridCol w="882072"/>
                <a:gridCol w="868694"/>
                <a:gridCol w="1072339"/>
                <a:gridCol w="1021820"/>
                <a:gridCol w="802972"/>
                <a:gridCol w="802972"/>
                <a:gridCol w="870556"/>
              </a:tblGrid>
              <a:tr h="346086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Nuclide</a:t>
                      </a:r>
                      <a:endParaRPr kumimoji="0" lang="en-GB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46</a:t>
                      </a:r>
                      <a:r>
                        <a:rPr kumimoji="0" lang="en-GB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Cr</a:t>
                      </a:r>
                      <a:endParaRPr kumimoji="0" lang="en-GB" alt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46</a:t>
                      </a: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V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45</a:t>
                      </a: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Ti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46</a:t>
                      </a: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Ti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43</a:t>
                      </a: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Sc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36</a:t>
                      </a: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Ar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86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Purity(%)</a:t>
                      </a:r>
                      <a:endParaRPr kumimoji="0" lang="en-GB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2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9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2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16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5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51</a:t>
                      </a:r>
                      <a:r>
                        <a:rPr kumimoji="0" lang="ja-JP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　</a:t>
                      </a:r>
                      <a:endParaRPr kumimoji="0" lang="ja-JP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86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Rate(pps)</a:t>
                      </a:r>
                      <a:endParaRPr kumimoji="0" lang="en-GB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6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27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7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49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14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157</a:t>
                      </a:r>
                      <a:endParaRPr kumimoji="0" lang="en-GB" altLang="ja-JP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  <a:cs typeface="Arial" charset="0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86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Half life</a:t>
                      </a:r>
                      <a:endParaRPr kumimoji="0" lang="en-GB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260ms</a:t>
                      </a:r>
                      <a:endParaRPr kumimoji="0" lang="en-GB" alt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422.4ms</a:t>
                      </a:r>
                      <a:endParaRPr kumimoji="0" lang="en-GB" alt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184.8min</a:t>
                      </a:r>
                      <a:endParaRPr kumimoji="0" lang="en-GB" alt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stable</a:t>
                      </a:r>
                      <a:endParaRPr kumimoji="0" lang="en-GB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3.891h</a:t>
                      </a:r>
                      <a:endParaRPr kumimoji="0" lang="en-GB" alt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stable</a:t>
                      </a:r>
                      <a:r>
                        <a:rPr kumimoji="0" lang="ja-JP" alt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cs typeface="Arial" charset="0"/>
                        </a:rPr>
                        <a:t>　</a:t>
                      </a:r>
                      <a:endParaRPr kumimoji="0" lang="ja-JP" alt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85">
                <a:tc rowSpan="6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449263" rtl="0" eaLnBrk="1" fontAlgn="b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91429" marR="91429" marT="45721" marB="4572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5611" name="グループ化 1"/>
          <p:cNvGrpSpPr>
            <a:grpSpLocks/>
          </p:cNvGrpSpPr>
          <p:nvPr/>
        </p:nvGrpSpPr>
        <p:grpSpPr bwMode="auto">
          <a:xfrm>
            <a:off x="2428875" y="1316038"/>
            <a:ext cx="4591050" cy="5568950"/>
            <a:chOff x="2428860" y="451495"/>
            <a:chExt cx="3749040" cy="4406265"/>
          </a:xfrm>
        </p:grpSpPr>
        <p:pic>
          <p:nvPicPr>
            <p:cNvPr id="65619" name="図 8" descr="run46_PI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451495"/>
              <a:ext cx="3749040" cy="440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0" name="テキスト ボックス 25"/>
            <p:cNvSpPr txBox="1">
              <a:spLocks noChangeArrowheads="1"/>
            </p:cNvSpPr>
            <p:nvPr/>
          </p:nvSpPr>
          <p:spPr bwMode="auto">
            <a:xfrm>
              <a:off x="4788570" y="2947570"/>
              <a:ext cx="1212191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sz="1600" b="1" baseline="30000">
                  <a:solidFill>
                    <a:srgbClr val="FF0000"/>
                  </a:solidFill>
                  <a:latin typeface="Arial" pitchFamily="34" charset="0"/>
                  <a:ea typeface="ＭＳ 明朝" pitchFamily="17" charset="-128"/>
                </a:rPr>
                <a:t>46</a:t>
              </a:r>
              <a:r>
                <a:rPr lang="en-US" altLang="ja-JP" sz="1600" b="1">
                  <a:solidFill>
                    <a:srgbClr val="FF0000"/>
                  </a:solidFill>
                  <a:latin typeface="Arial" pitchFamily="34" charset="0"/>
                  <a:ea typeface="ＭＳ 明朝" pitchFamily="17" charset="-128"/>
                </a:rPr>
                <a:t>Cr</a:t>
              </a:r>
              <a:r>
                <a:rPr lang="en-US" altLang="ja-JP" sz="1600" b="1" baseline="30000">
                  <a:solidFill>
                    <a:srgbClr val="FF0000"/>
                  </a:solidFill>
                  <a:latin typeface="Arial" pitchFamily="34" charset="0"/>
                  <a:ea typeface="ＭＳ 明朝" pitchFamily="17" charset="-128"/>
                </a:rPr>
                <a:t>17+</a:t>
              </a:r>
              <a:r>
                <a:rPr lang="en-US" altLang="ja-JP" sz="1600" b="1">
                  <a:solidFill>
                    <a:srgbClr val="000000"/>
                  </a:solidFill>
                  <a:latin typeface="Arial" pitchFamily="34" charset="0"/>
                  <a:ea typeface="ＭＳ 明朝" pitchFamily="17" charset="-128"/>
                </a:rPr>
                <a:t> </a:t>
              </a:r>
            </a:p>
            <a:p>
              <a:pPr algn="ctr" eaLnBrk="1" hangingPunct="1"/>
              <a:r>
                <a:rPr lang="en-US" altLang="ja-JP" sz="1600" b="1">
                  <a:solidFill>
                    <a:srgbClr val="000000"/>
                  </a:solidFill>
                  <a:latin typeface="Arial" pitchFamily="34" charset="0"/>
                  <a:ea typeface="ＭＳ 明朝" pitchFamily="17" charset="-128"/>
                </a:rPr>
                <a:t>(2%, </a:t>
              </a:r>
              <a:r>
                <a:rPr lang="en-US" altLang="ja-JP" sz="1600" b="1">
                  <a:solidFill>
                    <a:srgbClr val="000000"/>
                  </a:solidFill>
                  <a:ea typeface="ＭＳ 明朝" pitchFamily="17" charset="-128"/>
                </a:rPr>
                <a:t>7</a:t>
              </a:r>
              <a:r>
                <a:rPr lang="en-US" altLang="ja-JP" sz="1600" b="1">
                  <a:solidFill>
                    <a:srgbClr val="000000"/>
                  </a:solidFill>
                  <a:latin typeface="Arial" pitchFamily="34" charset="0"/>
                  <a:ea typeface="ＭＳ 明朝" pitchFamily="17" charset="-128"/>
                </a:rPr>
                <a:t>pps)</a:t>
              </a:r>
            </a:p>
            <a:p>
              <a:pPr algn="ctr" eaLnBrk="1" hangingPunct="1"/>
              <a:r>
                <a:rPr lang="en-US" altLang="ja-JP" sz="1600" b="1">
                  <a:solidFill>
                    <a:srgbClr val="000000"/>
                  </a:solidFill>
                  <a:ea typeface="ＭＳ 明朝" pitchFamily="17" charset="-128"/>
                </a:rPr>
                <a:t>@80pnA</a:t>
              </a:r>
              <a:endParaRPr lang="ja-JP" altLang="en-US" sz="1600" b="1">
                <a:solidFill>
                  <a:srgbClr val="000000"/>
                </a:solidFill>
                <a:latin typeface="Arial" pitchFamily="34" charset="0"/>
                <a:ea typeface="ＭＳ 明朝" pitchFamily="17" charset="-128"/>
              </a:endParaRPr>
            </a:p>
          </p:txBody>
        </p:sp>
        <p:cxnSp>
          <p:nvCxnSpPr>
            <p:cNvPr id="65621" name="直線矢印コネクタ 26"/>
            <p:cNvCxnSpPr>
              <a:cxnSpLocks noChangeShapeType="1"/>
            </p:cNvCxnSpPr>
            <p:nvPr/>
          </p:nvCxnSpPr>
          <p:spPr bwMode="auto">
            <a:xfrm rot="16200000" flipV="1">
              <a:off x="4751389" y="2947570"/>
              <a:ext cx="177800" cy="177800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5612" name="テキスト ボックス 27"/>
          <p:cNvSpPr txBox="1">
            <a:spLocks noChangeArrowheads="1"/>
          </p:cNvSpPr>
          <p:nvPr/>
        </p:nvSpPr>
        <p:spPr bwMode="auto">
          <a:xfrm>
            <a:off x="7812088" y="7605713"/>
            <a:ext cx="177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/>
              <a:t>Figure of PI at F3</a:t>
            </a:r>
            <a:endParaRPr lang="ja-JP" altLang="en-US" sz="16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513" y="-26988"/>
            <a:ext cx="9345613" cy="1076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 beam of A=40-50 production by </a:t>
            </a:r>
          </a:p>
          <a:p>
            <a:pPr algn="ctr">
              <a:defRPr/>
            </a:pPr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fusion reaction </a:t>
            </a:r>
            <a:r>
              <a:rPr lang="en-US" altLang="ja-JP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 </a:t>
            </a:r>
            <a:r>
              <a:rPr lang="en-US" altLang="ja-JP" sz="3200" b="1" baseline="30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altLang="ja-JP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C+</a:t>
            </a:r>
            <a:r>
              <a:rPr lang="en-US" altLang="ja-JP" sz="3200" b="1" baseline="30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en-US" altLang="ja-JP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 at 3.6 MeV/u</a:t>
            </a:r>
            <a:endParaRPr lang="ja-JP" alt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5940425" y="2349500"/>
            <a:ext cx="3082925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600" b="1">
                <a:solidFill>
                  <a:srgbClr val="FF0000"/>
                </a:solidFill>
              </a:rPr>
              <a:t>Clean particle </a:t>
            </a:r>
          </a:p>
          <a:p>
            <a:pPr eaLnBrk="1" hangingPunct="1"/>
            <a:r>
              <a:rPr lang="en-US" altLang="ja-JP" sz="3600" b="1">
                <a:solidFill>
                  <a:srgbClr val="FF0000"/>
                </a:solidFill>
              </a:rPr>
              <a:t>separation !</a:t>
            </a:r>
          </a:p>
        </p:txBody>
      </p:sp>
      <p:grpSp>
        <p:nvGrpSpPr>
          <p:cNvPr id="65615" name="グループ化 27"/>
          <p:cNvGrpSpPr>
            <a:grpSpLocks/>
          </p:cNvGrpSpPr>
          <p:nvPr/>
        </p:nvGrpSpPr>
        <p:grpSpPr bwMode="auto">
          <a:xfrm>
            <a:off x="323850" y="981075"/>
            <a:ext cx="8569325" cy="71438"/>
            <a:chOff x="395288" y="1196975"/>
            <a:chExt cx="8569326" cy="71438"/>
          </a:xfrm>
        </p:grpSpPr>
        <p:sp>
          <p:nvSpPr>
            <p:cNvPr id="65617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618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616" name="テキスト ボックス 14"/>
          <p:cNvSpPr txBox="1">
            <a:spLocks noChangeArrowheads="1"/>
          </p:cNvSpPr>
          <p:nvPr/>
        </p:nvSpPr>
        <p:spPr bwMode="auto">
          <a:xfrm>
            <a:off x="7067550" y="1166813"/>
            <a:ext cx="2041525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Wakabayashi </a:t>
            </a:r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29298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2682C-DB63-4DA5-BB8A-A65FFBC76162}" type="slidenum">
              <a:rPr lang="en-US" altLang="ja-JP" smtClean="0"/>
              <a:pPr>
                <a:defRPr/>
              </a:pPr>
              <a:t>43</a:t>
            </a:fld>
            <a:endParaRPr lang="en-US" altLang="ja-JP"/>
          </a:p>
        </p:txBody>
      </p:sp>
      <p:sp>
        <p:nvSpPr>
          <p:cNvPr id="77828" name="テキスト ボックス 2"/>
          <p:cNvSpPr txBox="1">
            <a:spLocks noChangeArrowheads="1"/>
          </p:cNvSpPr>
          <p:nvPr/>
        </p:nvSpPr>
        <p:spPr bwMode="auto">
          <a:xfrm>
            <a:off x="550863" y="1484313"/>
            <a:ext cx="8677275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en-US" altLang="ja-JP" sz="3600" dirty="0" smtClean="0">
                <a:cs typeface="Times New Roman" pitchFamily="18" charset="0"/>
              </a:rPr>
              <a:t> Primary beam quality 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ja-JP" sz="3600" dirty="0" smtClean="0">
                <a:cs typeface="Times New Roman" pitchFamily="18" charset="0"/>
              </a:rPr>
              <a:t> Production target;      </a:t>
            </a:r>
            <a:r>
              <a:rPr lang="en-US" altLang="ja-JP" sz="2800" dirty="0" smtClean="0">
                <a:solidFill>
                  <a:srgbClr val="3333FF"/>
                </a:solidFill>
                <a:cs typeface="Times New Roman" pitchFamily="18" charset="0"/>
              </a:rPr>
              <a:t>window-less</a:t>
            </a:r>
            <a:r>
              <a:rPr lang="ja-JP" altLang="en-US" sz="2800" dirty="0" smtClean="0">
                <a:solidFill>
                  <a:srgbClr val="3333FF"/>
                </a:solidFill>
                <a:cs typeface="Times New Roman" pitchFamily="18" charset="0"/>
              </a:rPr>
              <a:t>→ </a:t>
            </a:r>
            <a:r>
              <a:rPr lang="en-US" altLang="ja-JP" sz="2800" dirty="0" smtClean="0">
                <a:solidFill>
                  <a:srgbClr val="3333FF"/>
                </a:solidFill>
                <a:cs typeface="Times New Roman" pitchFamily="18" charset="0"/>
              </a:rPr>
              <a:t>x10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ja-JP" sz="3600" dirty="0" smtClean="0">
                <a:cs typeface="Times New Roman" pitchFamily="18" charset="0"/>
              </a:rPr>
              <a:t> Secondary beam quality;   </a:t>
            </a:r>
            <a:r>
              <a:rPr lang="en-US" altLang="ja-JP" sz="2800" dirty="0" smtClean="0">
                <a:solidFill>
                  <a:srgbClr val="3333FF"/>
                </a:solidFill>
                <a:cs typeface="Times New Roman" pitchFamily="18" charset="0"/>
              </a:rPr>
              <a:t>size</a:t>
            </a:r>
            <a:r>
              <a:rPr lang="ja-JP" altLang="en-US" sz="2800" dirty="0" smtClean="0">
                <a:solidFill>
                  <a:srgbClr val="3333FF"/>
                </a:solidFill>
                <a:cs typeface="Times New Roman" pitchFamily="18" charset="0"/>
              </a:rPr>
              <a:t>→ </a:t>
            </a:r>
            <a:r>
              <a:rPr lang="en-US" altLang="ja-JP" sz="2800" dirty="0" smtClean="0">
                <a:solidFill>
                  <a:srgbClr val="3333FF"/>
                </a:solidFill>
                <a:cs typeface="Times New Roman" pitchFamily="18" charset="0"/>
              </a:rPr>
              <a:t>1/2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ja-JP" sz="3600" dirty="0" smtClean="0">
                <a:cs typeface="Times New Roman" pitchFamily="18" charset="0"/>
              </a:rPr>
              <a:t> Wien filter transmission;   </a:t>
            </a:r>
            <a:r>
              <a:rPr lang="en-US" altLang="ja-JP" sz="2800" dirty="0" smtClean="0">
                <a:solidFill>
                  <a:srgbClr val="3333FF"/>
                </a:solidFill>
                <a:cs typeface="Times New Roman" pitchFamily="18" charset="0"/>
              </a:rPr>
              <a:t>30</a:t>
            </a:r>
            <a:r>
              <a:rPr lang="ja-JP" altLang="en-US" sz="2800" dirty="0" smtClean="0">
                <a:solidFill>
                  <a:srgbClr val="3333FF"/>
                </a:solidFill>
                <a:cs typeface="Times New Roman" pitchFamily="18" charset="0"/>
              </a:rPr>
              <a:t>→ </a:t>
            </a:r>
            <a:r>
              <a:rPr lang="en-US" altLang="ja-JP" sz="2800" dirty="0" smtClean="0">
                <a:solidFill>
                  <a:srgbClr val="3333FF"/>
                </a:solidFill>
                <a:cs typeface="Times New Roman" pitchFamily="18" charset="0"/>
              </a:rPr>
              <a:t>&gt; 80% 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ja-JP" sz="3600" dirty="0" smtClean="0">
                <a:cs typeface="Times New Roman" pitchFamily="18" charset="0"/>
              </a:rPr>
              <a:t> RI beams of A &gt; 40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ja-JP" sz="3600" dirty="0" smtClean="0">
                <a:cs typeface="Times New Roman" pitchFamily="18" charset="0"/>
              </a:rPr>
              <a:t> Beams of fission fragments; </a:t>
            </a:r>
            <a:r>
              <a:rPr lang="en-US" altLang="ja-JP" sz="2800" dirty="0" smtClean="0">
                <a:solidFill>
                  <a:srgbClr val="3333FF"/>
                </a:solidFill>
                <a:cs typeface="Times New Roman" pitchFamily="18" charset="0"/>
              </a:rPr>
              <a:t>very high intensity 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ja-JP" sz="3600" dirty="0" smtClean="0">
                <a:cs typeface="Times New Roman" pitchFamily="18" charset="0"/>
              </a:rPr>
              <a:t> Background for gamma spectroscopy;</a:t>
            </a:r>
          </a:p>
          <a:p>
            <a:pPr marL="0" indent="0" eaLnBrk="1" hangingPunct="1">
              <a:defRPr/>
            </a:pPr>
            <a:r>
              <a:rPr lang="en-US" altLang="ja-JP" sz="3600" dirty="0" smtClean="0">
                <a:cs typeface="Times New Roman" pitchFamily="18" charset="0"/>
              </a:rPr>
              <a:t>                            </a:t>
            </a:r>
            <a:r>
              <a:rPr lang="ja-JP" altLang="en-US" sz="2800" dirty="0" smtClean="0">
                <a:solidFill>
                  <a:srgbClr val="3333FF"/>
                </a:solidFill>
                <a:cs typeface="Times New Roman" pitchFamily="18" charset="0"/>
              </a:rPr>
              <a:t>→　</a:t>
            </a:r>
            <a:r>
              <a:rPr lang="en-US" altLang="ja-JP" sz="2800" dirty="0" smtClean="0">
                <a:solidFill>
                  <a:srgbClr val="3333FF"/>
                </a:solidFill>
                <a:cs typeface="Times New Roman" pitchFamily="18" charset="0"/>
              </a:rPr>
              <a:t>in beam </a:t>
            </a:r>
            <a:r>
              <a:rPr lang="en-US" altLang="ja-JP" sz="2800" dirty="0" smtClean="0">
                <a:solidFill>
                  <a:srgbClr val="3333FF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ja-JP" sz="2800" dirty="0" smtClean="0">
                <a:solidFill>
                  <a:srgbClr val="3333FF"/>
                </a:solidFill>
                <a:cs typeface="Times New Roman" pitchFamily="18" charset="0"/>
              </a:rPr>
              <a:t>-spectroscopy              </a:t>
            </a:r>
          </a:p>
          <a:p>
            <a:pPr marL="0" indent="0" eaLnBrk="1" hangingPunct="1">
              <a:defRPr/>
            </a:pPr>
            <a:r>
              <a:rPr lang="en-US" altLang="ja-JP" sz="3600" dirty="0" smtClean="0">
                <a:cs typeface="Times New Roman" pitchFamily="18" charset="0"/>
              </a:rPr>
              <a:t>8.  Active target   </a:t>
            </a:r>
            <a:r>
              <a:rPr lang="ja-JP" altLang="en-US" sz="2800" dirty="0" smtClean="0">
                <a:solidFill>
                  <a:srgbClr val="3333FF"/>
                </a:solidFill>
                <a:cs typeface="Times New Roman" pitchFamily="18" charset="0"/>
              </a:rPr>
              <a:t>→　</a:t>
            </a:r>
            <a:r>
              <a:rPr lang="en-US" altLang="ja-JP" sz="2800" dirty="0" smtClean="0">
                <a:solidFill>
                  <a:srgbClr val="3333FF"/>
                </a:solidFill>
                <a:cs typeface="Times New Roman" pitchFamily="18" charset="0"/>
              </a:rPr>
              <a:t>versatile for many type </a:t>
            </a:r>
          </a:p>
          <a:p>
            <a:pPr marL="0" indent="0" eaLnBrk="1" hangingPunct="1">
              <a:defRPr/>
            </a:pPr>
            <a:r>
              <a:rPr lang="en-US" altLang="ja-JP" sz="2800" dirty="0" smtClean="0">
                <a:solidFill>
                  <a:srgbClr val="3333FF"/>
                </a:solidFill>
                <a:cs typeface="Times New Roman" pitchFamily="18" charset="0"/>
              </a:rPr>
              <a:t>                                               reaction studies</a:t>
            </a:r>
          </a:p>
          <a:p>
            <a:pPr eaLnBrk="1" hangingPunct="1">
              <a:buFontTx/>
              <a:buAutoNum type="arabicPeriod"/>
              <a:defRPr/>
            </a:pPr>
            <a:endParaRPr lang="ja-JP" altLang="en-US" sz="3600" dirty="0" smtClean="0">
              <a:cs typeface="Times New Roman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44525" y="211138"/>
            <a:ext cx="810418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Possibilities for the CRIB facility</a:t>
            </a:r>
          </a:p>
        </p:txBody>
      </p:sp>
      <p:grpSp>
        <p:nvGrpSpPr>
          <p:cNvPr id="66565" name="グループ化 27"/>
          <p:cNvGrpSpPr>
            <a:grpSpLocks/>
          </p:cNvGrpSpPr>
          <p:nvPr/>
        </p:nvGrpSpPr>
        <p:grpSpPr bwMode="auto">
          <a:xfrm>
            <a:off x="323850" y="981075"/>
            <a:ext cx="8569325" cy="71438"/>
            <a:chOff x="395288" y="1196975"/>
            <a:chExt cx="8569326" cy="71438"/>
          </a:xfrm>
        </p:grpSpPr>
        <p:sp>
          <p:nvSpPr>
            <p:cNvPr id="66566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567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23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C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4813"/>
            <a:ext cx="633571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-252413" y="44450"/>
            <a:ext cx="3124201" cy="11969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 T </a:t>
            </a:r>
            <a:br>
              <a:rPr lang="en-US" altLang="ja-JP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6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altLang="ja-JP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-Process</a:t>
            </a:r>
            <a:endParaRPr lang="en-US" altLang="ja-JP" sz="3600" b="1" baseline="3000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 flipV="1">
            <a:off x="3995738" y="3430588"/>
            <a:ext cx="1428750" cy="5032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-2359025" y="2633663"/>
            <a:ext cx="21351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b="1" baseline="30000">
                <a:solidFill>
                  <a:srgbClr val="3333FF"/>
                </a:solidFill>
              </a:rPr>
              <a:t>14</a:t>
            </a:r>
            <a:r>
              <a:rPr lang="en-US" altLang="ja-JP" sz="3200" b="1">
                <a:solidFill>
                  <a:srgbClr val="3333FF"/>
                </a:solidFill>
              </a:rPr>
              <a:t>O(</a:t>
            </a:r>
            <a:r>
              <a:rPr lang="en-US" altLang="ja-JP" sz="3200" b="1">
                <a:solidFill>
                  <a:srgbClr val="3333FF"/>
                </a:solidFill>
                <a:latin typeface="Symbol" pitchFamily="18" charset="2"/>
              </a:rPr>
              <a:t>a</a:t>
            </a:r>
            <a:r>
              <a:rPr lang="en-US" altLang="ja-JP" sz="3200" b="1">
                <a:solidFill>
                  <a:srgbClr val="3333FF"/>
                </a:solidFill>
              </a:rPr>
              <a:t>,p)</a:t>
            </a:r>
            <a:r>
              <a:rPr lang="en-US" altLang="ja-JP" sz="3200" b="1" baseline="30000">
                <a:solidFill>
                  <a:srgbClr val="3333FF"/>
                </a:solidFill>
              </a:rPr>
              <a:t>17</a:t>
            </a:r>
            <a:r>
              <a:rPr lang="en-US" altLang="ja-JP" sz="3200" b="1">
                <a:solidFill>
                  <a:srgbClr val="3333FF"/>
                </a:solidFill>
              </a:rPr>
              <a:t>F</a:t>
            </a:r>
          </a:p>
        </p:txBody>
      </p:sp>
      <p:sp>
        <p:nvSpPr>
          <p:cNvPr id="67590" name="Line 7"/>
          <p:cNvSpPr>
            <a:spLocks noChangeShapeType="1"/>
          </p:cNvSpPr>
          <p:nvPr/>
        </p:nvSpPr>
        <p:spPr bwMode="auto">
          <a:xfrm flipV="1">
            <a:off x="5014913" y="3789363"/>
            <a:ext cx="1428750" cy="5032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1" name="Text Box 9"/>
          <p:cNvSpPr txBox="1">
            <a:spLocks noChangeArrowheads="1"/>
          </p:cNvSpPr>
          <p:nvPr/>
        </p:nvSpPr>
        <p:spPr bwMode="auto">
          <a:xfrm>
            <a:off x="179388" y="2349500"/>
            <a:ext cx="3636962" cy="52387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rgbClr val="008000"/>
                </a:solidFill>
              </a:rPr>
              <a:t>(e.g. X-ray burst, SNe)</a:t>
            </a:r>
          </a:p>
        </p:txBody>
      </p:sp>
      <p:sp>
        <p:nvSpPr>
          <p:cNvPr id="67592" name="Line 10"/>
          <p:cNvSpPr>
            <a:spLocks noChangeShapeType="1"/>
          </p:cNvSpPr>
          <p:nvPr/>
        </p:nvSpPr>
        <p:spPr bwMode="auto">
          <a:xfrm flipV="1">
            <a:off x="3924300" y="4437063"/>
            <a:ext cx="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Text Box 11"/>
          <p:cNvSpPr txBox="1">
            <a:spLocks noChangeArrowheads="1"/>
          </p:cNvSpPr>
          <p:nvPr/>
        </p:nvSpPr>
        <p:spPr bwMode="auto">
          <a:xfrm>
            <a:off x="-2339975" y="3824288"/>
            <a:ext cx="211613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b="1" baseline="30000">
                <a:solidFill>
                  <a:srgbClr val="3333FF"/>
                </a:solidFill>
              </a:rPr>
              <a:t>13</a:t>
            </a:r>
            <a:r>
              <a:rPr lang="en-US" altLang="ja-JP" sz="3200" b="1">
                <a:solidFill>
                  <a:srgbClr val="3333FF"/>
                </a:solidFill>
              </a:rPr>
              <a:t>N(p,</a:t>
            </a:r>
            <a:r>
              <a:rPr lang="en-US" altLang="ja-JP" sz="3200" b="1">
                <a:solidFill>
                  <a:srgbClr val="3333FF"/>
                </a:solidFill>
                <a:latin typeface="Symbol" pitchFamily="18" charset="2"/>
              </a:rPr>
              <a:t>g</a:t>
            </a:r>
            <a:r>
              <a:rPr lang="en-US" altLang="ja-JP" sz="3200" b="1">
                <a:solidFill>
                  <a:srgbClr val="3333FF"/>
                </a:solidFill>
              </a:rPr>
              <a:t>)</a:t>
            </a:r>
            <a:r>
              <a:rPr lang="en-US" altLang="ja-JP" sz="3200" b="1" baseline="30000">
                <a:solidFill>
                  <a:srgbClr val="3333FF"/>
                </a:solidFill>
              </a:rPr>
              <a:t>14</a:t>
            </a:r>
            <a:r>
              <a:rPr lang="en-US" altLang="ja-JP" sz="3200" b="1">
                <a:solidFill>
                  <a:srgbClr val="3333FF"/>
                </a:solidFill>
              </a:rPr>
              <a:t>O</a:t>
            </a:r>
          </a:p>
        </p:txBody>
      </p:sp>
      <p:sp>
        <p:nvSpPr>
          <p:cNvPr id="67594" name="Text Box 12"/>
          <p:cNvSpPr txBox="1">
            <a:spLocks noChangeArrowheads="1"/>
          </p:cNvSpPr>
          <p:nvPr/>
        </p:nvSpPr>
        <p:spPr bwMode="auto">
          <a:xfrm>
            <a:off x="9348788" y="4221163"/>
            <a:ext cx="2135187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b="1" baseline="30000">
                <a:solidFill>
                  <a:srgbClr val="FF0000"/>
                </a:solidFill>
              </a:rPr>
              <a:t>18</a:t>
            </a:r>
            <a:r>
              <a:rPr lang="en-US" altLang="ja-JP" sz="3200" b="1">
                <a:solidFill>
                  <a:srgbClr val="FF0000"/>
                </a:solidFill>
              </a:rPr>
              <a:t>F(p,</a:t>
            </a:r>
            <a:r>
              <a:rPr lang="en-US" altLang="ja-JP" sz="3200" b="1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ja-JP" sz="3200" b="1">
                <a:solidFill>
                  <a:srgbClr val="FF0000"/>
                </a:solidFill>
              </a:rPr>
              <a:t>)</a:t>
            </a:r>
            <a:r>
              <a:rPr lang="en-US" altLang="ja-JP" sz="3200" b="1" baseline="30000">
                <a:solidFill>
                  <a:srgbClr val="FF0000"/>
                </a:solidFill>
              </a:rPr>
              <a:t>15</a:t>
            </a:r>
            <a:r>
              <a:rPr lang="en-US" altLang="ja-JP" sz="3200" b="1">
                <a:solidFill>
                  <a:srgbClr val="FF0000"/>
                </a:solidFill>
              </a:rPr>
              <a:t>O</a:t>
            </a:r>
          </a:p>
        </p:txBody>
      </p:sp>
      <p:grpSp>
        <p:nvGrpSpPr>
          <p:cNvPr id="67595" name="グループ化 3"/>
          <p:cNvGrpSpPr>
            <a:grpSpLocks/>
          </p:cNvGrpSpPr>
          <p:nvPr/>
        </p:nvGrpSpPr>
        <p:grpSpPr bwMode="auto">
          <a:xfrm>
            <a:off x="-612775" y="-134938"/>
            <a:ext cx="3203575" cy="1476376"/>
            <a:chOff x="-2" y="-350044"/>
            <a:chExt cx="3203850" cy="1474788"/>
          </a:xfrm>
        </p:grpSpPr>
        <p:sp>
          <p:nvSpPr>
            <p:cNvPr id="67603" name="Rectangle 13"/>
            <p:cNvSpPr>
              <a:spLocks noChangeArrowheads="1"/>
            </p:cNvSpPr>
            <p:nvPr/>
          </p:nvSpPr>
          <p:spPr bwMode="auto">
            <a:xfrm>
              <a:off x="-1" y="1053306"/>
              <a:ext cx="318293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u="sng"/>
            </a:p>
          </p:txBody>
        </p:sp>
        <p:sp>
          <p:nvSpPr>
            <p:cNvPr id="67604" name="Rectangle 13"/>
            <p:cNvSpPr>
              <a:spLocks noChangeArrowheads="1"/>
            </p:cNvSpPr>
            <p:nvPr/>
          </p:nvSpPr>
          <p:spPr bwMode="auto">
            <a:xfrm rot="-5400000">
              <a:off x="2430734" y="351630"/>
              <a:ext cx="1474788" cy="714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u="sng"/>
            </a:p>
          </p:txBody>
        </p:sp>
        <p:sp>
          <p:nvSpPr>
            <p:cNvPr id="67605" name="Line 14"/>
            <p:cNvSpPr>
              <a:spLocks noChangeShapeType="1"/>
            </p:cNvSpPr>
            <p:nvPr/>
          </p:nvSpPr>
          <p:spPr bwMode="auto">
            <a:xfrm>
              <a:off x="3203848" y="14287"/>
              <a:ext cx="0" cy="1110457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Line 14"/>
            <p:cNvSpPr>
              <a:spLocks noChangeShapeType="1"/>
            </p:cNvSpPr>
            <p:nvPr/>
          </p:nvSpPr>
          <p:spPr bwMode="auto">
            <a:xfrm>
              <a:off x="-2" y="1124744"/>
              <a:ext cx="3203849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96" name="Text Box 11"/>
          <p:cNvSpPr txBox="1">
            <a:spLocks noChangeArrowheads="1"/>
          </p:cNvSpPr>
          <p:nvPr/>
        </p:nvSpPr>
        <p:spPr bwMode="auto">
          <a:xfrm>
            <a:off x="1804988" y="1755775"/>
            <a:ext cx="32146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b="1">
                <a:solidFill>
                  <a:srgbClr val="3333FF"/>
                </a:solidFill>
              </a:rPr>
              <a:t>(p,</a:t>
            </a:r>
            <a:r>
              <a:rPr lang="en-US" altLang="ja-JP" sz="3200" b="1">
                <a:solidFill>
                  <a:srgbClr val="3333FF"/>
                </a:solidFill>
                <a:latin typeface="Symbol" pitchFamily="18" charset="2"/>
              </a:rPr>
              <a:t>g</a:t>
            </a:r>
            <a:r>
              <a:rPr lang="en-US" altLang="ja-JP" sz="3200" b="1">
                <a:solidFill>
                  <a:srgbClr val="3333FF"/>
                </a:solidFill>
              </a:rPr>
              <a:t>)</a:t>
            </a:r>
            <a:r>
              <a:rPr lang="en-US" altLang="ja-JP" sz="3200" b="1" baseline="30000">
                <a:solidFill>
                  <a:srgbClr val="3333FF"/>
                </a:solidFill>
              </a:rPr>
              <a:t> </a:t>
            </a:r>
            <a:r>
              <a:rPr lang="en-US" altLang="ja-JP" sz="3200" b="1">
                <a:solidFill>
                  <a:srgbClr val="3333FF"/>
                </a:solidFill>
              </a:rPr>
              <a:t>+ (</a:t>
            </a:r>
            <a:r>
              <a:rPr lang="en-US" altLang="ja-JP" sz="3200" b="1">
                <a:solidFill>
                  <a:srgbClr val="3333FF"/>
                </a:solidFill>
                <a:latin typeface="Symbol" pitchFamily="18" charset="2"/>
              </a:rPr>
              <a:t>a</a:t>
            </a:r>
            <a:r>
              <a:rPr lang="en-US" altLang="ja-JP" sz="3200" b="1">
                <a:solidFill>
                  <a:srgbClr val="3333FF"/>
                </a:solidFill>
              </a:rPr>
              <a:t>,p), (</a:t>
            </a:r>
            <a:r>
              <a:rPr lang="en-US" altLang="ja-JP" sz="3200" b="1">
                <a:solidFill>
                  <a:srgbClr val="3333FF"/>
                </a:solidFill>
                <a:latin typeface="Symbol" pitchFamily="18" charset="2"/>
              </a:rPr>
              <a:t>a,g</a:t>
            </a:r>
            <a:r>
              <a:rPr lang="en-US" altLang="ja-JP" sz="3200" b="1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67597" name="Line 5"/>
          <p:cNvSpPr>
            <a:spLocks noChangeShapeType="1"/>
          </p:cNvSpPr>
          <p:nvPr/>
        </p:nvSpPr>
        <p:spPr bwMode="auto">
          <a:xfrm flipV="1">
            <a:off x="5729288" y="1857375"/>
            <a:ext cx="1428750" cy="5032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Line 5"/>
          <p:cNvSpPr>
            <a:spLocks noChangeShapeType="1"/>
          </p:cNvSpPr>
          <p:nvPr/>
        </p:nvSpPr>
        <p:spPr bwMode="auto">
          <a:xfrm flipV="1">
            <a:off x="7596188" y="1089025"/>
            <a:ext cx="1428750" cy="5032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Line 5"/>
          <p:cNvSpPr>
            <a:spLocks noChangeShapeType="1"/>
          </p:cNvSpPr>
          <p:nvPr/>
        </p:nvSpPr>
        <p:spPr bwMode="auto">
          <a:xfrm flipV="1">
            <a:off x="3101975" y="5300663"/>
            <a:ext cx="1428750" cy="5032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テキスト ボックス 20"/>
          <p:cNvSpPr txBox="1">
            <a:spLocks noChangeArrowheads="1"/>
          </p:cNvSpPr>
          <p:nvPr/>
        </p:nvSpPr>
        <p:spPr bwMode="auto">
          <a:xfrm>
            <a:off x="2024063" y="4264025"/>
            <a:ext cx="132397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Teranishi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67601" name="テキスト ボックス 21"/>
          <p:cNvSpPr txBox="1">
            <a:spLocks noChangeArrowheads="1"/>
          </p:cNvSpPr>
          <p:nvPr/>
        </p:nvSpPr>
        <p:spPr bwMode="auto">
          <a:xfrm>
            <a:off x="3163888" y="3198813"/>
            <a:ext cx="18415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Notani, Hahn</a:t>
            </a:r>
          </a:p>
        </p:txBody>
      </p:sp>
      <p:sp>
        <p:nvSpPr>
          <p:cNvPr id="67602" name="テキスト ボックス 22"/>
          <p:cNvSpPr txBox="1">
            <a:spLocks noChangeArrowheads="1"/>
          </p:cNvSpPr>
          <p:nvPr/>
        </p:nvSpPr>
        <p:spPr bwMode="auto">
          <a:xfrm>
            <a:off x="5219700" y="1268413"/>
            <a:ext cx="1414463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       He,</a:t>
            </a:r>
          </a:p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Hahimoto</a:t>
            </a:r>
          </a:p>
        </p:txBody>
      </p:sp>
    </p:spTree>
    <p:extLst>
      <p:ext uri="{BB962C8B-B14F-4D97-AF65-F5344CB8AC3E}">
        <p14:creationId xmlns:p14="http://schemas.microsoft.com/office/powerpoint/2010/main" val="1514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27150"/>
            <a:ext cx="84470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919163" y="4386263"/>
            <a:ext cx="7348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/>
              <a:t>Only the first and second T=3/2 levels are well known experimentally.</a:t>
            </a: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1655763" y="115888"/>
            <a:ext cx="581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T=3/2 levels in A=9 nuclei</a:t>
            </a:r>
          </a:p>
        </p:txBody>
      </p:sp>
      <p:sp>
        <p:nvSpPr>
          <p:cNvPr id="68613" name="Line 6"/>
          <p:cNvSpPr>
            <a:spLocks noChangeShapeType="1"/>
          </p:cNvSpPr>
          <p:nvPr/>
        </p:nvSpPr>
        <p:spPr bwMode="auto">
          <a:xfrm>
            <a:off x="4156075" y="1644650"/>
            <a:ext cx="0" cy="126523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Line 7"/>
          <p:cNvSpPr>
            <a:spLocks noChangeShapeType="1"/>
          </p:cNvSpPr>
          <p:nvPr/>
        </p:nvSpPr>
        <p:spPr bwMode="auto">
          <a:xfrm>
            <a:off x="8382000" y="2000250"/>
            <a:ext cx="0" cy="126523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Text Box 8"/>
          <p:cNvSpPr txBox="1">
            <a:spLocks noChangeArrowheads="1"/>
          </p:cNvSpPr>
          <p:nvPr/>
        </p:nvSpPr>
        <p:spPr bwMode="auto">
          <a:xfrm>
            <a:off x="866775" y="5789613"/>
            <a:ext cx="6811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/>
              <a:t>Energy systematics of isobaric multiplets (Thomas-Ehrman shift)</a:t>
            </a:r>
          </a:p>
        </p:txBody>
      </p:sp>
      <p:sp>
        <p:nvSpPr>
          <p:cNvPr id="68616" name="Text Box 9"/>
          <p:cNvSpPr txBox="1">
            <a:spLocks noChangeArrowheads="1"/>
          </p:cNvSpPr>
          <p:nvPr/>
        </p:nvSpPr>
        <p:spPr bwMode="auto">
          <a:xfrm>
            <a:off x="2835275" y="5157788"/>
            <a:ext cx="318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/>
              <a:t>structure of </a:t>
            </a:r>
            <a:r>
              <a:rPr lang="en-US" altLang="ja-JP" sz="2000" baseline="30000"/>
              <a:t>9</a:t>
            </a:r>
            <a:r>
              <a:rPr lang="en-US" altLang="ja-JP" sz="2000"/>
              <a:t>Li and its analog</a:t>
            </a:r>
          </a:p>
        </p:txBody>
      </p:sp>
      <p:sp>
        <p:nvSpPr>
          <p:cNvPr id="68617" name="Text Box 10"/>
          <p:cNvSpPr txBox="1">
            <a:spLocks noChangeArrowheads="1"/>
          </p:cNvSpPr>
          <p:nvPr/>
        </p:nvSpPr>
        <p:spPr bwMode="auto">
          <a:xfrm>
            <a:off x="933450" y="5140325"/>
            <a:ext cx="119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/>
              <a:t>J</a:t>
            </a:r>
            <a:r>
              <a:rPr lang="en-US" altLang="ja-JP" baseline="30000">
                <a:latin typeface="Symbol" pitchFamily="18" charset="2"/>
              </a:rPr>
              <a:t>p</a:t>
            </a:r>
            <a:r>
              <a:rPr lang="en-US" altLang="ja-JP"/>
              <a:t> and </a:t>
            </a:r>
            <a:r>
              <a:rPr lang="en-US" altLang="ja-JP">
                <a:latin typeface="Symbol" pitchFamily="18" charset="2"/>
              </a:rPr>
              <a:t>G</a:t>
            </a:r>
          </a:p>
        </p:txBody>
      </p:sp>
      <p:grpSp>
        <p:nvGrpSpPr>
          <p:cNvPr id="68618" name="グループ化 27"/>
          <p:cNvGrpSpPr>
            <a:grpSpLocks/>
          </p:cNvGrpSpPr>
          <p:nvPr/>
        </p:nvGrpSpPr>
        <p:grpSpPr bwMode="auto">
          <a:xfrm>
            <a:off x="323850" y="836613"/>
            <a:ext cx="8569325" cy="71437"/>
            <a:chOff x="395288" y="1196975"/>
            <a:chExt cx="8569326" cy="71438"/>
          </a:xfrm>
        </p:grpSpPr>
        <p:sp>
          <p:nvSpPr>
            <p:cNvPr id="68620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21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9" name="テキスト ボックス 14"/>
          <p:cNvSpPr txBox="1">
            <a:spLocks noChangeArrowheads="1"/>
          </p:cNvSpPr>
          <p:nvPr/>
        </p:nvSpPr>
        <p:spPr bwMode="auto">
          <a:xfrm>
            <a:off x="7667625" y="950913"/>
            <a:ext cx="142240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Teranishi</a:t>
            </a:r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13543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60E80-C5B6-4AD6-872F-F65D6113D33E}" type="slidenum">
              <a:rPr lang="en-US" altLang="ja-JP" smtClean="0"/>
              <a:pPr>
                <a:defRPr/>
              </a:pPr>
              <a:t>46</a:t>
            </a:fld>
            <a:endParaRPr lang="en-US" altLang="ja-JP"/>
          </a:p>
        </p:txBody>
      </p:sp>
      <p:sp>
        <p:nvSpPr>
          <p:cNvPr id="77828" name="テキスト ボックス 2"/>
          <p:cNvSpPr txBox="1">
            <a:spLocks noChangeArrowheads="1"/>
          </p:cNvSpPr>
          <p:nvPr/>
        </p:nvSpPr>
        <p:spPr bwMode="auto">
          <a:xfrm>
            <a:off x="323850" y="1557338"/>
            <a:ext cx="8686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en-US" altLang="ja-JP" sz="3600" dirty="0" smtClean="0">
                <a:cs typeface="Times New Roman" pitchFamily="18" charset="0"/>
              </a:rPr>
              <a:t> Complete (</a:t>
            </a:r>
            <a:r>
              <a:rPr lang="en-US" altLang="ja-JP" sz="3600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ja-JP" sz="3600" dirty="0" err="1" smtClean="0">
                <a:cs typeface="Times New Roman" pitchFamily="18" charset="0"/>
              </a:rPr>
              <a:t>,p</a:t>
            </a:r>
            <a:r>
              <a:rPr lang="en-US" altLang="ja-JP" sz="3600" dirty="0" smtClean="0">
                <a:cs typeface="Times New Roman" pitchFamily="18" charset="0"/>
              </a:rPr>
              <a:t>) studies – </a:t>
            </a:r>
            <a:r>
              <a:rPr lang="en-US" altLang="ja-JP" sz="2800" dirty="0" smtClean="0">
                <a:solidFill>
                  <a:srgbClr val="3333FF"/>
                </a:solidFill>
                <a:cs typeface="Times New Roman" pitchFamily="18" charset="0"/>
              </a:rPr>
              <a:t>done only for high T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ja-JP" sz="3600" dirty="0" smtClean="0">
                <a:cs typeface="Times New Roman" pitchFamily="18" charset="0"/>
              </a:rPr>
              <a:t> Direct measurement of (</a:t>
            </a:r>
            <a:r>
              <a:rPr lang="en-US" altLang="ja-JP" sz="3600" dirty="0" err="1" smtClean="0">
                <a:cs typeface="Times New Roman" pitchFamily="18" charset="0"/>
              </a:rPr>
              <a:t>p,</a:t>
            </a:r>
            <a:r>
              <a:rPr lang="en-US" altLang="ja-JP" sz="3600" dirty="0" err="1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ja-JP" sz="3600" dirty="0" smtClean="0">
                <a:cs typeface="Times New Roman" pitchFamily="18" charset="0"/>
              </a:rPr>
              <a:t>) and (</a:t>
            </a:r>
            <a:r>
              <a:rPr lang="en-US" altLang="ja-JP" sz="3600" dirty="0" err="1" smtClean="0">
                <a:latin typeface="Symbol" pitchFamily="18" charset="2"/>
                <a:cs typeface="Times New Roman" pitchFamily="18" charset="0"/>
              </a:rPr>
              <a:t>a,g</a:t>
            </a:r>
            <a:r>
              <a:rPr lang="en-US" altLang="ja-JP" sz="3600" dirty="0" smtClean="0">
                <a:cs typeface="Times New Roman" pitchFamily="18" charset="0"/>
              </a:rPr>
              <a:t>) 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ja-JP" sz="3600" dirty="0" smtClean="0">
                <a:cs typeface="Times New Roman" pitchFamily="18" charset="0"/>
              </a:rPr>
              <a:t> </a:t>
            </a:r>
            <a:r>
              <a:rPr lang="en-US" altLang="ja-JP" sz="3600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ja-JP" sz="3600" dirty="0" smtClean="0">
                <a:cs typeface="Times New Roman" pitchFamily="18" charset="0"/>
              </a:rPr>
              <a:t>-cluster structures in unstable nuclei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ja-JP" sz="3600" dirty="0" smtClean="0">
                <a:cs typeface="Times New Roman" pitchFamily="18" charset="0"/>
              </a:rPr>
              <a:t> Particle structure in unstable nuclear region</a:t>
            </a:r>
          </a:p>
          <a:p>
            <a:pPr marL="0" indent="0" eaLnBrk="1" hangingPunct="1">
              <a:defRPr/>
            </a:pPr>
            <a:r>
              <a:rPr lang="en-US" altLang="ja-JP" sz="3600" dirty="0" smtClean="0">
                <a:cs typeface="Times New Roman" pitchFamily="18" charset="0"/>
              </a:rPr>
              <a:t>     - isobaric analog states </a:t>
            </a:r>
            <a:r>
              <a:rPr lang="en-US" altLang="ja-JP" sz="2800" dirty="0" smtClean="0">
                <a:solidFill>
                  <a:srgbClr val="3333FF"/>
                </a:solidFill>
                <a:cs typeface="Times New Roman" pitchFamily="18" charset="0"/>
              </a:rPr>
              <a:t>(</a:t>
            </a:r>
            <a:r>
              <a:rPr lang="en-US" altLang="ja-JP" sz="2800" dirty="0" err="1" smtClean="0">
                <a:solidFill>
                  <a:srgbClr val="3333FF"/>
                </a:solidFill>
                <a:cs typeface="Times New Roman" pitchFamily="18" charset="0"/>
              </a:rPr>
              <a:t>Teranishi</a:t>
            </a:r>
            <a:r>
              <a:rPr lang="en-US" altLang="ja-JP" sz="2800" dirty="0" smtClean="0">
                <a:solidFill>
                  <a:srgbClr val="3333FF"/>
                </a:solidFill>
                <a:cs typeface="Times New Roman" pitchFamily="18" charset="0"/>
              </a:rPr>
              <a:t>)</a:t>
            </a:r>
          </a:p>
          <a:p>
            <a:pPr marL="0" indent="0" eaLnBrk="1" hangingPunct="1">
              <a:defRPr/>
            </a:pPr>
            <a:r>
              <a:rPr lang="en-US" altLang="ja-JP" sz="3600" dirty="0" smtClean="0">
                <a:cs typeface="Times New Roman" pitchFamily="18" charset="0"/>
              </a:rPr>
              <a:t>5. Physics with RI beams of A = 40-60</a:t>
            </a:r>
          </a:p>
          <a:p>
            <a:pPr marL="0" indent="0" eaLnBrk="1" hangingPunct="1">
              <a:defRPr/>
            </a:pPr>
            <a:r>
              <a:rPr lang="en-US" altLang="ja-JP" sz="3600" dirty="0" smtClean="0">
                <a:cs typeface="Times New Roman" pitchFamily="18" charset="0"/>
              </a:rPr>
              <a:t>6. Physics with spin polarized beams</a:t>
            </a:r>
          </a:p>
          <a:p>
            <a:pPr marL="0" indent="0" eaLnBrk="1" hangingPunct="1">
              <a:defRPr/>
            </a:pPr>
            <a:r>
              <a:rPr lang="en-US" altLang="ja-JP" sz="3600" dirty="0" smtClean="0">
                <a:cs typeface="Times New Roman" pitchFamily="18" charset="0"/>
              </a:rPr>
              <a:t>7. Physics with fission fragments</a:t>
            </a:r>
          </a:p>
          <a:p>
            <a:pPr marL="0" indent="0" eaLnBrk="1" hangingPunct="1">
              <a:defRPr/>
            </a:pPr>
            <a:r>
              <a:rPr lang="en-US" altLang="ja-JP" sz="3600" dirty="0" smtClean="0">
                <a:cs typeface="Times New Roman" pitchFamily="18" charset="0"/>
              </a:rPr>
              <a:t>8.  . . .</a:t>
            </a:r>
            <a:endParaRPr lang="ja-JP" altLang="en-US" sz="3600" dirty="0" smtClean="0">
              <a:cs typeface="Times New Roman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84213" y="169863"/>
            <a:ext cx="77089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Possibilities of Physics at CRIB</a:t>
            </a:r>
          </a:p>
        </p:txBody>
      </p:sp>
      <p:grpSp>
        <p:nvGrpSpPr>
          <p:cNvPr id="69637" name="グループ化 27"/>
          <p:cNvGrpSpPr>
            <a:grpSpLocks/>
          </p:cNvGrpSpPr>
          <p:nvPr/>
        </p:nvGrpSpPr>
        <p:grpSpPr bwMode="auto">
          <a:xfrm>
            <a:off x="323850" y="836613"/>
            <a:ext cx="8569325" cy="71437"/>
            <a:chOff x="395288" y="1196975"/>
            <a:chExt cx="8569326" cy="71438"/>
          </a:xfrm>
        </p:grpSpPr>
        <p:sp>
          <p:nvSpPr>
            <p:cNvPr id="69638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639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70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02617" y="116632"/>
            <a:ext cx="616572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Collaborations</a:t>
            </a:r>
            <a:endParaRPr lang="ja-JP" altLang="en-US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9" name="テキスト ボックス 2"/>
          <p:cNvSpPr txBox="1">
            <a:spLocks noChangeArrowheads="1"/>
          </p:cNvSpPr>
          <p:nvPr/>
        </p:nvSpPr>
        <p:spPr bwMode="auto">
          <a:xfrm>
            <a:off x="5313363" y="1125538"/>
            <a:ext cx="27733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RIKEN</a:t>
            </a:r>
          </a:p>
          <a:p>
            <a:pPr eaLnBrk="1" hangingPunct="1"/>
            <a:r>
              <a:rPr lang="en-US" altLang="ja-JP"/>
              <a:t>Kyushu University</a:t>
            </a:r>
          </a:p>
          <a:p>
            <a:pPr eaLnBrk="1" hangingPunct="1"/>
            <a:r>
              <a:rPr lang="en-US" altLang="ja-JP"/>
              <a:t>Tohoku University</a:t>
            </a:r>
          </a:p>
          <a:p>
            <a:pPr eaLnBrk="1" hangingPunct="1"/>
            <a:r>
              <a:rPr lang="en-US" altLang="ja-JP"/>
              <a:t>Osaka University</a:t>
            </a:r>
          </a:p>
          <a:p>
            <a:pPr eaLnBrk="1" hangingPunct="1"/>
            <a:r>
              <a:rPr lang="en-US" altLang="ja-JP"/>
              <a:t>Tsukuba University</a:t>
            </a:r>
          </a:p>
          <a:p>
            <a:pPr eaLnBrk="1" hangingPunct="1"/>
            <a:r>
              <a:rPr lang="en-US" altLang="ja-JP"/>
              <a:t>Yamagata University</a:t>
            </a:r>
          </a:p>
          <a:p>
            <a:pPr eaLnBrk="1" hangingPunct="1"/>
            <a:r>
              <a:rPr lang="en-US" altLang="ja-JP"/>
              <a:t>KEK</a:t>
            </a:r>
          </a:p>
          <a:p>
            <a:pPr eaLnBrk="1" hangingPunct="1"/>
            <a:r>
              <a:rPr lang="en-US" altLang="ja-JP"/>
              <a:t>Tokyo I. T.</a:t>
            </a:r>
          </a:p>
          <a:p>
            <a:pPr eaLnBrk="1" hangingPunct="1"/>
            <a:r>
              <a:rPr lang="en-US" altLang="ja-JP"/>
              <a:t>Kyoto University</a:t>
            </a:r>
          </a:p>
          <a:p>
            <a:pPr eaLnBrk="1" hangingPunct="1"/>
            <a:r>
              <a:rPr lang="en-US" altLang="ja-JP"/>
              <a:t>+ Others</a:t>
            </a:r>
            <a:endParaRPr lang="ja-JP" altLang="en-US"/>
          </a:p>
        </p:txBody>
      </p:sp>
      <p:sp>
        <p:nvSpPr>
          <p:cNvPr id="70660" name="テキスト ボックス 3"/>
          <p:cNvSpPr txBox="1">
            <a:spLocks noChangeArrowheads="1"/>
          </p:cNvSpPr>
          <p:nvPr/>
        </p:nvSpPr>
        <p:spPr bwMode="auto">
          <a:xfrm>
            <a:off x="1025525" y="1125538"/>
            <a:ext cx="3505200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Chung Ang University</a:t>
            </a:r>
          </a:p>
          <a:p>
            <a:pPr eaLnBrk="1" hangingPunct="1"/>
            <a:r>
              <a:rPr lang="en-US" altLang="ja-JP"/>
              <a:t>Ewha Womans University</a:t>
            </a:r>
          </a:p>
          <a:p>
            <a:pPr eaLnBrk="1" hangingPunct="1"/>
            <a:r>
              <a:rPr lang="en-US" altLang="ja-JP"/>
              <a:t>Seoul National University</a:t>
            </a:r>
          </a:p>
          <a:p>
            <a:pPr eaLnBrk="1" hangingPunct="1"/>
            <a:r>
              <a:rPr lang="en-US" altLang="ja-JP"/>
              <a:t>CIAE, Beijing</a:t>
            </a:r>
          </a:p>
          <a:p>
            <a:pPr eaLnBrk="1" hangingPunct="1"/>
            <a:r>
              <a:rPr lang="en-US" altLang="ja-JP"/>
              <a:t>IMP, Lanzhou</a:t>
            </a:r>
          </a:p>
          <a:p>
            <a:pPr eaLnBrk="1" hangingPunct="1"/>
            <a:r>
              <a:rPr lang="en-US" altLang="ja-JP"/>
              <a:t>IOP, Vietnam</a:t>
            </a:r>
          </a:p>
          <a:p>
            <a:pPr eaLnBrk="1" hangingPunct="1"/>
            <a:r>
              <a:rPr lang="en-US" altLang="ja-JP"/>
              <a:t>University of McMaster</a:t>
            </a:r>
          </a:p>
          <a:p>
            <a:pPr eaLnBrk="1" hangingPunct="1"/>
            <a:r>
              <a:rPr lang="en-US" altLang="ja-JP"/>
              <a:t>Michigan State  University</a:t>
            </a:r>
          </a:p>
          <a:p>
            <a:pPr eaLnBrk="1" hangingPunct="1"/>
            <a:r>
              <a:rPr lang="en-US" altLang="ja-JP"/>
              <a:t>ATOMKI, Hungary</a:t>
            </a:r>
          </a:p>
          <a:p>
            <a:pPr eaLnBrk="1" hangingPunct="1"/>
            <a:r>
              <a:rPr lang="en-US" altLang="ja-JP"/>
              <a:t>IOP, Orsay</a:t>
            </a:r>
          </a:p>
          <a:p>
            <a:pPr eaLnBrk="1" hangingPunct="1"/>
            <a:r>
              <a:rPr lang="en-US" altLang="ja-JP"/>
              <a:t>INFN, Catania</a:t>
            </a:r>
          </a:p>
          <a:p>
            <a:pPr eaLnBrk="1" hangingPunct="1"/>
            <a:r>
              <a:rPr lang="en-US" altLang="ja-JP"/>
              <a:t>University of Padova</a:t>
            </a:r>
          </a:p>
          <a:p>
            <a:pPr eaLnBrk="1" hangingPunct="1"/>
            <a:r>
              <a:rPr lang="en-US" altLang="ja-JP"/>
              <a:t>University of Edinburgh </a:t>
            </a:r>
          </a:p>
          <a:p>
            <a:pPr eaLnBrk="1" hangingPunct="1"/>
            <a:r>
              <a:rPr lang="en-US" altLang="ja-JP"/>
              <a:t>University Sao Paulo</a:t>
            </a:r>
          </a:p>
          <a:p>
            <a:pPr eaLnBrk="1" hangingPunct="1"/>
            <a:endParaRPr lang="ja-JP" altLang="en-US"/>
          </a:p>
        </p:txBody>
      </p:sp>
      <p:grpSp>
        <p:nvGrpSpPr>
          <p:cNvPr id="70661" name="グループ化 5"/>
          <p:cNvGrpSpPr>
            <a:grpSpLocks/>
          </p:cNvGrpSpPr>
          <p:nvPr/>
        </p:nvGrpSpPr>
        <p:grpSpPr bwMode="auto">
          <a:xfrm>
            <a:off x="323850" y="836613"/>
            <a:ext cx="8569325" cy="71437"/>
            <a:chOff x="395288" y="1196975"/>
            <a:chExt cx="8569326" cy="71438"/>
          </a:xfrm>
        </p:grpSpPr>
        <p:sp>
          <p:nvSpPr>
            <p:cNvPr id="70663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u="sng"/>
            </a:p>
          </p:txBody>
        </p:sp>
        <p:sp>
          <p:nvSpPr>
            <p:cNvPr id="70664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9693125" y="2628900"/>
            <a:ext cx="5680075" cy="23082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all  </a:t>
            </a:r>
          </a:p>
          <a:p>
            <a:pPr>
              <a:defRPr/>
            </a:pPr>
            <a:r>
              <a:rPr lang="en-US" altLang="ja-JP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supporting CRIB</a:t>
            </a:r>
          </a:p>
          <a:p>
            <a:pPr>
              <a:defRPr/>
            </a:pPr>
            <a:r>
              <a:rPr lang="en-US" altLang="ja-JP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collaborations</a:t>
            </a:r>
            <a:endParaRPr lang="ja-JP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9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69529" y="332656"/>
            <a:ext cx="7356501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Nuclear Physics Experiments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at KRS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Direct reaction study of stable/unstable nuclei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Resonant scattering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Elastic, rearrangement, capture</a:t>
            </a:r>
          </a:p>
          <a:p>
            <a:pPr marL="457200" indent="-457200">
              <a:buAutoNum type="arabicPeriod" startAt="3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Fusion/ Fission product spectroscopy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with in-beam spectroscopy</a:t>
            </a: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  New research domains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1467" y="6880155"/>
            <a:ext cx="776244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Priority setup for KRS project</a:t>
            </a: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Subjects, group</a:t>
            </a: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Group </a:t>
            </a: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 line of research activities and of building the groups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3789040"/>
            <a:ext cx="84178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We need to determine the basic functions;</a:t>
            </a:r>
          </a:p>
          <a:p>
            <a:pPr marL="742950" indent="-74295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 production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degrader, WF </a:t>
            </a:r>
          </a:p>
          <a:p>
            <a:pPr marL="742950" indent="-742950">
              <a:buFontTx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acceptance for in-beam spectroscopy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two stage,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large bite</a:t>
            </a:r>
          </a:p>
          <a:p>
            <a:pPr marL="742950" indent="-74295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resolution particle spectroscopy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large p dispersion</a:t>
            </a:r>
          </a:p>
          <a:p>
            <a:pPr marL="742950" indent="-74295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Polarized RIB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rotatable stage</a:t>
            </a:r>
          </a:p>
          <a:p>
            <a:pPr marL="742950" indent="-74295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Fission fragment spectroscopy ?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GARIS mode,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2042" y="44624"/>
            <a:ext cx="9241632" cy="670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Establish an Extensive Inflight separators </a:t>
            </a:r>
          </a:p>
          <a:p>
            <a:pPr algn="ctr">
              <a:lnSpc>
                <a:spcPts val="3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 low energies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Primary beams     </a:t>
            </a:r>
          </a:p>
          <a:p>
            <a:pPr>
              <a:lnSpc>
                <a:spcPts val="24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- Ion Source		– intensity, species, emittance, 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- Accelerator 	– efficiency, emittance, flat-top mode,  </a:t>
            </a:r>
          </a:p>
          <a:p>
            <a:pPr>
              <a:lnSpc>
                <a:spcPts val="24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- beam line 	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efficiency, square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beams, emittance aperture </a:t>
            </a:r>
          </a:p>
          <a:p>
            <a:pPr>
              <a:lnSpc>
                <a:spcPts val="24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Production target    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indow-less prod. target w/fast flow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or plasma window target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production reactions and yields</a:t>
            </a:r>
          </a:p>
          <a:p>
            <a:pPr>
              <a:lnSpc>
                <a:spcPts val="24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Separator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- basic property	–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production/reaction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scheme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capture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reactions, fusion/fission residues,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     angular acceptance,  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 high-resolution spectrometer use, etc.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 room separation (room background)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- efficiency, acceptance, non-zero degree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producntion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(pol. RIB).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- purity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Wien filter or RF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deflector, parallel degrader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- RI beam property	– small spot size, parallel beam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   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higher order aberration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- RI beam monitor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fast, high eff. counter (PPAC, diamond, ..)	 </a:t>
            </a:r>
          </a:p>
          <a:p>
            <a:pPr>
              <a:lnSpc>
                <a:spcPts val="24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Experimental target/ detectors </a:t>
            </a:r>
          </a:p>
        </p:txBody>
      </p:sp>
    </p:spTree>
    <p:extLst>
      <p:ext uri="{BB962C8B-B14F-4D97-AF65-F5344CB8AC3E}">
        <p14:creationId xmlns:p14="http://schemas.microsoft.com/office/powerpoint/2010/main" val="27722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4213" y="246063"/>
            <a:ext cx="7772400" cy="7350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CRIB Project </a:t>
            </a:r>
            <a:r>
              <a:rPr lang="en-US" altLang="ja-JP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  <a:r>
              <a:rPr lang="en-US" altLang="ja-JP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utline</a:t>
            </a:r>
          </a:p>
        </p:txBody>
      </p:sp>
      <p:sp>
        <p:nvSpPr>
          <p:cNvPr id="4099" name="テキスト ボックス 7"/>
          <p:cNvSpPr txBox="1">
            <a:spLocks noChangeArrowheads="1"/>
          </p:cNvSpPr>
          <p:nvPr/>
        </p:nvSpPr>
        <p:spPr bwMode="auto">
          <a:xfrm>
            <a:off x="467544" y="1484784"/>
            <a:ext cx="85677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1997.4  CNS established.  New cyclotron facility planning started.</a:t>
            </a:r>
          </a:p>
          <a:p>
            <a:pPr eaLnBrk="1" hangingPunct="1"/>
            <a:r>
              <a:rPr lang="en-US" altLang="ja-JP" u="sng" dirty="0" smtClean="0"/>
              <a:t>1997    </a:t>
            </a:r>
            <a:r>
              <a:rPr lang="en-US" altLang="ja-JP" u="sng" dirty="0"/>
              <a:t>Design work for a low-energy RI beam facility started.</a:t>
            </a:r>
          </a:p>
          <a:p>
            <a:pPr eaLnBrk="1" hangingPunct="1"/>
            <a:r>
              <a:rPr lang="en-US" altLang="ja-JP" dirty="0"/>
              <a:t>1999.6   Project proposal submitted to </a:t>
            </a:r>
            <a:r>
              <a:rPr lang="en-US" altLang="ja-JP" dirty="0" smtClean="0"/>
              <a:t>RIKEN</a:t>
            </a:r>
          </a:p>
          <a:p>
            <a:pPr eaLnBrk="1" hangingPunct="1"/>
            <a:r>
              <a:rPr lang="en-US" altLang="ja-JP" dirty="0" smtClean="0"/>
              <a:t>1999.10   Shutdown the SF cyclotron</a:t>
            </a:r>
            <a:endParaRPr lang="en-US" altLang="ja-JP" dirty="0"/>
          </a:p>
          <a:p>
            <a:pPr eaLnBrk="1" hangingPunct="1"/>
            <a:r>
              <a:rPr lang="en-US" altLang="ja-JP" dirty="0"/>
              <a:t>2000.3   CNS moved to </a:t>
            </a:r>
            <a:r>
              <a:rPr lang="en-US" altLang="ja-JP" dirty="0" smtClean="0"/>
              <a:t>Wako for joint venture with RIKEN</a:t>
            </a:r>
            <a:endParaRPr lang="en-US" altLang="ja-JP" dirty="0"/>
          </a:p>
          <a:p>
            <a:pPr eaLnBrk="1" hangingPunct="1"/>
            <a:r>
              <a:rPr lang="en-US" altLang="ja-JP" u="sng" dirty="0"/>
              <a:t>2000    Installation of CRIB to E7 room</a:t>
            </a:r>
          </a:p>
          <a:p>
            <a:pPr eaLnBrk="1" hangingPunct="1"/>
            <a:r>
              <a:rPr lang="en-US" altLang="ja-JP" dirty="0"/>
              <a:t>2001.2   First Program advisory committee for CRIB</a:t>
            </a:r>
          </a:p>
          <a:p>
            <a:pPr eaLnBrk="1" hangingPunct="1"/>
            <a:r>
              <a:rPr lang="en-US" altLang="ja-JP" u="sng" dirty="0"/>
              <a:t>2001  	First beam to the production target</a:t>
            </a:r>
          </a:p>
          <a:p>
            <a:pPr eaLnBrk="1" hangingPunct="1"/>
            <a:r>
              <a:rPr lang="en-US" altLang="ja-JP" dirty="0"/>
              <a:t>2001 	Installation of Wien Filter</a:t>
            </a:r>
          </a:p>
          <a:p>
            <a:pPr eaLnBrk="1" hangingPunct="1"/>
            <a:r>
              <a:rPr lang="en-US" altLang="ja-JP" dirty="0"/>
              <a:t>            Installation of a window-less gas production target</a:t>
            </a:r>
          </a:p>
          <a:p>
            <a:pPr eaLnBrk="1" hangingPunct="1"/>
            <a:r>
              <a:rPr lang="en-US" altLang="ja-JP" dirty="0"/>
              <a:t>2001    Installation of flat-top acceleration mode for AVF cyclotron</a:t>
            </a:r>
          </a:p>
          <a:p>
            <a:pPr eaLnBrk="1" hangingPunct="1"/>
            <a:r>
              <a:rPr lang="en-US" altLang="ja-JP" u="sng" dirty="0"/>
              <a:t>2003    Completion of Wien Filter</a:t>
            </a:r>
          </a:p>
          <a:p>
            <a:pPr eaLnBrk="1" hangingPunct="1"/>
            <a:r>
              <a:rPr lang="en-US" altLang="ja-JP" dirty="0"/>
              <a:t>2007    Installation of a cryogenic production target</a:t>
            </a:r>
          </a:p>
          <a:p>
            <a:pPr eaLnBrk="1" hangingPunct="1"/>
            <a:r>
              <a:rPr lang="en-US" altLang="ja-JP" dirty="0"/>
              <a:t>2009    Installation of a non-destructive beam monitor</a:t>
            </a:r>
          </a:p>
          <a:p>
            <a:pPr eaLnBrk="1" hangingPunct="1"/>
            <a:endParaRPr lang="en-US" altLang="ja-JP" dirty="0"/>
          </a:p>
          <a:p>
            <a:pPr eaLnBrk="1" hangingPunct="1"/>
            <a:endParaRPr lang="ja-JP" altLang="en-US" dirty="0"/>
          </a:p>
        </p:txBody>
      </p:sp>
      <p:grpSp>
        <p:nvGrpSpPr>
          <p:cNvPr id="4100" name="グループ化 8"/>
          <p:cNvGrpSpPr>
            <a:grpSpLocks/>
          </p:cNvGrpSpPr>
          <p:nvPr/>
        </p:nvGrpSpPr>
        <p:grpSpPr bwMode="auto">
          <a:xfrm>
            <a:off x="323850" y="1268413"/>
            <a:ext cx="8569325" cy="71437"/>
            <a:chOff x="395288" y="1196975"/>
            <a:chExt cx="8569326" cy="71438"/>
          </a:xfrm>
        </p:grpSpPr>
        <p:sp>
          <p:nvSpPr>
            <p:cNvPr id="4101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02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07504" y="1147799"/>
            <a:ext cx="9073008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685249" y="6861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2014</a:t>
            </a:r>
            <a:endParaRPr 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25409" y="69269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2015</a:t>
            </a:r>
            <a:endParaRPr 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65569" y="69925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2016</a:t>
            </a:r>
            <a:endParaRPr 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05729" y="70581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2017</a:t>
            </a:r>
            <a:endParaRPr 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16416" y="71237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2018</a:t>
            </a:r>
            <a:endParaRPr 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51055" y="68613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2012</a:t>
            </a:r>
            <a:endParaRPr lang="en-US" sz="2400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698185" y="1700808"/>
            <a:ext cx="70215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375271" y="2204864"/>
            <a:ext cx="36510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131840" y="2996952"/>
            <a:ext cx="2894491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395536" y="5968443"/>
            <a:ext cx="705643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026331" y="2996952"/>
            <a:ext cx="3117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7451968" y="5968443"/>
            <a:ext cx="1728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317097" y="69269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2013</a:t>
            </a:r>
            <a:endParaRPr 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31840" y="1196752"/>
            <a:ext cx="2791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RISP construction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07044" y="1720134"/>
            <a:ext cx="377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SCL1 or SCL3 </a:t>
            </a:r>
            <a:r>
              <a:rPr lang="en-US" sz="2400" dirty="0" smtClean="0"/>
              <a:t>(18.5 MeV/u)</a:t>
            </a:r>
            <a:endParaRPr 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77164" y="2474893"/>
            <a:ext cx="3107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Recoil spectrometer</a:t>
            </a:r>
          </a:p>
          <a:p>
            <a:r>
              <a:rPr lang="en-US" sz="2800" dirty="0" smtClean="0"/>
              <a:t>Construction/tuning</a:t>
            </a:r>
            <a:endParaRPr lang="en-US" sz="28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16537" y="549806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ISOL</a:t>
            </a:r>
            <a:endParaRPr lang="en-US" sz="28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17524" y="2473732"/>
            <a:ext cx="1945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SIB/RIB exp.</a:t>
            </a:r>
            <a:endParaRPr 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530905" y="5498068"/>
            <a:ext cx="1355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RIB exp.</a:t>
            </a:r>
            <a:endParaRPr lang="en-US" sz="2800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2411760" y="5517232"/>
            <a:ext cx="28847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2347088" y="4922004"/>
            <a:ext cx="3262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Cyclotron installation</a:t>
            </a:r>
            <a:endParaRPr lang="en-US" sz="2800" dirty="0"/>
          </a:p>
        </p:txBody>
      </p:sp>
      <p:cxnSp>
        <p:nvCxnSpPr>
          <p:cNvPr id="40" name="直線コネクタ 39"/>
          <p:cNvCxnSpPr/>
          <p:nvPr/>
        </p:nvCxnSpPr>
        <p:spPr>
          <a:xfrm>
            <a:off x="969369" y="916966"/>
            <a:ext cx="0" cy="2308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411760" y="908720"/>
            <a:ext cx="0" cy="2308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854151" y="900474"/>
            <a:ext cx="0" cy="2308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5296542" y="908720"/>
            <a:ext cx="0" cy="2308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6738933" y="908720"/>
            <a:ext cx="0" cy="2308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8181324" y="908720"/>
            <a:ext cx="0" cy="2308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395536" y="4653136"/>
            <a:ext cx="705643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614098" y="4129916"/>
            <a:ext cx="3314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RIB exp. @other labs.</a:t>
            </a:r>
            <a:endParaRPr lang="en-US" sz="2800" dirty="0"/>
          </a:p>
        </p:txBody>
      </p:sp>
      <p:cxnSp>
        <p:nvCxnSpPr>
          <p:cNvPr id="55" name="直線矢印コネクタ 54"/>
          <p:cNvCxnSpPr/>
          <p:nvPr/>
        </p:nvCxnSpPr>
        <p:spPr>
          <a:xfrm flipV="1">
            <a:off x="2411760" y="3212978"/>
            <a:ext cx="0" cy="6480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1619672" y="3717032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Final design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984610" y="2996954"/>
            <a:ext cx="142715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1092676" y="2636912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Discussion/</a:t>
            </a:r>
          </a:p>
          <a:p>
            <a:r>
              <a:rPr lang="en-US" dirty="0" smtClean="0"/>
              <a:t>Producers</a:t>
            </a:r>
            <a:endParaRPr lang="en-US" dirty="0"/>
          </a:p>
        </p:txBody>
      </p:sp>
      <p:cxnSp>
        <p:nvCxnSpPr>
          <p:cNvPr id="47" name="直線コネクタ 46"/>
          <p:cNvCxnSpPr/>
          <p:nvPr/>
        </p:nvCxnSpPr>
        <p:spPr>
          <a:xfrm>
            <a:off x="2411760" y="3068960"/>
            <a:ext cx="71357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2319509" y="3226023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bidding</a:t>
            </a:r>
            <a:endParaRPr lang="en-US" sz="2000" dirty="0"/>
          </a:p>
        </p:txBody>
      </p:sp>
      <p:cxnSp>
        <p:nvCxnSpPr>
          <p:cNvPr id="54" name="直線コネクタ 53"/>
          <p:cNvCxnSpPr/>
          <p:nvPr/>
        </p:nvCxnSpPr>
        <p:spPr>
          <a:xfrm flipV="1">
            <a:off x="1680742" y="6309321"/>
            <a:ext cx="144459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1720412" y="6340678"/>
            <a:ext cx="217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Building construction</a:t>
            </a:r>
            <a:endParaRPr lang="en-US" dirty="0"/>
          </a:p>
        </p:txBody>
      </p:sp>
      <p:cxnSp>
        <p:nvCxnSpPr>
          <p:cNvPr id="58" name="直線矢印コネクタ 57"/>
          <p:cNvCxnSpPr/>
          <p:nvPr/>
        </p:nvCxnSpPr>
        <p:spPr>
          <a:xfrm flipV="1">
            <a:off x="971600" y="3212976"/>
            <a:ext cx="0" cy="64807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179512" y="3501008"/>
            <a:ext cx="170110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Basic design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61" name="直線矢印コネクタ 60"/>
          <p:cNvCxnSpPr/>
          <p:nvPr/>
        </p:nvCxnSpPr>
        <p:spPr>
          <a:xfrm flipV="1">
            <a:off x="6012160" y="3212976"/>
            <a:ext cx="0" cy="6480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1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1" grpId="0"/>
      <p:bldP spid="32" grpId="0"/>
      <p:bldP spid="34" grpId="0"/>
      <p:bldP spid="48" grpId="0"/>
      <p:bldP spid="56" grpId="0"/>
      <p:bldP spid="60" grpId="0"/>
      <p:bldP spid="49" grpId="0"/>
      <p:bldP spid="51" grpId="0"/>
      <p:bldP spid="5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0669" y="352580"/>
            <a:ext cx="3634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Construction work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68844" y="3305309"/>
            <a:ext cx="24230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Detailed drawings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Manufacturing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Setting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9872" y="2843644"/>
            <a:ext cx="49933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Separator</a:t>
            </a:r>
          </a:p>
          <a:p>
            <a:endParaRPr lang="en-US" sz="2000" b="1" dirty="0"/>
          </a:p>
          <a:p>
            <a:r>
              <a:rPr lang="en-US" sz="2000" b="1" dirty="0" smtClean="0"/>
              <a:t>                                                         Wien Filter</a:t>
            </a:r>
          </a:p>
          <a:p>
            <a:endParaRPr lang="en-US" sz="2000" b="1" dirty="0"/>
          </a:p>
          <a:p>
            <a:r>
              <a:rPr lang="en-US" sz="2000" b="1" dirty="0" smtClean="0"/>
              <a:t>                                                   Production target</a:t>
            </a:r>
          </a:p>
          <a:p>
            <a:endParaRPr lang="en-US" sz="2000" b="1" dirty="0"/>
          </a:p>
          <a:p>
            <a:r>
              <a:rPr lang="en-US" sz="2000" b="1" dirty="0" smtClean="0"/>
              <a:t>Control system 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971600" y="2492896"/>
            <a:ext cx="5040560" cy="2880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89976" y="2545864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Company 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300192" y="2996952"/>
            <a:ext cx="2070074" cy="862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角丸四角形 7"/>
          <p:cNvSpPr/>
          <p:nvPr/>
        </p:nvSpPr>
        <p:spPr>
          <a:xfrm>
            <a:off x="6300192" y="3951640"/>
            <a:ext cx="2070074" cy="738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08038" y="4320972"/>
            <a:ext cx="12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Company 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06370" y="3068960"/>
            <a:ext cx="126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Company B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95936" y="1556792"/>
            <a:ext cx="1885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Company 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11560" y="1553532"/>
            <a:ext cx="8136904" cy="4251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14379" y="388413"/>
            <a:ext cx="2733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In-house persons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5251251" y="851635"/>
            <a:ext cx="400869" cy="84358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5984299" y="970544"/>
            <a:ext cx="692725" cy="2962512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6677024" y="851635"/>
            <a:ext cx="343248" cy="2145317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4283968" y="904792"/>
            <a:ext cx="736872" cy="1938852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4882815" y="937075"/>
            <a:ext cx="368436" cy="3753229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4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69529" y="332656"/>
            <a:ext cx="7356501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Nuclear Physics Experiments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at KRS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Direct reaction study of stable/unstable nuclei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Resonant scattering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Elastic, rearrangement, capture</a:t>
            </a:r>
          </a:p>
          <a:p>
            <a:pPr marL="457200" indent="-457200">
              <a:buAutoNum type="arabicPeriod" startAt="3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Fusion/ Fission product spectroscopy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with in-beam spectroscopy</a:t>
            </a: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  New research domains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1467" y="6880155"/>
            <a:ext cx="776244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Priority setup for KRS project</a:t>
            </a: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Subjects, group</a:t>
            </a: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Group </a:t>
            </a: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 line of research activities and of building the groups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3789040"/>
            <a:ext cx="84178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We need to determine the basic functions;</a:t>
            </a:r>
          </a:p>
          <a:p>
            <a:pPr marL="742950" indent="-74295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 production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degrader, WF </a:t>
            </a:r>
          </a:p>
          <a:p>
            <a:pPr marL="742950" indent="-742950">
              <a:buFontTx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acceptance for in-beam spectroscopy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two stage,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large bite</a:t>
            </a:r>
          </a:p>
          <a:p>
            <a:pPr marL="742950" indent="-74295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resolution particle spectroscopy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large p dispersion</a:t>
            </a:r>
          </a:p>
          <a:p>
            <a:pPr marL="742950" indent="-74295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Polarized RIB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rotatable stage</a:t>
            </a:r>
          </a:p>
          <a:p>
            <a:pPr marL="742950" indent="-74295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Fission fragment spectroscopy ?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GARIS mode,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-252536" y="3501008"/>
            <a:ext cx="9793088" cy="12961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0539" y="2423790"/>
            <a:ext cx="3406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Need design study </a:t>
            </a:r>
          </a:p>
          <a:p>
            <a:r>
              <a:rPr lang="en-US" sz="3200" b="1" dirty="0" smtClean="0"/>
              <a:t>till 2013 February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403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47664" y="1452191"/>
            <a:ext cx="611661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If possible, concentrate the efforts </a:t>
            </a:r>
          </a:p>
          <a:p>
            <a:pPr algn="ctr"/>
            <a:r>
              <a:rPr lang="en-US" sz="3200" b="1" dirty="0" smtClean="0"/>
              <a:t>on the low energy part.</a:t>
            </a:r>
          </a:p>
          <a:p>
            <a:pPr algn="ctr"/>
            <a:endParaRPr lang="en-US" sz="3200" b="1" dirty="0"/>
          </a:p>
          <a:p>
            <a:pPr algn="ctr"/>
            <a:r>
              <a:rPr lang="ja-JP" altLang="en-US" sz="3200" b="1" dirty="0" smtClean="0"/>
              <a:t>↑</a:t>
            </a:r>
            <a:endParaRPr lang="en-US" altLang="ja-JP" sz="32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Research output</a:t>
            </a:r>
          </a:p>
          <a:p>
            <a:pPr algn="ctr"/>
            <a:r>
              <a:rPr lang="en-US" sz="3200" b="1" dirty="0" smtClean="0"/>
              <a:t>Man-power 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577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4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547664" y="1988840"/>
            <a:ext cx="6480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1691680" y="1700808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4572000" y="1700808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131840" y="1700808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012160" y="1700808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7452320" y="1700808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241236" y="1304917"/>
            <a:ext cx="90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</a:t>
            </a:r>
            <a:endParaRPr 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51162" y="2624628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Confirm</a:t>
            </a:r>
          </a:p>
          <a:p>
            <a:r>
              <a:rPr lang="en-US" dirty="0" smtClean="0"/>
              <a:t>basic design</a:t>
            </a:r>
            <a:endParaRPr 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67744" y="3789040"/>
            <a:ext cx="214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Technical discussions</a:t>
            </a:r>
          </a:p>
          <a:p>
            <a:r>
              <a:rPr lang="en-US" dirty="0" smtClean="0"/>
              <a:t>w/ Producers</a:t>
            </a:r>
            <a:endParaRPr 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23683" y="218707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Bidding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85271" y="4005064"/>
            <a:ext cx="121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Production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23382" y="4758536"/>
            <a:ext cx="125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Confirm</a:t>
            </a:r>
          </a:p>
          <a:p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18842" y="4119604"/>
            <a:ext cx="12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</a:t>
            </a: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1238366" y="2564904"/>
            <a:ext cx="1170524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2408890" y="3771690"/>
            <a:ext cx="1443030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408890" y="1988840"/>
            <a:ext cx="0" cy="244653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endCxn id="18" idx="0"/>
          </p:cNvCxnSpPr>
          <p:nvPr/>
        </p:nvCxnSpPr>
        <p:spPr>
          <a:xfrm>
            <a:off x="3851920" y="1988840"/>
            <a:ext cx="0" cy="276969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4067944" y="2566645"/>
            <a:ext cx="1091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Producer </a:t>
            </a:r>
          </a:p>
          <a:p>
            <a:r>
              <a:rPr lang="en-US" dirty="0" smtClean="0"/>
              <a:t>decided</a:t>
            </a:r>
            <a:endParaRPr lang="en-US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4572000" y="1955448"/>
            <a:ext cx="0" cy="219363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4572000" y="3781806"/>
            <a:ext cx="1800200" cy="7234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6372200" y="3933056"/>
            <a:ext cx="1080120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7452320" y="2867598"/>
            <a:ext cx="154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Tuning/testing</a:t>
            </a:r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7452320" y="2708500"/>
            <a:ext cx="1170524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7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8188" y="1889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Summary of Research Activities </a:t>
            </a:r>
            <a:br>
              <a:rPr lang="en-US" altLang="ja-JP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ja-JP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 CRIB and the Scope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476375" y="2489200"/>
            <a:ext cx="6551613" cy="258445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altLang="ja-JP" sz="3600" b="1" dirty="0" smtClean="0">
                <a:solidFill>
                  <a:srgbClr val="3333FF"/>
                </a:solidFill>
              </a:rPr>
              <a:t>Outline of CRIB project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altLang="ja-JP" sz="3600" b="1" dirty="0" smtClean="0">
                <a:solidFill>
                  <a:srgbClr val="3333FF"/>
                </a:solidFill>
              </a:rPr>
              <a:t>CRIB Facility and AVF Upgrade Project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3600" b="1" dirty="0" smtClean="0">
                <a:solidFill>
                  <a:srgbClr val="3333FF"/>
                </a:solidFill>
              </a:rPr>
              <a:t>3.  Research Programs at CRIB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3600" b="1" dirty="0" smtClean="0">
                <a:solidFill>
                  <a:srgbClr val="3333FF"/>
                </a:solidFill>
              </a:rPr>
              <a:t>4. </a:t>
            </a:r>
            <a:r>
              <a:rPr lang="ja-JP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ja-JP" sz="3600" b="1" dirty="0" smtClean="0">
                <a:solidFill>
                  <a:srgbClr val="3333FF"/>
                </a:solidFill>
              </a:rPr>
              <a:t>Possibilities </a:t>
            </a:r>
          </a:p>
        </p:txBody>
      </p:sp>
      <p:grpSp>
        <p:nvGrpSpPr>
          <p:cNvPr id="2052" name="グループ化 2"/>
          <p:cNvGrpSpPr>
            <a:grpSpLocks/>
          </p:cNvGrpSpPr>
          <p:nvPr/>
        </p:nvGrpSpPr>
        <p:grpSpPr bwMode="auto">
          <a:xfrm>
            <a:off x="395288" y="1700213"/>
            <a:ext cx="8569325" cy="71437"/>
            <a:chOff x="395288" y="1196975"/>
            <a:chExt cx="8569326" cy="71438"/>
          </a:xfrm>
        </p:grpSpPr>
        <p:sp>
          <p:nvSpPr>
            <p:cNvPr id="2054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u="sng"/>
            </a:p>
          </p:txBody>
        </p:sp>
        <p:sp>
          <p:nvSpPr>
            <p:cNvPr id="2055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8153400" y="6508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>
                <a:cs typeface="Times New Roman" pitchFamily="18" charset="0"/>
              </a:rPr>
              <a:t>2011.6</a:t>
            </a:r>
          </a:p>
        </p:txBody>
      </p:sp>
    </p:spTree>
    <p:extLst>
      <p:ext uri="{BB962C8B-B14F-4D97-AF65-F5344CB8AC3E}">
        <p14:creationId xmlns:p14="http://schemas.microsoft.com/office/powerpoint/2010/main" val="2513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1124744"/>
            <a:ext cx="899073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Make a nuclear astrophysics physics forum in the pacific rim</a:t>
            </a:r>
          </a:p>
          <a:p>
            <a:r>
              <a:rPr lang="en-US" altLang="ja-JP" sz="2800" dirty="0" smtClean="0"/>
              <a:t>based on CRIB, </a:t>
            </a:r>
            <a:r>
              <a:rPr lang="en-US" altLang="ja-JP" sz="2800" dirty="0" err="1" smtClean="0"/>
              <a:t>pelletron</a:t>
            </a:r>
            <a:r>
              <a:rPr lang="en-US" altLang="ja-JP" sz="2800" dirty="0" smtClean="0"/>
              <a:t> in Hanoi, </a:t>
            </a:r>
            <a:r>
              <a:rPr lang="en-US" altLang="ja-JP" sz="2800" dirty="0" err="1" smtClean="0"/>
              <a:t>KoRia</a:t>
            </a:r>
            <a:r>
              <a:rPr lang="en-US" altLang="ja-JP" sz="2800" dirty="0" smtClean="0"/>
              <a:t>, ….</a:t>
            </a:r>
          </a:p>
          <a:p>
            <a:endParaRPr kumimoji="1" lang="en-US" altLang="ja-JP" sz="2800" dirty="0"/>
          </a:p>
          <a:p>
            <a:r>
              <a:rPr lang="ja-JP" altLang="en-US" sz="2800" dirty="0" smtClean="0"/>
              <a:t>●　</a:t>
            </a:r>
            <a:r>
              <a:rPr lang="en-US" altLang="ja-JP" sz="2800" dirty="0" smtClean="0"/>
              <a:t>Exchange information and ideas</a:t>
            </a:r>
          </a:p>
          <a:p>
            <a:r>
              <a:rPr kumimoji="1" lang="ja-JP" altLang="en-US" sz="2800" dirty="0" smtClean="0"/>
              <a:t>●　</a:t>
            </a:r>
            <a:r>
              <a:rPr kumimoji="1" lang="en-US" altLang="ja-JP" sz="2800" dirty="0" smtClean="0"/>
              <a:t>M</a:t>
            </a:r>
            <a:r>
              <a:rPr lang="en-US" altLang="ja-JP" sz="2800" dirty="0" smtClean="0"/>
              <a:t>ake collaboration works</a:t>
            </a:r>
          </a:p>
          <a:p>
            <a:r>
              <a:rPr lang="ja-JP" altLang="en-US" sz="2800" dirty="0" smtClean="0"/>
              <a:t>●　</a:t>
            </a:r>
            <a:r>
              <a:rPr lang="en-US" altLang="ja-JP" sz="2800" dirty="0" smtClean="0"/>
              <a:t>Make a symposium</a:t>
            </a:r>
          </a:p>
          <a:p>
            <a:r>
              <a:rPr kumimoji="1" lang="ja-JP" altLang="en-US" sz="2800" dirty="0" smtClean="0"/>
              <a:t>●　</a:t>
            </a:r>
            <a:r>
              <a:rPr kumimoji="1" lang="en-US" altLang="ja-JP" sz="2800" dirty="0" smtClean="0"/>
              <a:t>Enhance the nuclear </a:t>
            </a:r>
            <a:r>
              <a:rPr kumimoji="1" lang="en-US" altLang="ja-JP" sz="2800" dirty="0" err="1" smtClean="0"/>
              <a:t>astrophyscs</a:t>
            </a:r>
            <a:r>
              <a:rPr kumimoji="1" lang="en-US" altLang="ja-JP" sz="2800" dirty="0" smtClean="0"/>
              <a:t> activities in the area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326181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481763" y="6932613"/>
            <a:ext cx="1905000" cy="457200"/>
          </a:xfrm>
        </p:spPr>
        <p:txBody>
          <a:bodyPr/>
          <a:lstStyle/>
          <a:p>
            <a:pPr>
              <a:defRPr/>
            </a:pPr>
            <a:fld id="{30AFE12C-38D3-4AD6-BDD6-74CBF5E73992}" type="slidenum">
              <a:rPr lang="en-US" altLang="ja-JP" smtClean="0"/>
              <a:pPr>
                <a:defRPr/>
              </a:pPr>
              <a:t>59</a:t>
            </a:fld>
            <a:endParaRPr lang="en-US" altLang="ja-JP"/>
          </a:p>
        </p:txBody>
      </p:sp>
      <p:pic>
        <p:nvPicPr>
          <p:cNvPr id="59395" name="図 2" descr="PI at F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55775"/>
            <a:ext cx="446563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図 3" descr="PI at F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22475"/>
            <a:ext cx="424815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6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547664" y="1988840"/>
            <a:ext cx="6480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1691680" y="1700808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4572000" y="1700808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131840" y="1700808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012160" y="1700808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7452320" y="1700808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812360" y="1516142"/>
            <a:ext cx="5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51162" y="2624628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Confirm</a:t>
            </a:r>
          </a:p>
          <a:p>
            <a:r>
              <a:rPr lang="en-US" dirty="0" smtClean="0"/>
              <a:t>basic design</a:t>
            </a:r>
            <a:endParaRPr 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67744" y="3789040"/>
            <a:ext cx="214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Technical discussions</a:t>
            </a:r>
          </a:p>
          <a:p>
            <a:r>
              <a:rPr lang="en-US" dirty="0" smtClean="0"/>
              <a:t>w/ Producers</a:t>
            </a:r>
            <a:endParaRPr 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06926" y="220486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Bidding</a:t>
            </a:r>
          </a:p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85271" y="4005064"/>
            <a:ext cx="121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Production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23382" y="4758536"/>
            <a:ext cx="125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Confirm</a:t>
            </a:r>
          </a:p>
          <a:p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18842" y="4119604"/>
            <a:ext cx="12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</a:t>
            </a: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1238366" y="2564904"/>
            <a:ext cx="1170524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2408890" y="3771690"/>
            <a:ext cx="1443030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408890" y="1988840"/>
            <a:ext cx="0" cy="244653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endCxn id="18" idx="0"/>
          </p:cNvCxnSpPr>
          <p:nvPr/>
        </p:nvCxnSpPr>
        <p:spPr>
          <a:xfrm>
            <a:off x="3851920" y="1988840"/>
            <a:ext cx="0" cy="276969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4067944" y="2566645"/>
            <a:ext cx="1091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Producer </a:t>
            </a:r>
          </a:p>
          <a:p>
            <a:r>
              <a:rPr lang="en-US" dirty="0" smtClean="0"/>
              <a:t>decided</a:t>
            </a:r>
            <a:endParaRPr lang="en-US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4572000" y="1955448"/>
            <a:ext cx="0" cy="219363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4572000" y="3781806"/>
            <a:ext cx="1800200" cy="7234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6012160" y="3933056"/>
            <a:ext cx="1440160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7452320" y="2867598"/>
            <a:ext cx="154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Tuning/testing</a:t>
            </a:r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7452320" y="2708500"/>
            <a:ext cx="1170524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7450174" y="1953027"/>
            <a:ext cx="0" cy="219363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9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A22BF-DA6D-41E8-8664-6ACEE46011EE}" type="slidenum">
              <a:rPr lang="en-US" altLang="ja-JP" smtClean="0"/>
              <a:pPr>
                <a:defRPr/>
              </a:pPr>
              <a:t>60</a:t>
            </a:fld>
            <a:endParaRPr lang="en-US" altLang="ja-JP"/>
          </a:p>
        </p:txBody>
      </p:sp>
      <p:pic>
        <p:nvPicPr>
          <p:cNvPr id="63491" name="図 2" descr="ap-ex-fu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09663"/>
            <a:ext cx="7129463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テキスト ボックス 3"/>
          <p:cNvSpPr txBox="1">
            <a:spLocks noChangeArrowheads="1"/>
          </p:cNvSpPr>
          <p:nvPr/>
        </p:nvSpPr>
        <p:spPr bwMode="auto">
          <a:xfrm>
            <a:off x="395288" y="188913"/>
            <a:ext cx="859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en-US" altLang="ja-JP" sz="4000"/>
              <a:t>21Na(a,p)24Mg Reaction Cross Sections</a:t>
            </a:r>
            <a:endParaRPr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10407534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タイトル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r>
              <a:rPr lang="en-US" altLang="ja-JP" smtClean="0"/>
              <a:t>21Na(a,p) Study</a:t>
            </a:r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35FC3-A01D-41CB-A1A3-FA32CFBDA9DE}" type="slidenum">
              <a:rPr lang="en-US" altLang="ja-JP" smtClean="0"/>
              <a:pPr>
                <a:defRPr/>
              </a:pPr>
              <a:t>61</a:t>
            </a:fld>
            <a:endParaRPr lang="en-US" altLang="ja-JP"/>
          </a:p>
        </p:txBody>
      </p:sp>
      <p:pic>
        <p:nvPicPr>
          <p:cNvPr id="65540" name="図 4" descr="21Na(a,p) from 24Mg(p,a)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88"/>
            <a:ext cx="8858250" cy="3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図 5" descr="alpha5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428875"/>
            <a:ext cx="46434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図 6" descr="alpha10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643438"/>
            <a:ext cx="4500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コネクタ 7"/>
          <p:cNvCxnSpPr/>
          <p:nvPr/>
        </p:nvCxnSpPr>
        <p:spPr bwMode="auto">
          <a:xfrm rot="16200000" flipV="1">
            <a:off x="2557463" y="3228975"/>
            <a:ext cx="360045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rot="16200000" flipV="1">
            <a:off x="3449637" y="3122613"/>
            <a:ext cx="395922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 rot="16200000" flipV="1">
            <a:off x="4055269" y="3159919"/>
            <a:ext cx="4319588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 rot="16200000" flipV="1">
            <a:off x="3113088" y="3281363"/>
            <a:ext cx="30607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5547" name="テキスト ボックス 12"/>
          <p:cNvSpPr txBox="1">
            <a:spLocks noChangeArrowheads="1"/>
          </p:cNvSpPr>
          <p:nvPr/>
        </p:nvSpPr>
        <p:spPr bwMode="auto">
          <a:xfrm>
            <a:off x="7215188" y="3286125"/>
            <a:ext cx="15779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en-US" altLang="ja-JP">
                <a:latin typeface="Symbol" pitchFamily="18" charset="2"/>
              </a:rPr>
              <a:t>Q</a:t>
            </a:r>
            <a:r>
              <a:rPr lang="en-US" altLang="ja-JP" baseline="-25000"/>
              <a:t>L</a:t>
            </a:r>
            <a:r>
              <a:rPr lang="en-US" altLang="ja-JP"/>
              <a:t>=0-5</a:t>
            </a:r>
            <a:r>
              <a:rPr lang="en-US" altLang="ja-JP" baseline="30000"/>
              <a:t>o</a:t>
            </a:r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r>
              <a:rPr lang="en-US" altLang="ja-JP">
                <a:latin typeface="Symbol" pitchFamily="18" charset="2"/>
              </a:rPr>
              <a:t>Q</a:t>
            </a:r>
            <a:r>
              <a:rPr lang="en-US" altLang="ja-JP" baseline="-25000"/>
              <a:t>L</a:t>
            </a:r>
            <a:r>
              <a:rPr lang="en-US" altLang="ja-JP"/>
              <a:t>=5-10</a:t>
            </a:r>
            <a:r>
              <a:rPr lang="en-US" altLang="ja-JP" baseline="30000"/>
              <a:t>o</a:t>
            </a:r>
          </a:p>
        </p:txBody>
      </p:sp>
      <p:sp>
        <p:nvSpPr>
          <p:cNvPr id="65548" name="テキスト ボックス 13"/>
          <p:cNvSpPr txBox="1">
            <a:spLocks noChangeArrowheads="1"/>
          </p:cNvSpPr>
          <p:nvPr/>
        </p:nvSpPr>
        <p:spPr bwMode="auto">
          <a:xfrm>
            <a:off x="1571625" y="0"/>
            <a:ext cx="28575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en-US" altLang="ja-JP" baseline="30000"/>
              <a:t>21</a:t>
            </a:r>
            <a:r>
              <a:rPr lang="en-US" altLang="ja-JP"/>
              <a:t>Na(</a:t>
            </a:r>
            <a:r>
              <a:rPr lang="en-US" altLang="ja-JP">
                <a:latin typeface="Symbol" pitchFamily="18" charset="2"/>
              </a:rPr>
              <a:t>a</a:t>
            </a:r>
            <a:r>
              <a:rPr lang="en-US" altLang="ja-JP"/>
              <a:t>,p</a:t>
            </a:r>
            <a:r>
              <a:rPr lang="en-US" altLang="ja-JP" baseline="-25000"/>
              <a:t>o</a:t>
            </a:r>
            <a:r>
              <a:rPr lang="en-US" altLang="ja-JP"/>
              <a:t>)</a:t>
            </a:r>
            <a:r>
              <a:rPr lang="en-US" altLang="ja-JP" baseline="30000"/>
              <a:t> 24</a:t>
            </a:r>
            <a:r>
              <a:rPr lang="en-US" altLang="ja-JP"/>
              <a:t>Mg</a:t>
            </a:r>
          </a:p>
          <a:p>
            <a:pPr eaLnBrk="1" hangingPunct="1"/>
            <a:r>
              <a:rPr lang="en-US" altLang="ja-JP" sz="2400"/>
              <a:t>(Gruhle, NPA286)</a:t>
            </a:r>
            <a:endParaRPr lang="ja-JP" altLang="en-US" sz="2400"/>
          </a:p>
        </p:txBody>
      </p:sp>
      <p:sp>
        <p:nvSpPr>
          <p:cNvPr id="65549" name="Rectangle 21"/>
          <p:cNvSpPr>
            <a:spLocks noChangeArrowheads="1"/>
          </p:cNvSpPr>
          <p:nvPr/>
        </p:nvSpPr>
        <p:spPr bwMode="auto">
          <a:xfrm>
            <a:off x="0" y="3571875"/>
            <a:ext cx="2714625" cy="1643063"/>
          </a:xfrm>
          <a:prstGeom prst="rect">
            <a:avLst/>
          </a:prstGeom>
          <a:solidFill>
            <a:srgbClr val="FFFFCC"/>
          </a:solidFill>
          <a:ln w="1905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5550" name="テキスト ボックス 14"/>
          <p:cNvSpPr txBox="1">
            <a:spLocks noChangeArrowheads="1"/>
          </p:cNvSpPr>
          <p:nvPr/>
        </p:nvSpPr>
        <p:spPr bwMode="auto">
          <a:xfrm>
            <a:off x="357188" y="4000500"/>
            <a:ext cx="2273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en-US" altLang="ja-JP" sz="4000" b="1" baseline="30000">
                <a:solidFill>
                  <a:schemeClr val="accent2"/>
                </a:solidFill>
              </a:rPr>
              <a:t>21</a:t>
            </a:r>
            <a:r>
              <a:rPr lang="en-US" altLang="ja-JP" sz="4000" b="1">
                <a:solidFill>
                  <a:schemeClr val="accent2"/>
                </a:solidFill>
              </a:rPr>
              <a:t>Na(</a:t>
            </a:r>
            <a:r>
              <a:rPr lang="en-US" altLang="ja-JP" sz="4000" b="1">
                <a:solidFill>
                  <a:schemeClr val="accent2"/>
                </a:solidFill>
                <a:latin typeface="Symbol" pitchFamily="18" charset="2"/>
              </a:rPr>
              <a:t>a,a</a:t>
            </a:r>
            <a:r>
              <a:rPr lang="en-US" altLang="ja-JP" sz="4000" b="1">
                <a:solidFill>
                  <a:schemeClr val="accent2"/>
                </a:solidFill>
              </a:rPr>
              <a:t>)</a:t>
            </a:r>
            <a:endParaRPr lang="ja-JP" altLang="en-US" sz="4000" b="1">
              <a:solidFill>
                <a:schemeClr val="accent2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 rot="19374283">
            <a:off x="4732338" y="4316413"/>
            <a:ext cx="244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HGP創英角ｺﾞｼｯｸUB" pitchFamily="50" charset="-128"/>
              </a:rPr>
              <a:t>Preliminary</a:t>
            </a:r>
          </a:p>
        </p:txBody>
      </p:sp>
      <p:sp>
        <p:nvSpPr>
          <p:cNvPr id="65552" name="テキスト ボックス 15"/>
          <p:cNvSpPr txBox="1">
            <a:spLocks noChangeArrowheads="1"/>
          </p:cNvSpPr>
          <p:nvPr/>
        </p:nvSpPr>
        <p:spPr bwMode="auto">
          <a:xfrm>
            <a:off x="285750" y="6072188"/>
            <a:ext cx="221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/>
            <a:r>
              <a:rPr lang="en-US" altLang="ja-JP"/>
              <a:t>Le/CRIB coll.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17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FDAB2-DEBF-47D2-A6EF-704788F882D8}" type="slidenum">
              <a:rPr lang="en-US" altLang="ja-JP" smtClean="0"/>
              <a:pPr>
                <a:defRPr/>
              </a:pPr>
              <a:t>62</a:t>
            </a:fld>
            <a:endParaRPr lang="en-US" altLang="ja-JP"/>
          </a:p>
        </p:txBody>
      </p:sp>
      <p:pic>
        <p:nvPicPr>
          <p:cNvPr id="60419" name="図 2" descr="a-res-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427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図 3" descr="a-res-ta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2924175"/>
            <a:ext cx="4676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01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8188" y="-1714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Summary of Research Activities </a:t>
            </a:r>
            <a:br>
              <a:rPr lang="en-US" altLang="ja-JP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ja-JP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 CRIB and the Scope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8496746" cy="5078313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altLang="ja-JP" b="1" dirty="0" smtClean="0">
                <a:solidFill>
                  <a:srgbClr val="3333FF"/>
                </a:solidFill>
              </a:rPr>
              <a:t>Outline of CRIB project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altLang="ja-JP" b="1" dirty="0" smtClean="0">
                <a:solidFill>
                  <a:srgbClr val="3333FF"/>
                </a:solidFill>
              </a:rPr>
              <a:t>CRIB Facility and AVF Upgrade Project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altLang="ja-JP" dirty="0" smtClean="0"/>
              <a:t>  - Ion Source development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/>
              <a:t>  - AVF development          (E &gt; 10 MeV/u,  and H=1, 3, K=45</a:t>
            </a:r>
            <a:r>
              <a:rPr lang="ja-JP" altLang="en-US" dirty="0" smtClean="0"/>
              <a:t>→</a:t>
            </a:r>
            <a:r>
              <a:rPr lang="en-US" altLang="ja-JP" dirty="0" smtClean="0"/>
              <a:t>79)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/>
              <a:t>  - Beam line development (</a:t>
            </a:r>
            <a:r>
              <a:rPr lang="en-US" altLang="ja-JP" dirty="0"/>
              <a:t>optimization </a:t>
            </a:r>
            <a:r>
              <a:rPr lang="en-US" altLang="ja-JP" dirty="0" smtClean="0"/>
              <a:t>+ non-destructive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                             beam monitoring)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/>
              <a:t>  - New cryogenic production target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/>
              <a:t>  - Wien filter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b="1" dirty="0" smtClean="0">
                <a:solidFill>
                  <a:srgbClr val="3333FF"/>
                </a:solidFill>
              </a:rPr>
              <a:t>3.  Research Programs at CRIB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/>
              <a:t>  - Nuclear Physics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/>
              <a:t> </a:t>
            </a:r>
            <a:r>
              <a:rPr lang="en-US" altLang="ja-JP" dirty="0" smtClean="0"/>
              <a:t>       Proton and alpha structures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/>
              <a:t>  - Nuclear Astrophysics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/>
              <a:t>     (</a:t>
            </a:r>
            <a:r>
              <a:rPr lang="en-US" altLang="ja-JP" dirty="0" err="1" smtClean="0"/>
              <a:t>a,p</a:t>
            </a:r>
            <a:r>
              <a:rPr lang="en-US" altLang="ja-JP" dirty="0" smtClean="0"/>
              <a:t>) direct measurements,  ANC and Trojan Horse Methods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/>
              <a:t>  - Applications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b="1" dirty="0" smtClean="0">
                <a:solidFill>
                  <a:srgbClr val="3333FF"/>
                </a:solidFill>
              </a:rPr>
              <a:t>4. Possibilities </a:t>
            </a:r>
          </a:p>
        </p:txBody>
      </p:sp>
      <p:grpSp>
        <p:nvGrpSpPr>
          <p:cNvPr id="3076" name="グループ化 2"/>
          <p:cNvGrpSpPr>
            <a:grpSpLocks/>
          </p:cNvGrpSpPr>
          <p:nvPr/>
        </p:nvGrpSpPr>
        <p:grpSpPr bwMode="auto">
          <a:xfrm>
            <a:off x="395288" y="1196975"/>
            <a:ext cx="8569325" cy="71438"/>
            <a:chOff x="395288" y="1196975"/>
            <a:chExt cx="8569326" cy="71438"/>
          </a:xfrm>
        </p:grpSpPr>
        <p:sp>
          <p:nvSpPr>
            <p:cNvPr id="3078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u="sng"/>
            </a:p>
          </p:txBody>
        </p:sp>
        <p:sp>
          <p:nvSpPr>
            <p:cNvPr id="3079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9396536" y="116632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 dirty="0">
                <a:cs typeface="Times New Roman" pitchFamily="18" charset="0"/>
              </a:rPr>
              <a:t>2011.6</a:t>
            </a:r>
          </a:p>
        </p:txBody>
      </p:sp>
    </p:spTree>
    <p:extLst>
      <p:ext uri="{BB962C8B-B14F-4D97-AF65-F5344CB8AC3E}">
        <p14:creationId xmlns:p14="http://schemas.microsoft.com/office/powerpoint/2010/main" val="23660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正方形/長方形 1"/>
          <p:cNvSpPr>
            <a:spLocks noChangeArrowheads="1"/>
          </p:cNvSpPr>
          <p:nvPr/>
        </p:nvSpPr>
        <p:spPr bwMode="auto">
          <a:xfrm>
            <a:off x="1979613" y="2060575"/>
            <a:ext cx="6443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4400" b="1">
                <a:solidFill>
                  <a:srgbClr val="3333FF"/>
                </a:solidFill>
              </a:rPr>
              <a:t>AVF Upgrade Project</a:t>
            </a:r>
          </a:p>
        </p:txBody>
      </p:sp>
    </p:spTree>
    <p:extLst>
      <p:ext uri="{BB962C8B-B14F-4D97-AF65-F5344CB8AC3E}">
        <p14:creationId xmlns:p14="http://schemas.microsoft.com/office/powerpoint/2010/main" val="6439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5808663"/>
            <a:ext cx="2133600" cy="47625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2F6B4CE2-8F36-4F19-A80F-5AE06B317476}" type="slidenum">
              <a:rPr lang="en-US" altLang="ja-JP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Direct Method with RI Beams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850" y="1196975"/>
            <a:ext cx="8474075" cy="308451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RIB intensities	</a:t>
            </a:r>
            <a:r>
              <a:rPr lang="en-US" altLang="ja-JP" sz="2800" b="1"/>
              <a:t>	</a:t>
            </a:r>
            <a:r>
              <a:rPr lang="en-US" altLang="ja-JP" sz="2800" b="1">
                <a:solidFill>
                  <a:schemeClr val="accent2"/>
                </a:solidFill>
              </a:rPr>
              <a:t>reaction type</a:t>
            </a:r>
          </a:p>
          <a:p>
            <a:pPr eaLnBrk="1" hangingPunct="1"/>
            <a:endParaRPr lang="en-US" altLang="ja-JP" b="1"/>
          </a:p>
          <a:p>
            <a:pPr eaLnBrk="1" hangingPunct="1"/>
            <a:r>
              <a:rPr lang="en-US" altLang="ja-JP" b="1"/>
              <a:t>10</a:t>
            </a:r>
            <a:r>
              <a:rPr lang="en-US" altLang="ja-JP" b="1" baseline="30000"/>
              <a:t>4</a:t>
            </a:r>
            <a:r>
              <a:rPr lang="en-US" altLang="ja-JP" b="1"/>
              <a:t> pps	  </a:t>
            </a:r>
            <a:r>
              <a:rPr lang="en-US" altLang="ja-JP" b="1">
                <a:sym typeface="Wingdings" pitchFamily="2" charset="2"/>
              </a:rPr>
              <a:t></a:t>
            </a:r>
            <a:r>
              <a:rPr lang="en-US" altLang="ja-JP" b="1"/>
              <a:t>	Resonant scattering w/thick target method</a:t>
            </a:r>
          </a:p>
          <a:p>
            <a:pPr eaLnBrk="1" hangingPunct="1"/>
            <a:r>
              <a:rPr lang="en-US" altLang="ja-JP" b="1"/>
              <a:t>			eg. </a:t>
            </a:r>
            <a:r>
              <a:rPr lang="en-US" altLang="ja-JP" b="1" baseline="30000"/>
              <a:t>22</a:t>
            </a:r>
            <a:r>
              <a:rPr lang="en-US" altLang="ja-JP" b="1"/>
              <a:t>Mg+p </a:t>
            </a:r>
          </a:p>
          <a:p>
            <a:pPr eaLnBrk="1" hangingPunct="1"/>
            <a:r>
              <a:rPr lang="en-US" altLang="ja-JP" b="1"/>
              <a:t>10</a:t>
            </a:r>
            <a:r>
              <a:rPr lang="en-US" altLang="ja-JP" b="1" baseline="30000"/>
              <a:t>6</a:t>
            </a:r>
            <a:r>
              <a:rPr lang="en-US" altLang="ja-JP" b="1"/>
              <a:t> pps	  </a:t>
            </a:r>
            <a:r>
              <a:rPr lang="en-US" altLang="ja-JP" b="1">
                <a:sym typeface="Wingdings" pitchFamily="2" charset="2"/>
              </a:rPr>
              <a:t></a:t>
            </a:r>
            <a:r>
              <a:rPr lang="en-US" altLang="ja-JP" b="1"/>
              <a:t>	Rearrangement reactions</a:t>
            </a:r>
          </a:p>
          <a:p>
            <a:pPr eaLnBrk="1" hangingPunct="1"/>
            <a:r>
              <a:rPr lang="en-US" altLang="ja-JP" b="1"/>
              <a:t>			eg. (</a:t>
            </a:r>
            <a:r>
              <a:rPr lang="en-US" altLang="ja-JP" b="1">
                <a:latin typeface="Symbol" pitchFamily="18" charset="2"/>
              </a:rPr>
              <a:t>a</a:t>
            </a:r>
            <a:r>
              <a:rPr lang="en-US" altLang="ja-JP" b="1"/>
              <a:t>,p), (</a:t>
            </a:r>
            <a:r>
              <a:rPr lang="en-US" altLang="ja-JP" b="1">
                <a:latin typeface="Symbol" pitchFamily="18" charset="2"/>
              </a:rPr>
              <a:t>a</a:t>
            </a:r>
            <a:r>
              <a:rPr lang="en-US" altLang="ja-JP" b="1"/>
              <a:t>,n), (d,p), . . . </a:t>
            </a:r>
          </a:p>
          <a:p>
            <a:pPr eaLnBrk="1" hangingPunct="1"/>
            <a:r>
              <a:rPr lang="en-US" altLang="ja-JP" b="1"/>
              <a:t>10</a:t>
            </a:r>
            <a:r>
              <a:rPr lang="en-US" altLang="ja-JP" b="1" baseline="30000"/>
              <a:t>8</a:t>
            </a:r>
            <a:r>
              <a:rPr lang="en-US" altLang="ja-JP" b="1"/>
              <a:t> pps	  </a:t>
            </a:r>
            <a:r>
              <a:rPr lang="en-US" altLang="ja-JP" b="1">
                <a:sym typeface="Wingdings" pitchFamily="2" charset="2"/>
              </a:rPr>
              <a:t></a:t>
            </a:r>
            <a:r>
              <a:rPr lang="en-US" altLang="ja-JP" b="1"/>
              <a:t>	(p,</a:t>
            </a:r>
            <a:r>
              <a:rPr lang="en-US" altLang="ja-JP" b="1">
                <a:latin typeface="Symbol" pitchFamily="18" charset="2"/>
              </a:rPr>
              <a:t>g</a:t>
            </a:r>
            <a:r>
              <a:rPr lang="en-US" altLang="ja-JP" b="1"/>
              <a:t>), (</a:t>
            </a:r>
            <a:r>
              <a:rPr lang="en-US" altLang="ja-JP" b="1">
                <a:latin typeface="Symbol" pitchFamily="18" charset="2"/>
              </a:rPr>
              <a:t>a,g</a:t>
            </a:r>
            <a:r>
              <a:rPr lang="en-US" altLang="ja-JP" b="1"/>
              <a:t>), . . .</a:t>
            </a:r>
          </a:p>
          <a:p>
            <a:pPr eaLnBrk="1" hangingPunct="1"/>
            <a:r>
              <a:rPr lang="en-US" altLang="ja-JP" b="1"/>
              <a:t> 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23850" y="1844675"/>
            <a:ext cx="8424863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1214438" y="4071938"/>
            <a:ext cx="7858125" cy="22463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rgbClr val="FF0000"/>
                </a:solidFill>
              </a:rPr>
              <a:t>Total system development=AVF Upgrade project</a:t>
            </a:r>
          </a:p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1. Ion source </a:t>
            </a:r>
            <a:r>
              <a:rPr lang="ja-JP" altLang="en-US" sz="2800" b="1">
                <a:solidFill>
                  <a:schemeClr val="accent2"/>
                </a:solidFill>
              </a:rPr>
              <a:t>　             </a:t>
            </a:r>
            <a:r>
              <a:rPr lang="en-US" altLang="ja-JP" sz="2800" b="1">
                <a:solidFill>
                  <a:schemeClr val="accent2"/>
                </a:solidFill>
              </a:rPr>
              <a:t>2. Accelerator</a:t>
            </a:r>
          </a:p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     </a:t>
            </a:r>
            <a:r>
              <a:rPr lang="en-US" altLang="ja-JP" sz="2000" b="1"/>
              <a:t>- SuperECR                                 - FT mode, Modify central region</a:t>
            </a:r>
            <a:r>
              <a:rPr lang="en-US" altLang="ja-JP" b="1"/>
              <a:t>  </a:t>
            </a:r>
          </a:p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3. Beam transport        4. Production target  </a:t>
            </a:r>
          </a:p>
          <a:p>
            <a:pPr eaLnBrk="1" hangingPunct="1"/>
            <a:r>
              <a:rPr lang="en-US" altLang="ja-JP" sz="2800" b="1">
                <a:solidFill>
                  <a:schemeClr val="accent2"/>
                </a:solidFill>
              </a:rPr>
              <a:t>5. Separator  </a:t>
            </a:r>
            <a:r>
              <a:rPr lang="en-US" altLang="ja-JP" sz="2000" b="1"/>
              <a:t>- Multipole element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93713" y="4294188"/>
            <a:ext cx="720725" cy="503237"/>
            <a:chOff x="521" y="3385"/>
            <a:chExt cx="454" cy="317"/>
          </a:xfrm>
        </p:grpSpPr>
        <p:sp>
          <p:nvSpPr>
            <p:cNvPr id="17419" name="Line 8"/>
            <p:cNvSpPr>
              <a:spLocks noChangeShapeType="1"/>
            </p:cNvSpPr>
            <p:nvPr/>
          </p:nvSpPr>
          <p:spPr bwMode="auto">
            <a:xfrm>
              <a:off x="521" y="3385"/>
              <a:ext cx="0" cy="3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9"/>
            <p:cNvSpPr>
              <a:spLocks noChangeShapeType="1"/>
            </p:cNvSpPr>
            <p:nvPr/>
          </p:nvSpPr>
          <p:spPr bwMode="auto">
            <a:xfrm>
              <a:off x="521" y="3702"/>
              <a:ext cx="45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6" name="グループ化 27"/>
          <p:cNvGrpSpPr>
            <a:grpSpLocks/>
          </p:cNvGrpSpPr>
          <p:nvPr/>
        </p:nvGrpSpPr>
        <p:grpSpPr bwMode="auto">
          <a:xfrm>
            <a:off x="323850" y="836613"/>
            <a:ext cx="8569325" cy="71437"/>
            <a:chOff x="395288" y="1196975"/>
            <a:chExt cx="8569326" cy="71438"/>
          </a:xfrm>
        </p:grpSpPr>
        <p:sp>
          <p:nvSpPr>
            <p:cNvPr id="17417" name="Rectangle 13"/>
            <p:cNvSpPr>
              <a:spLocks noChangeArrowheads="1"/>
            </p:cNvSpPr>
            <p:nvPr/>
          </p:nvSpPr>
          <p:spPr bwMode="auto">
            <a:xfrm>
              <a:off x="395288" y="1196975"/>
              <a:ext cx="8459788" cy="714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18" name="Line 14"/>
            <p:cNvSpPr>
              <a:spLocks noChangeShapeType="1"/>
            </p:cNvSpPr>
            <p:nvPr/>
          </p:nvSpPr>
          <p:spPr bwMode="auto">
            <a:xfrm>
              <a:off x="539551" y="1268413"/>
              <a:ext cx="842506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766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8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2237</Words>
  <Application>Microsoft Office PowerPoint</Application>
  <PresentationFormat>画面に合わせる (4:3)</PresentationFormat>
  <Paragraphs>846</Paragraphs>
  <Slides>62</Slides>
  <Notes>17</Notes>
  <HiddenSlides>0</HiddenSlides>
  <MMClips>1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4</vt:i4>
      </vt:variant>
      <vt:variant>
        <vt:lpstr>スライド タイトル</vt:lpstr>
      </vt:variant>
      <vt:variant>
        <vt:i4>62</vt:i4>
      </vt:variant>
    </vt:vector>
  </HeadingPairs>
  <TitlesOfParts>
    <vt:vector size="67" baseType="lpstr">
      <vt:lpstr>Office ​​テーマ</vt:lpstr>
      <vt:lpstr>Photo Magic ｲﾒｰｼﾞ</vt:lpstr>
      <vt:lpstr>Bitmap Image</vt:lpstr>
      <vt:lpstr>Drawing</vt:lpstr>
      <vt:lpstr>Equation.DSMT4</vt:lpstr>
      <vt:lpstr>PowerPoint プレゼンテーション</vt:lpstr>
      <vt:lpstr>PowerPoint プレゼンテーション</vt:lpstr>
      <vt:lpstr>PowerPoint プレゼンテーション</vt:lpstr>
      <vt:lpstr>CNS Facilities at RIKEN</vt:lpstr>
      <vt:lpstr>PowerPoint プレゼンテーション</vt:lpstr>
      <vt:lpstr>PowerPoint プレゼンテーション</vt:lpstr>
      <vt:lpstr>Summary of Research Activities  at CRIB and the Scope</vt:lpstr>
      <vt:lpstr>PowerPoint プレゼンテーション</vt:lpstr>
      <vt:lpstr>Direct Method with RI Beams</vt:lpstr>
      <vt:lpstr>PowerPoint プレゼンテーション</vt:lpstr>
      <vt:lpstr>Under AVF Upgrade Project</vt:lpstr>
      <vt:lpstr>Beam dynamics simulation through the AVF cyclotron</vt:lpstr>
      <vt:lpstr>PowerPoint プレゼンテーション</vt:lpstr>
      <vt:lpstr>CNS Facilities at RIKEN</vt:lpstr>
      <vt:lpstr>PowerPoint プレゼンテーション</vt:lpstr>
      <vt:lpstr>    RIB intensity to be obtained at CRIB</vt:lpstr>
      <vt:lpstr>Radioactiv Beams produced by CRIB (A&lt;20) - with room temperature target -</vt:lpstr>
      <vt:lpstr>PowerPoint プレゼンテーション</vt:lpstr>
      <vt:lpstr>Re-circulation cryogenic production target</vt:lpstr>
      <vt:lpstr>Circulation recovers the density loss</vt:lpstr>
      <vt:lpstr>PowerPoint プレゼンテーション</vt:lpstr>
      <vt:lpstr>21Na(a, p) reaction</vt:lpstr>
      <vt:lpstr>Early Stage of rp-Process</vt:lpstr>
      <vt:lpstr>PowerPoint プレゼンテーション</vt:lpstr>
      <vt:lpstr>PowerPoint プレゼンテーション</vt:lpstr>
      <vt:lpstr>21Na(a,p) Study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Levels for 21Na(a,p)</vt:lpstr>
      <vt:lpstr>PowerPoint プレゼンテーション</vt:lpstr>
      <vt:lpstr>PowerPoint プレゼンテーション</vt:lpstr>
      <vt:lpstr>Physics with Spin-Polarized Beam  and b-NMR</vt:lpstr>
      <vt:lpstr>17N b-NMR Spectrum</vt:lpstr>
      <vt:lpstr>PowerPoint プレゼンテーション</vt:lpstr>
      <vt:lpstr>PowerPoint プレゼンテーション</vt:lpstr>
      <vt:lpstr>PowerPoint プレゼンテーション</vt:lpstr>
      <vt:lpstr>Direct Method with RI Beams</vt:lpstr>
      <vt:lpstr>PowerPoint プレゼンテーション</vt:lpstr>
      <vt:lpstr>PowerPoint プレゼンテーション</vt:lpstr>
      <vt:lpstr>High T  rp-Process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 of Research Activities  at CRIB and the Scope</vt:lpstr>
      <vt:lpstr>PowerPoint プレゼンテーション</vt:lpstr>
      <vt:lpstr>PowerPoint プレゼンテーション</vt:lpstr>
      <vt:lpstr>PowerPoint プレゼンテーション</vt:lpstr>
      <vt:lpstr>21Na(a,p) Study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KUBONO-Shigeru</dc:creator>
  <cp:lastModifiedBy>KUBONO-Shigeru</cp:lastModifiedBy>
  <cp:revision>62</cp:revision>
  <cp:lastPrinted>2011-06-22T06:01:13Z</cp:lastPrinted>
  <dcterms:created xsi:type="dcterms:W3CDTF">2011-06-22T05:52:11Z</dcterms:created>
  <dcterms:modified xsi:type="dcterms:W3CDTF">2012-12-15T02:00:04Z</dcterms:modified>
</cp:coreProperties>
</file>