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73" r:id="rId4"/>
    <p:sldId id="274" r:id="rId5"/>
    <p:sldId id="278" r:id="rId6"/>
    <p:sldId id="268" r:id="rId7"/>
    <p:sldId id="258" r:id="rId8"/>
    <p:sldId id="260" r:id="rId9"/>
    <p:sldId id="261" r:id="rId10"/>
    <p:sldId id="262" r:id="rId11"/>
    <p:sldId id="263" r:id="rId12"/>
    <p:sldId id="266" r:id="rId13"/>
    <p:sldId id="267" r:id="rId14"/>
    <p:sldId id="277" r:id="rId15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32" y="-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82C98-306F-4010-BC3B-FF3FA13B91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577098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39A32-1C7B-4E33-86A4-A3865D386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74582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39A32-1C7B-4E33-86A4-A3865D386017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7" name="머리글 개체 틀 6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513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31F-EA59-44ED-8776-6F54ABC85C0E}" type="datetime1">
              <a:rPr lang="ko-KR" altLang="en-US" smtClean="0"/>
              <a:t>2012-12-16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F5BB-30D2-492F-AB66-9A9AE1C36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59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4FF6-F979-49C9-9544-66CFE19E3AB1}" type="datetime1">
              <a:rPr lang="ko-KR" altLang="en-US" smtClean="0"/>
              <a:t>2012-12-16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F5BB-30D2-492F-AB66-9A9AE1C36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285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2E4A-F58C-4109-B32B-4A34F1B259C6}" type="datetime1">
              <a:rPr lang="ko-KR" altLang="en-US" smtClean="0"/>
              <a:t>2012-12-16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F5BB-30D2-492F-AB66-9A9AE1C36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85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5EE7-9E5F-465A-86B3-40D706F335FE}" type="datetime1">
              <a:rPr lang="ko-KR" altLang="en-US" smtClean="0"/>
              <a:t>2012-12-16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F5BB-30D2-492F-AB66-9A9AE1C36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469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9B0-34C4-4817-BB09-4DA0728ED2D5}" type="datetime1">
              <a:rPr lang="ko-KR" altLang="en-US" smtClean="0"/>
              <a:t>2012-12-16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F5BB-30D2-492F-AB66-9A9AE1C36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41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94F3-CDDB-4DB3-9EF3-4CE677169749}" type="datetime1">
              <a:rPr lang="ko-KR" altLang="en-US" smtClean="0"/>
              <a:t>2012-12-16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F5BB-30D2-492F-AB66-9A9AE1C36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1F47-008D-42F2-A2C3-F54E6CB3CEC5}" type="datetime1">
              <a:rPr lang="ko-KR" altLang="en-US" smtClean="0"/>
              <a:t>2012-12-16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F5BB-30D2-492F-AB66-9A9AE1C36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76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BE1D-0A9E-49CF-A6D0-E3D9A3252138}" type="datetime1">
              <a:rPr lang="ko-KR" altLang="en-US" smtClean="0"/>
              <a:t>2012-12-16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F5BB-30D2-492F-AB66-9A9AE1C36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53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B48D-F56D-431C-88F8-48AE0BBEB4FF}" type="datetime1">
              <a:rPr lang="ko-KR" altLang="en-US" smtClean="0"/>
              <a:t>2012-12-16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F5BB-30D2-492F-AB66-9A9AE1C36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10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F201-C517-466D-B77C-F1DDE2A9B684}" type="datetime1">
              <a:rPr lang="ko-KR" altLang="en-US" smtClean="0"/>
              <a:t>2012-12-16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F5BB-30D2-492F-AB66-9A9AE1C36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068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D29E-A285-43C5-9203-70B0403E33B0}" type="datetime1">
              <a:rPr lang="ko-KR" altLang="en-US" smtClean="0"/>
              <a:t>2012-12-16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F5BB-30D2-492F-AB66-9A9AE1C36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46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AC700-7FA3-480D-80B8-1881D1ACFB6D}" type="datetime1">
              <a:rPr lang="ko-KR" altLang="en-US" smtClean="0"/>
              <a:t>2012-12-16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9F5BB-30D2-492F-AB66-9A9AE1C36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88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Simulation of the field map in the solenoid magnet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Do </a:t>
            </a:r>
            <a:r>
              <a:rPr lang="en-US" altLang="ko-KR" dirty="0" err="1" smtClean="0"/>
              <a:t>Gyun</a:t>
            </a:r>
            <a:r>
              <a:rPr lang="en-US" altLang="ko-KR" dirty="0" smtClean="0"/>
              <a:t> Kim (IBS)</a:t>
            </a:r>
          </a:p>
          <a:p>
            <a:r>
              <a:rPr lang="en-US" altLang="ko-KR" dirty="0" smtClean="0"/>
              <a:t>2012. 12. 16</a:t>
            </a:r>
          </a:p>
          <a:p>
            <a:r>
              <a:rPr lang="en-US" altLang="ko-KR" dirty="0" smtClean="0"/>
              <a:t>LAMPS Workshop 2012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107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B-field distribution (TPC)</a:t>
            </a:r>
            <a:endParaRPr lang="ko-KR" altLang="en-US" dirty="0"/>
          </a:p>
        </p:txBody>
      </p:sp>
      <p:pic>
        <p:nvPicPr>
          <p:cNvPr id="5122" name="Picture 2" descr="\\DGKIM02\Gyun_D\RISP(KoRIA)\Software\OPERA-3D\opera 2d\TPC solenoid\TPC_solenoid_1\T150W100H90_Bmod(TPC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160000"/>
            <a:ext cx="4045715" cy="37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DGKIM02\Gyun_D\RISP(KoRIA)\Software\OPERA-3D\opera 2d\TPC solenoid\TPC_solenoid_1\T150W100H20_Bmod(TPC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2160000"/>
            <a:ext cx="4045715" cy="37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440000"/>
            <a:ext cx="288000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Simple solenoid </a:t>
            </a:r>
          </a:p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with Return yoke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84" y="1440000"/>
            <a:ext cx="288000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Bumped Solenoid</a:t>
            </a:r>
          </a:p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with Return yoke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77" y="5949280"/>
            <a:ext cx="406633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l-GR" altLang="ko-KR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B~0.076 T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0000" y="5943458"/>
            <a:ext cx="406633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l-GR" altLang="ko-KR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B~0.012 T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53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B-field distribution (TPC)</a:t>
            </a:r>
            <a:endParaRPr lang="ko-KR" altLang="en-US" dirty="0"/>
          </a:p>
        </p:txBody>
      </p:sp>
      <p:pic>
        <p:nvPicPr>
          <p:cNvPr id="6147" name="Picture 3" descr="\\DGKIM02\Gyun_D\RISP(KoRIA)\Software\OPERA-3D\opera 2d\TPC solenoid\TPC_solenoid_1\T150W100H90_Bmod(TPC-Auto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31"/>
          <a:stretch/>
        </p:blipFill>
        <p:spPr bwMode="auto">
          <a:xfrm>
            <a:off x="0" y="2160000"/>
            <a:ext cx="2880000" cy="42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DGKIM02\Gyun_D\RISP(KoRIA)\Software\OPERA-3D\opera 2d\TPC solenoid\TPC_solenoid_1\T150W100H90_Br(TPC-Auto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31"/>
          <a:stretch/>
        </p:blipFill>
        <p:spPr bwMode="auto">
          <a:xfrm>
            <a:off x="6156176" y="2160000"/>
            <a:ext cx="2880000" cy="42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DGKIM02\Gyun_D\RISP(KoRIA)\Software\OPERA-3D\opera 2d\TPC solenoid\TPC_solenoid_1\T150W100H90_-Bz(TPC-Auto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32"/>
          <a:stretch/>
        </p:blipFill>
        <p:spPr bwMode="auto">
          <a:xfrm>
            <a:off x="3059832" y="2160000"/>
            <a:ext cx="2880000" cy="42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840" y="1556792"/>
            <a:ext cx="2880000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b="1" dirty="0" err="1" smtClean="0">
                <a:latin typeface="Arial" pitchFamily="34" charset="0"/>
                <a:cs typeface="Arial" pitchFamily="34" charset="0"/>
              </a:rPr>
              <a:t>Bmod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0.495~0.507 T</a:t>
            </a:r>
          </a:p>
          <a:p>
            <a:pPr algn="ctr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-53~64G (-1.1~1.3%)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4168" y="1556792"/>
            <a:ext cx="2880000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b="1" dirty="0" err="1" smtClean="0">
                <a:latin typeface="Arial" pitchFamily="34" charset="0"/>
                <a:cs typeface="Arial" pitchFamily="34" charset="0"/>
              </a:rPr>
              <a:t>Bz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0.495~0.507 T</a:t>
            </a:r>
          </a:p>
          <a:p>
            <a:pPr algn="ctr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-53~64G (-1.1~1.3%)</a:t>
            </a:r>
            <a:endParaRPr lang="ko-KR" alt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512" y="1556792"/>
            <a:ext cx="2880000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Br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-0.008~0.008 T</a:t>
            </a:r>
          </a:p>
          <a:p>
            <a:pPr algn="ctr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±80G (±1.6%)</a:t>
            </a:r>
            <a:endParaRPr lang="ko-KR" alt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6831" y="6504057"/>
            <a:ext cx="406633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1600" dirty="0" err="1" smtClean="0">
                <a:latin typeface="Arial" pitchFamily="34" charset="0"/>
                <a:cs typeface="Arial" pitchFamily="34" charset="0"/>
              </a:rPr>
              <a:t>Bcenter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: 0.5006 T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5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B-field distribution (</a:t>
            </a:r>
            <a:r>
              <a:rPr lang="en-US" altLang="ko-KR" dirty="0" err="1"/>
              <a:t>B</a:t>
            </a:r>
            <a:r>
              <a:rPr lang="en-US" altLang="ko-KR" dirty="0" err="1" smtClean="0"/>
              <a:t>mod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556792"/>
            <a:ext cx="4120644" cy="324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0" y="1556792"/>
            <a:ext cx="4126130" cy="324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334624"/>
              </p:ext>
            </p:extLst>
          </p:nvPr>
        </p:nvGraphicFramePr>
        <p:xfrm>
          <a:off x="360000" y="4949976"/>
          <a:ext cx="8374130" cy="1512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623"/>
                <a:gridCol w="2051097"/>
                <a:gridCol w="2052811"/>
                <a:gridCol w="2123599"/>
              </a:tblGrid>
              <a:tr h="6681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TPC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Simple solenoid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Simple solenoid </a:t>
                      </a:r>
                    </a:p>
                    <a:p>
                      <a:pPr algn="ctr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with Return yoke</a:t>
                      </a:r>
                      <a:endParaRPr lang="ko-KR" alt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Bumped Solenoid</a:t>
                      </a:r>
                    </a:p>
                    <a:p>
                      <a:pPr algn="ctr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with Return yoke</a:t>
                      </a:r>
                      <a:endParaRPr lang="ko-KR" alt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2000">
                <a:tc>
                  <a:txBody>
                    <a:bodyPr/>
                    <a:lstStyle/>
                    <a:p>
                      <a:pPr algn="ctr" latinLnBrk="1"/>
                      <a:r>
                        <a:rPr lang="el-GR" altLang="ko-KR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altLang="ko-KR" dirty="0" err="1" smtClean="0">
                          <a:latin typeface="Arial" pitchFamily="34" charset="0"/>
                          <a:cs typeface="Arial" pitchFamily="34" charset="0"/>
                        </a:rPr>
                        <a:t>Bmod</a:t>
                      </a:r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(R=0mm)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0.107 T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0.062 T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0.006 T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ko-KR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altLang="ko-KR" dirty="0" err="1" smtClean="0">
                          <a:latin typeface="Arial" pitchFamily="34" charset="0"/>
                          <a:cs typeface="Arial" pitchFamily="34" charset="0"/>
                        </a:rPr>
                        <a:t>Bmod</a:t>
                      </a:r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(R=500mm)</a:t>
                      </a:r>
                      <a:endParaRPr lang="ko-KR" alt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0.103 T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0.070 T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0.008 T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053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B-field distribution (</a:t>
            </a:r>
            <a:r>
              <a:rPr lang="en-US" altLang="ko-KR" dirty="0" err="1" smtClean="0"/>
              <a:t>Bz</a:t>
            </a:r>
            <a:r>
              <a:rPr lang="en-US" altLang="ko-KR" dirty="0" smtClean="0"/>
              <a:t>, Br)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26130" cy="325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556792"/>
            <a:ext cx="4126130" cy="325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015662"/>
              </p:ext>
            </p:extLst>
          </p:nvPr>
        </p:nvGraphicFramePr>
        <p:xfrm>
          <a:off x="360000" y="4949976"/>
          <a:ext cx="8374130" cy="1512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623"/>
                <a:gridCol w="2051097"/>
                <a:gridCol w="2052811"/>
                <a:gridCol w="2123599"/>
              </a:tblGrid>
              <a:tr h="6681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TPC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Simple solenoid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Simple solenoid </a:t>
                      </a:r>
                    </a:p>
                    <a:p>
                      <a:pPr algn="ctr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with Return yoke</a:t>
                      </a:r>
                      <a:endParaRPr lang="ko-KR" alt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Bumped Solenoid</a:t>
                      </a:r>
                    </a:p>
                    <a:p>
                      <a:pPr algn="ctr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with Return yoke</a:t>
                      </a:r>
                      <a:endParaRPr lang="ko-KR" alt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2000">
                <a:tc>
                  <a:txBody>
                    <a:bodyPr/>
                    <a:lstStyle/>
                    <a:p>
                      <a:pPr algn="ctr" latinLnBrk="1"/>
                      <a:r>
                        <a:rPr lang="el-GR" altLang="ko-KR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altLang="ko-KR" dirty="0" err="1" smtClean="0">
                          <a:latin typeface="Arial" pitchFamily="34" charset="0"/>
                          <a:cs typeface="Arial" pitchFamily="34" charset="0"/>
                        </a:rPr>
                        <a:t>Bz</a:t>
                      </a:r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(R=500mm)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0.110 T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0.072 T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0.008 T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ko-KR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Br </a:t>
                      </a:r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(R=500mm)</a:t>
                      </a:r>
                      <a:endParaRPr lang="ko-KR" alt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±0.076 T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±0.043 T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±0.008 T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053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Standard deviation of B-field can be reduced up to about 0.003 with return yoke and bump coil (</a:t>
            </a:r>
            <a:r>
              <a:rPr lang="el-GR" altLang="ko-KR" sz="2800" dirty="0" smtClean="0"/>
              <a:t>Δ</a:t>
            </a:r>
            <a:r>
              <a:rPr lang="en-US" altLang="ko-KR" sz="2800" dirty="0" smtClean="0"/>
              <a:t>B/B ~ 1.5%).</a:t>
            </a:r>
          </a:p>
          <a:p>
            <a:r>
              <a:rPr lang="en-US" altLang="ko-KR" sz="2800" dirty="0"/>
              <a:t>C</a:t>
            </a:r>
            <a:r>
              <a:rPr lang="en-US" altLang="ko-KR" sz="2800" dirty="0" smtClean="0"/>
              <a:t>ooling system and </a:t>
            </a:r>
            <a:r>
              <a:rPr lang="en-US" altLang="ko-KR" sz="2800" dirty="0"/>
              <a:t>s</a:t>
            </a:r>
            <a:r>
              <a:rPr lang="en-US" altLang="ko-KR" sz="2800" dirty="0" smtClean="0"/>
              <a:t>upporting structure should be considered. </a:t>
            </a:r>
          </a:p>
          <a:p>
            <a:r>
              <a:rPr lang="en-US" altLang="ko-KR" sz="2800" dirty="0" smtClean="0"/>
              <a:t>Magnet design should consider its technical realization.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0919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Solenoid (bump coil)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360000" y="1700808"/>
            <a:ext cx="4045715" cy="4497069"/>
            <a:chOff x="360000" y="1815788"/>
            <a:chExt cx="4045715" cy="4497069"/>
          </a:xfrm>
        </p:grpSpPr>
        <p:pic>
          <p:nvPicPr>
            <p:cNvPr id="3" name="그림 2" descr="D:\Gyun_D\RISP(KoRIA)\Software\OPERA-3D\opera 2d\TPC solenoid\BumpScan2(H200,W200)\Sol_bump_H0W0_Bmod(vector)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2520000"/>
              <a:ext cx="4045715" cy="3792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11560" y="1815788"/>
              <a:ext cx="367240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latin typeface="Arial" pitchFamily="34" charset="0"/>
                  <a:cs typeface="Arial" pitchFamily="34" charset="0"/>
                </a:rPr>
                <a:t>Solenoid (20mm*2000mm)</a:t>
              </a:r>
            </a:p>
            <a:p>
              <a:pPr algn="ctr"/>
              <a:r>
                <a:rPr lang="en-US" altLang="ko-KR" dirty="0" smtClean="0">
                  <a:latin typeface="Arial" pitchFamily="34" charset="0"/>
                  <a:cs typeface="Arial" pitchFamily="34" charset="0"/>
                </a:rPr>
                <a:t>(J: 100 A/mm</a:t>
              </a:r>
              <a:r>
                <a:rPr lang="en-US" altLang="ko-KR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altLang="ko-KR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4680000" y="1700808"/>
            <a:ext cx="4045715" cy="4497069"/>
            <a:chOff x="4680000" y="1815788"/>
            <a:chExt cx="4045715" cy="4497069"/>
          </a:xfrm>
        </p:grpSpPr>
        <p:pic>
          <p:nvPicPr>
            <p:cNvPr id="4" name="그림 3" descr="D:\Gyun_D\RISP(KoRIA)\Software\OPERA-3D\opera 2d\TPC solenoid\BumpScan5(Opimum)\Sol_Bump_H100W180_Bmo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000" y="2520000"/>
              <a:ext cx="4045715" cy="3792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932040" y="1815788"/>
              <a:ext cx="367240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latin typeface="Arial" pitchFamily="34" charset="0"/>
                  <a:cs typeface="Arial" pitchFamily="34" charset="0"/>
                </a:rPr>
                <a:t>Solenoid with Bump coil</a:t>
              </a:r>
            </a:p>
            <a:p>
              <a:pPr algn="ctr"/>
              <a:r>
                <a:rPr lang="en-US" altLang="ko-KR" dirty="0" smtClean="0">
                  <a:latin typeface="Arial" pitchFamily="34" charset="0"/>
                  <a:cs typeface="Arial" pitchFamily="34" charset="0"/>
                </a:rPr>
                <a:t>(Hb:100mm, Wb:180mm)</a:t>
              </a:r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02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Field uniformity (Bump coil)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126130" cy="3248231"/>
          </a:xfrm>
          <a:prstGeom prst="rect">
            <a:avLst/>
          </a:prstGeom>
          <a:noFill/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700808"/>
            <a:ext cx="4126130" cy="32482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5" y="5201490"/>
            <a:ext cx="8374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As the height of bump coil increases,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o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ptimized width of bump coil decreases.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Standard deviation of B-field in the TPC region decreases with increasing height of bump coil.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2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Field uniformity (Iron plate)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91" y="1764070"/>
            <a:ext cx="4584589" cy="36091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5" y="5662989"/>
            <a:ext cx="837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Standard deviation of B-field in the TPC region decreases with increasing thickness of iron plate and decreasing radius of hole of iron plate.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그림 5" descr="D:\Gyun_D\RISP(KoRIA)\Software\OPERA-3D\opera 2d\TPC solenoid\Sol_Iron_Bump\Sol_Iron_Bump_Opti_H150R100BH100BW9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5" y="1620000"/>
            <a:ext cx="4045715" cy="3792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02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Field distribution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79334"/>
            <a:ext cx="28800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Simple Solenoid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0000" y="1440000"/>
            <a:ext cx="288000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Simple solenoid </a:t>
            </a:r>
          </a:p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with Return yoke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496" y="1440000"/>
            <a:ext cx="288000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Bumped Solenoid</a:t>
            </a:r>
          </a:p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with Return yoke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\\DGKIM02\Gyun_D\RISP(KoRIA)\Software\OPERA-3D\opera 2d\TPC solenoid\TPC_solenoid_1\T150W100H90_BmodVecto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32"/>
          <a:stretch/>
        </p:blipFill>
        <p:spPr bwMode="auto">
          <a:xfrm>
            <a:off x="6012160" y="2160000"/>
            <a:ext cx="2880000" cy="42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GKIM02\Gyun_D\RISP(KoRIA)\Software\OPERA-3D\opera 2d\TPC solenoid\TPC_solenoid_1\SolenoidOnly_BmodVecto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32"/>
          <a:stretch/>
        </p:blipFill>
        <p:spPr bwMode="auto">
          <a:xfrm>
            <a:off x="0" y="2160000"/>
            <a:ext cx="2880000" cy="42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DGKIM02\Gyun_D\RISP(KoRIA)\Software\OPERA-3D\opera 2d\TPC solenoid\TPC_solenoid_1\T150W100H20_BmodVecto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32"/>
          <a:stretch/>
        </p:blipFill>
        <p:spPr bwMode="auto">
          <a:xfrm>
            <a:off x="2987824" y="2160000"/>
            <a:ext cx="2880000" cy="42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4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Solenoid magnet design</a:t>
            </a:r>
            <a:endParaRPr lang="ko-KR" altLang="en-US" dirty="0"/>
          </a:p>
        </p:txBody>
      </p:sp>
      <p:pic>
        <p:nvPicPr>
          <p:cNvPr id="7170" name="Picture 2" descr="\\DGKIM02\Gyun_D\RISP(KoRIA)\Software\OPERA-3D\opera 3d\TPC Solenoid 02\TPC_Solenoid01_T150W100H90_19A(3D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19492"/>
          <a:stretch/>
        </p:blipFill>
        <p:spPr bwMode="auto">
          <a:xfrm>
            <a:off x="611560" y="1911670"/>
            <a:ext cx="3600000" cy="43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3815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351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B-field uniformity</a:t>
            </a:r>
            <a:endParaRPr lang="ko-KR" altLang="en-US" dirty="0"/>
          </a:p>
        </p:txBody>
      </p:sp>
      <p:grpSp>
        <p:nvGrpSpPr>
          <p:cNvPr id="22" name="그룹 21"/>
          <p:cNvGrpSpPr/>
          <p:nvPr/>
        </p:nvGrpSpPr>
        <p:grpSpPr>
          <a:xfrm>
            <a:off x="385488" y="1487784"/>
            <a:ext cx="4126130" cy="3248231"/>
            <a:chOff x="385488" y="1847824"/>
            <a:chExt cx="4126130" cy="324823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88" y="1847824"/>
              <a:ext cx="4126130" cy="3248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모서리가 둥근 사각형 설명선 9"/>
            <p:cNvSpPr/>
            <p:nvPr/>
          </p:nvSpPr>
          <p:spPr>
            <a:xfrm>
              <a:off x="1061652" y="4149080"/>
              <a:ext cx="648072" cy="360039"/>
            </a:xfrm>
            <a:prstGeom prst="wedgeRoundRectCallout">
              <a:avLst>
                <a:gd name="adj1" fmla="val 35073"/>
                <a:gd name="adj2" fmla="val -117184"/>
                <a:gd name="adj3" fmla="val 16667"/>
              </a:avLst>
            </a:prstGeom>
            <a:noFill/>
            <a:ln w="158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" rIns="0" bIns="18000" rtlCol="0" anchor="ctr"/>
            <a:lstStyle/>
            <a:p>
              <a:pPr algn="ctr"/>
              <a:r>
                <a:rPr lang="en-US" altLang="ko-KR" sz="1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Wb</a:t>
              </a: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=200</a:t>
              </a:r>
            </a:p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Hb:56~58</a:t>
              </a:r>
              <a:endParaRPr lang="ko-KR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모서리가 둥근 사각형 설명선 11"/>
            <p:cNvSpPr/>
            <p:nvPr/>
          </p:nvSpPr>
          <p:spPr>
            <a:xfrm>
              <a:off x="1809818" y="3108901"/>
              <a:ext cx="648072" cy="360039"/>
            </a:xfrm>
            <a:prstGeom prst="wedgeRoundRectCallout">
              <a:avLst>
                <a:gd name="adj1" fmla="val -83394"/>
                <a:gd name="adj2" fmla="val 84077"/>
                <a:gd name="adj3" fmla="val 1666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" rIns="0" bIns="18000" rtlCol="0" anchor="ctr"/>
            <a:lstStyle/>
            <a:p>
              <a:pPr algn="ctr"/>
              <a:r>
                <a:rPr lang="en-US" altLang="ko-KR" sz="1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Wb</a:t>
              </a: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=150</a:t>
              </a:r>
            </a:p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Hb:67~69</a:t>
              </a:r>
              <a:endParaRPr lang="ko-KR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모서리가 둥근 사각형 설명선 12"/>
            <p:cNvSpPr/>
            <p:nvPr/>
          </p:nvSpPr>
          <p:spPr>
            <a:xfrm>
              <a:off x="1836317" y="2445495"/>
              <a:ext cx="648072" cy="360039"/>
            </a:xfrm>
            <a:prstGeom prst="wedgeRoundRectCallout">
              <a:avLst>
                <a:gd name="adj1" fmla="val -112678"/>
                <a:gd name="adj2" fmla="val 103245"/>
                <a:gd name="adj3" fmla="val 1666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" rIns="0" bIns="18000" rtlCol="0" anchor="ctr"/>
            <a:lstStyle/>
            <a:p>
              <a:pPr algn="ctr"/>
              <a:r>
                <a:rPr lang="en-US" altLang="ko-KR" sz="1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Wb</a:t>
              </a: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=100</a:t>
              </a:r>
            </a:p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Hb:90~94</a:t>
              </a:r>
              <a:endParaRPr lang="ko-KR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15444" y="4221088"/>
              <a:ext cx="180000" cy="180000"/>
            </a:xfrm>
            <a:prstGeom prst="ellipse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2061866" y="4249966"/>
              <a:ext cx="180000" cy="180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2619158" y="4266236"/>
              <a:ext cx="216000" cy="2160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644008" y="1484784"/>
            <a:ext cx="4120644" cy="3248231"/>
            <a:chOff x="4644008" y="1917376"/>
            <a:chExt cx="4120644" cy="324823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917376"/>
              <a:ext cx="4120644" cy="3248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모서리가 둥근 사각형 설명선 13"/>
            <p:cNvSpPr/>
            <p:nvPr/>
          </p:nvSpPr>
          <p:spPr>
            <a:xfrm>
              <a:off x="5317958" y="4224960"/>
              <a:ext cx="648072" cy="360039"/>
            </a:xfrm>
            <a:prstGeom prst="wedgeRoundRectCallout">
              <a:avLst>
                <a:gd name="adj1" fmla="val 32411"/>
                <a:gd name="adj2" fmla="val -114788"/>
                <a:gd name="adj3" fmla="val 16667"/>
              </a:avLst>
            </a:prstGeom>
            <a:noFill/>
            <a:ln w="158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" rIns="0" bIns="18000" rtlCol="0" anchor="ctr"/>
            <a:lstStyle/>
            <a:p>
              <a:pPr algn="ctr"/>
              <a:r>
                <a:rPr lang="en-US" altLang="ko-KR" sz="1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Wb</a:t>
              </a: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=200</a:t>
              </a:r>
            </a:p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Hb:59~61</a:t>
              </a:r>
              <a:endParaRPr lang="ko-KR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모서리가 둥근 사각형 설명선 14"/>
            <p:cNvSpPr/>
            <p:nvPr/>
          </p:nvSpPr>
          <p:spPr>
            <a:xfrm>
              <a:off x="6031620" y="3227911"/>
              <a:ext cx="648072" cy="360039"/>
            </a:xfrm>
            <a:prstGeom prst="wedgeRoundRectCallout">
              <a:avLst>
                <a:gd name="adj1" fmla="val -80732"/>
                <a:gd name="adj2" fmla="val 86473"/>
                <a:gd name="adj3" fmla="val 1666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" rIns="0" bIns="18000" rtlCol="0" anchor="ctr"/>
            <a:lstStyle/>
            <a:p>
              <a:pPr algn="ctr"/>
              <a:r>
                <a:rPr lang="en-US" altLang="ko-KR" sz="1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Wb</a:t>
              </a: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=150</a:t>
              </a:r>
            </a:p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Hb:70~74</a:t>
              </a:r>
              <a:endParaRPr lang="ko-KR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모서리가 둥근 사각형 설명선 15"/>
            <p:cNvSpPr/>
            <p:nvPr/>
          </p:nvSpPr>
          <p:spPr>
            <a:xfrm>
              <a:off x="6092623" y="2472645"/>
              <a:ext cx="648072" cy="360039"/>
            </a:xfrm>
            <a:prstGeom prst="wedgeRoundRectCallout">
              <a:avLst>
                <a:gd name="adj1" fmla="val -127320"/>
                <a:gd name="adj2" fmla="val 141581"/>
                <a:gd name="adj3" fmla="val 1666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" rIns="0" bIns="18000" rtlCol="0" anchor="ctr"/>
            <a:lstStyle/>
            <a:p>
              <a:pPr algn="ctr"/>
              <a:r>
                <a:rPr lang="en-US" altLang="ko-KR" sz="1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Wb</a:t>
              </a: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=100</a:t>
              </a:r>
            </a:p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Hb:94~99</a:t>
              </a:r>
              <a:endParaRPr lang="ko-KR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6135924" y="4166332"/>
              <a:ext cx="180000" cy="180000"/>
            </a:xfrm>
            <a:prstGeom prst="ellipse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416850" y="4212462"/>
              <a:ext cx="180000" cy="180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982768" y="4237358"/>
              <a:ext cx="216000" cy="2160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644008" y="5120024"/>
            <a:ext cx="4126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Standard deviation of B-field in the TPC region decreases with increasing thickness of return yoke and decreasing width of bump coil with optimized bump height.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97650"/>
              </p:ext>
            </p:extLst>
          </p:nvPr>
        </p:nvGraphicFramePr>
        <p:xfrm>
          <a:off x="381235" y="5184224"/>
          <a:ext cx="4130384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596"/>
                <a:gridCol w="1032596"/>
                <a:gridCol w="1032596"/>
                <a:gridCol w="1032596"/>
              </a:tblGrid>
              <a:tr h="256956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T100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T150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T200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69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W100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3.49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3.29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3.29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69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W150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3.80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3.79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69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4.57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4.38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4.37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99592" y="4869160"/>
            <a:ext cx="3079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Minimum STD of B-field (*10</a:t>
            </a:r>
            <a:r>
              <a:rPr lang="en-US" altLang="ko-KR" sz="1600" baseline="30000" dirty="0" smtClean="0">
                <a:latin typeface="Arial" pitchFamily="34" charset="0"/>
                <a:cs typeface="Arial" pitchFamily="34" charset="0"/>
              </a:rPr>
              <a:t>-3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5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B-field (center, coil)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4622334" y="1775223"/>
            <a:ext cx="4126130" cy="3248231"/>
            <a:chOff x="4262294" y="2564904"/>
            <a:chExt cx="4126130" cy="3248231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294" y="2564904"/>
              <a:ext cx="4126130" cy="3248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타원 9"/>
            <p:cNvSpPr/>
            <p:nvPr/>
          </p:nvSpPr>
          <p:spPr>
            <a:xfrm>
              <a:off x="5646494" y="4055340"/>
              <a:ext cx="180000" cy="180000"/>
            </a:xfrm>
            <a:prstGeom prst="ellipse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5891396" y="3859568"/>
              <a:ext cx="180000" cy="180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6473086" y="369680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모서리가 둥근 사각형 설명선 16"/>
            <p:cNvSpPr/>
            <p:nvPr/>
          </p:nvSpPr>
          <p:spPr>
            <a:xfrm>
              <a:off x="4860032" y="3619146"/>
              <a:ext cx="648072" cy="360039"/>
            </a:xfrm>
            <a:prstGeom prst="wedgeRoundRectCallout">
              <a:avLst>
                <a:gd name="adj1" fmla="val 77668"/>
                <a:gd name="adj2" fmla="val 69701"/>
                <a:gd name="adj3" fmla="val 16667"/>
              </a:avLst>
            </a:prstGeom>
            <a:noFill/>
            <a:ln w="158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" rIns="0" bIns="18000" rtlCol="0" anchor="ctr"/>
            <a:lstStyle/>
            <a:p>
              <a:pPr algn="ctr"/>
              <a:r>
                <a:rPr lang="en-US" altLang="ko-KR" sz="1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Wb</a:t>
              </a: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=200</a:t>
              </a:r>
            </a:p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0.82 T</a:t>
              </a:r>
              <a:endParaRPr lang="ko-KR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모서리가 둥근 사각형 설명선 17"/>
            <p:cNvSpPr/>
            <p:nvPr/>
          </p:nvSpPr>
          <p:spPr>
            <a:xfrm>
              <a:off x="5668661" y="4365104"/>
              <a:ext cx="648072" cy="360039"/>
            </a:xfrm>
            <a:prstGeom prst="wedgeRoundRectCallout">
              <a:avLst>
                <a:gd name="adj1" fmla="val 8451"/>
                <a:gd name="adj2" fmla="val -148333"/>
                <a:gd name="adj3" fmla="val 1666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" rIns="0" bIns="18000" rtlCol="0" anchor="ctr"/>
            <a:lstStyle/>
            <a:p>
              <a:pPr algn="ctr"/>
              <a:r>
                <a:rPr lang="en-US" altLang="ko-KR" sz="1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Wb</a:t>
              </a: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=150</a:t>
              </a:r>
            </a:p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0.86 T</a:t>
              </a:r>
              <a:endParaRPr lang="ko-KR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모서리가 둥근 사각형 설명선 18"/>
            <p:cNvSpPr/>
            <p:nvPr/>
          </p:nvSpPr>
          <p:spPr>
            <a:xfrm>
              <a:off x="6581086" y="3983754"/>
              <a:ext cx="648072" cy="360039"/>
            </a:xfrm>
            <a:prstGeom prst="wedgeRoundRectCallout">
              <a:avLst>
                <a:gd name="adj1" fmla="val -44793"/>
                <a:gd name="adj2" fmla="val -69265"/>
                <a:gd name="adj3" fmla="val 1666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" rIns="0" bIns="18000" rtlCol="0" anchor="ctr"/>
            <a:lstStyle/>
            <a:p>
              <a:pPr algn="ctr"/>
              <a:r>
                <a:rPr lang="en-US" altLang="ko-KR" sz="1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Wb</a:t>
              </a: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=100</a:t>
              </a:r>
            </a:p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0.89 T</a:t>
              </a:r>
              <a:endParaRPr lang="ko-KR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396000" y="1771200"/>
            <a:ext cx="4126130" cy="3248231"/>
            <a:chOff x="396000" y="1771200"/>
            <a:chExt cx="4126130" cy="3248231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0" y="1771200"/>
              <a:ext cx="4126130" cy="3248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타원 6"/>
            <p:cNvSpPr/>
            <p:nvPr/>
          </p:nvSpPr>
          <p:spPr>
            <a:xfrm>
              <a:off x="1775285" y="3630179"/>
              <a:ext cx="180000" cy="180000"/>
            </a:xfrm>
            <a:prstGeom prst="ellipse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2034439" y="3654577"/>
              <a:ext cx="180000" cy="180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2612007" y="3647455"/>
              <a:ext cx="216000" cy="2160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모서리가 둥근 사각형 설명선 21"/>
            <p:cNvSpPr/>
            <p:nvPr/>
          </p:nvSpPr>
          <p:spPr>
            <a:xfrm>
              <a:off x="1043608" y="3212976"/>
              <a:ext cx="648072" cy="360039"/>
            </a:xfrm>
            <a:prstGeom prst="wedgeRoundRectCallout">
              <a:avLst>
                <a:gd name="adj1" fmla="val 76337"/>
                <a:gd name="adj2" fmla="val 67305"/>
                <a:gd name="adj3" fmla="val 16667"/>
              </a:avLst>
            </a:prstGeom>
            <a:noFill/>
            <a:ln w="158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" rIns="0" bIns="18000" rtlCol="0" anchor="ctr"/>
            <a:lstStyle/>
            <a:p>
              <a:pPr algn="ctr"/>
              <a:r>
                <a:rPr lang="en-US" altLang="ko-KR" sz="1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Wb</a:t>
              </a: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=200</a:t>
              </a:r>
            </a:p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0.51 T</a:t>
              </a:r>
              <a:endParaRPr lang="ko-KR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모서리가 둥근 사각형 설명선 22"/>
            <p:cNvSpPr/>
            <p:nvPr/>
          </p:nvSpPr>
          <p:spPr>
            <a:xfrm>
              <a:off x="1883741" y="4102950"/>
              <a:ext cx="648072" cy="360039"/>
            </a:xfrm>
            <a:prstGeom prst="wedgeRoundRectCallout">
              <a:avLst>
                <a:gd name="adj1" fmla="val -10184"/>
                <a:gd name="adj2" fmla="val -124373"/>
                <a:gd name="adj3" fmla="val 1666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" rIns="0" bIns="18000" rtlCol="0" anchor="ctr"/>
            <a:lstStyle/>
            <a:p>
              <a:pPr algn="ctr"/>
              <a:r>
                <a:rPr lang="en-US" altLang="ko-KR" sz="1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Wb</a:t>
              </a: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=150</a:t>
              </a:r>
            </a:p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0.50 T</a:t>
              </a:r>
              <a:endParaRPr lang="ko-KR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모서리가 둥근 사각형 설명선 23"/>
            <p:cNvSpPr/>
            <p:nvPr/>
          </p:nvSpPr>
          <p:spPr>
            <a:xfrm>
              <a:off x="2708418" y="3947309"/>
              <a:ext cx="648072" cy="360039"/>
            </a:xfrm>
            <a:prstGeom prst="wedgeRoundRectCallout">
              <a:avLst>
                <a:gd name="adj1" fmla="val -42131"/>
                <a:gd name="adj2" fmla="val -74057"/>
                <a:gd name="adj3" fmla="val 1666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" rIns="0" bIns="18000" rtlCol="0" anchor="ctr"/>
            <a:lstStyle/>
            <a:p>
              <a:pPr algn="ctr"/>
              <a:r>
                <a:rPr lang="en-US" altLang="ko-KR" sz="1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Wb</a:t>
              </a: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=100</a:t>
              </a:r>
            </a:p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0.50 T</a:t>
              </a:r>
              <a:endParaRPr lang="ko-KR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96000" y="5230941"/>
            <a:ext cx="835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B-field at the center of solenoid with optimized bump coil is about 0.5 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Maximum B-field in the coil with optimized bump coil is 0.8 ~ 0.9 T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1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B-field distribution (</a:t>
            </a:r>
            <a:r>
              <a:rPr lang="en-US" altLang="ko-KR" dirty="0" err="1" smtClean="0"/>
              <a:t>Bmod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098" name="Picture 2" descr="\\DGKIM02\Gyun_D\RISP(KoRIA)\Software\OPERA-3D\opera 2d\TPC solenoid\TPC_solenoid_1\T150W100H20_Bm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2160000"/>
            <a:ext cx="4045715" cy="37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DGKIM02\Gyun_D\RISP(KoRIA)\Software\OPERA-3D\opera 2d\TPC solenoid\TPC_solenoid_1\T150W100H90_Bm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160000"/>
            <a:ext cx="4045715" cy="37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440000"/>
            <a:ext cx="288000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Simple solenoid </a:t>
            </a:r>
          </a:p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with Return yoke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84" y="1440000"/>
            <a:ext cx="288000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Bumped Solenoid</a:t>
            </a:r>
          </a:p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with Return yoke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902" y="6186790"/>
            <a:ext cx="406633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Thickness of return yoke: 150 mm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16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452</Words>
  <Application>Microsoft Office PowerPoint</Application>
  <PresentationFormat>화면 슬라이드 쇼(4:3)</PresentationFormat>
  <Paragraphs>122</Paragraphs>
  <Slides>14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Simulation of the field map in the solenoid magnet</vt:lpstr>
      <vt:lpstr>Solenoid (bump coil)</vt:lpstr>
      <vt:lpstr>Field uniformity (Bump coil)</vt:lpstr>
      <vt:lpstr>Field uniformity (Iron plate)</vt:lpstr>
      <vt:lpstr>Field distribution</vt:lpstr>
      <vt:lpstr>Solenoid magnet design</vt:lpstr>
      <vt:lpstr>B-field uniformity</vt:lpstr>
      <vt:lpstr>B-field (center, coil)</vt:lpstr>
      <vt:lpstr>B-field distribution (Bmod)</vt:lpstr>
      <vt:lpstr>B-field distribution (TPC)</vt:lpstr>
      <vt:lpstr>B-field distribution (TPC)</vt:lpstr>
      <vt:lpstr>B-field distribution (Bmod)</vt:lpstr>
      <vt:lpstr>B-field distribution (Bz, Br)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of the field map in the solenoid magnet</dc:title>
  <dc:creator>SAMSUNG</dc:creator>
  <cp:lastModifiedBy>SAMSUNG</cp:lastModifiedBy>
  <cp:revision>38</cp:revision>
  <cp:lastPrinted>2012-12-15T17:44:56Z</cp:lastPrinted>
  <dcterms:created xsi:type="dcterms:W3CDTF">2012-12-14T13:12:00Z</dcterms:created>
  <dcterms:modified xsi:type="dcterms:W3CDTF">2012-12-16T04:49:12Z</dcterms:modified>
</cp:coreProperties>
</file>