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68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8C379-85C3-43FA-9172-98CCC82D6F6C}" type="datetimeFigureOut">
              <a:rPr lang="ko-KR" altLang="en-US" smtClean="0"/>
              <a:t>2012-12-15</a:t>
            </a:fld>
            <a:endParaRPr lang="ko-KR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E7463A-9CFF-4850-A0B7-C4BB6AE4F436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8C379-85C3-43FA-9172-98CCC82D6F6C}" type="datetimeFigureOut">
              <a:rPr lang="ko-KR" altLang="en-US" smtClean="0"/>
              <a:t>2012-12-15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463A-9CFF-4850-A0B7-C4BB6AE4F43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8C379-85C3-43FA-9172-98CCC82D6F6C}" type="datetimeFigureOut">
              <a:rPr lang="ko-KR" altLang="en-US" smtClean="0"/>
              <a:t>2012-12-15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463A-9CFF-4850-A0B7-C4BB6AE4F43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8C379-85C3-43FA-9172-98CCC82D6F6C}" type="datetimeFigureOut">
              <a:rPr lang="ko-KR" altLang="en-US" smtClean="0"/>
              <a:t>2012-12-15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463A-9CFF-4850-A0B7-C4BB6AE4F43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8C379-85C3-43FA-9172-98CCC82D6F6C}" type="datetimeFigureOut">
              <a:rPr lang="ko-KR" altLang="en-US" smtClean="0"/>
              <a:t>2012-12-15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463A-9CFF-4850-A0B7-C4BB6AE4F43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8C379-85C3-43FA-9172-98CCC82D6F6C}" type="datetimeFigureOut">
              <a:rPr lang="ko-KR" altLang="en-US" smtClean="0"/>
              <a:t>2012-12-15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463A-9CFF-4850-A0B7-C4BB6AE4F436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8C379-85C3-43FA-9172-98CCC82D6F6C}" type="datetimeFigureOut">
              <a:rPr lang="ko-KR" altLang="en-US" smtClean="0"/>
              <a:t>2012-12-15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463A-9CFF-4850-A0B7-C4BB6AE4F436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8C379-85C3-43FA-9172-98CCC82D6F6C}" type="datetimeFigureOut">
              <a:rPr lang="ko-KR" altLang="en-US" smtClean="0"/>
              <a:t>2012-12-15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463A-9CFF-4850-A0B7-C4BB6AE4F43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8C379-85C3-43FA-9172-98CCC82D6F6C}" type="datetimeFigureOut">
              <a:rPr lang="ko-KR" altLang="en-US" smtClean="0"/>
              <a:t>2012-12-15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463A-9CFF-4850-A0B7-C4BB6AE4F43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8C379-85C3-43FA-9172-98CCC82D6F6C}" type="datetimeFigureOut">
              <a:rPr lang="ko-KR" altLang="en-US" smtClean="0"/>
              <a:t>2012-12-15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463A-9CFF-4850-A0B7-C4BB6AE4F43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8C379-85C3-43FA-9172-98CCC82D6F6C}" type="datetimeFigureOut">
              <a:rPr lang="ko-KR" altLang="en-US" smtClean="0"/>
              <a:t>2012-12-15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463A-9CFF-4850-A0B7-C4BB6AE4F43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D4D8C379-85C3-43FA-9172-98CCC82D6F6C}" type="datetimeFigureOut">
              <a:rPr lang="ko-KR" altLang="en-US" smtClean="0"/>
              <a:t>2012-12-15</a:t>
            </a:fld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0E7463A-9CFF-4850-A0B7-C4BB6AE4F436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1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1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1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1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1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1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1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1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1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Beam Optics of RAON Recoil Spectrometer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C.C Yun, IBS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2372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08720"/>
            <a:ext cx="6569421" cy="58653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87824" y="227847"/>
            <a:ext cx="359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In the case of Double Wien Filter 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2820" y="2699628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</a:t>
            </a:r>
            <a:r>
              <a:rPr lang="en-US" altLang="ko-KR" baseline="30000" dirty="0" smtClean="0"/>
              <a:t>st</a:t>
            </a:r>
            <a:r>
              <a:rPr lang="en-US" altLang="ko-KR" dirty="0" smtClean="0"/>
              <a:t> order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868" y="5446965"/>
            <a:ext cx="1197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</a:t>
            </a:r>
            <a:r>
              <a:rPr lang="en-US" altLang="ko-KR" baseline="30000" dirty="0" smtClean="0"/>
              <a:t>nd</a:t>
            </a:r>
            <a:r>
              <a:rPr lang="en-US" altLang="ko-KR" dirty="0" smtClean="0"/>
              <a:t> order</a:t>
            </a:r>
          </a:p>
          <a:p>
            <a:r>
              <a:rPr lang="en-US" altLang="ko-KR" dirty="0" smtClean="0"/>
              <a:t>correction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7973" y="4005064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</a:t>
            </a:r>
            <a:r>
              <a:rPr lang="en-US" altLang="ko-KR" baseline="30000" dirty="0" smtClean="0"/>
              <a:t>nd</a:t>
            </a:r>
            <a:r>
              <a:rPr lang="en-US" altLang="ko-KR" dirty="0" smtClean="0"/>
              <a:t> order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42820" y="4005064"/>
            <a:ext cx="8821668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42820" y="5445224"/>
            <a:ext cx="8821668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502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51998" y="227847"/>
            <a:ext cx="3506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In the case of Single Wien Filter 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35" y="980728"/>
            <a:ext cx="6856214" cy="57443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47" y="2996952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</a:t>
            </a:r>
            <a:r>
              <a:rPr lang="en-US" altLang="ko-KR" baseline="30000" dirty="0" smtClean="0"/>
              <a:t>st</a:t>
            </a:r>
            <a:r>
              <a:rPr lang="en-US" altLang="ko-KR" dirty="0" smtClean="0"/>
              <a:t> order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36512" y="4869160"/>
            <a:ext cx="1197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</a:t>
            </a:r>
            <a:r>
              <a:rPr lang="en-US" altLang="ko-KR" baseline="30000" dirty="0" smtClean="0"/>
              <a:t>nd</a:t>
            </a:r>
            <a:r>
              <a:rPr lang="en-US" altLang="ko-KR" dirty="0" smtClean="0"/>
              <a:t> order</a:t>
            </a:r>
          </a:p>
          <a:p>
            <a:r>
              <a:rPr lang="en-US" altLang="ko-KR" dirty="0" smtClean="0"/>
              <a:t>correction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35496" y="4869160"/>
            <a:ext cx="9028749" cy="1855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717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628800"/>
            <a:ext cx="805541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altLang="ko-KR" sz="2400" dirty="0" smtClean="0"/>
              <a:t>1</a:t>
            </a:r>
            <a:r>
              <a:rPr lang="en-US" altLang="ko-KR" sz="2400" baseline="30000" dirty="0" smtClean="0"/>
              <a:t>st</a:t>
            </a:r>
            <a:r>
              <a:rPr lang="en-US" altLang="ko-KR" sz="2400" dirty="0" smtClean="0"/>
              <a:t> , 2</a:t>
            </a:r>
            <a:r>
              <a:rPr lang="en-US" altLang="ko-KR" sz="2400" baseline="30000" dirty="0" smtClean="0"/>
              <a:t>nd</a:t>
            </a:r>
            <a:r>
              <a:rPr lang="en-US" altLang="ko-KR" sz="2400" dirty="0" smtClean="0"/>
              <a:t> order optics calculation with fringing field</a:t>
            </a:r>
          </a:p>
          <a:p>
            <a:r>
              <a:rPr lang="en-US" altLang="ko-KR" sz="2400" dirty="0"/>
              <a:t> </a:t>
            </a:r>
            <a:r>
              <a:rPr lang="en-US" altLang="ko-KR" sz="2400" dirty="0" smtClean="0"/>
              <a:t>    </a:t>
            </a:r>
            <a:r>
              <a:rPr lang="en-US" altLang="ko-KR" sz="2400" dirty="0" smtClean="0">
                <a:latin typeface="Arial"/>
                <a:cs typeface="Arial"/>
              </a:rPr>
              <a:t>→ Design Q-magnet, Wien filter and </a:t>
            </a:r>
            <a:r>
              <a:rPr lang="en-US" altLang="ko-KR" sz="2400" dirty="0" err="1" smtClean="0">
                <a:latin typeface="Arial"/>
                <a:cs typeface="Arial"/>
              </a:rPr>
              <a:t>Hexapole</a:t>
            </a:r>
            <a:r>
              <a:rPr lang="en-US" altLang="ko-KR" sz="2400" dirty="0" smtClean="0">
                <a:latin typeface="Arial"/>
                <a:cs typeface="Arial"/>
              </a:rPr>
              <a:t> magnet</a:t>
            </a:r>
            <a:endParaRPr lang="en-US" altLang="ko-KR" sz="2400" dirty="0" smtClean="0"/>
          </a:p>
          <a:p>
            <a:r>
              <a:rPr lang="en-US" altLang="ko-KR" sz="2400" dirty="0" smtClean="0">
                <a:cs typeface="Arial"/>
              </a:rPr>
              <a:t>     → </a:t>
            </a:r>
            <a:r>
              <a:rPr lang="en-US" altLang="ko-KR" sz="2400" dirty="0" smtClean="0"/>
              <a:t>Include Energy degrader </a:t>
            </a:r>
            <a:endParaRPr lang="en-US" altLang="ko-KR" sz="2400" dirty="0"/>
          </a:p>
          <a:p>
            <a:pPr marL="285750" indent="-285750">
              <a:buFont typeface="Wingdings" pitchFamily="2" charset="2"/>
              <a:buChar char="ü"/>
            </a:pPr>
            <a:endParaRPr lang="en-US" altLang="ko-KR" sz="2400" dirty="0"/>
          </a:p>
          <a:p>
            <a:pPr marL="285750" indent="-285750">
              <a:buFont typeface="Wingdings" pitchFamily="2" charset="2"/>
              <a:buChar char="ü"/>
            </a:pPr>
            <a:r>
              <a:rPr lang="en-US" altLang="ko-KR" sz="2400" dirty="0" smtClean="0"/>
              <a:t>Monte Carlo </a:t>
            </a:r>
            <a:r>
              <a:rPr lang="en-US" altLang="ko-KR" sz="2400" dirty="0" smtClean="0"/>
              <a:t>simulation  ( MOCADI…… )</a:t>
            </a:r>
            <a:endParaRPr lang="en-US" altLang="ko-KR" sz="2400" dirty="0" smtClean="0"/>
          </a:p>
          <a:p>
            <a:r>
              <a:rPr lang="en-US" altLang="ko-KR" sz="2400" dirty="0"/>
              <a:t>     → </a:t>
            </a:r>
            <a:r>
              <a:rPr lang="en-US" altLang="ko-KR" sz="2400" dirty="0" smtClean="0"/>
              <a:t>Beam production, Separation, and purity</a:t>
            </a:r>
          </a:p>
        </p:txBody>
      </p:sp>
    </p:spTree>
    <p:extLst>
      <p:ext uri="{BB962C8B-B14F-4D97-AF65-F5344CB8AC3E}">
        <p14:creationId xmlns:p14="http://schemas.microsoft.com/office/powerpoint/2010/main" val="378773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332656"/>
            <a:ext cx="5400600" cy="3240360"/>
          </a:xfrm>
        </p:spPr>
        <p:txBody>
          <a:bodyPr/>
          <a:lstStyle/>
          <a:p>
            <a:pPr marL="45720" indent="0">
              <a:buNone/>
            </a:pPr>
            <a:r>
              <a:rPr lang="en-US" altLang="ko-KR" sz="1400" dirty="0" smtClean="0"/>
              <a:t>I. 1</a:t>
            </a:r>
            <a:r>
              <a:rPr lang="en-US" altLang="ko-KR" sz="1400" baseline="30000" dirty="0" smtClean="0"/>
              <a:t>st</a:t>
            </a:r>
            <a:r>
              <a:rPr lang="en-US" altLang="ko-KR" sz="1400" dirty="0" smtClean="0"/>
              <a:t> order optics calculation (hard edge fringing field)</a:t>
            </a:r>
          </a:p>
          <a:p>
            <a:pPr marL="45720" indent="0">
              <a:buNone/>
            </a:pPr>
            <a:endParaRPr lang="en-US" altLang="ko-KR" sz="1400" dirty="0" smtClean="0"/>
          </a:p>
          <a:p>
            <a:r>
              <a:rPr lang="en-US" altLang="ko-KR" sz="1400" dirty="0" smtClean="0"/>
              <a:t>Single Wien Filter configuration</a:t>
            </a:r>
          </a:p>
          <a:p>
            <a:endParaRPr lang="en-US" altLang="ko-KR" sz="1400" dirty="0"/>
          </a:p>
          <a:p>
            <a:r>
              <a:rPr lang="en-US" altLang="ko-KR" sz="1400" dirty="0" smtClean="0"/>
              <a:t>Double Wien Filter configuration</a:t>
            </a:r>
          </a:p>
          <a:p>
            <a:endParaRPr lang="en-US" altLang="ko-KR" sz="1400" dirty="0"/>
          </a:p>
          <a:p>
            <a:pPr marL="45720" indent="0">
              <a:buNone/>
            </a:pPr>
            <a:r>
              <a:rPr lang="en-US" altLang="ko-KR" sz="1400" dirty="0" smtClean="0"/>
              <a:t>II. 2</a:t>
            </a:r>
            <a:r>
              <a:rPr lang="en-US" altLang="ko-KR" sz="1400" baseline="30000" dirty="0" smtClean="0"/>
              <a:t>nd</a:t>
            </a:r>
            <a:r>
              <a:rPr lang="en-US" altLang="ko-KR" sz="1400" dirty="0" smtClean="0"/>
              <a:t> order optics calculation (hard edge fringing field)</a:t>
            </a:r>
          </a:p>
          <a:p>
            <a:pPr marL="45720" indent="0">
              <a:buNone/>
            </a:pPr>
            <a:endParaRPr lang="en-US" altLang="ko-KR" sz="1400" dirty="0"/>
          </a:p>
          <a:p>
            <a:pPr>
              <a:buFont typeface="Wingdings" pitchFamily="2" charset="2"/>
              <a:buChar char="§"/>
            </a:pPr>
            <a:r>
              <a:rPr lang="en-US" altLang="ko-KR" sz="1400" dirty="0" smtClean="0"/>
              <a:t>Single Wien Filter configuration</a:t>
            </a:r>
          </a:p>
          <a:p>
            <a:pPr>
              <a:buFont typeface="Wingdings" pitchFamily="2" charset="2"/>
              <a:buChar char="§"/>
            </a:pPr>
            <a:endParaRPr lang="en-US" altLang="ko-KR" sz="1400" dirty="0"/>
          </a:p>
          <a:p>
            <a:pPr>
              <a:buFont typeface="Wingdings" pitchFamily="2" charset="2"/>
              <a:buChar char="§"/>
            </a:pPr>
            <a:r>
              <a:rPr lang="en-US" altLang="ko-KR" sz="1400" dirty="0" smtClean="0"/>
              <a:t>Two Wien Filter configuration</a:t>
            </a:r>
          </a:p>
          <a:p>
            <a:pPr>
              <a:buFont typeface="Wingdings" pitchFamily="2" charset="2"/>
              <a:buChar char="§"/>
            </a:pPr>
            <a:endParaRPr lang="en-US" altLang="ko-KR" dirty="0" smtClean="0"/>
          </a:p>
          <a:p>
            <a:pPr>
              <a:buFont typeface="Wingdings" pitchFamily="2" charset="2"/>
              <a:buChar char="§"/>
            </a:pPr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236769"/>
            <a:ext cx="5040560" cy="457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2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585" y="1484784"/>
            <a:ext cx="847546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Configuration and Magnet component </a:t>
            </a:r>
          </a:p>
          <a:p>
            <a:endParaRPr lang="en-US" altLang="ko-KR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altLang="ko-KR" dirty="0" smtClean="0"/>
              <a:t>Two dispersive focus points and tree achromatic points ( for single Wien filter)</a:t>
            </a:r>
          </a:p>
          <a:p>
            <a:endParaRPr lang="en-US" altLang="ko-KR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altLang="ko-KR" dirty="0" smtClean="0"/>
              <a:t>Two dispersive focus points and four achromatic points ( for double Wien filter)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altLang="ko-KR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altLang="ko-KR" dirty="0" smtClean="0"/>
              <a:t>4 Dipole magnet with 1.5 radius and 45 deg. deflection angle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altLang="ko-KR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altLang="ko-KR" dirty="0" smtClean="0"/>
              <a:t>Q-doublet with effective length of 30 cm and pole tip radius of 10 cm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altLang="ko-KR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altLang="ko-KR" dirty="0" smtClean="0"/>
              <a:t>Multi-pole with effective length of 10 cm and pole tip radius of 10 cm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altLang="ko-KR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altLang="ko-KR" dirty="0" smtClean="0"/>
              <a:t>Wien filter with effective length of 1.5 m </a:t>
            </a:r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60423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198534"/>
            <a:ext cx="6293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</a:t>
            </a:r>
            <a:r>
              <a:rPr lang="en-US" altLang="ko-KR" baseline="30000" dirty="0" smtClean="0"/>
              <a:t>st</a:t>
            </a:r>
            <a:r>
              <a:rPr lang="en-US" altLang="ko-KR" dirty="0" smtClean="0"/>
              <a:t> order optics calculation of Single Wien filter configuration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11592"/>
            <a:ext cx="5529835" cy="36975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6016" y="49411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20480" y="4350583"/>
            <a:ext cx="4499992" cy="2246769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Single Wien filter configuration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Momentum acceptance </a:t>
            </a:r>
            <a:r>
              <a:rPr lang="en-US" altLang="ko-KR" sz="1400" dirty="0">
                <a:solidFill>
                  <a:srgbClr val="FF0000"/>
                </a:solidFill>
              </a:rPr>
              <a:t> </a:t>
            </a:r>
            <a:r>
              <a:rPr lang="en-US" altLang="ko-KR" sz="1400" dirty="0" smtClean="0"/>
              <a:t>± 5.0 %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Angular acceptance        ± 50 </a:t>
            </a:r>
            <a:r>
              <a:rPr lang="en-US" altLang="ko-KR" sz="1400" dirty="0" err="1" smtClean="0"/>
              <a:t>mrad</a:t>
            </a:r>
            <a:r>
              <a:rPr lang="en-US" altLang="ko-KR" sz="1400" dirty="0" smtClean="0"/>
              <a:t> in horizontal</a:t>
            </a:r>
          </a:p>
          <a:p>
            <a:r>
              <a:rPr lang="en-US" altLang="ko-KR" sz="1400" dirty="0" smtClean="0"/>
              <a:t>                                        ± 50  </a:t>
            </a:r>
            <a:r>
              <a:rPr lang="en-US" altLang="ko-KR" sz="1400" dirty="0" err="1" smtClean="0"/>
              <a:t>mrad</a:t>
            </a:r>
            <a:r>
              <a:rPr lang="en-US" altLang="ko-KR" sz="1400" dirty="0" smtClean="0"/>
              <a:t> in vertical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Resolving Power (assumption of 1 mm beam size )</a:t>
            </a:r>
          </a:p>
          <a:p>
            <a:pPr algn="ctr"/>
            <a:r>
              <a:rPr lang="en-US" altLang="ko-KR" sz="1400" dirty="0"/>
              <a:t> </a:t>
            </a:r>
            <a:r>
              <a:rPr lang="en-US" altLang="ko-KR" sz="1400" dirty="0" smtClean="0"/>
              <a:t>                             R = 1900 @ F1</a:t>
            </a:r>
          </a:p>
          <a:p>
            <a:pPr algn="ctr"/>
            <a:r>
              <a:rPr lang="en-US" altLang="ko-KR" sz="1400" dirty="0"/>
              <a:t> </a:t>
            </a:r>
            <a:r>
              <a:rPr lang="en-US" altLang="ko-KR" sz="1400" dirty="0" smtClean="0"/>
              <a:t>                             R = 2400 @ F4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5313414"/>
            <a:ext cx="4035079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Initial beam condition </a:t>
            </a:r>
          </a:p>
          <a:p>
            <a:r>
              <a:rPr lang="el-GR" altLang="ko-KR" sz="1600" dirty="0"/>
              <a:t>± </a:t>
            </a:r>
            <a:r>
              <a:rPr lang="en-US" altLang="ko-KR" sz="1600" dirty="0" smtClean="0"/>
              <a:t>30 </a:t>
            </a:r>
            <a:r>
              <a:rPr lang="el-GR" altLang="ko-KR" sz="1600" dirty="0" smtClean="0"/>
              <a:t>π</a:t>
            </a:r>
            <a:r>
              <a:rPr lang="en-US" altLang="ko-KR" sz="1600" dirty="0" smtClean="0"/>
              <a:t>mm </a:t>
            </a:r>
            <a:r>
              <a:rPr lang="en-US" altLang="ko-KR" sz="1600" dirty="0" err="1" smtClean="0"/>
              <a:t>mrad</a:t>
            </a:r>
            <a:r>
              <a:rPr lang="en-US" altLang="ko-KR" sz="1600" dirty="0" smtClean="0"/>
              <a:t> in horizontal and vertical</a:t>
            </a:r>
          </a:p>
          <a:p>
            <a:r>
              <a:rPr lang="el-GR" altLang="ko-KR" sz="1600" dirty="0" smtClean="0"/>
              <a:t>±</a:t>
            </a:r>
            <a:r>
              <a:rPr lang="en-US" altLang="ko-KR" sz="1600" dirty="0" smtClean="0"/>
              <a:t> 4.0 % momentum spread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09347" y="2174293"/>
                <a:ext cx="3431196" cy="972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b="0" i="1" smtClean="0">
                          <a:latin typeface="Cambria Math"/>
                        </a:rPr>
                        <m:t>𝑅</m:t>
                      </m:r>
                      <m:r>
                        <a:rPr lang="en-US" altLang="ko-KR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ko-KR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ko-KR" sz="2800" b="0" i="1" smtClean="0">
                              <a:latin typeface="Cambria Math"/>
                            </a:rPr>
                            <m:t>𝐷</m:t>
                          </m:r>
                        </m:num>
                        <m:den>
                          <m:r>
                            <a:rPr lang="en-US" altLang="ko-KR" sz="2800" b="0" i="1" smtClean="0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ko-KR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28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ko-KR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ko-KR" sz="2800" b="0" i="1" smtClean="0">
                              <a:latin typeface="Cambria Math"/>
                            </a:rPr>
                            <m:t>𝑀</m:t>
                          </m:r>
                          <m:r>
                            <a:rPr lang="en-US" altLang="ko-KR" sz="28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ko-KR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ko-KR" altLang="en-US" sz="2800" b="0" i="1" smtClean="0">
                                  <a:latin typeface="Cambria Math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altLang="ko-KR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ko-KR" sz="28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ko-KR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ko-KR" altLang="en-US" sz="2800" b="0" i="1" smtClean="0">
                                  <a:latin typeface="Cambria Math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altLang="ko-KR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347" y="2174293"/>
                <a:ext cx="3431196" cy="97212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42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98534"/>
            <a:ext cx="6345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</a:t>
            </a:r>
            <a:r>
              <a:rPr lang="en-US" altLang="ko-KR" baseline="30000" dirty="0" smtClean="0"/>
              <a:t>st</a:t>
            </a:r>
            <a:r>
              <a:rPr lang="en-US" altLang="ko-KR" dirty="0" smtClean="0"/>
              <a:t> order optics calculation of Double Wien filter configuration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16016" y="49411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810000"/>
            <a:ext cx="5526177" cy="36975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20480" y="4350583"/>
            <a:ext cx="4499992" cy="2246769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Double Wien filter configuration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Momentum acceptance </a:t>
            </a:r>
            <a:r>
              <a:rPr lang="en-US" altLang="ko-KR" sz="1400" dirty="0">
                <a:solidFill>
                  <a:srgbClr val="FF0000"/>
                </a:solidFill>
              </a:rPr>
              <a:t> </a:t>
            </a:r>
            <a:r>
              <a:rPr lang="en-US" altLang="ko-KR" sz="1400" dirty="0" smtClean="0"/>
              <a:t>± 5.0 %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Angular acceptance        ± 50 </a:t>
            </a:r>
            <a:r>
              <a:rPr lang="en-US" altLang="ko-KR" sz="1400" dirty="0" err="1" smtClean="0"/>
              <a:t>mrad</a:t>
            </a:r>
            <a:r>
              <a:rPr lang="en-US" altLang="ko-KR" sz="1400" dirty="0" smtClean="0"/>
              <a:t> in horizontal</a:t>
            </a:r>
          </a:p>
          <a:p>
            <a:r>
              <a:rPr lang="en-US" altLang="ko-KR" sz="1400" dirty="0" smtClean="0"/>
              <a:t>                                        ± 50  </a:t>
            </a:r>
            <a:r>
              <a:rPr lang="en-US" altLang="ko-KR" sz="1400" dirty="0" err="1" smtClean="0"/>
              <a:t>mrad</a:t>
            </a:r>
            <a:r>
              <a:rPr lang="en-US" altLang="ko-KR" sz="1400" dirty="0" smtClean="0"/>
              <a:t> in vertical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Resolving Power (assumption of 1 mm beam size )</a:t>
            </a:r>
          </a:p>
          <a:p>
            <a:pPr algn="ctr"/>
            <a:r>
              <a:rPr lang="en-US" altLang="ko-KR" sz="1400" dirty="0"/>
              <a:t> </a:t>
            </a:r>
            <a:r>
              <a:rPr lang="en-US" altLang="ko-KR" sz="1400" dirty="0" smtClean="0"/>
              <a:t>                             R = 1900 @ F1</a:t>
            </a:r>
          </a:p>
          <a:p>
            <a:pPr algn="ctr"/>
            <a:r>
              <a:rPr lang="en-US" altLang="ko-KR" sz="1400" dirty="0"/>
              <a:t> </a:t>
            </a:r>
            <a:r>
              <a:rPr lang="en-US" altLang="ko-KR" sz="1400" dirty="0" smtClean="0"/>
              <a:t>                             R = 2400 @ F5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5313414"/>
            <a:ext cx="4035079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Initial beam condition </a:t>
            </a:r>
          </a:p>
          <a:p>
            <a:r>
              <a:rPr lang="el-GR" altLang="ko-KR" sz="1600" dirty="0"/>
              <a:t>± </a:t>
            </a:r>
            <a:r>
              <a:rPr lang="en-US" altLang="ko-KR" sz="1600" dirty="0" smtClean="0"/>
              <a:t>30 </a:t>
            </a:r>
            <a:r>
              <a:rPr lang="el-GR" altLang="ko-KR" sz="1600" dirty="0" smtClean="0"/>
              <a:t>π</a:t>
            </a:r>
            <a:r>
              <a:rPr lang="en-US" altLang="ko-KR" sz="1600" dirty="0" smtClean="0"/>
              <a:t>mm </a:t>
            </a:r>
            <a:r>
              <a:rPr lang="en-US" altLang="ko-KR" sz="1600" dirty="0" err="1" smtClean="0"/>
              <a:t>mrad</a:t>
            </a:r>
            <a:r>
              <a:rPr lang="en-US" altLang="ko-KR" sz="1600" dirty="0" smtClean="0"/>
              <a:t> in horizontal and vertical</a:t>
            </a:r>
          </a:p>
          <a:p>
            <a:r>
              <a:rPr lang="el-GR" altLang="ko-KR" sz="1600" dirty="0" smtClean="0"/>
              <a:t>±</a:t>
            </a:r>
            <a:r>
              <a:rPr lang="en-US" altLang="ko-KR" sz="1600" dirty="0" smtClean="0"/>
              <a:t> 4.0 % momentum spread</a:t>
            </a:r>
          </a:p>
        </p:txBody>
      </p:sp>
    </p:spTree>
    <p:extLst>
      <p:ext uri="{BB962C8B-B14F-4D97-AF65-F5344CB8AC3E}">
        <p14:creationId xmlns:p14="http://schemas.microsoft.com/office/powerpoint/2010/main" val="24101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9" y="62984"/>
            <a:ext cx="4183949" cy="4374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9672" y="144478"/>
            <a:ext cx="25955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FF0000"/>
                </a:solidFill>
              </a:rPr>
              <a:t>Single Wien filter 1</a:t>
            </a:r>
            <a:r>
              <a:rPr lang="en-US" altLang="ko-KR" sz="1600" baseline="30000" dirty="0" smtClean="0">
                <a:solidFill>
                  <a:srgbClr val="FF0000"/>
                </a:solidFill>
              </a:rPr>
              <a:t>st</a:t>
            </a:r>
            <a:r>
              <a:rPr lang="en-US" altLang="ko-KR" sz="1600" dirty="0" smtClean="0">
                <a:solidFill>
                  <a:srgbClr val="FF0000"/>
                </a:solidFill>
              </a:rPr>
              <a:t> order 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840" y="3089272"/>
            <a:ext cx="4688656" cy="37414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88224" y="3144289"/>
            <a:ext cx="23567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rgbClr val="FF0000"/>
                </a:solidFill>
              </a:rPr>
              <a:t>Double Wien filter 1</a:t>
            </a:r>
            <a:r>
              <a:rPr lang="en-US" altLang="ko-KR" sz="1400" baseline="30000" dirty="0" smtClean="0">
                <a:solidFill>
                  <a:srgbClr val="FF0000"/>
                </a:solidFill>
              </a:rPr>
              <a:t>st</a:t>
            </a:r>
            <a:r>
              <a:rPr lang="en-US" altLang="ko-KR" sz="1400" dirty="0" smtClean="0">
                <a:solidFill>
                  <a:srgbClr val="FF0000"/>
                </a:solidFill>
              </a:rPr>
              <a:t> order 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35180" y="144478"/>
            <a:ext cx="3506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Beam Profile at each focus point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1169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800" y="3088800"/>
            <a:ext cx="4688656" cy="37487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88224" y="3144289"/>
            <a:ext cx="2398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rgbClr val="FF0000"/>
                </a:solidFill>
              </a:rPr>
              <a:t>Double Wien filter 2</a:t>
            </a:r>
            <a:r>
              <a:rPr lang="en-US" altLang="ko-KR" sz="1400" baseline="30000" dirty="0" smtClean="0">
                <a:solidFill>
                  <a:srgbClr val="FF0000"/>
                </a:solidFill>
              </a:rPr>
              <a:t>nd</a:t>
            </a:r>
            <a:r>
              <a:rPr lang="en-US" altLang="ko-KR" sz="1400" dirty="0" smtClean="0">
                <a:solidFill>
                  <a:srgbClr val="FF0000"/>
                </a:solidFill>
              </a:rPr>
              <a:t> order 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0" y="64800"/>
            <a:ext cx="4183949" cy="42205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144478"/>
            <a:ext cx="2638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FF0000"/>
                </a:solidFill>
              </a:rPr>
              <a:t>Single Wien filter 2</a:t>
            </a:r>
            <a:r>
              <a:rPr lang="en-US" altLang="ko-KR" sz="1600" baseline="30000" dirty="0" smtClean="0">
                <a:solidFill>
                  <a:srgbClr val="FF0000"/>
                </a:solidFill>
              </a:rPr>
              <a:t>nd</a:t>
            </a:r>
            <a:r>
              <a:rPr lang="en-US" altLang="ko-KR" sz="1600" dirty="0" smtClean="0">
                <a:solidFill>
                  <a:srgbClr val="FF0000"/>
                </a:solidFill>
              </a:rPr>
              <a:t> order 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35180" y="144478"/>
            <a:ext cx="3506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Beam Profile at each focus point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170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548680"/>
            <a:ext cx="715327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2204864"/>
            <a:ext cx="71532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3486125"/>
            <a:ext cx="71532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5013176"/>
            <a:ext cx="71532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32562" y="116632"/>
            <a:ext cx="623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Determination of multi-pole position by Coupling Coefficient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97375" y="3068960"/>
                <a:ext cx="1494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𝐴𝐷</m:t>
                      </m:r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)/</m:t>
                      </m:r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𝑑𝑠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375" y="3068960"/>
                <a:ext cx="1494705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797375" y="4797152"/>
                <a:ext cx="14757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𝐴𝐴</m:t>
                      </m:r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)/</m:t>
                      </m:r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𝑑𝑠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375" y="4797152"/>
                <a:ext cx="1475789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779912" y="6237312"/>
                <a:ext cx="15091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𝐷𝐷</m:t>
                      </m:r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)/</m:t>
                      </m:r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𝑑𝑠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6237312"/>
                <a:ext cx="1509131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직선 화살표 연결선 2"/>
          <p:cNvCxnSpPr/>
          <p:nvPr/>
        </p:nvCxnSpPr>
        <p:spPr>
          <a:xfrm flipV="1">
            <a:off x="1691680" y="2276872"/>
            <a:ext cx="0" cy="4257764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/>
          <p:nvPr/>
        </p:nvCxnSpPr>
        <p:spPr>
          <a:xfrm flipV="1">
            <a:off x="2051720" y="2276872"/>
            <a:ext cx="0" cy="4257764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/>
          <p:nvPr/>
        </p:nvCxnSpPr>
        <p:spPr>
          <a:xfrm flipV="1">
            <a:off x="2699792" y="2276872"/>
            <a:ext cx="0" cy="4257764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/>
          <p:cNvCxnSpPr/>
          <p:nvPr/>
        </p:nvCxnSpPr>
        <p:spPr>
          <a:xfrm flipV="1">
            <a:off x="3059832" y="2276872"/>
            <a:ext cx="0" cy="4257764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 flipV="1">
            <a:off x="5796136" y="2276872"/>
            <a:ext cx="0" cy="4257764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/>
          <p:nvPr/>
        </p:nvCxnSpPr>
        <p:spPr>
          <a:xfrm flipV="1">
            <a:off x="6300192" y="2276872"/>
            <a:ext cx="0" cy="4257764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/>
          <p:nvPr/>
        </p:nvCxnSpPr>
        <p:spPr>
          <a:xfrm flipV="1">
            <a:off x="6946286" y="2276872"/>
            <a:ext cx="0" cy="4257764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/>
          <p:nvPr/>
        </p:nvCxnSpPr>
        <p:spPr>
          <a:xfrm flipV="1">
            <a:off x="7308304" y="2276872"/>
            <a:ext cx="0" cy="4257764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/>
          <p:nvPr/>
        </p:nvCxnSpPr>
        <p:spPr>
          <a:xfrm flipV="1">
            <a:off x="6172236" y="2276872"/>
            <a:ext cx="0" cy="42577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/>
          <p:nvPr/>
        </p:nvCxnSpPr>
        <p:spPr>
          <a:xfrm flipV="1">
            <a:off x="7020272" y="2276872"/>
            <a:ext cx="0" cy="42577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/>
          <p:nvPr/>
        </p:nvCxnSpPr>
        <p:spPr>
          <a:xfrm flipV="1">
            <a:off x="3779912" y="2276872"/>
            <a:ext cx="0" cy="42577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/>
          <p:nvPr/>
        </p:nvCxnSpPr>
        <p:spPr>
          <a:xfrm flipV="1">
            <a:off x="4139952" y="2276872"/>
            <a:ext cx="0" cy="42577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/>
          <p:nvPr/>
        </p:nvCxnSpPr>
        <p:spPr>
          <a:xfrm flipV="1">
            <a:off x="4788024" y="2276872"/>
            <a:ext cx="0" cy="42577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/>
          <p:nvPr/>
        </p:nvCxnSpPr>
        <p:spPr>
          <a:xfrm flipV="1">
            <a:off x="5148064" y="2276872"/>
            <a:ext cx="0" cy="42577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00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550229"/>
            <a:ext cx="4458856" cy="327023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7" y="44624"/>
            <a:ext cx="4434474" cy="343786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909" y="3646538"/>
            <a:ext cx="4375043" cy="30776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5576" y="4797152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rgbClr val="FF0000"/>
                </a:solidFill>
              </a:rPr>
              <a:t>F1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1800" y="4797152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rgbClr val="FF0000"/>
                </a:solidFill>
              </a:rPr>
              <a:t>F4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1880" y="4797152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rgbClr val="FF0000"/>
                </a:solidFill>
              </a:rPr>
              <a:t>F5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3265" y="1340768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rgbClr val="FF0000"/>
                </a:solidFill>
              </a:rPr>
              <a:t>F1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22760" y="1340768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rgbClr val="FF0000"/>
                </a:solidFill>
              </a:rPr>
              <a:t>F3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856" y="1340768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rgbClr val="FF0000"/>
                </a:solidFill>
              </a:rPr>
              <a:t>F4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365" y="190459"/>
            <a:ext cx="4438131" cy="31461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70803" y="1268760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accent5">
                    <a:lumMod val="50000"/>
                  </a:schemeClr>
                </a:solidFill>
              </a:rPr>
              <a:t>Before correction</a:t>
            </a:r>
            <a:endParaRPr lang="ko-KR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4795" y="2996952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A</a:t>
            </a:r>
            <a:r>
              <a:rPr lang="en-US" altLang="ko-KR" dirty="0" smtClean="0">
                <a:solidFill>
                  <a:srgbClr val="FF0000"/>
                </a:solidFill>
              </a:rPr>
              <a:t>fter correction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40152" y="6444044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A</a:t>
            </a:r>
            <a:r>
              <a:rPr lang="en-US" altLang="ko-KR" dirty="0" smtClean="0">
                <a:solidFill>
                  <a:srgbClr val="FF0000"/>
                </a:solidFill>
              </a:rPr>
              <a:t>fter correction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68144" y="4941168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accent5">
                    <a:lumMod val="50000"/>
                  </a:schemeClr>
                </a:solidFill>
              </a:rPr>
              <a:t>Before correction</a:t>
            </a:r>
            <a:endParaRPr lang="ko-KR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7687" y="1763554"/>
            <a:ext cx="4434474" cy="1718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0" y="5085184"/>
            <a:ext cx="4499992" cy="1718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4597512" y="1929848"/>
            <a:ext cx="4438984" cy="1406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4644008" y="5334567"/>
            <a:ext cx="4360944" cy="1389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523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1" grpId="0" animBg="1"/>
      <p:bldP spid="2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원근감">
  <a:themeElements>
    <a:clrScheme name="원근감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클래식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원근감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1530</TotalTime>
  <Words>430</Words>
  <Application>Microsoft Office PowerPoint</Application>
  <PresentationFormat>화면 슬라이드 쇼(4:3)</PresentationFormat>
  <Paragraphs>90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원근감</vt:lpstr>
      <vt:lpstr>Beam Optics of RAON Recoil Spectrometer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Beam Optics of KOBRA</dc:title>
  <dc:creator>ibs02</dc:creator>
  <cp:lastModifiedBy>ibs4</cp:lastModifiedBy>
  <cp:revision>39</cp:revision>
  <dcterms:created xsi:type="dcterms:W3CDTF">2012-12-12T09:54:23Z</dcterms:created>
  <dcterms:modified xsi:type="dcterms:W3CDTF">2012-12-15T04:50:44Z</dcterms:modified>
</cp:coreProperties>
</file>