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279" r:id="rId3"/>
    <p:sldId id="281" r:id="rId4"/>
    <p:sldId id="263" r:id="rId5"/>
    <p:sldId id="264" r:id="rId6"/>
    <p:sldId id="276" r:id="rId7"/>
    <p:sldId id="295" r:id="rId8"/>
    <p:sldId id="298" r:id="rId9"/>
    <p:sldId id="277" r:id="rId10"/>
    <p:sldId id="267" r:id="rId11"/>
    <p:sldId id="300" r:id="rId12"/>
    <p:sldId id="269" r:id="rId13"/>
    <p:sldId id="301" r:id="rId14"/>
    <p:sldId id="275" r:id="rId15"/>
    <p:sldId id="302" r:id="rId16"/>
    <p:sldId id="303" r:id="rId17"/>
    <p:sldId id="257" r:id="rId18"/>
    <p:sldId id="283" r:id="rId19"/>
    <p:sldId id="284" r:id="rId20"/>
    <p:sldId id="286" r:id="rId21"/>
    <p:sldId id="304" r:id="rId22"/>
    <p:sldId id="262" r:id="rId23"/>
    <p:sldId id="287" r:id="rId24"/>
    <p:sldId id="289" r:id="rId25"/>
    <p:sldId id="297" r:id="rId26"/>
    <p:sldId id="299" r:id="rId27"/>
    <p:sldId id="288" r:id="rId28"/>
    <p:sldId id="294" r:id="rId29"/>
    <p:sldId id="291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74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1AB61-8AA9-4688-917A-573131729E67}" type="datetimeFigureOut">
              <a:rPr lang="ko-KR" altLang="en-US" smtClean="0"/>
              <a:t>2012-10-19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89D79-5C30-4A59-A0F8-718A94B868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9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Gate</a:t>
            </a:r>
            <a:r>
              <a:rPr lang="en-US" altLang="ko-KR" baseline="0" dirty="0" smtClean="0"/>
              <a:t> 55ns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9D79-5C30-4A59-A0F8-718A94B868C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55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38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63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58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37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69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1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94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72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64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38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212EF-7F1B-490D-B721-76E938239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03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gif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gif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0.png"/><Relationship Id="rId7" Type="http://schemas.openxmlformats.org/officeDocument/2006/relationships/image" Target="../media/image3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gif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gif"/><Relationship Id="rId7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59228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Precision Measurement </a:t>
            </a:r>
            <a:r>
              <a:rPr lang="en-US" altLang="ko-KR" dirty="0">
                <a:solidFill>
                  <a:schemeClr val="bg1"/>
                </a:solidFill>
              </a:rPr>
              <a:t>of </a:t>
            </a:r>
            <a:r>
              <a:rPr lang="en-US" altLang="ko-KR" dirty="0" smtClean="0">
                <a:solidFill>
                  <a:schemeClr val="bg1"/>
                </a:solidFill>
              </a:rPr>
              <a:t>a Prototype </a:t>
            </a:r>
            <a:r>
              <a:rPr lang="en-US" altLang="ko-KR" dirty="0">
                <a:solidFill>
                  <a:schemeClr val="bg1"/>
                </a:solidFill>
              </a:rPr>
              <a:t>N</a:t>
            </a:r>
            <a:r>
              <a:rPr lang="en-US" altLang="ko-KR" dirty="0" smtClean="0">
                <a:solidFill>
                  <a:schemeClr val="bg1"/>
                </a:solidFill>
              </a:rPr>
              <a:t>eutron </a:t>
            </a:r>
            <a:r>
              <a:rPr lang="en-US" altLang="ko-KR" dirty="0">
                <a:solidFill>
                  <a:schemeClr val="bg1"/>
                </a:solidFill>
              </a:rPr>
              <a:t>detector </a:t>
            </a:r>
            <a:r>
              <a:rPr lang="en-US" altLang="ko-KR" dirty="0" smtClean="0">
                <a:solidFill>
                  <a:schemeClr val="bg1"/>
                </a:solidFill>
              </a:rPr>
              <a:t>for the Future LAMPS Experiment in </a:t>
            </a:r>
            <a:r>
              <a:rPr lang="en-US" altLang="ko-KR" dirty="0" err="1" smtClean="0">
                <a:solidFill>
                  <a:schemeClr val="bg1"/>
                </a:solidFill>
              </a:rPr>
              <a:t>KoRIA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347864" y="4221088"/>
            <a:ext cx="5616624" cy="1752600"/>
          </a:xfrm>
        </p:spPr>
        <p:txBody>
          <a:bodyPr>
            <a:normAutofit/>
          </a:bodyPr>
          <a:lstStyle/>
          <a:p>
            <a:pPr algn="l"/>
            <a:r>
              <a:rPr lang="ko-KR" altLang="en-US" sz="2200" dirty="0" smtClean="0"/>
              <a:t>이기수</a:t>
            </a:r>
            <a:r>
              <a:rPr lang="en-US" altLang="ko-KR" sz="2200" dirty="0" smtClean="0"/>
              <a:t>*, </a:t>
            </a:r>
            <a:r>
              <a:rPr lang="ko-KR" altLang="en-US" sz="2200" dirty="0" err="1" smtClean="0"/>
              <a:t>베나드</a:t>
            </a:r>
            <a:r>
              <a:rPr lang="en-US" altLang="ko-KR" sz="2200" dirty="0" smtClean="0"/>
              <a:t>, </a:t>
            </a:r>
            <a:r>
              <a:rPr lang="ko-KR" altLang="en-US" sz="2200" dirty="0" err="1" smtClean="0"/>
              <a:t>이경세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홍병식</a:t>
            </a:r>
            <a:endParaRPr lang="en-US" altLang="ko-KR" sz="2200" dirty="0" smtClean="0"/>
          </a:p>
          <a:p>
            <a:pPr algn="l"/>
            <a:r>
              <a:rPr lang="en-US" altLang="ko-KR" sz="2400" dirty="0"/>
              <a:t>Korea University</a:t>
            </a:r>
          </a:p>
          <a:p>
            <a:pPr algn="l"/>
            <a:r>
              <a:rPr lang="en-US" altLang="ko-KR" sz="2200" dirty="0"/>
              <a:t>Nuclear Physics Laboratory</a:t>
            </a:r>
          </a:p>
          <a:p>
            <a:pPr algn="l"/>
            <a:endParaRPr lang="en-US" altLang="ko-KR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70052" y="188873"/>
            <a:ext cx="3240360" cy="247681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Time difference of each position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5673392" y="3419999"/>
                <a:ext cx="2941400" cy="308438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𝑙𝑒𝑓𝑡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𝑟𝑖𝑔h𝑡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Time peak moves along position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3392" y="3419999"/>
                <a:ext cx="2941400" cy="3084386"/>
              </a:xfrm>
              <a:blipFill rotWithShape="1">
                <a:blip r:embed="rId6"/>
                <a:stretch>
                  <a:fillRect l="-4772" r="-85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2051" name="Picture 3" descr="C:\Users\이기수\Desktop\VTD_timedifferen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11831"/>
            <a:ext cx="5724129" cy="55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2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내용 개체 틀 1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8721" y="5229200"/>
                <a:ext cx="4477079" cy="1224134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7.51828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±0.0167386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0.714768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±0.123239</m:t>
                        </m:r>
                      </m:e>
                    </m:d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Resolution: 0.24 cm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내용 개체 틀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8721" y="5229200"/>
                <a:ext cx="4477079" cy="1224134"/>
              </a:xfrm>
              <a:blipFill rotWithShape="1">
                <a:blip r:embed="rId2"/>
                <a:stretch>
                  <a:fillRect l="-1497" t="-19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1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5229200"/>
                <a:ext cx="4495800" cy="1224136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7.42745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±0.0124035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1.59476±0.101991</m:t>
                        </m:r>
                      </m:e>
                    </m:d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Resolution: 0.2 cm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2" name="내용 개체 틀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5229200"/>
                <a:ext cx="4495800" cy="1224136"/>
              </a:xfrm>
              <a:blipFill rotWithShape="1">
                <a:blip r:embed="rId3"/>
                <a:stretch>
                  <a:fillRect l="-1628" t="-1990" b="-44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2012-10-24~26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2012_fall_KPS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763688" y="274638"/>
            <a:ext cx="6120680" cy="9221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mtClean="0">
                <a:solidFill>
                  <a:schemeClr val="bg1"/>
                </a:solidFill>
              </a:rPr>
              <a:t>Position resolution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pic>
        <p:nvPicPr>
          <p:cNvPr id="4100" name="Picture 4" descr="C:\Users\이기수\Desktop\VTD_xyError_s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" y="1196752"/>
            <a:ext cx="4320000" cy="41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이기수\Desktop\CFD_xyError_st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59" y="1196751"/>
            <a:ext cx="4320000" cy="41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0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1143000"/>
          </a:xfrm>
          <a:solidFill>
            <a:schemeClr val="accent2"/>
          </a:solidFill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ADC attenuation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pic>
        <p:nvPicPr>
          <p:cNvPr id="6146" name="Picture 2" descr="C:\Users\이기수\Desktop\VTD_ADC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22" y="1116132"/>
            <a:ext cx="300084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이기수\Desktop\VTD_ADC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18" y="1117918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이기수\Desktop\VTD_ADCsu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85" y="1116132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이기수\Desktop\CFD_ADC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21" y="3997918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이기수\Desktop\CFD_ADC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92" y="3996132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이기수\Desktop\CFD_ADCsu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01" y="3997918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618243" y="188873"/>
            <a:ext cx="6264696" cy="82157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</a:rPr>
              <a:t>ADC ratio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pic>
        <p:nvPicPr>
          <p:cNvPr id="7171" name="Picture 3" descr="C:\Users\이기수\Desktop\VTD_ADCrati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214"/>
            <a:ext cx="300084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이기수\Desktop\CFD_ADCrati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000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이기수\Desktop\VTD_ADCratio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40" y="1010449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이기수\Desktop\CFD_ADCratio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40" y="3976214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이기수\Desktop\VTD_ratio5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55" y="1010449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이기수\Desktop\CFD_ratio5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54" y="3967014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0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120680" cy="70609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Compton edges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68144" y="1322348"/>
            <a:ext cx="3275856" cy="810508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Compton edge of </a:t>
            </a:r>
            <a:r>
              <a:rPr lang="el-GR" altLang="ko-KR" sz="2400" i="1" dirty="0" smtClean="0"/>
              <a:t>γ</a:t>
            </a:r>
            <a:r>
              <a:rPr lang="en-US" altLang="ko-KR" sz="2400" dirty="0" smtClean="0"/>
              <a:t> from </a:t>
            </a:r>
            <a:r>
              <a:rPr lang="en-US" altLang="ko-KR" sz="2400" baseline="30000" dirty="0" smtClean="0"/>
              <a:t>60</a:t>
            </a:r>
            <a:r>
              <a:rPr lang="en-US" altLang="ko-KR" sz="2400" dirty="0" smtClean="0"/>
              <a:t>Co: 1.04 </a:t>
            </a:r>
            <a:r>
              <a:rPr lang="en-US" altLang="ko-KR" sz="2400" dirty="0" smtClean="0"/>
              <a:t>MeV</a:t>
            </a:r>
            <a:endParaRPr lang="en-US" altLang="ko-KR" sz="24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pic>
        <p:nvPicPr>
          <p:cNvPr id="1026" name="Picture 2" descr="C:\Users\이기수\Desktop\VTD_compton_edge_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" y="908720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이기수\Desktop\VTD_compton_edge_righ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25" y="908720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이기수\Desktop\CFD_compton_edge_lef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000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이기수\Desktop\CFD_compton_edge_righ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26" y="3983877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/>
        </p:nvCxnSpPr>
        <p:spPr>
          <a:xfrm>
            <a:off x="1259632" y="2636912"/>
            <a:ext cx="0" cy="8640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930359" y="2669865"/>
            <a:ext cx="0" cy="8311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139952" y="2509664"/>
            <a:ext cx="0" cy="9913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3707904" y="2669865"/>
            <a:ext cx="0" cy="808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1403648" y="5423877"/>
            <a:ext cx="0" cy="1101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4358316" y="5661248"/>
            <a:ext cx="0" cy="8640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1043608" y="5661248"/>
            <a:ext cx="0" cy="8640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3995936" y="5328012"/>
            <a:ext cx="0" cy="11973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내용 개체 틀 2"/>
          <p:cNvSpPr txBox="1">
            <a:spLocks/>
          </p:cNvSpPr>
          <p:nvPr/>
        </p:nvSpPr>
        <p:spPr>
          <a:xfrm>
            <a:off x="5868144" y="2509664"/>
            <a:ext cx="3275856" cy="2119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VTD</a:t>
            </a:r>
          </a:p>
          <a:p>
            <a:r>
              <a:rPr lang="en-US" altLang="ko-KR" sz="2400" dirty="0" smtClean="0"/>
              <a:t>Compton edge:       120, 110</a:t>
            </a:r>
          </a:p>
          <a:p>
            <a:r>
              <a:rPr lang="en-US" altLang="ko-KR" sz="2400" dirty="0" smtClean="0"/>
              <a:t>Threshold: 80, 50-&gt; 347 , 236 </a:t>
            </a:r>
            <a:r>
              <a:rPr lang="en-US" altLang="ko-KR" sz="2400" dirty="0" err="1" smtClean="0"/>
              <a:t>keV</a:t>
            </a:r>
            <a:endParaRPr lang="ko-KR" altLang="en-US" sz="2400" dirty="0"/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5868144" y="4629384"/>
            <a:ext cx="3275856" cy="2234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CFD</a:t>
            </a:r>
          </a:p>
          <a:p>
            <a:r>
              <a:rPr lang="en-US" altLang="ko-KR" sz="2400" dirty="0" smtClean="0"/>
              <a:t>Compton edge: 140, 135</a:t>
            </a:r>
          </a:p>
          <a:p>
            <a:r>
              <a:rPr lang="en-US" altLang="ko-KR" sz="2400" dirty="0" smtClean="0"/>
              <a:t>Threshold: 90, 90-&gt; 334, 347 </a:t>
            </a:r>
            <a:r>
              <a:rPr lang="en-US" altLang="ko-KR" sz="2400" dirty="0" err="1" smtClean="0"/>
              <a:t>keV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59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56176" y="1322348"/>
                <a:ext cx="2886472" cy="265565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𝑟𝑒𝑑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ko-KR" i="1" smtClean="0">
                                <a:latin typeface="Cambria Math"/>
                              </a:rPr>
                              <m:t>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𝑙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sPre>
                    <m:r>
                      <a:rPr lang="en-US" altLang="ko-KR" b="0" i="1" smtClean="0">
                        <a:latin typeface="Cambria Math"/>
                      </a:rPr>
                      <m:t>=0.9625</m:t>
                    </m:r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𝑟𝑒𝑑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ko-KR" i="1" smtClean="0">
                                <a:latin typeface="Cambria Math"/>
                              </a:rPr>
                              <m:t>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𝑟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sPre>
                    <m:r>
                      <a:rPr lang="en-US" altLang="ko-KR" b="0" i="1" smtClean="0">
                        <a:latin typeface="Cambria Math"/>
                      </a:rPr>
                      <m:t>=0.9418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56176" y="1322348"/>
                <a:ext cx="2886472" cy="265565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56176" y="4221088"/>
                <a:ext cx="2880320" cy="244827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𝑟𝑒𝑑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ko-KR" i="1" smtClean="0">
                                <a:latin typeface="Cambria Math"/>
                              </a:rPr>
                              <m:t>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𝑙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/>
                          </a:rPr>
                          <m:t>=0.6007</m:t>
                        </m:r>
                      </m:e>
                    </m:sPre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𝑟𝑒𝑑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ko-KR" i="1" smtClean="0">
                                <a:latin typeface="Cambria Math"/>
                              </a:rPr>
                              <m:t>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𝑟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sPre>
                    <m:r>
                      <a:rPr lang="en-US" altLang="ko-KR" b="0" i="1" smtClean="0">
                        <a:latin typeface="Cambria Math"/>
                      </a:rPr>
                      <m:t>=0.5936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내용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56176" y="4221088"/>
                <a:ext cx="2880320" cy="244827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763688" y="274638"/>
            <a:ext cx="6120680" cy="9221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</a:rPr>
              <a:t>Time Walk Correction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pic>
        <p:nvPicPr>
          <p:cNvPr id="8194" name="Picture 2" descr="C:\Users\이기수\Desktop\VTD_AvsT_lef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2" y="1098000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이기수\Desktop\VTD_AvsT_righ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36" y="1098000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이기수\Desktop\CFD_AvsT_lef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34" y="3978000"/>
            <a:ext cx="300084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이기수\Desktop\CFD_AvsT_righ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25" y="3978000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4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763688" y="274638"/>
            <a:ext cx="6120680" cy="9221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</a:rPr>
              <a:t>Time Walk Correction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pic>
        <p:nvPicPr>
          <p:cNvPr id="10244" name="Picture 4" descr="C:\Users\이기수\Desktop\CFD_Co_resolution_TW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39" y="3991416"/>
            <a:ext cx="300084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이기수\Desktop\CFD_Co_positionresolu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67" y="3991416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이기수\Desktop\VTD_Co_positionresolu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68" y="1111416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이기수\Desktop\VTD_Co_resolution_TW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15" y="1110701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이기수\Desktop\VTD_Co_resolution_before_TW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7" y="1111416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이기수\Desktop\CFD_Co_resolution_before_TW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2" y="3991416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5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31" y="195635"/>
            <a:ext cx="4834880" cy="157018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</a:rPr>
              <a:t>3. TOF measurement of neutrons and gamma rays using a </a:t>
            </a:r>
            <a:r>
              <a:rPr lang="en-US" altLang="ko-KR" sz="3200" baseline="30000" dirty="0" smtClean="0">
                <a:solidFill>
                  <a:schemeClr val="bg1"/>
                </a:solidFill>
              </a:rPr>
              <a:t>252</a:t>
            </a:r>
            <a:r>
              <a:rPr lang="en-US" altLang="ko-KR" sz="3200" dirty="0" smtClean="0">
                <a:solidFill>
                  <a:schemeClr val="bg1"/>
                </a:solidFill>
              </a:rPr>
              <a:t>Cf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pic>
        <p:nvPicPr>
          <p:cNvPr id="43" name="내용 개체 틀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17" y="-6845"/>
            <a:ext cx="4257383" cy="3193038"/>
          </a:xfrm>
        </p:spPr>
      </p:pic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5408966" y="1412776"/>
            <a:ext cx="2757185" cy="14401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8116199" y="1120200"/>
            <a:ext cx="3965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790304" y="1556792"/>
            <a:ext cx="10623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baseline="30000" dirty="0" smtClean="0">
                <a:solidFill>
                  <a:schemeClr val="tx1"/>
                </a:solidFill>
              </a:rPr>
              <a:t>252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Cf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775384" y="980728"/>
            <a:ext cx="8929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1.0 m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graphicFrame>
        <p:nvGraphicFramePr>
          <p:cNvPr id="54" name="내용 개체 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242942"/>
              </p:ext>
            </p:extLst>
          </p:nvPr>
        </p:nvGraphicFramePr>
        <p:xfrm>
          <a:off x="5999875" y="3738585"/>
          <a:ext cx="2314600" cy="1901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300"/>
                <a:gridCol w="1157300"/>
              </a:tblGrid>
              <a:tr h="3802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Trigger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Detector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222">
                <a:tc>
                  <a:txBody>
                    <a:bodyPr/>
                    <a:lstStyle/>
                    <a:p>
                      <a:pPr algn="ctr" latinLnBrk="1"/>
                      <a:r>
                        <a:rPr lang="el-GR" altLang="ko-KR" i="1" dirty="0" smtClean="0">
                          <a:solidFill>
                            <a:schemeClr val="tx1"/>
                          </a:solidFill>
                        </a:rPr>
                        <a:t>γ</a:t>
                      </a:r>
                      <a:endParaRPr lang="ko-KR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l-GR" altLang="ko-KR" i="1" dirty="0" smtClean="0">
                          <a:solidFill>
                            <a:schemeClr val="tx1"/>
                          </a:solidFill>
                        </a:rPr>
                        <a:t>γ</a:t>
                      </a:r>
                      <a:endParaRPr lang="ko-KR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802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ko-KR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l-GR" altLang="ko-KR" i="1" dirty="0" smtClean="0">
                          <a:solidFill>
                            <a:schemeClr val="tx1"/>
                          </a:solidFill>
                        </a:rPr>
                        <a:t>γ</a:t>
                      </a:r>
                      <a:endParaRPr lang="ko-KR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0222">
                <a:tc>
                  <a:txBody>
                    <a:bodyPr/>
                    <a:lstStyle/>
                    <a:p>
                      <a:pPr algn="ctr" latinLnBrk="1"/>
                      <a:r>
                        <a:rPr lang="el-GR" altLang="ko-KR" i="1" dirty="0" smtClean="0">
                          <a:solidFill>
                            <a:schemeClr val="tx1"/>
                          </a:solidFill>
                        </a:rPr>
                        <a:t>γ</a:t>
                      </a:r>
                      <a:endParaRPr lang="ko-KR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ko-KR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02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ko-KR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ko-KR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142730" y="3212976"/>
            <a:ext cx="5266235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</a:rPr>
              <a:t>- </a:t>
            </a:r>
            <a:r>
              <a:rPr lang="en-US" altLang="ko-KR" sz="2400" baseline="30000" dirty="0" smtClean="0">
                <a:solidFill>
                  <a:schemeClr val="tx1"/>
                </a:solidFill>
              </a:rPr>
              <a:t>252</a:t>
            </a:r>
            <a:r>
              <a:rPr lang="en-US" altLang="ko-KR" sz="2400" dirty="0" smtClean="0">
                <a:solidFill>
                  <a:schemeClr val="tx1"/>
                </a:solidFill>
              </a:rPr>
              <a:t>Cf fission emits </a:t>
            </a:r>
            <a:r>
              <a:rPr lang="el-GR" altLang="ko-KR" sz="2400" i="1" dirty="0" smtClean="0">
                <a:solidFill>
                  <a:schemeClr val="tx1"/>
                </a:solidFill>
              </a:rPr>
              <a:t>γ</a:t>
            </a:r>
            <a:r>
              <a:rPr lang="en-US" altLang="ko-KR" sz="2400" dirty="0" smtClean="0">
                <a:solidFill>
                  <a:schemeClr val="tx1"/>
                </a:solidFill>
              </a:rPr>
              <a:t> and </a:t>
            </a:r>
            <a:r>
              <a:rPr lang="en-US" altLang="ko-KR" sz="2400" i="1" dirty="0" smtClean="0">
                <a:solidFill>
                  <a:schemeClr val="tx1"/>
                </a:solidFill>
              </a:rPr>
              <a:t>n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- Some combination of signals exist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- 1 m distance is not enough to separate 4 </a:t>
            </a:r>
            <a:r>
              <a:rPr lang="en-US" altLang="ko-KR" sz="2400" dirty="0" smtClean="0">
                <a:solidFill>
                  <a:schemeClr val="tx1"/>
                </a:solidFill>
              </a:rPr>
              <a:t>combination</a:t>
            </a:r>
            <a:endParaRPr lang="en-US" altLang="ko-KR" sz="2400" dirty="0" smtClean="0">
              <a:solidFill>
                <a:schemeClr val="tx1"/>
              </a:solidFill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5408965" y="4509120"/>
            <a:ext cx="43204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763688" y="274638"/>
            <a:ext cx="6120680" cy="9221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Time-Of-Flight distributions for </a:t>
            </a:r>
            <a:r>
              <a:rPr lang="el-GR" altLang="ko-KR" i="1" dirty="0">
                <a:solidFill>
                  <a:schemeClr val="bg1"/>
                </a:solidFill>
              </a:rPr>
              <a:t>γ</a:t>
            </a:r>
            <a:r>
              <a:rPr lang="en-US" altLang="ko-KR" i="1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and </a:t>
            </a:r>
            <a:r>
              <a:rPr lang="en-US" altLang="ko-KR" i="1" dirty="0">
                <a:solidFill>
                  <a:schemeClr val="bg1"/>
                </a:solidFill>
              </a:rPr>
              <a:t>n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이기수\Desktop\VTD_acccorrectedme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000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이기수\Desktop\CFD_acccorrectedme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000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내용 개체 틀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94112" y="1322349"/>
                <a:ext cx="5742384" cy="23226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/>
                          </a:rPr>
                          <m:t>γ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=1.33883 </m:t>
                    </m:r>
                    <m:r>
                      <a:rPr lang="en-US" altLang="ko-KR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Neutron region: 19~42 ns </a:t>
                </a:r>
                <a:endParaRPr lang="en-US" altLang="ko-KR" dirty="0" smtClean="0"/>
              </a:p>
            </p:txBody>
          </p:sp>
        </mc:Choice>
        <mc:Fallback>
          <p:sp>
            <p:nvSpPr>
              <p:cNvPr id="23" name="내용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94112" y="1322349"/>
                <a:ext cx="5742384" cy="2322676"/>
              </a:xfrm>
              <a:blipFill rotWithShape="1">
                <a:blip r:embed="rId6"/>
                <a:stretch>
                  <a:fillRect l="-18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내용 개체 틀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401616" y="4256662"/>
                <a:ext cx="5742384" cy="212466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/>
                          </a:rPr>
                          <m:t>γ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=0.907419 </m:t>
                    </m:r>
                    <m:r>
                      <a:rPr lang="en-US" altLang="ko-KR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Neutron region: 17~44 ns</a:t>
                </a:r>
                <a:endParaRPr lang="en-US" altLang="ko-KR" dirty="0" smtClean="0"/>
              </a:p>
            </p:txBody>
          </p:sp>
        </mc:Choice>
        <mc:Fallback>
          <p:sp>
            <p:nvSpPr>
              <p:cNvPr id="24" name="내용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01616" y="4256662"/>
                <a:ext cx="5742384" cy="2124666"/>
              </a:xfrm>
              <a:blipFill rotWithShape="1">
                <a:blip r:embed="rId7"/>
                <a:stretch>
                  <a:fillRect l="-18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직사각형 19"/>
          <p:cNvSpPr/>
          <p:nvPr/>
        </p:nvSpPr>
        <p:spPr>
          <a:xfrm>
            <a:off x="395536" y="1484784"/>
            <a:ext cx="360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ko-KR" dirty="0" smtClean="0">
                <a:solidFill>
                  <a:schemeClr val="tx1"/>
                </a:solidFill>
              </a:rPr>
              <a:t>γ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270194" y="4365104"/>
            <a:ext cx="360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306188" y="1450183"/>
            <a:ext cx="360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64091" y="4581128"/>
            <a:ext cx="360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ko-KR" dirty="0" smtClean="0">
                <a:solidFill>
                  <a:schemeClr val="tx1"/>
                </a:solidFill>
              </a:rPr>
              <a:t>γ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이기수\Downloads\Tof_N_Espectrum_to_15MeV_1204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33" y="4002021"/>
            <a:ext cx="2812243" cy="28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7" descr="2012-04-19_23-21-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751012"/>
            <a:ext cx="3653929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8"/>
          <p:cNvSpPr txBox="1">
            <a:spLocks noChangeArrowheads="1"/>
          </p:cNvSpPr>
          <p:nvPr/>
        </p:nvSpPr>
        <p:spPr bwMode="auto">
          <a:xfrm>
            <a:off x="608807" y="1581150"/>
            <a:ext cx="23479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ko-KR" sz="1600" dirty="0"/>
              <a:t>Physical Review (108) 411</a:t>
            </a:r>
          </a:p>
        </p:txBody>
      </p:sp>
      <p:sp>
        <p:nvSpPr>
          <p:cNvPr id="2060" name="Title 2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7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Fission neutrons from </a:t>
            </a:r>
            <a:r>
              <a:rPr lang="en-US" altLang="ko-KR" baseline="30000" dirty="0" smtClean="0">
                <a:solidFill>
                  <a:schemeClr val="bg1"/>
                </a:solidFill>
              </a:rPr>
              <a:t>252</a:t>
            </a:r>
            <a:r>
              <a:rPr lang="en-US" altLang="ko-KR" dirty="0" smtClean="0">
                <a:solidFill>
                  <a:schemeClr val="bg1"/>
                </a:solidFill>
              </a:rPr>
              <a:t>Cf and Watt spectrum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99892" y="1561366"/>
            <a:ext cx="5256584" cy="2376264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96.9% </a:t>
            </a:r>
            <a:r>
              <a:rPr lang="el-GR" altLang="ko-KR" sz="2000" i="1" dirty="0" smtClean="0"/>
              <a:t>α</a:t>
            </a:r>
            <a:r>
              <a:rPr lang="en-US" altLang="ko-KR" sz="2000" dirty="0" smtClean="0"/>
              <a:t> decay+3.1% fission decays</a:t>
            </a:r>
          </a:p>
          <a:p>
            <a:r>
              <a:rPr lang="en-US" altLang="ko-KR" sz="2000" dirty="0" smtClean="0"/>
              <a:t>Neutron energy: 0.04~15 MeV</a:t>
            </a:r>
          </a:p>
          <a:p>
            <a:r>
              <a:rPr lang="en-US" altLang="ko-KR" sz="2000" dirty="0" smtClean="0"/>
              <a:t>Mean neutron energy: 1.7 MeV</a:t>
            </a:r>
          </a:p>
          <a:p>
            <a:r>
              <a:rPr lang="en-US" altLang="ko-KR" sz="2000" spc="-100" dirty="0" smtClean="0"/>
              <a:t>Average number of neutrons per fission: 3.76</a:t>
            </a:r>
          </a:p>
          <a:p>
            <a:r>
              <a:rPr lang="en-US" altLang="ko-KR" sz="2000" dirty="0" smtClean="0"/>
              <a:t>Mean gamma energy 0.87 MeV</a:t>
            </a:r>
          </a:p>
          <a:p>
            <a:r>
              <a:rPr lang="en-US" altLang="ko-KR" sz="2000" dirty="0" smtClean="0"/>
              <a:t>Average number of </a:t>
            </a:r>
            <a:r>
              <a:rPr lang="el-GR" altLang="ko-KR" sz="2000" i="1" dirty="0" smtClean="0"/>
              <a:t>γ</a:t>
            </a:r>
            <a:r>
              <a:rPr lang="en-US" altLang="ko-KR" sz="2000" dirty="0" smtClean="0"/>
              <a:t> per fission: 8</a:t>
            </a:r>
            <a:endParaRPr lang="ko-KR" altLang="en-US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95936" y="4797152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80%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940424" y="5738936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en-US" altLang="ko-KR" dirty="0" smtClean="0">
                <a:solidFill>
                  <a:schemeClr val="tx1"/>
                </a:solidFill>
              </a:rPr>
              <a:t>0%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sp>
        <p:nvSpPr>
          <p:cNvPr id="2" name="자유형 1"/>
          <p:cNvSpPr/>
          <p:nvPr/>
        </p:nvSpPr>
        <p:spPr>
          <a:xfrm>
            <a:off x="4211960" y="5013177"/>
            <a:ext cx="1793055" cy="1373976"/>
          </a:xfrm>
          <a:custGeom>
            <a:avLst/>
            <a:gdLst>
              <a:gd name="connsiteX0" fmla="*/ 0 w 1569493"/>
              <a:gd name="connsiteY0" fmla="*/ 1347625 h 1347625"/>
              <a:gd name="connsiteX1" fmla="*/ 354842 w 1569493"/>
              <a:gd name="connsiteY1" fmla="*/ 51088 h 1347625"/>
              <a:gd name="connsiteX2" fmla="*/ 887105 w 1569493"/>
              <a:gd name="connsiteY2" fmla="*/ 364986 h 1347625"/>
              <a:gd name="connsiteX3" fmla="*/ 1569493 w 1569493"/>
              <a:gd name="connsiteY3" fmla="*/ 1333977 h 13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93" h="1347625">
                <a:moveTo>
                  <a:pt x="0" y="1347625"/>
                </a:moveTo>
                <a:cubicBezTo>
                  <a:pt x="103495" y="781243"/>
                  <a:pt x="206991" y="214861"/>
                  <a:pt x="354842" y="51088"/>
                </a:cubicBezTo>
                <a:cubicBezTo>
                  <a:pt x="502693" y="-112685"/>
                  <a:pt x="684663" y="151171"/>
                  <a:pt x="887105" y="364986"/>
                </a:cubicBezTo>
                <a:cubicBezTo>
                  <a:pt x="1089547" y="578801"/>
                  <a:pt x="1442114" y="1156556"/>
                  <a:pt x="1569493" y="133397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pic>
        <p:nvPicPr>
          <p:cNvPr id="4098" name="Picture 2" descr="C:\Users\이기수\Desktop\fNenerg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90" y="4002021"/>
            <a:ext cx="2975810" cy="28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120680" cy="1143000"/>
          </a:xfrm>
          <a:solidFill>
            <a:schemeClr val="accent2"/>
          </a:solidFill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C</a:t>
            </a:r>
            <a:r>
              <a:rPr lang="en-US" altLang="ko-KR" dirty="0" smtClean="0">
                <a:solidFill>
                  <a:schemeClr val="bg1"/>
                </a:solidFill>
              </a:rPr>
              <a:t>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 smtClean="0"/>
              <a:t>1. Introduction</a:t>
            </a:r>
          </a:p>
          <a:p>
            <a:pPr marL="0" indent="0">
              <a:buNone/>
            </a:pPr>
            <a:r>
              <a:rPr lang="en-US" altLang="ko-KR" sz="2800" dirty="0" smtClean="0"/>
              <a:t>2. </a:t>
            </a:r>
            <a:r>
              <a:rPr lang="en-US" altLang="ko-KR" sz="2800" dirty="0"/>
              <a:t>Pulse analysis using </a:t>
            </a:r>
            <a:r>
              <a:rPr lang="en-US" altLang="ko-KR" sz="2800" baseline="30000" dirty="0"/>
              <a:t>60</a:t>
            </a:r>
            <a:r>
              <a:rPr lang="en-US" altLang="ko-KR" sz="2800" dirty="0"/>
              <a:t>Co</a:t>
            </a:r>
          </a:p>
          <a:p>
            <a:pPr marL="0" indent="0">
              <a:buNone/>
            </a:pPr>
            <a:r>
              <a:rPr lang="en-US" altLang="ko-KR" sz="2800" dirty="0"/>
              <a:t>3</a:t>
            </a:r>
            <a:r>
              <a:rPr lang="en-US" altLang="ko-KR" sz="2800" dirty="0" smtClean="0"/>
              <a:t>. </a:t>
            </a:r>
            <a:r>
              <a:rPr lang="en-US" altLang="ko-KR" sz="2800" dirty="0"/>
              <a:t>TOF measurement of neutrons and gamma rays using </a:t>
            </a:r>
            <a:r>
              <a:rPr lang="en-US" altLang="ko-KR" sz="2800" baseline="30000" dirty="0" smtClean="0"/>
              <a:t>252</a:t>
            </a:r>
            <a:r>
              <a:rPr lang="en-US" altLang="ko-KR" sz="2800" dirty="0" smtClean="0"/>
              <a:t>Cf</a:t>
            </a:r>
          </a:p>
          <a:p>
            <a:pPr marL="0" indent="0">
              <a:buNone/>
            </a:pPr>
            <a:r>
              <a:rPr lang="en-US" altLang="ko-KR" sz="2800" dirty="0"/>
              <a:t>4</a:t>
            </a:r>
            <a:r>
              <a:rPr lang="en-US" altLang="ko-KR" sz="2800" dirty="0" smtClean="0"/>
              <a:t>. </a:t>
            </a:r>
            <a:r>
              <a:rPr lang="en-US" altLang="ko-KR" sz="2800" dirty="0" smtClean="0"/>
              <a:t>Conclusions</a:t>
            </a:r>
            <a:endParaRPr lang="en-US" altLang="ko-KR" sz="2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976664" cy="1010428"/>
          </a:xfrm>
          <a:solidFill>
            <a:schemeClr val="accent2"/>
          </a:solidFill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ADC </a:t>
            </a:r>
            <a:r>
              <a:rPr lang="en-US" altLang="ko-KR" dirty="0" smtClean="0">
                <a:solidFill>
                  <a:schemeClr val="bg1"/>
                </a:solidFill>
              </a:rPr>
              <a:t>for energy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15" name="바닥글 개체 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67544" y="5501249"/>
            <a:ext cx="8059603" cy="109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Linear dependence in energy and ADC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Minimum and maximum energy are not linear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pic>
        <p:nvPicPr>
          <p:cNvPr id="5122" name="Picture 2" descr="C:\Users\이기수\Desktop\VTD_ADC_vs_energ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6445"/>
            <a:ext cx="4474800" cy="42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이기수\Desktop\CFD_ADC_vs_energ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91" y="1206642"/>
            <a:ext cx="4474800" cy="42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35897" y="1600200"/>
            <a:ext cx="5508104" cy="4525963"/>
          </a:xfrm>
        </p:spPr>
        <p:txBody>
          <a:bodyPr/>
          <a:lstStyle/>
          <a:p>
            <a:r>
              <a:rPr lang="en-US" altLang="ko-KR" sz="2800" dirty="0" smtClean="0"/>
              <a:t>Resolution of 1 trigger: 308 </a:t>
            </a:r>
            <a:r>
              <a:rPr lang="en-US" altLang="ko-KR" sz="2800" dirty="0" err="1" smtClean="0"/>
              <a:t>ps</a:t>
            </a:r>
            <a:endParaRPr lang="en-US" altLang="ko-KR" sz="2800" dirty="0" smtClean="0"/>
          </a:p>
          <a:p>
            <a:r>
              <a:rPr lang="en-US" altLang="ko-KR" sz="2800" dirty="0" smtClean="0"/>
              <a:t>Resolution of VTD: 788 </a:t>
            </a:r>
            <a:r>
              <a:rPr lang="en-US" altLang="ko-KR" sz="2800" dirty="0" err="1" smtClean="0"/>
              <a:t>ps</a:t>
            </a:r>
            <a:endParaRPr lang="en-US" altLang="ko-KR" sz="2800" dirty="0" smtClean="0"/>
          </a:p>
          <a:p>
            <a:r>
              <a:rPr lang="en-US" altLang="ko-KR" sz="2800" dirty="0" smtClean="0"/>
              <a:t>Resolution of CFD: 594 </a:t>
            </a:r>
            <a:r>
              <a:rPr lang="en-US" altLang="ko-KR" sz="2800" dirty="0" err="1" smtClean="0"/>
              <a:t>ps</a:t>
            </a:r>
            <a:endParaRPr lang="en-US" altLang="ko-KR" sz="2800" dirty="0" smtClean="0"/>
          </a:p>
          <a:p>
            <a:r>
              <a:rPr lang="en-US" altLang="ko-KR" sz="2800" dirty="0" smtClean="0"/>
              <a:t>VTD-trigger: 725 </a:t>
            </a:r>
            <a:r>
              <a:rPr lang="en-US" altLang="ko-KR" sz="2800" dirty="0" err="1" smtClean="0"/>
              <a:t>ps</a:t>
            </a:r>
            <a:endParaRPr lang="en-US" altLang="ko-KR" sz="2800" dirty="0" smtClean="0"/>
          </a:p>
          <a:p>
            <a:r>
              <a:rPr lang="en-US" altLang="ko-KR" sz="2800" dirty="0" smtClean="0"/>
              <a:t>CFD-trigger: 507 </a:t>
            </a:r>
            <a:r>
              <a:rPr lang="en-US" altLang="ko-KR" sz="2800" dirty="0" err="1" smtClean="0"/>
              <a:t>ps</a:t>
            </a:r>
            <a:endParaRPr lang="en-US" altLang="ko-KR" sz="2800" dirty="0" smtClean="0"/>
          </a:p>
          <a:p>
            <a:r>
              <a:rPr lang="en-US" altLang="ko-KR" sz="2800" dirty="0" smtClean="0"/>
              <a:t>Resolution of one side</a:t>
            </a:r>
          </a:p>
          <a:p>
            <a:r>
              <a:rPr lang="en-US" altLang="ko-KR" sz="2800" dirty="0" smtClean="0"/>
              <a:t>VTD: 513 </a:t>
            </a:r>
            <a:r>
              <a:rPr lang="en-US" altLang="ko-KR" sz="2800" dirty="0" err="1" smtClean="0"/>
              <a:t>ps</a:t>
            </a:r>
            <a:endParaRPr lang="en-US" altLang="ko-KR" sz="2800" dirty="0" smtClean="0"/>
          </a:p>
          <a:p>
            <a:r>
              <a:rPr lang="en-US" altLang="ko-KR" sz="2800" dirty="0" smtClean="0"/>
              <a:t>CFD: 359 </a:t>
            </a:r>
            <a:r>
              <a:rPr lang="en-US" altLang="ko-KR" sz="2800" dirty="0" err="1" smtClean="0"/>
              <a:t>ps</a:t>
            </a:r>
            <a:endParaRPr lang="ko-KR" altLang="en-US" sz="2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6146" name="Picture 2" descr="C:\Users\이기수\Downloads\20121015_173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98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1763688" y="274638"/>
            <a:ext cx="5976664" cy="101042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</a:rPr>
              <a:t>Trigger resolution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pic>
        <p:nvPicPr>
          <p:cNvPr id="6147" name="Picture 3" descr="C:\Users\이기수\Desktop\resolution_8c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2" y="4022420"/>
            <a:ext cx="3000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3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6208" y="274638"/>
            <a:ext cx="639816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5. Conclusions &amp; Future tasks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ko-KR" sz="2400" dirty="0"/>
              <a:t>C</a:t>
            </a:r>
            <a:r>
              <a:rPr lang="en-US" altLang="ko-KR" sz="2400" dirty="0" smtClean="0"/>
              <a:t>onclusions</a:t>
            </a:r>
          </a:p>
          <a:p>
            <a:pPr marL="0" indent="0">
              <a:buNone/>
            </a:pPr>
            <a:r>
              <a:rPr lang="en-US" altLang="ko-KR" sz="2000" dirty="0" smtClean="0"/>
              <a:t>1</a:t>
            </a:r>
            <a:r>
              <a:rPr lang="en-US" altLang="ko-KR" sz="2000" dirty="0" smtClean="0"/>
              <a:t>. </a:t>
            </a:r>
            <a:r>
              <a:rPr lang="en-US" altLang="ko-KR" sz="2000" dirty="0"/>
              <a:t>Resolution to determine the hit position: </a:t>
            </a:r>
            <a:r>
              <a:rPr lang="en-US" altLang="ko-KR" sz="2000" dirty="0" smtClean="0"/>
              <a:t>VTD-&gt;0.24 cm</a:t>
            </a:r>
            <a:r>
              <a:rPr lang="en-US" altLang="ko-KR" sz="2000" dirty="0" smtClean="0"/>
              <a:t>, CFD-&gt;0.2 cm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-&gt;</a:t>
            </a:r>
            <a:r>
              <a:rPr lang="en-US" altLang="ko-KR" sz="2000" dirty="0"/>
              <a:t>important</a:t>
            </a:r>
            <a:r>
              <a:rPr lang="ko-KR" altLang="en-US" sz="2000" dirty="0"/>
              <a:t> </a:t>
            </a:r>
            <a:r>
              <a:rPr lang="en-US" altLang="ko-KR" sz="2000" dirty="0"/>
              <a:t>to discriminate multi-hit events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2. </a:t>
            </a:r>
            <a:r>
              <a:rPr lang="en-US" altLang="ko-KR" sz="2000" dirty="0" smtClean="0"/>
              <a:t>Light </a:t>
            </a:r>
            <a:r>
              <a:rPr lang="en-US" altLang="ko-KR" sz="2000" dirty="0"/>
              <a:t>loss due to attenuation of the </a:t>
            </a:r>
            <a:r>
              <a:rPr lang="en-US" altLang="ko-KR" sz="2000" dirty="0" smtClean="0"/>
              <a:t>light&lt;14%(VTD), &lt;20%(CFD) </a:t>
            </a:r>
            <a:r>
              <a:rPr lang="en-US" altLang="ko-KR" sz="2000" dirty="0"/>
              <a:t>for the 1 m long detector </a:t>
            </a:r>
            <a:r>
              <a:rPr lang="en-US" altLang="ko-KR" sz="2000" dirty="0" smtClean="0"/>
              <a:t>module</a:t>
            </a:r>
          </a:p>
          <a:p>
            <a:pPr marL="0" indent="0">
              <a:buNone/>
            </a:pPr>
            <a:r>
              <a:rPr lang="en-US" altLang="ko-KR" sz="2000" dirty="0" smtClean="0"/>
              <a:t>-&gt;</a:t>
            </a:r>
            <a:r>
              <a:rPr lang="en-US" altLang="ko-KR" sz="2000" dirty="0"/>
              <a:t>neutron detector for LAMPS is 2 m </a:t>
            </a:r>
            <a:r>
              <a:rPr lang="en-US" altLang="ko-KR" sz="2000" dirty="0" smtClean="0"/>
              <a:t>long</a:t>
            </a:r>
          </a:p>
          <a:p>
            <a:pPr marL="0" indent="0">
              <a:buNone/>
            </a:pPr>
            <a:r>
              <a:rPr lang="en-US" altLang="ko-KR" sz="2000" dirty="0" smtClean="0"/>
              <a:t>3. Time Walk Correction </a:t>
            </a:r>
            <a:r>
              <a:rPr lang="en-US" altLang="ko-KR" sz="2000" smtClean="0"/>
              <a:t>reduces resolution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smtClean="0"/>
              <a:t>4. </a:t>
            </a:r>
            <a:r>
              <a:rPr lang="en-US" altLang="ko-KR" sz="2000" dirty="0"/>
              <a:t>Digitization: threshold for electron-equivalent </a:t>
            </a:r>
            <a:r>
              <a:rPr lang="en-US" altLang="ko-KR" sz="2000" dirty="0" smtClean="0"/>
              <a:t>signals~340 </a:t>
            </a:r>
            <a:r>
              <a:rPr lang="en-US" altLang="ko-KR" sz="2000" dirty="0" err="1" smtClean="0"/>
              <a:t>keV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5. </a:t>
            </a:r>
            <a:r>
              <a:rPr lang="en-US" altLang="ko-KR" sz="2000" dirty="0"/>
              <a:t>In this test, neutrons emitted from </a:t>
            </a:r>
            <a:r>
              <a:rPr lang="en-US" altLang="ko-KR" sz="2000" baseline="30000" dirty="0"/>
              <a:t>252</a:t>
            </a:r>
            <a:r>
              <a:rPr lang="en-US" altLang="ko-KR" sz="2000" dirty="0"/>
              <a:t>Cf with </a:t>
            </a:r>
            <a:r>
              <a:rPr lang="en-US" altLang="ko-KR" sz="2000" i="1" dirty="0"/>
              <a:t>E</a:t>
            </a:r>
            <a:r>
              <a:rPr lang="en-US" altLang="ko-KR" sz="2000" i="1" baseline="-25000" dirty="0"/>
              <a:t>n</a:t>
            </a:r>
            <a:r>
              <a:rPr lang="en-US" altLang="ko-KR" sz="2000" dirty="0"/>
              <a:t>&gt;~5 MeV were reliably measured from a TOF </a:t>
            </a:r>
            <a:r>
              <a:rPr lang="en-US" altLang="ko-KR" sz="2000" dirty="0" smtClean="0"/>
              <a:t>method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6. Resolution of one side is 513 </a:t>
            </a:r>
            <a:r>
              <a:rPr lang="en-US" altLang="ko-KR" sz="2000" dirty="0" err="1" smtClean="0"/>
              <a:t>ps</a:t>
            </a:r>
            <a:r>
              <a:rPr lang="en-US" altLang="ko-KR" sz="2000" dirty="0" smtClean="0"/>
              <a:t>(VTD), 359 </a:t>
            </a:r>
            <a:r>
              <a:rPr lang="en-US" altLang="ko-KR" sz="2000" dirty="0" err="1" smtClean="0"/>
              <a:t>ps</a:t>
            </a:r>
            <a:r>
              <a:rPr lang="en-US" altLang="ko-KR" sz="2000" dirty="0" smtClean="0"/>
              <a:t>(CFD)</a:t>
            </a:r>
            <a:endParaRPr lang="en-US" altLang="ko-KR" sz="2000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altLang="ko-KR" smtClean="0">
                <a:solidFill>
                  <a:schemeClr val="bg1"/>
                </a:solidFill>
              </a:rPr>
              <a:t>Back Up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752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2050" name="Picture 2" descr="C:\Users\이기수\Documents\lab\랩미팅 자료\2012_2_28\y검출기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" y="18364"/>
            <a:ext cx="5184576" cy="42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이기수\Documents\lab\랩미팅 자료\2012_2_28\ha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7816249" cy="55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42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6208" y="143153"/>
            <a:ext cx="6398160" cy="98072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Single detector module for LAMPS neutron detector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" y="1844823"/>
            <a:ext cx="3456384" cy="2304256"/>
          </a:xfrm>
        </p:spPr>
      </p:pic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25</a:t>
            </a:fld>
            <a:endParaRPr lang="ko-KR" altLang="en-US"/>
          </a:p>
        </p:txBody>
      </p:sp>
      <p:pic>
        <p:nvPicPr>
          <p:cNvPr id="5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32580" y="2398815"/>
            <a:ext cx="3454416" cy="230224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28595" y="1322348"/>
            <a:ext cx="2555776" cy="474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</a:rPr>
              <a:t>scintillator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651790" y="1322348"/>
            <a:ext cx="2555776" cy="474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</a:rPr>
              <a:t>Light guide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71007" y="1322348"/>
            <a:ext cx="2555776" cy="474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</a:rPr>
              <a:t>PMT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5680" y="4365104"/>
            <a:ext cx="3624326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>
                <a:solidFill>
                  <a:schemeClr val="tx1"/>
                </a:solidFill>
              </a:rPr>
              <a:t>Bicron</a:t>
            </a:r>
            <a:r>
              <a:rPr lang="en-US" altLang="ko-KR" b="1" dirty="0" smtClean="0">
                <a:solidFill>
                  <a:schemeClr val="tx1"/>
                </a:solidFill>
              </a:rPr>
              <a:t> BC-408</a:t>
            </a: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Decay constant: 2.1 ns</a:t>
            </a:r>
          </a:p>
          <a:p>
            <a:pPr algn="ctr"/>
            <a:r>
              <a:rPr lang="en-US" altLang="ko-KR" u="sng" spc="-100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Bulk light attenuation length: 380 cm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Refractive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index: 1.58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H:C ratio: 1.104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Density: 1.032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Softening point: </a:t>
            </a:r>
            <a:r>
              <a:rPr lang="en-US" altLang="ko-KR" smtClean="0">
                <a:solidFill>
                  <a:schemeClr val="tx1"/>
                </a:solidFill>
              </a:rPr>
              <a:t>70 ℃\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714980" y="5467536"/>
            <a:ext cx="2489616" cy="1423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>
                <a:solidFill>
                  <a:schemeClr val="tx1"/>
                </a:solidFill>
              </a:rPr>
              <a:t>Arcrylic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Density: 1.18 g/cm3</a:t>
            </a:r>
          </a:p>
          <a:p>
            <a:pPr algn="ctr"/>
            <a:r>
              <a:rPr lang="en-US" altLang="ko-KR" spc="-100" dirty="0" smtClean="0">
                <a:solidFill>
                  <a:schemeClr val="tx1"/>
                </a:solidFill>
              </a:rPr>
              <a:t>Refractive index: 1.4914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353791" y="3933056"/>
            <a:ext cx="2790209" cy="2924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H2431-50</a:t>
            </a: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pc="-100" dirty="0" smtClean="0">
                <a:solidFill>
                  <a:schemeClr val="tx1"/>
                </a:solidFill>
              </a:rPr>
              <a:t>Wavelength short: 300 nm</a:t>
            </a:r>
          </a:p>
          <a:p>
            <a:pPr algn="ctr"/>
            <a:r>
              <a:rPr lang="en-US" altLang="ko-KR" spc="-100" dirty="0" smtClean="0">
                <a:solidFill>
                  <a:schemeClr val="tx1"/>
                </a:solidFill>
              </a:rPr>
              <a:t>Wavelength long: 650 nm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Transit time: 16 ns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Gain: 2.5e+6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이기수\Desktop\꾸미기\120120420_175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55" y="1936656"/>
            <a:ext cx="2778807" cy="176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486208" y="143153"/>
            <a:ext cx="6398160" cy="98072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CFD time difference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pic>
        <p:nvPicPr>
          <p:cNvPr id="3075" name="Picture 3" descr="C:\Users\이기수\Desktop\CFD_timediffer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83" y="1151121"/>
            <a:ext cx="5863950" cy="57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32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5487356"/>
                <a:ext cx="4474800" cy="100811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7.51828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±0.0167386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0.714768±0.123239</m:t>
                        </m:r>
                      </m:e>
                    </m:d>
                  </m:oMath>
                </a14:m>
                <a:endParaRPr lang="en-US" altLang="ko-KR" b="0" dirty="0" smtClean="0">
                  <a:ea typeface="Cambria Math"/>
                </a:endParaRPr>
              </a:p>
              <a:p>
                <a:r>
                  <a:rPr lang="en-US" altLang="ko-KR" dirty="0" smtClean="0"/>
                  <a:t>Resolution: 0.24 cm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5487356"/>
                <a:ext cx="4474800" cy="1008111"/>
              </a:xfrm>
              <a:blipFill rotWithShape="1">
                <a:blip r:embed="rId2"/>
                <a:stretch>
                  <a:fillRect l="-1090" t="-1205" b="-9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74800" y="5469940"/>
                <a:ext cx="4669199" cy="100811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7.42745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±0.0124035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1.59476±0.101991</m:t>
                        </m:r>
                      </m:e>
                    </m:d>
                  </m:oMath>
                </a14:m>
                <a:endParaRPr lang="en-US" altLang="ko-KR" b="0" dirty="0" smtClean="0">
                  <a:ea typeface="Cambria Math"/>
                </a:endParaRPr>
              </a:p>
              <a:p>
                <a:r>
                  <a:rPr lang="en-US" altLang="ko-KR" dirty="0" smtClean="0">
                    <a:ea typeface="Cambria Math"/>
                  </a:rPr>
                  <a:t>Resolution: 0.2 cm</a:t>
                </a:r>
                <a:endParaRPr lang="en-US" altLang="ko-KR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0" name="내용 개체 틀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74800" y="5469940"/>
                <a:ext cx="4669199" cy="1008111"/>
              </a:xfrm>
              <a:blipFill rotWithShape="1">
                <a:blip r:embed="rId3"/>
                <a:stretch>
                  <a:fillRect l="-1044" t="-1205" b="-9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486208" y="274638"/>
            <a:ext cx="6398160" cy="9221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</a:rPr>
              <a:t>Position resolution systematic first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pic>
        <p:nvPicPr>
          <p:cNvPr id="5122" name="Picture 2" descr="C:\Users\이기수\Desktop\VTD_xyError_sy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474800" cy="42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이기수\Desktop\CFD_xyError_sy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88" y="1196751"/>
            <a:ext cx="4474800" cy="42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27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486208" y="274638"/>
            <a:ext cx="6398160" cy="9221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</a:rPr>
              <a:t>Time Walk Correction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pic>
        <p:nvPicPr>
          <p:cNvPr id="9218" name="Picture 2" descr="C:\Users\이기수\Desktop\VTD_projection_lef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71" y="1189933"/>
            <a:ext cx="5736834" cy="56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09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613586" y="1337679"/>
            <a:ext cx="4422910" cy="79517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</a:rPr>
              <a:t>ADC for energy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pic>
        <p:nvPicPr>
          <p:cNvPr id="3074" name="Picture 2" descr="C:\Users\이기수\Desktop\VTD_ADC_for_energ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30005"/>
            <a:ext cx="4608512" cy="682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45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92688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1. Introductions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en-US" altLang="ko-KR" sz="2400" dirty="0" err="1" smtClean="0"/>
              <a:t>KoRIA</a:t>
            </a:r>
            <a:r>
              <a:rPr lang="en-US" altLang="ko-KR" sz="2400" dirty="0" smtClean="0"/>
              <a:t>(Korea Rare Isotope Accelerator)</a:t>
            </a:r>
          </a:p>
          <a:p>
            <a:pPr marL="0" indent="0">
              <a:buNone/>
            </a:pPr>
            <a:r>
              <a:rPr lang="en-US" altLang="ko-KR" sz="2400" dirty="0" smtClean="0"/>
              <a:t>- A future multipurpose accelerator for the basic and applied sciences</a:t>
            </a:r>
          </a:p>
          <a:p>
            <a:r>
              <a:rPr lang="en-US" altLang="ko-KR" sz="2400" dirty="0" smtClean="0"/>
              <a:t>LAMPS(Large Acceptance Multi-Purpose Spectrometer)</a:t>
            </a:r>
          </a:p>
          <a:p>
            <a:pPr marL="0" indent="0">
              <a:buNone/>
            </a:pPr>
            <a:r>
              <a:rPr lang="en-US" altLang="ko-KR" sz="2400" dirty="0" smtClean="0"/>
              <a:t>- primary purpose-&gt;nuclear symmetry energy</a:t>
            </a:r>
          </a:p>
          <a:p>
            <a:pPr marL="0" indent="0">
              <a:buNone/>
            </a:pPr>
            <a:r>
              <a:rPr lang="en-US" altLang="ko-KR" sz="2400" dirty="0" smtClean="0"/>
              <a:t>- versatile for nuclear structure and nuclear astrophysics</a:t>
            </a:r>
          </a:p>
          <a:p>
            <a:r>
              <a:rPr lang="en-US" altLang="ko-KR" sz="2400" dirty="0" smtClean="0"/>
              <a:t>Neutron detector</a:t>
            </a:r>
          </a:p>
          <a:p>
            <a:pPr marL="0" indent="0">
              <a:buNone/>
            </a:pPr>
            <a:r>
              <a:rPr lang="en-US" altLang="ko-KR" sz="2400" dirty="0"/>
              <a:t>- In RI Heavy-Ion collision </a:t>
            </a:r>
            <a:r>
              <a:rPr lang="en-US" altLang="ko-KR" sz="2400" i="1" dirty="0"/>
              <a:t>n</a:t>
            </a:r>
            <a:r>
              <a:rPr lang="en-US" altLang="ko-KR" sz="2400" dirty="0"/>
              <a:t>/</a:t>
            </a:r>
            <a:r>
              <a:rPr lang="en-US" altLang="ko-KR" sz="2400" i="1" dirty="0"/>
              <a:t>p</a:t>
            </a:r>
            <a:r>
              <a:rPr lang="en-US" altLang="ko-KR" sz="2400" dirty="0"/>
              <a:t> ratio is important for Symmetry energy</a:t>
            </a:r>
          </a:p>
          <a:p>
            <a:pPr marL="0" indent="0">
              <a:buNone/>
            </a:pPr>
            <a:r>
              <a:rPr lang="en-US" altLang="ko-KR" sz="2400" dirty="0" smtClean="0"/>
              <a:t>- designed for neutrons of 10 &lt; </a:t>
            </a:r>
            <a:r>
              <a:rPr lang="en-US" altLang="ko-KR" sz="2400" i="1" dirty="0" smtClean="0"/>
              <a:t>E</a:t>
            </a:r>
            <a:r>
              <a:rPr lang="en-US" altLang="ko-KR" sz="2400" i="1" baseline="-25000" dirty="0" smtClean="0"/>
              <a:t>n</a:t>
            </a:r>
            <a:r>
              <a:rPr lang="en-US" altLang="ko-KR" sz="2400" dirty="0" smtClean="0"/>
              <a:t> &lt; 400 MeV</a:t>
            </a:r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1143000"/>
          </a:xfrm>
          <a:solidFill>
            <a:schemeClr val="accent2"/>
          </a:solidFill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LAMPS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0160"/>
            <a:ext cx="8604448" cy="513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타원 6"/>
          <p:cNvSpPr/>
          <p:nvPr/>
        </p:nvSpPr>
        <p:spPr>
          <a:xfrm>
            <a:off x="7740352" y="3861048"/>
            <a:ext cx="120776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560332" y="327591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596336" y="1700808"/>
            <a:ext cx="14401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7668344" y="2492896"/>
            <a:ext cx="0" cy="7200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5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6208" y="274638"/>
            <a:ext cx="6362223" cy="104771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LAMPS neutron detector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1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08" y="1412776"/>
            <a:ext cx="3501311" cy="351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바닥글 개체 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643063" y="2160920"/>
            <a:ext cx="2446441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107504" y="4925916"/>
            <a:ext cx="4104456" cy="1906540"/>
            <a:chOff x="4500560" y="1378444"/>
            <a:chExt cx="4248474" cy="1906540"/>
          </a:xfrm>
          <a:solidFill>
            <a:schemeClr val="bg1"/>
          </a:solidFill>
        </p:grpSpPr>
        <p:grpSp>
          <p:nvGrpSpPr>
            <p:cNvPr id="12" name="그룹 11"/>
            <p:cNvGrpSpPr/>
            <p:nvPr/>
          </p:nvGrpSpPr>
          <p:grpSpPr>
            <a:xfrm>
              <a:off x="4500560" y="2111637"/>
              <a:ext cx="4248474" cy="504057"/>
              <a:chOff x="4788024" y="1628799"/>
              <a:chExt cx="4248474" cy="504057"/>
            </a:xfrm>
            <a:grpFill/>
          </p:grpSpPr>
          <p:sp>
            <p:nvSpPr>
              <p:cNvPr id="6" name="직사각형 5"/>
              <p:cNvSpPr/>
              <p:nvPr/>
            </p:nvSpPr>
            <p:spPr>
              <a:xfrm>
                <a:off x="5868144" y="1628800"/>
                <a:ext cx="2088232" cy="50405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dirty="0" smtClean="0">
                    <a:solidFill>
                      <a:schemeClr val="tx1"/>
                    </a:solidFill>
                  </a:rPr>
                  <a:t>scintillator</a:t>
                </a:r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사다리꼴 6"/>
              <p:cNvSpPr/>
              <p:nvPr/>
            </p:nvSpPr>
            <p:spPr>
              <a:xfrm rot="-5400000">
                <a:off x="5393217" y="1657927"/>
                <a:ext cx="504056" cy="445801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사다리꼴 7"/>
              <p:cNvSpPr/>
              <p:nvPr/>
            </p:nvSpPr>
            <p:spPr>
              <a:xfrm rot="5400000">
                <a:off x="7927249" y="1657926"/>
                <a:ext cx="504056" cy="445801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4788024" y="1754812"/>
                <a:ext cx="634320" cy="25202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8402178" y="1749972"/>
                <a:ext cx="634320" cy="25202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5733271" y="1378444"/>
              <a:ext cx="1853922" cy="4108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>
                  <a:solidFill>
                    <a:schemeClr val="tx1"/>
                  </a:solidFill>
                </a:rPr>
                <a:t>Light Guide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228184" y="2924944"/>
              <a:ext cx="864096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>
                  <a:solidFill>
                    <a:schemeClr val="tx1"/>
                  </a:solidFill>
                </a:rPr>
                <a:t>PMT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직선 연결선 18"/>
            <p:cNvCxnSpPr>
              <a:stCxn id="7" idx="3"/>
            </p:cNvCxnSpPr>
            <p:nvPr/>
          </p:nvCxnSpPr>
          <p:spPr>
            <a:xfrm flipV="1">
              <a:off x="5357782" y="1789272"/>
              <a:ext cx="870402" cy="378091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>
              <a:endCxn id="8" idx="1"/>
            </p:cNvCxnSpPr>
            <p:nvPr/>
          </p:nvCxnSpPr>
          <p:spPr>
            <a:xfrm>
              <a:off x="7092280" y="1789272"/>
              <a:ext cx="799533" cy="37809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>
              <a:stCxn id="10" idx="2"/>
              <a:endCxn id="17" idx="1"/>
            </p:cNvCxnSpPr>
            <p:nvPr/>
          </p:nvCxnSpPr>
          <p:spPr>
            <a:xfrm>
              <a:off x="4817720" y="2489678"/>
              <a:ext cx="1410464" cy="61528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>
              <a:stCxn id="17" idx="3"/>
              <a:endCxn id="11" idx="2"/>
            </p:cNvCxnSpPr>
            <p:nvPr/>
          </p:nvCxnSpPr>
          <p:spPr>
            <a:xfrm flipV="1">
              <a:off x="7092280" y="2484838"/>
              <a:ext cx="1339594" cy="62012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64" y="3674329"/>
            <a:ext cx="4082751" cy="315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3905550" y="1231690"/>
                <a:ext cx="4864753" cy="20571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Tx/>
                  <a:buChar char="-"/>
                </a:pPr>
                <a:r>
                  <a:rPr lang="en-US" altLang="ko-KR" dirty="0" smtClean="0">
                    <a:solidFill>
                      <a:schemeClr val="tx1"/>
                    </a:solidFill>
                  </a:rPr>
                  <a:t>Lattice of 10 layers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altLang="ko-KR" dirty="0" smtClean="0">
                    <a:solidFill>
                      <a:schemeClr val="tx1"/>
                    </a:solidFill>
                  </a:rPr>
                  <a:t>20 module for 1 layer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altLang="ko-KR" dirty="0" smtClean="0">
                    <a:solidFill>
                      <a:schemeClr val="tx1"/>
                    </a:solidFill>
                  </a:rPr>
                  <a:t>2m length 10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ko-KR" dirty="0" smtClean="0">
                    <a:solidFill>
                      <a:schemeClr val="tx1"/>
                    </a:solidFill>
                  </a:rPr>
                  <a:t>10 cm</a:t>
                </a:r>
                <a:r>
                  <a:rPr lang="en-US" altLang="ko-KR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 scintillator for 1 module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altLang="ko-KR" dirty="0" smtClean="0">
                    <a:solidFill>
                      <a:schemeClr val="tx1"/>
                    </a:solidFill>
                  </a:rPr>
                  <a:t>Detect 10 &lt; </a:t>
                </a:r>
                <a:r>
                  <a:rPr lang="en-US" altLang="ko-KR" i="1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ko-KR" i="1" baseline="-25000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 &lt; 400 MeV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altLang="ko-KR" dirty="0" smtClean="0">
                    <a:solidFill>
                      <a:schemeClr val="tx1"/>
                    </a:solidFill>
                  </a:rPr>
                  <a:t>Veto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counter is placed in front of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the neutron detector</a:t>
                </a:r>
                <a:endParaRPr lang="en-US" altLang="ko-K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50" y="1231690"/>
                <a:ext cx="4864753" cy="2057183"/>
              </a:xfrm>
              <a:prstGeom prst="rect">
                <a:avLst/>
              </a:prstGeom>
              <a:blipFill rotWithShape="1">
                <a:blip r:embed="rId4"/>
                <a:stretch>
                  <a:fillRect l="-1378" t="-1479" b="-35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직사각형 8"/>
          <p:cNvSpPr/>
          <p:nvPr/>
        </p:nvSpPr>
        <p:spPr>
          <a:xfrm>
            <a:off x="5112114" y="3301147"/>
            <a:ext cx="3203849" cy="424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JKPS. Vol. 58 No. 2 B. Hong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848431" y="4745896"/>
            <a:ext cx="108012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GEANT4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sp>
        <p:nvSpPr>
          <p:cNvPr id="1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8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6208" y="274638"/>
            <a:ext cx="639816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Signal process of neutrons in plastic scintillators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i="1" dirty="0" smtClean="0"/>
              <a:t>n-p</a:t>
            </a:r>
            <a:r>
              <a:rPr lang="en-US" altLang="ko-KR" dirty="0" smtClean="0"/>
              <a:t> elastic scattering</a:t>
            </a:r>
          </a:p>
          <a:p>
            <a:r>
              <a:rPr lang="en-US" altLang="ko-KR" i="1" dirty="0" smtClean="0"/>
              <a:t>n</a:t>
            </a:r>
            <a:r>
              <a:rPr lang="en-US" altLang="ko-KR" dirty="0" smtClean="0"/>
              <a:t>-</a:t>
            </a:r>
            <a:r>
              <a:rPr lang="en-US" altLang="ko-KR" baseline="30000" dirty="0" smtClean="0"/>
              <a:t>12</a:t>
            </a:r>
            <a:r>
              <a:rPr lang="en-US" altLang="ko-KR" dirty="0" smtClean="0"/>
              <a:t>C elastic scattering</a:t>
            </a:r>
          </a:p>
          <a:p>
            <a:r>
              <a:rPr lang="en-US" altLang="ko-KR" i="1" dirty="0" err="1" smtClean="0"/>
              <a:t>n</a:t>
            </a:r>
            <a:r>
              <a:rPr lang="en-US" altLang="ko-KR" dirty="0" err="1" smtClean="0"/>
              <a:t>+</a:t>
            </a:r>
            <a:r>
              <a:rPr lang="en-US" altLang="ko-KR" i="1" dirty="0" err="1" smtClean="0"/>
              <a:t>p</a:t>
            </a:r>
            <a:r>
              <a:rPr lang="en-US" altLang="ko-KR" dirty="0" smtClean="0"/>
              <a:t>-&gt;</a:t>
            </a:r>
            <a:r>
              <a:rPr lang="en-US" altLang="ko-KR" i="1" dirty="0" smtClean="0"/>
              <a:t>d</a:t>
            </a:r>
            <a:r>
              <a:rPr lang="en-US" altLang="ko-KR" dirty="0" smtClean="0"/>
              <a:t>+</a:t>
            </a:r>
            <a:r>
              <a:rPr lang="el-GR" altLang="ko-KR" i="1" dirty="0" smtClean="0"/>
              <a:t>γ</a:t>
            </a:r>
            <a:r>
              <a:rPr lang="en-US" altLang="ko-KR" i="1" dirty="0" smtClean="0"/>
              <a:t> </a:t>
            </a:r>
            <a:r>
              <a:rPr lang="en-US" altLang="ko-KR" dirty="0" smtClean="0"/>
              <a:t>(neutron capture, </a:t>
            </a:r>
            <a:r>
              <a:rPr lang="en-US" altLang="ko-KR" i="1" dirty="0" smtClean="0"/>
              <a:t>E</a:t>
            </a:r>
            <a:r>
              <a:rPr lang="el-GR" altLang="ko-KR" i="1" baseline="-25000" dirty="0" smtClean="0"/>
              <a:t>γ</a:t>
            </a:r>
            <a:r>
              <a:rPr lang="en-US" altLang="ko-KR" dirty="0" smtClean="0"/>
              <a:t> = 2.23 MeV)</a:t>
            </a:r>
          </a:p>
          <a:p>
            <a:r>
              <a:rPr lang="en-US" altLang="ko-KR" i="1" dirty="0" smtClean="0"/>
              <a:t>n</a:t>
            </a:r>
            <a:r>
              <a:rPr lang="en-US" altLang="ko-KR" dirty="0" smtClean="0"/>
              <a:t>+</a:t>
            </a:r>
            <a:r>
              <a:rPr lang="en-US" altLang="ko-KR" baseline="30000" dirty="0" smtClean="0"/>
              <a:t>12</a:t>
            </a:r>
            <a:r>
              <a:rPr lang="en-US" altLang="ko-KR" dirty="0" smtClean="0"/>
              <a:t>C-&gt;</a:t>
            </a:r>
            <a:r>
              <a:rPr lang="en-US" altLang="ko-KR" baseline="30000" dirty="0" smtClean="0"/>
              <a:t>13</a:t>
            </a:r>
            <a:r>
              <a:rPr lang="en-US" altLang="ko-KR" dirty="0" smtClean="0"/>
              <a:t>C+</a:t>
            </a:r>
            <a:r>
              <a:rPr lang="el-GR" altLang="ko-KR" i="1" dirty="0" smtClean="0"/>
              <a:t>γ</a:t>
            </a:r>
            <a:r>
              <a:rPr lang="en-US" altLang="ko-KR" dirty="0" smtClean="0"/>
              <a:t> (neutron capture, </a:t>
            </a:r>
            <a:r>
              <a:rPr lang="en-US" altLang="ko-KR" i="1" dirty="0" smtClean="0"/>
              <a:t>E</a:t>
            </a:r>
            <a:r>
              <a:rPr lang="el-GR" altLang="ko-KR" i="1" baseline="-25000" dirty="0" smtClean="0"/>
              <a:t>γ</a:t>
            </a:r>
            <a:r>
              <a:rPr lang="en-US" altLang="ko-KR" dirty="0" smtClean="0"/>
              <a:t> = 1.2, 3.6, 4.9 MeV)</a:t>
            </a:r>
          </a:p>
          <a:p>
            <a:r>
              <a:rPr lang="en-US" altLang="ko-KR" dirty="0" smtClean="0"/>
              <a:t>Dominant process for signals</a:t>
            </a:r>
          </a:p>
          <a:p>
            <a:pPr marL="0" indent="0">
              <a:buNone/>
            </a:pPr>
            <a:r>
              <a:rPr lang="en-US" altLang="ko-KR" dirty="0" smtClean="0"/>
              <a:t>-Neutron capture for low energy neutrons</a:t>
            </a:r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en-US" altLang="ko-KR" i="1" dirty="0" smtClean="0"/>
              <a:t>n</a:t>
            </a:r>
            <a:r>
              <a:rPr lang="en-US" altLang="ko-KR" dirty="0" smtClean="0"/>
              <a:t>-</a:t>
            </a:r>
            <a:r>
              <a:rPr lang="en-US" altLang="ko-KR" i="1" dirty="0" smtClean="0"/>
              <a:t>p</a:t>
            </a:r>
            <a:r>
              <a:rPr lang="en-US" altLang="ko-KR" dirty="0" smtClean="0"/>
              <a:t> elastic scattering for high energy neutrons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486208" y="274638"/>
            <a:ext cx="6432302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VTD&amp;CFD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Voltage Threshold </a:t>
            </a:r>
            <a:r>
              <a:rPr lang="en-US" altLang="ko-KR" dirty="0"/>
              <a:t>D</a:t>
            </a:r>
            <a:r>
              <a:rPr lang="en-US" altLang="ko-KR" dirty="0" smtClean="0"/>
              <a:t>iscriminator</a:t>
            </a:r>
            <a:endParaRPr lang="ko-KR" altLang="en-US" dirty="0"/>
          </a:p>
        </p:txBody>
      </p:sp>
      <p:sp>
        <p:nvSpPr>
          <p:cNvPr id="15" name="내용 개체 틀 14"/>
          <p:cNvSpPr>
            <a:spLocks noGrp="1"/>
          </p:cNvSpPr>
          <p:nvPr>
            <p:ph sz="half" idx="2"/>
          </p:nvPr>
        </p:nvSpPr>
        <p:spPr>
          <a:xfrm>
            <a:off x="411542" y="2204864"/>
            <a:ext cx="4040188" cy="1110109"/>
          </a:xfrm>
        </p:spPr>
        <p:txBody>
          <a:bodyPr/>
          <a:lstStyle/>
          <a:p>
            <a:r>
              <a:rPr lang="en-US" altLang="ko-KR" dirty="0" smtClean="0"/>
              <a:t>Cut by absolute voltage limit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Constant Fraction </a:t>
            </a:r>
            <a:r>
              <a:rPr lang="en-US" altLang="ko-KR" dirty="0"/>
              <a:t>D</a:t>
            </a:r>
            <a:r>
              <a:rPr lang="en-US" altLang="ko-KR" dirty="0" smtClean="0"/>
              <a:t>iscriminator</a:t>
            </a:r>
            <a:endParaRPr lang="ko-KR" altLang="en-US" dirty="0"/>
          </a:p>
        </p:txBody>
      </p:sp>
      <p:sp>
        <p:nvSpPr>
          <p:cNvPr id="16" name="내용 개체 틀 1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110109"/>
          </a:xfrm>
        </p:spPr>
        <p:txBody>
          <a:bodyPr/>
          <a:lstStyle/>
          <a:p>
            <a:r>
              <a:rPr lang="en-US" altLang="ko-KR" dirty="0" smtClean="0"/>
              <a:t>Cut by voltage for defined time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Picture 3" descr="C:\Users\이기수\Desktop\꾸미기\1VTD&amp;CF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7386"/>
            <a:ext cx="2776056" cy="238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이기수\Desktop\꾸미기\2VTD&amp;CFD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90" y="3152727"/>
            <a:ext cx="2808312" cy="238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내용 개체 틀 14"/>
          <p:cNvSpPr txBox="1">
            <a:spLocks/>
          </p:cNvSpPr>
          <p:nvPr/>
        </p:nvSpPr>
        <p:spPr>
          <a:xfrm>
            <a:off x="531812" y="5445225"/>
            <a:ext cx="37521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C.A.E.N. Mod. N844</a:t>
            </a:r>
            <a:endParaRPr lang="ko-KR" altLang="en-US" dirty="0"/>
          </a:p>
        </p:txBody>
      </p:sp>
      <p:sp>
        <p:nvSpPr>
          <p:cNvPr id="18" name="내용 개체 틀 14"/>
          <p:cNvSpPr txBox="1">
            <a:spLocks/>
          </p:cNvSpPr>
          <p:nvPr/>
        </p:nvSpPr>
        <p:spPr>
          <a:xfrm>
            <a:off x="4755268" y="5533061"/>
            <a:ext cx="37521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C.A.E.N. Mod. N415A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421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486208" y="274638"/>
            <a:ext cx="6432302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Condition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8325" y="3005359"/>
            <a:ext cx="8964489" cy="3501008"/>
            <a:chOff x="-301035" y="1093692"/>
            <a:chExt cx="9445035" cy="5762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/>
                <p:cNvSpPr/>
                <p:nvPr/>
              </p:nvSpPr>
              <p:spPr>
                <a:xfrm>
                  <a:off x="971600" y="1772815"/>
                  <a:ext cx="1584176" cy="111435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 smtClean="0">
                      <a:solidFill>
                        <a:schemeClr val="tx1"/>
                      </a:solidFill>
                    </a:rPr>
                    <a:t>Amp.</a:t>
                  </a:r>
                  <a14:m>
                    <m:oMath xmlns:m="http://schemas.openxmlformats.org/officeDocument/2006/math"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a14:m>
                  <a:r>
                    <a:rPr lang="en-US" altLang="ko-KR" sz="1400" dirty="0" smtClean="0">
                      <a:solidFill>
                        <a:schemeClr val="tx1"/>
                      </a:solidFill>
                    </a:rPr>
                    <a:t>10</a:t>
                  </a:r>
                </a:p>
                <a:p>
                  <a:pPr algn="ctr"/>
                  <a:r>
                    <a:rPr lang="en-US" altLang="ko-KR" sz="1400" dirty="0" smtClean="0">
                      <a:solidFill>
                        <a:schemeClr val="tx1"/>
                      </a:solidFill>
                    </a:rPr>
                    <a:t>C.A.E.N. Mod. N412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직사각형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1772815"/>
                  <a:ext cx="1584176" cy="111435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2609" b="-113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직사각형 12"/>
                <p:cNvSpPr/>
                <p:nvPr/>
              </p:nvSpPr>
              <p:spPr>
                <a:xfrm>
                  <a:off x="971600" y="3955769"/>
                  <a:ext cx="1584176" cy="112941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 smtClean="0">
                      <a:solidFill>
                        <a:schemeClr val="tx1"/>
                      </a:solidFill>
                    </a:rPr>
                    <a:t>Amp.</a:t>
                  </a:r>
                  <a14:m>
                    <m:oMath xmlns:m="http://schemas.openxmlformats.org/officeDocument/2006/math"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a14:m>
                  <a:r>
                    <a:rPr lang="en-US" altLang="ko-KR" sz="1400" dirty="0" smtClean="0">
                      <a:solidFill>
                        <a:schemeClr val="tx1"/>
                      </a:solidFill>
                    </a:rPr>
                    <a:t>10</a:t>
                  </a:r>
                </a:p>
                <a:p>
                  <a:pPr algn="ctr"/>
                  <a:r>
                    <a:rPr lang="en-US" altLang="ko-KR" sz="1400" dirty="0" smtClean="0">
                      <a:solidFill>
                        <a:schemeClr val="tx1"/>
                      </a:solidFill>
                    </a:rPr>
                    <a:t>C.A.E.N. Mod. N412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직사각형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3955769"/>
                  <a:ext cx="1584176" cy="112941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2564" b="-940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직사각형 13"/>
            <p:cNvSpPr/>
            <p:nvPr/>
          </p:nvSpPr>
          <p:spPr>
            <a:xfrm>
              <a:off x="2915816" y="2123187"/>
              <a:ext cx="1584176" cy="9813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Disc.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915816" y="4452489"/>
              <a:ext cx="1584176" cy="9892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Disc.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915816" y="5755102"/>
              <a:ext cx="1584176" cy="9043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Disc.</a:t>
              </a: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C.A.E.N. Mod.</a:t>
              </a: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N844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순서도: 지연 16"/>
            <p:cNvSpPr/>
            <p:nvPr/>
          </p:nvSpPr>
          <p:spPr>
            <a:xfrm>
              <a:off x="4886617" y="2887177"/>
              <a:ext cx="1026114" cy="1152128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OR</a:t>
              </a:r>
            </a:p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LeCroy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365AL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순서도: 지연 17"/>
            <p:cNvSpPr/>
            <p:nvPr/>
          </p:nvSpPr>
          <p:spPr>
            <a:xfrm>
              <a:off x="6282092" y="5272893"/>
              <a:ext cx="1011932" cy="1152128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AND</a:t>
              </a:r>
            </a:p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LeCroy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365AL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8135888" y="1093692"/>
              <a:ext cx="1008112" cy="28620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ate</a:t>
              </a:r>
            </a:p>
            <a:p>
              <a:pPr algn="ctr"/>
              <a:endParaRPr lang="en-US" altLang="ko-KR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ADC</a:t>
              </a:r>
            </a:p>
            <a:p>
              <a:pPr algn="ctr"/>
              <a:r>
                <a:rPr lang="en-US" altLang="ko-KR" sz="1400" b="1" dirty="0" err="1" smtClean="0">
                  <a:solidFill>
                    <a:schemeClr val="tx1"/>
                  </a:solidFill>
                </a:rPr>
                <a:t>LeCroy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 2249A</a:t>
              </a:r>
            </a:p>
            <a:p>
              <a:pPr algn="ctr"/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ch1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ch2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8135888" y="4072248"/>
              <a:ext cx="1008112" cy="27836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Common start</a:t>
              </a:r>
            </a:p>
            <a:p>
              <a:pPr algn="ctr"/>
              <a:endParaRPr lang="en-US" altLang="ko-KR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TDC</a:t>
              </a:r>
            </a:p>
            <a:p>
              <a:pPr algn="ctr"/>
              <a:r>
                <a:rPr lang="en-US" altLang="ko-KR" sz="1400" b="1" dirty="0" err="1" smtClean="0">
                  <a:solidFill>
                    <a:schemeClr val="tx1"/>
                  </a:solidFill>
                </a:rPr>
                <a:t>LeCroy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 2228A</a:t>
              </a:r>
            </a:p>
            <a:p>
              <a:pPr algn="ctr"/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stop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-301035" y="1916832"/>
              <a:ext cx="1056614" cy="30243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Right</a:t>
              </a:r>
            </a:p>
            <a:p>
              <a:pPr algn="ctr"/>
              <a:endParaRPr lang="en-US" altLang="ko-KR" sz="1400" dirty="0">
                <a:solidFill>
                  <a:schemeClr val="tx1"/>
                </a:solidFill>
              </a:endParaRPr>
            </a:p>
            <a:p>
              <a:pPr algn="ctr"/>
              <a:endParaRPr lang="en-US" altLang="ko-KR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detector</a:t>
              </a:r>
            </a:p>
            <a:p>
              <a:pPr algn="ctr"/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Left</a:t>
              </a: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0" y="5811234"/>
              <a:ext cx="1584176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Trigger</a:t>
              </a: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BC-408 disc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직선 화살표 연결선 22"/>
            <p:cNvCxnSpPr>
              <a:endCxn id="12" idx="1"/>
            </p:cNvCxnSpPr>
            <p:nvPr/>
          </p:nvCxnSpPr>
          <p:spPr>
            <a:xfrm>
              <a:off x="755576" y="2312420"/>
              <a:ext cx="216024" cy="175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>
              <a:endCxn id="13" idx="1"/>
            </p:cNvCxnSpPr>
            <p:nvPr/>
          </p:nvCxnSpPr>
          <p:spPr>
            <a:xfrm flipV="1">
              <a:off x="755576" y="4520476"/>
              <a:ext cx="216024" cy="146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꺾인 연결선 24"/>
            <p:cNvCxnSpPr>
              <a:stCxn id="12" idx="3"/>
              <a:endCxn id="14" idx="1"/>
            </p:cNvCxnSpPr>
            <p:nvPr/>
          </p:nvCxnSpPr>
          <p:spPr>
            <a:xfrm>
              <a:off x="2555776" y="2329996"/>
              <a:ext cx="360040" cy="283852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꺾인 연결선 25"/>
            <p:cNvCxnSpPr>
              <a:stCxn id="12" idx="3"/>
            </p:cNvCxnSpPr>
            <p:nvPr/>
          </p:nvCxnSpPr>
          <p:spPr>
            <a:xfrm flipV="1">
              <a:off x="2555776" y="1916378"/>
              <a:ext cx="360040" cy="413618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꺾인 연결선 26"/>
            <p:cNvCxnSpPr>
              <a:stCxn id="13" idx="3"/>
              <a:endCxn id="15" idx="1"/>
            </p:cNvCxnSpPr>
            <p:nvPr/>
          </p:nvCxnSpPr>
          <p:spPr>
            <a:xfrm>
              <a:off x="2555776" y="4520476"/>
              <a:ext cx="360040" cy="426637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꺾인 연결선 27"/>
            <p:cNvCxnSpPr>
              <a:stCxn id="13" idx="3"/>
            </p:cNvCxnSpPr>
            <p:nvPr/>
          </p:nvCxnSpPr>
          <p:spPr>
            <a:xfrm flipV="1">
              <a:off x="2555776" y="4139120"/>
              <a:ext cx="360040" cy="381357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꺾인 연결선 28"/>
            <p:cNvCxnSpPr/>
            <p:nvPr/>
          </p:nvCxnSpPr>
          <p:spPr>
            <a:xfrm flipV="1">
              <a:off x="4499992" y="3463241"/>
              <a:ext cx="3635896" cy="675874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>
              <a:stCxn id="22" idx="3"/>
              <a:endCxn id="16" idx="1"/>
            </p:cNvCxnSpPr>
            <p:nvPr/>
          </p:nvCxnSpPr>
          <p:spPr>
            <a:xfrm>
              <a:off x="1584176" y="6207278"/>
              <a:ext cx="1331640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꺾인 연결선 30"/>
            <p:cNvCxnSpPr>
              <a:stCxn id="16" idx="3"/>
            </p:cNvCxnSpPr>
            <p:nvPr/>
          </p:nvCxnSpPr>
          <p:spPr>
            <a:xfrm flipV="1">
              <a:off x="4499992" y="6075098"/>
              <a:ext cx="1817948" cy="132183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>
              <a:stCxn id="17" idx="3"/>
            </p:cNvCxnSpPr>
            <p:nvPr/>
          </p:nvCxnSpPr>
          <p:spPr>
            <a:xfrm>
              <a:off x="5912731" y="3463241"/>
              <a:ext cx="900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6002741" y="3463241"/>
              <a:ext cx="0" cy="19784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>
              <a:off x="6002741" y="5441738"/>
              <a:ext cx="31519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4499992" y="4738392"/>
              <a:ext cx="1148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V="1">
              <a:off x="4611535" y="3743071"/>
              <a:ext cx="3325" cy="9953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>
              <a:off x="4614860" y="3726463"/>
              <a:ext cx="261511" cy="16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꺾인 연결선 37"/>
            <p:cNvCxnSpPr/>
            <p:nvPr/>
          </p:nvCxnSpPr>
          <p:spPr>
            <a:xfrm>
              <a:off x="4499992" y="2887177"/>
              <a:ext cx="376379" cy="217329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꺾인 연결선 38"/>
            <p:cNvCxnSpPr/>
            <p:nvPr/>
          </p:nvCxnSpPr>
          <p:spPr>
            <a:xfrm>
              <a:off x="4499992" y="2510440"/>
              <a:ext cx="3635896" cy="3582600"/>
            </a:xfrm>
            <a:prstGeom prst="bentConnector3">
              <a:avLst>
                <a:gd name="adj1" fmla="val 94011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>
              <a:off x="7668344" y="1330723"/>
              <a:ext cx="467544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7263761" y="6075096"/>
              <a:ext cx="54527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flipV="1">
              <a:off x="7794977" y="4452235"/>
              <a:ext cx="0" cy="164080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/>
            <p:nvPr/>
          </p:nvCxnSpPr>
          <p:spPr>
            <a:xfrm>
              <a:off x="7794977" y="4452235"/>
              <a:ext cx="371174" cy="2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_x129164616" descr="DRW000016ac4e0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735379"/>
              <a:ext cx="1584176" cy="247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_x129164616" descr="DRW000016ac4e0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955770"/>
              <a:ext cx="1584176" cy="23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직선 연결선 45"/>
            <p:cNvCxnSpPr/>
            <p:nvPr/>
          </p:nvCxnSpPr>
          <p:spPr>
            <a:xfrm flipV="1">
              <a:off x="7668344" y="1330725"/>
              <a:ext cx="0" cy="434938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7294024" y="5697360"/>
              <a:ext cx="3743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꺾인 연결선 47"/>
            <p:cNvCxnSpPr/>
            <p:nvPr/>
          </p:nvCxnSpPr>
          <p:spPr>
            <a:xfrm>
              <a:off x="4499992" y="1916374"/>
              <a:ext cx="3635896" cy="1810089"/>
            </a:xfrm>
            <a:prstGeom prst="bentConnector3">
              <a:avLst>
                <a:gd name="adj1" fmla="val 65509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꺾인 연결선 48"/>
            <p:cNvCxnSpPr/>
            <p:nvPr/>
          </p:nvCxnSpPr>
          <p:spPr>
            <a:xfrm>
              <a:off x="4499992" y="5085184"/>
              <a:ext cx="3635896" cy="1339837"/>
            </a:xfrm>
            <a:prstGeom prst="bentConnector3">
              <a:avLst>
                <a:gd name="adj1" fmla="val 81856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직사각형 49"/>
          <p:cNvSpPr/>
          <p:nvPr/>
        </p:nvSpPr>
        <p:spPr>
          <a:xfrm>
            <a:off x="2322418" y="1628800"/>
            <a:ext cx="4577708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altLang="ko-KR" sz="2400" dirty="0" smtClean="0">
                <a:solidFill>
                  <a:schemeClr val="tx1"/>
                </a:solidFill>
              </a:rPr>
              <a:t>Coincidence measurement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- Threshold for signal: 140 mV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- Threshold for trigger: 20 mV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4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화살표 연결선 12"/>
          <p:cNvCxnSpPr>
            <a:endCxn id="4" idx="1"/>
          </p:cNvCxnSpPr>
          <p:nvPr/>
        </p:nvCxnSpPr>
        <p:spPr>
          <a:xfrm>
            <a:off x="1495860" y="2084458"/>
            <a:ext cx="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201164" y="1628799"/>
            <a:ext cx="8805312" cy="2374151"/>
            <a:chOff x="239036" y="766817"/>
            <a:chExt cx="8805312" cy="2374151"/>
          </a:xfrm>
        </p:grpSpPr>
        <p:sp>
          <p:nvSpPr>
            <p:cNvPr id="4" name="직사각형 3"/>
            <p:cNvSpPr/>
            <p:nvPr/>
          </p:nvSpPr>
          <p:spPr>
            <a:xfrm>
              <a:off x="1533732" y="790428"/>
              <a:ext cx="6200540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2267744" y="2169132"/>
              <a:ext cx="432048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 flipV="1">
              <a:off x="2483768" y="1247764"/>
              <a:ext cx="0" cy="864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>
              <a:off x="2483768" y="1160748"/>
              <a:ext cx="52644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1835696" y="1628800"/>
              <a:ext cx="288032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2915816" y="1628800"/>
              <a:ext cx="288032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사다리꼴 1"/>
            <p:cNvSpPr/>
            <p:nvPr/>
          </p:nvSpPr>
          <p:spPr>
            <a:xfrm rot="-5400000">
              <a:off x="731287" y="850630"/>
              <a:ext cx="887705" cy="720080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사다리꼴 11"/>
            <p:cNvSpPr/>
            <p:nvPr/>
          </p:nvSpPr>
          <p:spPr>
            <a:xfrm rot="5400000">
              <a:off x="7664392" y="850631"/>
              <a:ext cx="887705" cy="720080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39036" y="958642"/>
              <a:ext cx="576063" cy="504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468285" y="932919"/>
              <a:ext cx="576063" cy="504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화살표 연결선 16"/>
            <p:cNvCxnSpPr/>
            <p:nvPr/>
          </p:nvCxnSpPr>
          <p:spPr>
            <a:xfrm flipH="1">
              <a:off x="1547664" y="1160748"/>
              <a:ext cx="936104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/>
          <p:cNvSpPr/>
          <p:nvPr/>
        </p:nvSpPr>
        <p:spPr>
          <a:xfrm>
            <a:off x="1990420" y="3789040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aseline="30000" dirty="0" smtClean="0">
                <a:solidFill>
                  <a:schemeClr val="tx1"/>
                </a:solidFill>
              </a:rPr>
              <a:t>60</a:t>
            </a:r>
            <a:r>
              <a:rPr lang="en-US" altLang="ko-KR" sz="2400" dirty="0" smtClean="0">
                <a:solidFill>
                  <a:schemeClr val="tx1"/>
                </a:solidFill>
              </a:rPr>
              <a:t>Co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264696" cy="93610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2</a:t>
            </a:r>
            <a:r>
              <a:rPr lang="en-US" altLang="ko-KR" sz="3600" dirty="0" smtClean="0">
                <a:solidFill>
                  <a:schemeClr val="bg1"/>
                </a:solidFill>
              </a:rPr>
              <a:t>. Pulse analysis using </a:t>
            </a:r>
            <a:r>
              <a:rPr lang="en-US" altLang="ko-KR" sz="3600" baseline="30000" dirty="0" smtClean="0">
                <a:solidFill>
                  <a:schemeClr val="bg1"/>
                </a:solidFill>
              </a:rPr>
              <a:t>60</a:t>
            </a:r>
            <a:r>
              <a:rPr lang="en-US" altLang="ko-KR" sz="3600" dirty="0" smtClean="0">
                <a:solidFill>
                  <a:schemeClr val="bg1"/>
                </a:solidFill>
              </a:rPr>
              <a:t>Co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11168" y="4365104"/>
            <a:ext cx="4380510" cy="2202058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baseline="30000" dirty="0" smtClean="0"/>
              <a:t>60</a:t>
            </a:r>
            <a:r>
              <a:rPr lang="en-US" altLang="ko-KR" dirty="0" smtClean="0"/>
              <a:t>Co emits back-to-back </a:t>
            </a:r>
            <a:r>
              <a:rPr lang="el-GR" altLang="ko-KR" i="1" dirty="0" smtClean="0"/>
              <a:t>γ</a:t>
            </a:r>
            <a:r>
              <a:rPr lang="en-US" altLang="ko-KR" dirty="0"/>
              <a:t> </a:t>
            </a:r>
            <a:r>
              <a:rPr lang="en-US" altLang="ko-KR" dirty="0" smtClean="0"/>
              <a:t>with energy 1.17, 1.33 MeV</a:t>
            </a:r>
          </a:p>
          <a:p>
            <a:r>
              <a:rPr lang="en-US" altLang="ko-KR" dirty="0" smtClean="0"/>
              <a:t>Determine position using time difference of each side</a:t>
            </a:r>
          </a:p>
          <a:p>
            <a:r>
              <a:rPr lang="en-US" altLang="ko-KR" dirty="0" smtClean="0"/>
              <a:t>Measurement carried out moving each 10 cm from left side</a:t>
            </a:r>
            <a:endParaRPr lang="ko-KR" altLang="en-US" dirty="0"/>
          </a:p>
        </p:txBody>
      </p:sp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2012-10-24~26</a:t>
            </a:r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2012_fall_KPS</a:t>
            </a: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12EF-7F1B-490D-B721-76E938239783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3" y="188873"/>
            <a:ext cx="1209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2" y="188873"/>
            <a:ext cx="842621" cy="1133475"/>
          </a:xfrm>
          <a:prstGeom prst="rect">
            <a:avLst/>
          </a:prstGeom>
        </p:spPr>
      </p:pic>
      <p:pic>
        <p:nvPicPr>
          <p:cNvPr id="1026" name="Picture 2" descr="C:\Users\이기수\Documents\lab\발표\2012_fall_kps\IMG_0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40090"/>
            <a:ext cx="4932040" cy="36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타원 9"/>
          <p:cNvSpPr/>
          <p:nvPr/>
        </p:nvSpPr>
        <p:spPr>
          <a:xfrm>
            <a:off x="7154120" y="3872755"/>
            <a:ext cx="5964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984268" y="3296691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aseline="30000" dirty="0" smtClean="0">
                <a:solidFill>
                  <a:schemeClr val="tx1"/>
                </a:solidFill>
              </a:rPr>
              <a:t>60</a:t>
            </a:r>
            <a:r>
              <a:rPr lang="en-US" altLang="ko-KR" sz="2400" dirty="0" smtClean="0">
                <a:solidFill>
                  <a:schemeClr val="tx1"/>
                </a:solidFill>
              </a:rPr>
              <a:t>Co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연구실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연구실</Template>
  <TotalTime>4399</TotalTime>
  <Words>1026</Words>
  <Application>Microsoft Office PowerPoint</Application>
  <PresentationFormat>화면 슬라이드 쇼(4:3)</PresentationFormat>
  <Paragraphs>289</Paragraphs>
  <Slides>29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연구실</vt:lpstr>
      <vt:lpstr>Precision Measurement of a Prototype Neutron detector for the Future LAMPS Experiment in KoRIA</vt:lpstr>
      <vt:lpstr>Contents</vt:lpstr>
      <vt:lpstr>1. Introductions</vt:lpstr>
      <vt:lpstr>LAMPS</vt:lpstr>
      <vt:lpstr>LAMPS neutron detector</vt:lpstr>
      <vt:lpstr>Signal process of neutrons in plastic scintillators</vt:lpstr>
      <vt:lpstr>VTD&amp;CFD</vt:lpstr>
      <vt:lpstr>Condition</vt:lpstr>
      <vt:lpstr>2. Pulse analysis using 60Co</vt:lpstr>
      <vt:lpstr>Time difference of each position</vt:lpstr>
      <vt:lpstr>PowerPoint 프레젠테이션</vt:lpstr>
      <vt:lpstr>ADC attenuation</vt:lpstr>
      <vt:lpstr>PowerPoint 프레젠테이션</vt:lpstr>
      <vt:lpstr>Compton edges</vt:lpstr>
      <vt:lpstr>PowerPoint 프레젠테이션</vt:lpstr>
      <vt:lpstr>PowerPoint 프레젠테이션</vt:lpstr>
      <vt:lpstr>3. TOF measurement of neutrons and gamma rays using a 252Cf</vt:lpstr>
      <vt:lpstr>PowerPoint 프레젠테이션</vt:lpstr>
      <vt:lpstr>Fission neutrons from 252Cf and Watt spectrum</vt:lpstr>
      <vt:lpstr>ADC for energy</vt:lpstr>
      <vt:lpstr>PowerPoint 프레젠테이션</vt:lpstr>
      <vt:lpstr>5. Conclusions &amp; Future tasks</vt:lpstr>
      <vt:lpstr>Back Up</vt:lpstr>
      <vt:lpstr>PowerPoint 프레젠테이션</vt:lpstr>
      <vt:lpstr>Single detector module for LAMPS neutron detector</vt:lpstr>
      <vt:lpstr>CFD time difference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이기수</dc:creator>
  <cp:lastModifiedBy>이기수</cp:lastModifiedBy>
  <cp:revision>187</cp:revision>
  <dcterms:created xsi:type="dcterms:W3CDTF">2012-04-06T05:53:49Z</dcterms:created>
  <dcterms:modified xsi:type="dcterms:W3CDTF">2012-10-19T05:00:07Z</dcterms:modified>
</cp:coreProperties>
</file>