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3" r:id="rId3"/>
    <p:sldId id="257" r:id="rId4"/>
    <p:sldId id="258" r:id="rId5"/>
    <p:sldId id="259" r:id="rId6"/>
    <p:sldId id="260" r:id="rId7"/>
    <p:sldId id="261" r:id="rId8"/>
    <p:sldId id="262" r:id="rId9"/>
    <p:sldId id="264" r:id="rId10"/>
    <p:sldId id="265" r:id="rId11"/>
    <p:sldId id="266" r:id="rId12"/>
    <p:sldId id="267" r:id="rId13"/>
    <p:sldId id="268" r:id="rId14"/>
    <p:sldId id="270" r:id="rId15"/>
    <p:sldId id="271" r:id="rId16"/>
    <p:sldId id="272" r:id="rId17"/>
    <p:sldId id="273" r:id="rId18"/>
    <p:sldId id="274" r:id="rId19"/>
    <p:sldId id="275" r:id="rId20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8" d="100"/>
          <a:sy n="58" d="100"/>
        </p:scale>
        <p:origin x="-80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B3E523-6E07-4B77-985F-9818F3071974}" type="datetimeFigureOut">
              <a:rPr lang="ko-KR" altLang="en-US" smtClean="0"/>
              <a:t>2012-10-12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10D7AF-7EC4-4315-A937-2E54A4A5FF0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810695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B3E523-6E07-4B77-985F-9818F3071974}" type="datetimeFigureOut">
              <a:rPr lang="ko-KR" altLang="en-US" smtClean="0"/>
              <a:t>2012-10-12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10D7AF-7EC4-4315-A937-2E54A4A5FF0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320719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B3E523-6E07-4B77-985F-9818F3071974}" type="datetimeFigureOut">
              <a:rPr lang="ko-KR" altLang="en-US" smtClean="0"/>
              <a:t>2012-10-12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10D7AF-7EC4-4315-A937-2E54A4A5FF0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405909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B3E523-6E07-4B77-985F-9818F3071974}" type="datetimeFigureOut">
              <a:rPr lang="ko-KR" altLang="en-US" smtClean="0"/>
              <a:t>2012-10-12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10D7AF-7EC4-4315-A937-2E54A4A5FF0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484356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B3E523-6E07-4B77-985F-9818F3071974}" type="datetimeFigureOut">
              <a:rPr lang="ko-KR" altLang="en-US" smtClean="0"/>
              <a:t>2012-10-12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10D7AF-7EC4-4315-A937-2E54A4A5FF0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422439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B3E523-6E07-4B77-985F-9818F3071974}" type="datetimeFigureOut">
              <a:rPr lang="ko-KR" altLang="en-US" smtClean="0"/>
              <a:t>2012-10-12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10D7AF-7EC4-4315-A937-2E54A4A5FF0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210253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B3E523-6E07-4B77-985F-9818F3071974}" type="datetimeFigureOut">
              <a:rPr lang="ko-KR" altLang="en-US" smtClean="0"/>
              <a:t>2012-10-12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10D7AF-7EC4-4315-A937-2E54A4A5FF0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103399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B3E523-6E07-4B77-985F-9818F3071974}" type="datetimeFigureOut">
              <a:rPr lang="ko-KR" altLang="en-US" smtClean="0"/>
              <a:t>2012-10-12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10D7AF-7EC4-4315-A937-2E54A4A5FF0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704900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B3E523-6E07-4B77-985F-9818F3071974}" type="datetimeFigureOut">
              <a:rPr lang="ko-KR" altLang="en-US" smtClean="0"/>
              <a:t>2012-10-12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10D7AF-7EC4-4315-A937-2E54A4A5FF0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26495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B3E523-6E07-4B77-985F-9818F3071974}" type="datetimeFigureOut">
              <a:rPr lang="ko-KR" altLang="en-US" smtClean="0"/>
              <a:t>2012-10-12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10D7AF-7EC4-4315-A937-2E54A4A5FF0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972519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B3E523-6E07-4B77-985F-9818F3071974}" type="datetimeFigureOut">
              <a:rPr lang="ko-KR" altLang="en-US" smtClean="0"/>
              <a:t>2012-10-12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10D7AF-7EC4-4315-A937-2E54A4A5FF0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074297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B3E523-6E07-4B77-985F-9818F3071974}" type="datetimeFigureOut">
              <a:rPr lang="ko-KR" altLang="en-US" smtClean="0"/>
              <a:t>2012-10-12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10D7AF-7EC4-4315-A937-2E54A4A5FF0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388274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1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4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7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1.png"/><Relationship Id="rId4" Type="http://schemas.openxmlformats.org/officeDocument/2006/relationships/image" Target="../media/image30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png"/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5.png"/><Relationship Id="rId4" Type="http://schemas.openxmlformats.org/officeDocument/2006/relationships/image" Target="../media/image34.pn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6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7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9.png"/><Relationship Id="rId2" Type="http://schemas.openxmlformats.org/officeDocument/2006/relationships/image" Target="../media/image38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1.png"/><Relationship Id="rId2" Type="http://schemas.openxmlformats.org/officeDocument/2006/relationships/image" Target="../media/image40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ko-KR" smtClean="0"/>
              <a:t>2012_10_12_labmeeting</a:t>
            </a:r>
            <a:endParaRPr lang="ko-KR" altLang="en-US" dirty="0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063136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Time Walk Correction(VTD)</a:t>
            </a:r>
            <a:endParaRPr lang="ko-KR" alt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내용 개체 틀 2"/>
              <p:cNvSpPr>
                <a:spLocks noGrp="1"/>
              </p:cNvSpPr>
              <p:nvPr>
                <p:ph idx="1"/>
              </p:nvPr>
            </p:nvSpPr>
            <p:spPr>
              <a:xfrm>
                <a:off x="535712" y="5466598"/>
                <a:ext cx="8229600" cy="1274770"/>
              </a:xfrm>
            </p:spPr>
            <p:txBody>
              <a:bodyPr>
                <a:normAutofit/>
              </a:bodyPr>
              <a:lstStyle/>
              <a:p>
                <a:r>
                  <a:rPr lang="en-US" altLang="ko-KR" dirty="0" smtClean="0"/>
                  <a:t>1</a:t>
                </a:r>
                <a:r>
                  <a:rPr lang="en-US" altLang="ko-KR" baseline="30000" dirty="0" smtClean="0"/>
                  <a:t>st</a:t>
                </a:r>
                <a:r>
                  <a:rPr lang="en-US" altLang="ko-KR" dirty="0" smtClean="0"/>
                  <a:t> order polynomial fit.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ko-KR" altLang="en-US" i="1" smtClean="0">
                            <a:latin typeface="Cambria Math"/>
                          </a:rPr>
                        </m:ctrlPr>
                      </m:radPr>
                      <m:deg/>
                      <m:e>
                        <m:f>
                          <m:fPr>
                            <m:ctrlPr>
                              <a:rPr lang="en-US" altLang="ko-KR" i="1" smtClean="0">
                                <a:latin typeface="Cambria Math"/>
                              </a:rPr>
                            </m:ctrlPr>
                          </m:fPr>
                          <m:num>
                            <m:sSup>
                              <m:sSupPr>
                                <m:ctrlPr>
                                  <a:rPr lang="en-US" altLang="ko-KR" i="1" smtClean="0"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a:rPr lang="en-US" altLang="ko-KR" i="1" smtClean="0">
                                    <a:latin typeface="Cambria Math"/>
                                    <a:ea typeface="Cambria Math"/>
                                  </a:rPr>
                                  <m:t>ℵ</m:t>
                                </m:r>
                              </m:e>
                              <m:sup>
                                <m:r>
                                  <a:rPr lang="en-US" altLang="ko-KR" b="0" i="1" smtClean="0">
                                    <a:latin typeface="Cambria Math"/>
                                  </a:rPr>
                                  <m:t>2</m:t>
                                </m:r>
                              </m:sup>
                            </m:sSup>
                          </m:num>
                          <m:den>
                            <m:r>
                              <a:rPr lang="en-US" altLang="ko-KR" b="0" i="1" smtClean="0">
                                <a:latin typeface="Cambria Math"/>
                              </a:rPr>
                              <m:t>𝑁𝐷𝐹</m:t>
                            </m:r>
                          </m:den>
                        </m:f>
                      </m:e>
                    </m:rad>
                    <m:r>
                      <a:rPr lang="en-US" altLang="ko-KR" b="0" i="1" smtClean="0">
                        <a:latin typeface="Cambria Math"/>
                      </a:rPr>
                      <m:t>=16.90113</m:t>
                    </m:r>
                  </m:oMath>
                </a14:m>
                <a:endParaRPr lang="ko-KR" altLang="en-US" dirty="0"/>
              </a:p>
            </p:txBody>
          </p:sp>
        </mc:Choice>
        <mc:Fallback xmlns="">
          <p:sp>
            <p:nvSpPr>
              <p:cNvPr id="3" name="내용 개체 틀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535712" y="5466598"/>
                <a:ext cx="8229600" cy="1274770"/>
              </a:xfrm>
              <a:blipFill rotWithShape="1">
                <a:blip r:embed="rId2"/>
                <a:stretch>
                  <a:fillRect l="-1704"/>
                </a:stretch>
              </a:blipFill>
            </p:spPr>
            <p:txBody>
              <a:bodyPr/>
              <a:lstStyle/>
              <a:p>
                <a:r>
                  <a:rPr lang="ko-KR" alt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6146" name="Picture 2" descr="C:\Users\이기수\Documents\lab\발표\2012_fall_kps\VTD_TWCcorrected0_p1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50512" y="1171990"/>
            <a:ext cx="4474800" cy="42946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47" name="Picture 3" descr="C:\Users\이기수\Documents\lab\발표\2012_fall_kps\VTD_TWCfunction0_p1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171991"/>
            <a:ext cx="4474800" cy="42946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178024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Time Walk Correction(CFD)</a:t>
            </a:r>
            <a:endParaRPr lang="ko-KR" alt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내용 개체 틀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5563368"/>
                <a:ext cx="8229600" cy="1105992"/>
              </a:xfrm>
            </p:spPr>
            <p:txBody>
              <a:bodyPr>
                <a:normAutofit/>
              </a:bodyPr>
              <a:lstStyle/>
              <a:p>
                <a:r>
                  <a:rPr lang="en-US" altLang="ko-KR" dirty="0" smtClean="0"/>
                  <a:t>Exponential fit.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altLang="ko-KR" i="1" smtClean="0">
                            <a:latin typeface="Cambria Math"/>
                          </a:rPr>
                        </m:ctrlPr>
                      </m:radPr>
                      <m:deg/>
                      <m:e>
                        <m:f>
                          <m:fPr>
                            <m:ctrlPr>
                              <a:rPr lang="en-US" altLang="ko-KR" i="1" smtClean="0">
                                <a:latin typeface="Cambria Math"/>
                              </a:rPr>
                            </m:ctrlPr>
                          </m:fPr>
                          <m:num>
                            <m:sSup>
                              <m:sSupPr>
                                <m:ctrlPr>
                                  <a:rPr lang="en-US" altLang="ko-KR" i="1" smtClean="0"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a:rPr lang="en-US" altLang="ko-KR" i="1" smtClean="0">
                                    <a:latin typeface="Cambria Math"/>
                                    <a:ea typeface="Cambria Math"/>
                                  </a:rPr>
                                  <m:t>ℵ</m:t>
                                </m:r>
                              </m:e>
                              <m:sup>
                                <m:r>
                                  <a:rPr lang="en-US" altLang="ko-KR" b="0" i="1" smtClean="0">
                                    <a:latin typeface="Cambria Math"/>
                                  </a:rPr>
                                  <m:t>2</m:t>
                                </m:r>
                              </m:sup>
                            </m:sSup>
                          </m:num>
                          <m:den>
                            <m:r>
                              <a:rPr lang="en-US" altLang="ko-KR" b="0" i="1" smtClean="0">
                                <a:latin typeface="Cambria Math"/>
                              </a:rPr>
                              <m:t>𝑁𝐷𝐹</m:t>
                            </m:r>
                          </m:den>
                        </m:f>
                      </m:e>
                    </m:rad>
                    <m:r>
                      <a:rPr lang="en-US" altLang="ko-KR" b="0" i="1" smtClean="0">
                        <a:latin typeface="Cambria Math"/>
                      </a:rPr>
                      <m:t>=12.86456</m:t>
                    </m:r>
                  </m:oMath>
                </a14:m>
                <a:endParaRPr lang="en-US" altLang="ko-KR" dirty="0" smtClean="0"/>
              </a:p>
              <a:p>
                <a:endParaRPr lang="ko-KR" altLang="en-US" dirty="0"/>
              </a:p>
            </p:txBody>
          </p:sp>
        </mc:Choice>
        <mc:Fallback xmlns="">
          <p:sp>
            <p:nvSpPr>
              <p:cNvPr id="3" name="내용 개체 틀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5563368"/>
                <a:ext cx="8229600" cy="1105992"/>
              </a:xfrm>
              <a:blipFill rotWithShape="1">
                <a:blip r:embed="rId2"/>
                <a:stretch>
                  <a:fillRect l="-1630"/>
                </a:stretch>
              </a:blipFill>
            </p:spPr>
            <p:txBody>
              <a:bodyPr/>
              <a:lstStyle/>
              <a:p>
                <a:r>
                  <a:rPr lang="ko-KR" alt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7170" name="Picture 2" descr="C:\Users\이기수\Documents\lab\발표\2012_fall_kps\CFD_TWCfunction0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5592" y="1268762"/>
            <a:ext cx="4474800" cy="42946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1" name="Picture 3" descr="C:\Users\이기수\Documents\lab\발표\2012_fall_kps\CFD_TWCcorrected0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69200" y="1268761"/>
            <a:ext cx="4474800" cy="42946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897133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Time Walk Correction(CFD)</a:t>
            </a:r>
            <a:endParaRPr lang="ko-KR" alt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내용 개체 틀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5517232"/>
                <a:ext cx="8229600" cy="1224136"/>
              </a:xfrm>
            </p:spPr>
            <p:txBody>
              <a:bodyPr>
                <a:normAutofit/>
              </a:bodyPr>
              <a:lstStyle/>
              <a:p>
                <a:r>
                  <a:rPr lang="en-US" altLang="ko-KR" dirty="0" smtClean="0"/>
                  <a:t>1</a:t>
                </a:r>
                <a:r>
                  <a:rPr lang="en-US" altLang="ko-KR" baseline="30000" dirty="0" smtClean="0"/>
                  <a:t>st</a:t>
                </a:r>
                <a:r>
                  <a:rPr lang="en-US" altLang="ko-KR" dirty="0" smtClean="0"/>
                  <a:t> order polynomial fit.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ko-KR" altLang="en-US" i="1" smtClean="0">
                            <a:latin typeface="Cambria Math"/>
                          </a:rPr>
                        </m:ctrlPr>
                      </m:radPr>
                      <m:deg/>
                      <m:e>
                        <m:f>
                          <m:fPr>
                            <m:ctrlPr>
                              <a:rPr lang="en-US" altLang="ko-KR" i="1" smtClean="0">
                                <a:latin typeface="Cambria Math"/>
                              </a:rPr>
                            </m:ctrlPr>
                          </m:fPr>
                          <m:num>
                            <m:sSup>
                              <m:sSupPr>
                                <m:ctrlPr>
                                  <a:rPr lang="en-US" altLang="ko-KR" i="1" smtClean="0"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a:rPr lang="en-US" altLang="ko-KR" i="1" smtClean="0">
                                    <a:latin typeface="Cambria Math"/>
                                    <a:ea typeface="Cambria Math"/>
                                  </a:rPr>
                                  <m:t>ℵ</m:t>
                                </m:r>
                              </m:e>
                              <m:sup>
                                <m:r>
                                  <a:rPr lang="en-US" altLang="ko-KR" b="0" i="1" smtClean="0">
                                    <a:latin typeface="Cambria Math"/>
                                  </a:rPr>
                                  <m:t>2</m:t>
                                </m:r>
                              </m:sup>
                            </m:sSup>
                          </m:num>
                          <m:den>
                            <m:r>
                              <a:rPr lang="en-US" altLang="ko-KR" b="0" i="1" smtClean="0">
                                <a:latin typeface="Cambria Math"/>
                              </a:rPr>
                              <m:t>𝑁𝐷𝐹</m:t>
                            </m:r>
                          </m:den>
                        </m:f>
                      </m:e>
                    </m:rad>
                    <m:r>
                      <a:rPr lang="en-US" altLang="ko-KR" b="0" i="1" smtClean="0">
                        <a:latin typeface="Cambria Math"/>
                      </a:rPr>
                      <m:t>=12.86611</m:t>
                    </m:r>
                  </m:oMath>
                </a14:m>
                <a:endParaRPr lang="ko-KR" altLang="en-US" dirty="0"/>
              </a:p>
            </p:txBody>
          </p:sp>
        </mc:Choice>
        <mc:Fallback xmlns="">
          <p:sp>
            <p:nvSpPr>
              <p:cNvPr id="3" name="내용 개체 틀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5517232"/>
                <a:ext cx="8229600" cy="1224136"/>
              </a:xfrm>
              <a:blipFill rotWithShape="1">
                <a:blip r:embed="rId2"/>
                <a:stretch>
                  <a:fillRect l="-1630"/>
                </a:stretch>
              </a:blipFill>
            </p:spPr>
            <p:txBody>
              <a:bodyPr/>
              <a:lstStyle/>
              <a:p>
                <a:r>
                  <a:rPr lang="ko-KR" alt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8194" name="Picture 2" descr="C:\Users\이기수\Documents\lab\발표\2012_fall_kps\CFD_TWCfunction0_p1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168405"/>
            <a:ext cx="4474800" cy="42946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195" name="Picture 3" descr="C:\Users\이기수\Documents\lab\발표\2012_fall_kps\CFD_TWCcorrected0_p1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69200" y="1168406"/>
            <a:ext cx="4474800" cy="42946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85798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Resolution(VTD)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9952" y="1196752"/>
            <a:ext cx="4032448" cy="574552"/>
          </a:xfrm>
        </p:spPr>
        <p:txBody>
          <a:bodyPr>
            <a:normAutofit lnSpcReduction="10000"/>
          </a:bodyPr>
          <a:lstStyle/>
          <a:p>
            <a:r>
              <a:rPr lang="en-US" altLang="ko-KR" dirty="0" smtClean="0"/>
              <a:t>Before correction</a:t>
            </a:r>
            <a:endParaRPr lang="ko-KR" altLang="en-US" dirty="0"/>
          </a:p>
        </p:txBody>
      </p:sp>
      <p:pic>
        <p:nvPicPr>
          <p:cNvPr id="9221" name="Picture 5" descr="C:\Users\이기수\Documents\lab\발표\2012_fall_kps\VTD_Co_resolution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600" y="1988841"/>
            <a:ext cx="4474800" cy="42946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222" name="Picture 6" descr="C:\Users\이기수\Documents\lab\발표\2012_fall_kps\VTD_Co_resolution_TWC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58072" y="1988840"/>
            <a:ext cx="4474800" cy="42946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내용 개체 틀 2"/>
          <p:cNvSpPr txBox="1">
            <a:spLocks/>
          </p:cNvSpPr>
          <p:nvPr/>
        </p:nvSpPr>
        <p:spPr>
          <a:xfrm>
            <a:off x="4915880" y="1196752"/>
            <a:ext cx="4032448" cy="574552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ko-KR" dirty="0"/>
              <a:t>A</a:t>
            </a:r>
            <a:r>
              <a:rPr lang="en-US" altLang="ko-KR" dirty="0" smtClean="0"/>
              <a:t>fter correction</a:t>
            </a:r>
            <a:endParaRPr lang="ko-KR" alt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내용 개체 틀 2"/>
              <p:cNvSpPr txBox="1">
                <a:spLocks/>
              </p:cNvSpPr>
              <p:nvPr/>
            </p:nvSpPr>
            <p:spPr>
              <a:xfrm>
                <a:off x="-38432" y="6283448"/>
                <a:ext cx="4032448" cy="574552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 fontScale="92500"/>
              </a:bodyPr>
              <a:lstStyle>
                <a:lvl1pPr marL="342900" indent="-3429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14:m>
                  <m:oMath xmlns:m="http://schemas.openxmlformats.org/officeDocument/2006/math">
                    <m:r>
                      <a:rPr lang="ko-KR" altLang="en-US" i="1" smtClean="0">
                        <a:latin typeface="Cambria Math"/>
                      </a:rPr>
                      <m:t>𝜎</m:t>
                    </m:r>
                    <m:r>
                      <a:rPr lang="en-US" altLang="ko-KR" b="0" i="1" smtClean="0">
                        <a:latin typeface="Cambria Math"/>
                      </a:rPr>
                      <m:t>=0.745772</m:t>
                    </m:r>
                  </m:oMath>
                </a14:m>
                <a:endParaRPr lang="ko-KR" altLang="en-US" dirty="0"/>
              </a:p>
            </p:txBody>
          </p:sp>
        </mc:Choice>
        <mc:Fallback xmlns="">
          <p:sp>
            <p:nvSpPr>
              <p:cNvPr id="10" name="내용 개체 틀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-38432" y="6283448"/>
                <a:ext cx="4032448" cy="574552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ko-KR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내용 개체 틀 2"/>
              <p:cNvSpPr txBox="1">
                <a:spLocks/>
              </p:cNvSpPr>
              <p:nvPr/>
            </p:nvSpPr>
            <p:spPr>
              <a:xfrm>
                <a:off x="5101992" y="6283447"/>
                <a:ext cx="4032448" cy="574552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 fontScale="92500"/>
              </a:bodyPr>
              <a:lstStyle>
                <a:lvl1pPr marL="342900" indent="-3429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14:m>
                  <m:oMath xmlns:m="http://schemas.openxmlformats.org/officeDocument/2006/math">
                    <m:r>
                      <a:rPr lang="ko-KR" altLang="en-US" i="1" smtClean="0">
                        <a:latin typeface="Cambria Math"/>
                      </a:rPr>
                      <m:t>𝜎</m:t>
                    </m:r>
                    <m:r>
                      <a:rPr lang="en-US" altLang="ko-KR" b="0" i="1" smtClean="0">
                        <a:latin typeface="Cambria Math"/>
                      </a:rPr>
                      <m:t>=0.672951</m:t>
                    </m:r>
                  </m:oMath>
                </a14:m>
                <a:endParaRPr lang="ko-KR" altLang="en-US" dirty="0"/>
              </a:p>
            </p:txBody>
          </p:sp>
        </mc:Choice>
        <mc:Fallback xmlns="">
          <p:sp>
            <p:nvSpPr>
              <p:cNvPr id="11" name="내용 개체 틀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01992" y="6283447"/>
                <a:ext cx="4032448" cy="574552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ko-KR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5305653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864096"/>
          </a:xfrm>
        </p:spPr>
        <p:txBody>
          <a:bodyPr/>
          <a:lstStyle/>
          <a:p>
            <a:r>
              <a:rPr lang="en-US" altLang="ko-KR" dirty="0" smtClean="0"/>
              <a:t>Resolution(CFD)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11440" y="1255872"/>
            <a:ext cx="3851920" cy="576065"/>
          </a:xfrm>
        </p:spPr>
        <p:txBody>
          <a:bodyPr>
            <a:normAutofit lnSpcReduction="10000"/>
          </a:bodyPr>
          <a:lstStyle/>
          <a:p>
            <a:r>
              <a:rPr lang="en-US" altLang="ko-KR" dirty="0" smtClean="0"/>
              <a:t>Before correction</a:t>
            </a:r>
            <a:endParaRPr lang="ko-KR" altLang="en-US" dirty="0"/>
          </a:p>
        </p:txBody>
      </p:sp>
      <p:pic>
        <p:nvPicPr>
          <p:cNvPr id="10246" name="Picture 6" descr="C:\Users\이기수\Documents\lab\발표\2012_fall_kps\CFD_Co_resolution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865393"/>
            <a:ext cx="4474800" cy="42946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47" name="Picture 7" descr="C:\Users\이기수\Documents\lab\발표\2012_fall_kps\CFD_Co_resolution_TWC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69200" y="1865392"/>
            <a:ext cx="4474800" cy="42946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내용 개체 틀 2"/>
          <p:cNvSpPr txBox="1">
            <a:spLocks/>
          </p:cNvSpPr>
          <p:nvPr/>
        </p:nvSpPr>
        <p:spPr>
          <a:xfrm>
            <a:off x="4980640" y="1258888"/>
            <a:ext cx="3851920" cy="576065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ko-KR" dirty="0" smtClean="0"/>
              <a:t>After correction</a:t>
            </a:r>
            <a:endParaRPr lang="ko-KR" alt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내용 개체 틀 2"/>
              <p:cNvSpPr txBox="1">
                <a:spLocks/>
              </p:cNvSpPr>
              <p:nvPr/>
            </p:nvSpPr>
            <p:spPr>
              <a:xfrm>
                <a:off x="311440" y="6150951"/>
                <a:ext cx="3851920" cy="576065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 fontScale="92500"/>
              </a:bodyPr>
              <a:lstStyle>
                <a:lvl1pPr marL="342900" indent="-3429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14:m>
                  <m:oMath xmlns:m="http://schemas.openxmlformats.org/officeDocument/2006/math">
                    <m:r>
                      <a:rPr lang="ko-KR" altLang="en-US" i="1" smtClean="0">
                        <a:latin typeface="Cambria Math"/>
                      </a:rPr>
                      <m:t>𝜎</m:t>
                    </m:r>
                    <m:r>
                      <a:rPr lang="en-US" altLang="ko-KR" b="0" i="1" smtClean="0">
                        <a:latin typeface="Cambria Math"/>
                      </a:rPr>
                      <m:t>=0.520565</m:t>
                    </m:r>
                  </m:oMath>
                </a14:m>
                <a:endParaRPr lang="ko-KR" altLang="en-US" dirty="0"/>
              </a:p>
            </p:txBody>
          </p:sp>
        </mc:Choice>
        <mc:Fallback xmlns="">
          <p:sp>
            <p:nvSpPr>
              <p:cNvPr id="11" name="내용 개체 틀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1440" y="6150951"/>
                <a:ext cx="3851920" cy="576065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ko-KR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내용 개체 틀 2"/>
              <p:cNvSpPr txBox="1">
                <a:spLocks/>
              </p:cNvSpPr>
              <p:nvPr/>
            </p:nvSpPr>
            <p:spPr>
              <a:xfrm>
                <a:off x="4989416" y="6159999"/>
                <a:ext cx="3851920" cy="576065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 fontScale="92500"/>
              </a:bodyPr>
              <a:lstStyle>
                <a:lvl1pPr marL="342900" indent="-3429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14:m>
                  <m:oMath xmlns:m="http://schemas.openxmlformats.org/officeDocument/2006/math">
                    <m:r>
                      <a:rPr lang="ko-KR" altLang="en-US" i="1" smtClean="0">
                        <a:latin typeface="Cambria Math"/>
                      </a:rPr>
                      <m:t>𝜎</m:t>
                    </m:r>
                    <m:r>
                      <a:rPr lang="en-US" altLang="ko-KR" b="0" i="1" smtClean="0">
                        <a:latin typeface="Cambria Math"/>
                      </a:rPr>
                      <m:t>=0.536875</m:t>
                    </m:r>
                  </m:oMath>
                </a14:m>
                <a:endParaRPr lang="ko-KR" altLang="en-US" dirty="0"/>
              </a:p>
            </p:txBody>
          </p:sp>
        </mc:Choice>
        <mc:Fallback xmlns="">
          <p:sp>
            <p:nvSpPr>
              <p:cNvPr id="12" name="내용 개체 틀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89416" y="6159999"/>
                <a:ext cx="3851920" cy="576065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ko-KR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976752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Compton edge(VTD)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283968" y="1972464"/>
            <a:ext cx="4860032" cy="2304256"/>
          </a:xfrm>
        </p:spPr>
        <p:txBody>
          <a:bodyPr>
            <a:normAutofit/>
          </a:bodyPr>
          <a:lstStyle/>
          <a:p>
            <a:r>
              <a:rPr lang="en-US" altLang="ko-KR" sz="2800" dirty="0" smtClean="0"/>
              <a:t>Compton edge: 220</a:t>
            </a:r>
          </a:p>
          <a:p>
            <a:r>
              <a:rPr lang="en-US" altLang="ko-KR" sz="2800" dirty="0" smtClean="0"/>
              <a:t>Threshold: 145-&gt;685 </a:t>
            </a:r>
            <a:r>
              <a:rPr lang="en-US" altLang="ko-KR" sz="2800" dirty="0" err="1" smtClean="0"/>
              <a:t>keV</a:t>
            </a:r>
            <a:endParaRPr lang="en-US" altLang="ko-KR" sz="2800" dirty="0" smtClean="0"/>
          </a:p>
          <a:p>
            <a:r>
              <a:rPr lang="en-US" altLang="ko-KR" sz="2800" dirty="0" smtClean="0"/>
              <a:t>Electron equivalent threshold: 342 </a:t>
            </a:r>
            <a:r>
              <a:rPr lang="en-US" altLang="ko-KR" sz="2800" dirty="0" err="1" smtClean="0"/>
              <a:t>keV</a:t>
            </a:r>
            <a:endParaRPr lang="ko-KR" altLang="en-US" sz="2800" dirty="0"/>
          </a:p>
        </p:txBody>
      </p:sp>
      <p:pic>
        <p:nvPicPr>
          <p:cNvPr id="11266" name="Picture 2" descr="C:\Users\이기수\Documents\lab\발표\2012_fall_kps\VTD_compton_edge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52" y="1268760"/>
            <a:ext cx="4499992" cy="43187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5" name="직선 연결선 4"/>
          <p:cNvCxnSpPr/>
          <p:nvPr/>
        </p:nvCxnSpPr>
        <p:spPr>
          <a:xfrm>
            <a:off x="1763688" y="4063908"/>
            <a:ext cx="0" cy="1021276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직선 연결선 8"/>
          <p:cNvCxnSpPr/>
          <p:nvPr/>
        </p:nvCxnSpPr>
        <p:spPr>
          <a:xfrm>
            <a:off x="1331640" y="4149080"/>
            <a:ext cx="0" cy="936104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내용 개체 틀 2"/>
          <p:cNvSpPr txBox="1">
            <a:spLocks/>
          </p:cNvSpPr>
          <p:nvPr/>
        </p:nvSpPr>
        <p:spPr>
          <a:xfrm>
            <a:off x="251520" y="5805264"/>
            <a:ext cx="7632848" cy="7200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ko-KR" sz="2800" dirty="0" smtClean="0"/>
              <a:t>Compton edge of </a:t>
            </a:r>
            <a:r>
              <a:rPr lang="el-GR" altLang="ko-KR" sz="2800" dirty="0" smtClean="0"/>
              <a:t>γ</a:t>
            </a:r>
            <a:r>
              <a:rPr lang="en-US" altLang="ko-KR" sz="2800" dirty="0" smtClean="0"/>
              <a:t> from </a:t>
            </a:r>
            <a:r>
              <a:rPr lang="en-US" altLang="ko-KR" sz="2800" baseline="30000" dirty="0" smtClean="0"/>
              <a:t>60</a:t>
            </a:r>
            <a:r>
              <a:rPr lang="en-US" altLang="ko-KR" sz="2800" dirty="0" smtClean="0"/>
              <a:t>Co: 1.04 MeV</a:t>
            </a:r>
            <a:endParaRPr lang="ko-KR" altLang="en-US" sz="2800" dirty="0"/>
          </a:p>
        </p:txBody>
      </p:sp>
    </p:spTree>
    <p:extLst>
      <p:ext uri="{BB962C8B-B14F-4D97-AF65-F5344CB8AC3E}">
        <p14:creationId xmlns:p14="http://schemas.microsoft.com/office/powerpoint/2010/main" val="23490676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Compton edge(CFD)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283968" y="2276872"/>
            <a:ext cx="4752528" cy="2119811"/>
          </a:xfrm>
        </p:spPr>
        <p:txBody>
          <a:bodyPr>
            <a:normAutofit/>
          </a:bodyPr>
          <a:lstStyle/>
          <a:p>
            <a:r>
              <a:rPr lang="en-US" altLang="ko-KR" sz="2800" dirty="0" smtClean="0"/>
              <a:t>Compton edge: 270</a:t>
            </a:r>
          </a:p>
          <a:p>
            <a:r>
              <a:rPr lang="en-US" altLang="ko-KR" sz="2800" dirty="0" smtClean="0"/>
              <a:t>Threshold: 185-&gt;712 </a:t>
            </a:r>
            <a:r>
              <a:rPr lang="en-US" altLang="ko-KR" sz="2800" dirty="0" err="1" smtClean="0"/>
              <a:t>keV</a:t>
            </a:r>
            <a:endParaRPr lang="en-US" altLang="ko-KR" sz="2800" dirty="0" smtClean="0"/>
          </a:p>
          <a:p>
            <a:r>
              <a:rPr lang="en-US" altLang="ko-KR" sz="2800" dirty="0" smtClean="0"/>
              <a:t>Electron equivalent threshold: 356 </a:t>
            </a:r>
            <a:r>
              <a:rPr lang="en-US" altLang="ko-KR" sz="2800" dirty="0" err="1" smtClean="0"/>
              <a:t>keV</a:t>
            </a:r>
            <a:endParaRPr lang="ko-KR" altLang="en-US" sz="2800" dirty="0"/>
          </a:p>
        </p:txBody>
      </p:sp>
      <p:pic>
        <p:nvPicPr>
          <p:cNvPr id="12290" name="Picture 2" descr="C:\Users\이기수\Documents\lab\발표\2012_fall_kps\CFD_compton_edge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412776"/>
            <a:ext cx="4500000" cy="43187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내용 개체 틀 2"/>
          <p:cNvSpPr txBox="1">
            <a:spLocks/>
          </p:cNvSpPr>
          <p:nvPr/>
        </p:nvSpPr>
        <p:spPr>
          <a:xfrm>
            <a:off x="251520" y="5805264"/>
            <a:ext cx="7632848" cy="7200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ko-KR" sz="2800" dirty="0" smtClean="0"/>
              <a:t>Compton edge of </a:t>
            </a:r>
            <a:r>
              <a:rPr lang="el-GR" altLang="ko-KR" sz="2800" dirty="0" smtClean="0"/>
              <a:t>γ</a:t>
            </a:r>
            <a:r>
              <a:rPr lang="en-US" altLang="ko-KR" sz="2800" dirty="0" smtClean="0"/>
              <a:t> from </a:t>
            </a:r>
            <a:r>
              <a:rPr lang="en-US" altLang="ko-KR" sz="2800" baseline="30000" dirty="0" smtClean="0"/>
              <a:t>60</a:t>
            </a:r>
            <a:r>
              <a:rPr lang="en-US" altLang="ko-KR" sz="2800" dirty="0" smtClean="0"/>
              <a:t>Co: 1.04 MeV</a:t>
            </a:r>
            <a:endParaRPr lang="ko-KR" altLang="en-US" sz="2800" dirty="0"/>
          </a:p>
        </p:txBody>
      </p:sp>
      <p:cxnSp>
        <p:nvCxnSpPr>
          <p:cNvPr id="6" name="직선 연결선 5"/>
          <p:cNvCxnSpPr/>
          <p:nvPr/>
        </p:nvCxnSpPr>
        <p:spPr>
          <a:xfrm>
            <a:off x="2051720" y="4077072"/>
            <a:ext cx="0" cy="1224136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직선 연결선 7"/>
          <p:cNvCxnSpPr/>
          <p:nvPr/>
        </p:nvCxnSpPr>
        <p:spPr>
          <a:xfrm>
            <a:off x="1571328" y="4077072"/>
            <a:ext cx="0" cy="1224136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92381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Californium</a:t>
            </a:r>
            <a:endParaRPr lang="ko-KR" altLang="en-US" dirty="0"/>
          </a:p>
        </p:txBody>
      </p:sp>
      <p:sp>
        <p:nvSpPr>
          <p:cNvPr id="4" name="직사각형 3"/>
          <p:cNvSpPr/>
          <p:nvPr/>
        </p:nvSpPr>
        <p:spPr>
          <a:xfrm>
            <a:off x="1495860" y="1652410"/>
            <a:ext cx="6200540" cy="864096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" name="직사각형 4"/>
          <p:cNvSpPr/>
          <p:nvPr/>
        </p:nvSpPr>
        <p:spPr>
          <a:xfrm>
            <a:off x="251520" y="692696"/>
            <a:ext cx="1726324" cy="79208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3600" dirty="0" smtClean="0">
                <a:solidFill>
                  <a:schemeClr val="tx1"/>
                </a:solidFill>
              </a:rPr>
              <a:t>T0, A0</a:t>
            </a:r>
            <a:endParaRPr lang="ko-KR" altLang="en-US" sz="3600" dirty="0">
              <a:solidFill>
                <a:schemeClr val="tx1"/>
              </a:solidFill>
            </a:endParaRPr>
          </a:p>
        </p:txBody>
      </p:sp>
      <p:sp>
        <p:nvSpPr>
          <p:cNvPr id="6" name="직사각형 5"/>
          <p:cNvSpPr/>
          <p:nvPr/>
        </p:nvSpPr>
        <p:spPr>
          <a:xfrm>
            <a:off x="7020272" y="692696"/>
            <a:ext cx="1726324" cy="79208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3600" dirty="0" smtClean="0">
                <a:solidFill>
                  <a:schemeClr val="tx1"/>
                </a:solidFill>
              </a:rPr>
              <a:t>T2, A2</a:t>
            </a:r>
            <a:endParaRPr lang="ko-KR" altLang="en-US" sz="3600" dirty="0">
              <a:solidFill>
                <a:schemeClr val="tx1"/>
              </a:solidFill>
            </a:endParaRPr>
          </a:p>
        </p:txBody>
      </p:sp>
      <p:sp>
        <p:nvSpPr>
          <p:cNvPr id="7" name="타원 6"/>
          <p:cNvSpPr/>
          <p:nvPr/>
        </p:nvSpPr>
        <p:spPr>
          <a:xfrm>
            <a:off x="4380106" y="5085184"/>
            <a:ext cx="432048" cy="432048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cxnSp>
        <p:nvCxnSpPr>
          <p:cNvPr id="9" name="직선 연결선 8"/>
          <p:cNvCxnSpPr/>
          <p:nvPr/>
        </p:nvCxnSpPr>
        <p:spPr>
          <a:xfrm>
            <a:off x="4596130" y="2084458"/>
            <a:ext cx="0" cy="321675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직사각형 9"/>
          <p:cNvSpPr/>
          <p:nvPr/>
        </p:nvSpPr>
        <p:spPr>
          <a:xfrm>
            <a:off x="3366356" y="3356992"/>
            <a:ext cx="936104" cy="57606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 smtClean="0">
                <a:solidFill>
                  <a:schemeClr val="tx1"/>
                </a:solidFill>
              </a:rPr>
              <a:t>1 m</a:t>
            </a:r>
            <a:endParaRPr lang="ko-KR" alt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799300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(T0+T2)/2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60000" y="1340769"/>
            <a:ext cx="3779952" cy="720080"/>
          </a:xfrm>
        </p:spPr>
        <p:txBody>
          <a:bodyPr/>
          <a:lstStyle/>
          <a:p>
            <a:r>
              <a:rPr lang="en-US" altLang="ko-KR" dirty="0" smtClean="0"/>
              <a:t>VTD</a:t>
            </a:r>
            <a:endParaRPr lang="ko-KR" altLang="en-US" dirty="0"/>
          </a:p>
        </p:txBody>
      </p:sp>
      <p:pic>
        <p:nvPicPr>
          <p:cNvPr id="13314" name="Picture 2" descr="C:\Users\이기수\Documents\lab\발표\2012_fall_kps\VTD_acccorrectedmean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932071"/>
            <a:ext cx="4474800" cy="42946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315" name="Picture 3" descr="C:\Users\이기수\Documents\lab\발표\2012_fall_kps\CFD_acccorrectedmean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69200" y="1932072"/>
            <a:ext cx="4474800" cy="42946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내용 개체 틀 2"/>
          <p:cNvSpPr txBox="1">
            <a:spLocks/>
          </p:cNvSpPr>
          <p:nvPr/>
        </p:nvSpPr>
        <p:spPr>
          <a:xfrm>
            <a:off x="5023832" y="1340768"/>
            <a:ext cx="3779952" cy="7200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ko-KR" dirty="0" smtClean="0"/>
              <a:t>CFD</a:t>
            </a:r>
            <a:endParaRPr lang="ko-KR" altLang="en-US" dirty="0"/>
          </a:p>
        </p:txBody>
      </p:sp>
      <p:sp>
        <p:nvSpPr>
          <p:cNvPr id="4" name="직사각형 3"/>
          <p:cNvSpPr/>
          <p:nvPr/>
        </p:nvSpPr>
        <p:spPr>
          <a:xfrm>
            <a:off x="611560" y="2492896"/>
            <a:ext cx="432048" cy="43204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altLang="ko-KR" dirty="0" smtClean="0">
                <a:solidFill>
                  <a:schemeClr val="tx1"/>
                </a:solidFill>
              </a:rPr>
              <a:t>γ</a:t>
            </a:r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8" name="직사각형 7"/>
          <p:cNvSpPr/>
          <p:nvPr/>
        </p:nvSpPr>
        <p:spPr>
          <a:xfrm>
            <a:off x="5364088" y="2611016"/>
            <a:ext cx="432048" cy="43204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altLang="ko-KR" dirty="0" smtClean="0">
                <a:solidFill>
                  <a:schemeClr val="tx1"/>
                </a:solidFill>
              </a:rPr>
              <a:t>γ</a:t>
            </a:r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9" name="직사각형 8"/>
          <p:cNvSpPr/>
          <p:nvPr/>
        </p:nvSpPr>
        <p:spPr>
          <a:xfrm>
            <a:off x="2021376" y="2708920"/>
            <a:ext cx="432048" cy="43204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 smtClean="0">
                <a:solidFill>
                  <a:schemeClr val="tx1"/>
                </a:solidFill>
              </a:rPr>
              <a:t>n</a:t>
            </a:r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10" name="직사각형 9"/>
          <p:cNvSpPr/>
          <p:nvPr/>
        </p:nvSpPr>
        <p:spPr>
          <a:xfrm>
            <a:off x="6702760" y="2702456"/>
            <a:ext cx="432048" cy="43204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 smtClean="0">
                <a:solidFill>
                  <a:schemeClr val="tx1"/>
                </a:solidFill>
              </a:rPr>
              <a:t>n</a:t>
            </a:r>
            <a:endParaRPr lang="ko-KR" alt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77831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Neutron energy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67544" y="824552"/>
            <a:ext cx="1403688" cy="596237"/>
          </a:xfrm>
        </p:spPr>
        <p:txBody>
          <a:bodyPr>
            <a:normAutofit/>
          </a:bodyPr>
          <a:lstStyle/>
          <a:p>
            <a:r>
              <a:rPr lang="en-US" altLang="ko-KR" dirty="0" smtClean="0"/>
              <a:t>VTD</a:t>
            </a:r>
            <a:endParaRPr lang="ko-KR" altLang="en-US" dirty="0"/>
          </a:p>
        </p:txBody>
      </p:sp>
      <p:pic>
        <p:nvPicPr>
          <p:cNvPr id="14339" name="Picture 3" descr="C:\Users\이기수\Documents\lab\발표\2012_fall_kps\CFD_fNenergy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3000" y="1409700"/>
            <a:ext cx="4474800" cy="42946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340" name="Picture 4" descr="C:\Users\이기수\Documents\lab\발표\2012_fall_kps\VTD_fNenergy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409701"/>
            <a:ext cx="4474800" cy="42946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내용 개체 틀 2"/>
          <p:cNvSpPr txBox="1">
            <a:spLocks/>
          </p:cNvSpPr>
          <p:nvPr/>
        </p:nvSpPr>
        <p:spPr>
          <a:xfrm>
            <a:off x="7236296" y="908720"/>
            <a:ext cx="1403688" cy="5962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ko-KR" dirty="0" smtClean="0"/>
              <a:t>CFD</a:t>
            </a:r>
            <a:endParaRPr lang="ko-KR" altLang="en-US" dirty="0"/>
          </a:p>
        </p:txBody>
      </p:sp>
      <p:sp>
        <p:nvSpPr>
          <p:cNvPr id="8" name="내용 개체 틀 2"/>
          <p:cNvSpPr txBox="1">
            <a:spLocks/>
          </p:cNvSpPr>
          <p:nvPr/>
        </p:nvSpPr>
        <p:spPr>
          <a:xfrm>
            <a:off x="699924" y="5876493"/>
            <a:ext cx="3096344" cy="5962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ko-KR" dirty="0" smtClean="0"/>
              <a:t>19~42 ns</a:t>
            </a:r>
            <a:endParaRPr lang="ko-KR" altLang="en-US" dirty="0"/>
          </a:p>
        </p:txBody>
      </p:sp>
      <p:sp>
        <p:nvSpPr>
          <p:cNvPr id="9" name="내용 개체 틀 2"/>
          <p:cNvSpPr txBox="1">
            <a:spLocks/>
          </p:cNvSpPr>
          <p:nvPr/>
        </p:nvSpPr>
        <p:spPr>
          <a:xfrm>
            <a:off x="5362228" y="5876494"/>
            <a:ext cx="3096344" cy="5962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ko-KR" dirty="0" smtClean="0"/>
              <a:t>17~44 ns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42632381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Cobalt</a:t>
            </a:r>
            <a:endParaRPr lang="ko-KR" altLang="en-US" dirty="0"/>
          </a:p>
        </p:txBody>
      </p:sp>
      <p:sp>
        <p:nvSpPr>
          <p:cNvPr id="13" name="내용 개체 틀 12"/>
          <p:cNvSpPr>
            <a:spLocks noGrp="1"/>
          </p:cNvSpPr>
          <p:nvPr>
            <p:ph idx="1"/>
          </p:nvPr>
        </p:nvSpPr>
        <p:spPr>
          <a:xfrm>
            <a:off x="457200" y="5301208"/>
            <a:ext cx="8229600" cy="824955"/>
          </a:xfrm>
        </p:spPr>
        <p:txBody>
          <a:bodyPr/>
          <a:lstStyle/>
          <a:p>
            <a:r>
              <a:rPr lang="en-US" altLang="ko-KR" dirty="0" smtClean="0"/>
              <a:t>From left 10 cm~90 cm scan.</a:t>
            </a:r>
          </a:p>
          <a:p>
            <a:endParaRPr lang="ko-KR" altLang="en-US" dirty="0"/>
          </a:p>
        </p:txBody>
      </p:sp>
      <p:sp>
        <p:nvSpPr>
          <p:cNvPr id="4" name="직사각형 3"/>
          <p:cNvSpPr/>
          <p:nvPr/>
        </p:nvSpPr>
        <p:spPr>
          <a:xfrm>
            <a:off x="1495860" y="1652410"/>
            <a:ext cx="6200540" cy="864096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" name="타원 4"/>
          <p:cNvSpPr/>
          <p:nvPr/>
        </p:nvSpPr>
        <p:spPr>
          <a:xfrm>
            <a:off x="2229872" y="3031114"/>
            <a:ext cx="432048" cy="432048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cxnSp>
        <p:nvCxnSpPr>
          <p:cNvPr id="6" name="직선 화살표 연결선 5"/>
          <p:cNvCxnSpPr/>
          <p:nvPr/>
        </p:nvCxnSpPr>
        <p:spPr>
          <a:xfrm flipV="1">
            <a:off x="2445896" y="2109746"/>
            <a:ext cx="0" cy="864096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직선 화살표 연결선 6"/>
          <p:cNvCxnSpPr/>
          <p:nvPr/>
        </p:nvCxnSpPr>
        <p:spPr>
          <a:xfrm>
            <a:off x="2445896" y="2022730"/>
            <a:ext cx="5264436" cy="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직사각형 7"/>
          <p:cNvSpPr/>
          <p:nvPr/>
        </p:nvSpPr>
        <p:spPr>
          <a:xfrm>
            <a:off x="1797824" y="2490782"/>
            <a:ext cx="288032" cy="151216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" name="직사각형 8"/>
          <p:cNvSpPr/>
          <p:nvPr/>
        </p:nvSpPr>
        <p:spPr>
          <a:xfrm>
            <a:off x="2877944" y="2490782"/>
            <a:ext cx="288032" cy="151216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cxnSp>
        <p:nvCxnSpPr>
          <p:cNvPr id="10" name="직선 화살표 연결선 9"/>
          <p:cNvCxnSpPr/>
          <p:nvPr/>
        </p:nvCxnSpPr>
        <p:spPr>
          <a:xfrm flipH="1">
            <a:off x="1509792" y="2022730"/>
            <a:ext cx="936104" cy="1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직사각형 10"/>
          <p:cNvSpPr/>
          <p:nvPr/>
        </p:nvSpPr>
        <p:spPr>
          <a:xfrm>
            <a:off x="251520" y="692696"/>
            <a:ext cx="1726324" cy="79208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3600" dirty="0" smtClean="0">
                <a:solidFill>
                  <a:schemeClr val="tx1"/>
                </a:solidFill>
              </a:rPr>
              <a:t>T0, A0</a:t>
            </a:r>
            <a:endParaRPr lang="ko-KR" altLang="en-US" sz="3600" dirty="0">
              <a:solidFill>
                <a:schemeClr val="tx1"/>
              </a:solidFill>
            </a:endParaRPr>
          </a:p>
        </p:txBody>
      </p:sp>
      <p:sp>
        <p:nvSpPr>
          <p:cNvPr id="12" name="직사각형 11"/>
          <p:cNvSpPr/>
          <p:nvPr/>
        </p:nvSpPr>
        <p:spPr>
          <a:xfrm>
            <a:off x="7020272" y="692696"/>
            <a:ext cx="1726324" cy="79208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3600" dirty="0" smtClean="0">
                <a:solidFill>
                  <a:schemeClr val="tx1"/>
                </a:solidFill>
              </a:rPr>
              <a:t>T2, A2</a:t>
            </a:r>
            <a:endParaRPr lang="ko-KR" altLang="en-US" sz="3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87961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3118268" y="116632"/>
            <a:ext cx="2448272" cy="940688"/>
          </a:xfrm>
        </p:spPr>
        <p:txBody>
          <a:bodyPr/>
          <a:lstStyle/>
          <a:p>
            <a:r>
              <a:rPr lang="en-US" altLang="ko-KR" dirty="0" smtClean="0"/>
              <a:t>T0-T2</a:t>
            </a:r>
            <a:endParaRPr lang="ko-KR" altLang="en-US" dirty="0"/>
          </a:p>
        </p:txBody>
      </p:sp>
      <p:sp>
        <p:nvSpPr>
          <p:cNvPr id="4" name="직사각형 3"/>
          <p:cNvSpPr/>
          <p:nvPr/>
        </p:nvSpPr>
        <p:spPr>
          <a:xfrm>
            <a:off x="2766494" y="1430368"/>
            <a:ext cx="1152128" cy="64807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3200" dirty="0" smtClean="0">
                <a:solidFill>
                  <a:schemeClr val="tx1"/>
                </a:solidFill>
              </a:rPr>
              <a:t>VTD</a:t>
            </a:r>
            <a:endParaRPr lang="ko-KR" altLang="en-US" sz="3200" dirty="0">
              <a:solidFill>
                <a:schemeClr val="tx1"/>
              </a:solidFill>
            </a:endParaRPr>
          </a:p>
        </p:txBody>
      </p:sp>
      <p:sp>
        <p:nvSpPr>
          <p:cNvPr id="7" name="직사각형 6"/>
          <p:cNvSpPr/>
          <p:nvPr/>
        </p:nvSpPr>
        <p:spPr>
          <a:xfrm>
            <a:off x="7378645" y="1430368"/>
            <a:ext cx="1152128" cy="64807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3200" dirty="0" smtClean="0">
                <a:solidFill>
                  <a:schemeClr val="tx1"/>
                </a:solidFill>
              </a:rPr>
              <a:t>CFD</a:t>
            </a:r>
            <a:endParaRPr lang="ko-KR" altLang="en-US" sz="3200" dirty="0">
              <a:solidFill>
                <a:schemeClr val="tx1"/>
              </a:solidFill>
            </a:endParaRPr>
          </a:p>
        </p:txBody>
      </p:sp>
      <p:pic>
        <p:nvPicPr>
          <p:cNvPr id="1028" name="Picture 4" descr="C:\Users\이기수\Documents\lab\발표\2012_fall_kps\꾸미기\1VTD_timedifference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361235"/>
            <a:ext cx="2424105" cy="55386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Picture 5" descr="C:\Users\이기수\Documents\lab\발표\2012_fall_kps\꾸미기\2VTD_timedifference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57378" y="2486441"/>
            <a:ext cx="2370360" cy="44134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1" name="Picture 7" descr="C:\Users\이기수\Documents\lab\발표\2012_fall_kps\꾸미기\1VTD_timedifference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17434" y="1255048"/>
            <a:ext cx="2454238" cy="56075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C:\Users\이기수\Documents\lab\발표\2012_fall_kps\꾸미기\2CFD_timedifference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65418" y="2420888"/>
            <a:ext cx="2378582" cy="44371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직사각형 2"/>
          <p:cNvSpPr/>
          <p:nvPr/>
        </p:nvSpPr>
        <p:spPr>
          <a:xfrm>
            <a:off x="1212052" y="1556792"/>
            <a:ext cx="945326" cy="52164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 smtClean="0">
                <a:solidFill>
                  <a:schemeClr val="tx1"/>
                </a:solidFill>
              </a:rPr>
              <a:t>10 cm</a:t>
            </a:r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10" name="직사각형 9"/>
          <p:cNvSpPr/>
          <p:nvPr/>
        </p:nvSpPr>
        <p:spPr>
          <a:xfrm>
            <a:off x="5744553" y="1556792"/>
            <a:ext cx="945326" cy="52164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 smtClean="0">
                <a:solidFill>
                  <a:schemeClr val="tx1"/>
                </a:solidFill>
              </a:rPr>
              <a:t>10 cm</a:t>
            </a:r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11" name="직사각형 10"/>
          <p:cNvSpPr/>
          <p:nvPr/>
        </p:nvSpPr>
        <p:spPr>
          <a:xfrm>
            <a:off x="7164288" y="5805264"/>
            <a:ext cx="945326" cy="52164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>
                <a:solidFill>
                  <a:schemeClr val="tx1"/>
                </a:solidFill>
              </a:rPr>
              <a:t>9</a:t>
            </a:r>
            <a:r>
              <a:rPr lang="en-US" altLang="ko-KR" dirty="0" smtClean="0">
                <a:solidFill>
                  <a:schemeClr val="tx1"/>
                </a:solidFill>
              </a:rPr>
              <a:t>0 cm</a:t>
            </a:r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12" name="직사각형 11"/>
          <p:cNvSpPr/>
          <p:nvPr/>
        </p:nvSpPr>
        <p:spPr>
          <a:xfrm>
            <a:off x="2531676" y="5805264"/>
            <a:ext cx="945326" cy="52164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>
                <a:solidFill>
                  <a:schemeClr val="tx1"/>
                </a:solidFill>
              </a:rPr>
              <a:t>9</a:t>
            </a:r>
            <a:r>
              <a:rPr lang="en-US" altLang="ko-KR" dirty="0" smtClean="0">
                <a:solidFill>
                  <a:schemeClr val="tx1"/>
                </a:solidFill>
              </a:rPr>
              <a:t>0 cm</a:t>
            </a:r>
            <a:endParaRPr lang="ko-KR" alt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239241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39552" y="0"/>
            <a:ext cx="8229600" cy="1143000"/>
          </a:xfrm>
        </p:spPr>
        <p:txBody>
          <a:bodyPr/>
          <a:lstStyle/>
          <a:p>
            <a:r>
              <a:rPr lang="en-US" altLang="ko-KR" dirty="0" smtClean="0"/>
              <a:t>Position function</a:t>
            </a:r>
            <a:endParaRPr lang="ko-KR" altLang="en-US" dirty="0"/>
          </a:p>
        </p:txBody>
      </p:sp>
      <p:sp>
        <p:nvSpPr>
          <p:cNvPr id="4" name="텍스트 개체 틀 3"/>
          <p:cNvSpPr>
            <a:spLocks noGrp="1"/>
          </p:cNvSpPr>
          <p:nvPr>
            <p:ph type="body" idx="1"/>
          </p:nvPr>
        </p:nvSpPr>
        <p:spPr>
          <a:xfrm>
            <a:off x="445418" y="764704"/>
            <a:ext cx="4040188" cy="639762"/>
          </a:xfrm>
        </p:spPr>
        <p:txBody>
          <a:bodyPr/>
          <a:lstStyle/>
          <a:p>
            <a:r>
              <a:rPr lang="en-US" altLang="ko-KR" dirty="0" smtClean="0"/>
              <a:t>VTD</a:t>
            </a:r>
            <a:endParaRPr lang="ko-KR" alt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내용 개체 틀 4"/>
              <p:cNvSpPr>
                <a:spLocks noGrp="1"/>
              </p:cNvSpPr>
              <p:nvPr>
                <p:ph sz="half" idx="2"/>
              </p:nvPr>
            </p:nvSpPr>
            <p:spPr>
              <a:xfrm>
                <a:off x="0" y="5373216"/>
                <a:ext cx="4507732" cy="1484784"/>
              </a:xfrm>
            </p:spPr>
            <p:txBody>
              <a:bodyPr/>
              <a:lstStyle/>
              <a:p>
                <a14:m>
                  <m:oMath xmlns:m="http://schemas.openxmlformats.org/officeDocument/2006/math">
                    <m:r>
                      <a:rPr lang="en-US" altLang="ko-KR" b="0" i="1" smtClean="0">
                        <a:latin typeface="Cambria Math"/>
                      </a:rPr>
                      <m:t>𝑥</m:t>
                    </m:r>
                    <m:r>
                      <a:rPr lang="en-US" altLang="ko-KR" b="0" i="1" smtClean="0">
                        <a:latin typeface="Cambria Math"/>
                      </a:rPr>
                      <m:t>=</m:t>
                    </m:r>
                    <m:d>
                      <m:dPr>
                        <m:ctrlPr>
                          <a:rPr lang="en-US" altLang="ko-KR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US" altLang="ko-KR" b="0" i="1" smtClean="0">
                            <a:latin typeface="Cambria Math"/>
                          </a:rPr>
                          <m:t>7.51701</m:t>
                        </m:r>
                        <m:r>
                          <a:rPr lang="en-US" altLang="ko-KR" b="0" i="1" smtClean="0">
                            <a:latin typeface="Cambria Math"/>
                            <a:ea typeface="Cambria Math"/>
                          </a:rPr>
                          <m:t>±0.0996423</m:t>
                        </m:r>
                      </m:e>
                    </m:d>
                    <m:r>
                      <a:rPr lang="en-US" altLang="ko-KR" b="0" i="1" smtClean="0">
                        <a:latin typeface="Cambria Math"/>
                        <a:ea typeface="Cambria Math"/>
                      </a:rPr>
                      <m:t>∆</m:t>
                    </m:r>
                    <m:r>
                      <a:rPr lang="en-US" altLang="ko-KR" b="0" i="1" smtClean="0">
                        <a:latin typeface="Cambria Math"/>
                        <a:ea typeface="Cambria Math"/>
                      </a:rPr>
                      <m:t>𝑡</m:t>
                    </m:r>
                    <m:r>
                      <a:rPr lang="en-US" altLang="ko-KR" b="0" i="1" smtClean="0">
                        <a:latin typeface="Cambria Math"/>
                        <a:ea typeface="Cambria Math"/>
                      </a:rPr>
                      <m:t>+33.2839±0.251487</m:t>
                    </m:r>
                  </m:oMath>
                </a14:m>
                <a:endParaRPr lang="ko-KR" altLang="en-US" dirty="0"/>
              </a:p>
            </p:txBody>
          </p:sp>
        </mc:Choice>
        <mc:Fallback xmlns="">
          <p:sp>
            <p:nvSpPr>
              <p:cNvPr id="5" name="내용 개체 틀 4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2"/>
              </p:nvPr>
            </p:nvSpPr>
            <p:spPr>
              <a:xfrm>
                <a:off x="0" y="5373216"/>
                <a:ext cx="4507732" cy="1484784"/>
              </a:xfrm>
              <a:blipFill rotWithShape="1">
                <a:blip r:embed="rId2"/>
                <a:stretch>
                  <a:fillRect l="-1759" t="-1639"/>
                </a:stretch>
              </a:blipFill>
            </p:spPr>
            <p:txBody>
              <a:bodyPr/>
              <a:lstStyle/>
              <a:p>
                <a:r>
                  <a:rPr lang="ko-KR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텍스트 개체 틀 5"/>
          <p:cNvSpPr>
            <a:spLocks noGrp="1"/>
          </p:cNvSpPr>
          <p:nvPr>
            <p:ph type="body" sz="quarter" idx="3"/>
          </p:nvPr>
        </p:nvSpPr>
        <p:spPr>
          <a:xfrm>
            <a:off x="4644008" y="764704"/>
            <a:ext cx="4041775" cy="639762"/>
          </a:xfrm>
        </p:spPr>
        <p:txBody>
          <a:bodyPr/>
          <a:lstStyle/>
          <a:p>
            <a:r>
              <a:rPr lang="en-US" altLang="ko-KR" dirty="0" smtClean="0"/>
              <a:t>CFD</a:t>
            </a:r>
            <a:endParaRPr lang="ko-KR" alt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내용 개체 틀 6"/>
              <p:cNvSpPr>
                <a:spLocks noGrp="1"/>
              </p:cNvSpPr>
              <p:nvPr>
                <p:ph sz="quarter" idx="4"/>
              </p:nvPr>
            </p:nvSpPr>
            <p:spPr>
              <a:xfrm>
                <a:off x="4716016" y="5384973"/>
                <a:ext cx="4427984" cy="1473027"/>
              </a:xfrm>
            </p:spPr>
            <p:txBody>
              <a:bodyPr/>
              <a:lstStyle/>
              <a:p>
                <a14:m>
                  <m:oMath xmlns:m="http://schemas.openxmlformats.org/officeDocument/2006/math">
                    <m:r>
                      <a:rPr lang="en-US" altLang="ko-KR" b="0" i="1" smtClean="0">
                        <a:latin typeface="Cambria Math"/>
                      </a:rPr>
                      <m:t>𝑥</m:t>
                    </m:r>
                    <m:r>
                      <a:rPr lang="en-US" altLang="ko-KR" b="0" i="1" smtClean="0">
                        <a:latin typeface="Cambria Math"/>
                      </a:rPr>
                      <m:t>=</m:t>
                    </m:r>
                    <m:d>
                      <m:dPr>
                        <m:ctrlPr>
                          <a:rPr lang="en-US" altLang="ko-KR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US" altLang="ko-KR" b="0" i="1" smtClean="0">
                            <a:latin typeface="Cambria Math"/>
                          </a:rPr>
                          <m:t>7.38725</m:t>
                        </m:r>
                        <m:r>
                          <a:rPr lang="en-US" altLang="ko-KR" b="0" i="1" smtClean="0">
                            <a:latin typeface="Cambria Math"/>
                            <a:ea typeface="Cambria Math"/>
                          </a:rPr>
                          <m:t>±0.0966829</m:t>
                        </m:r>
                      </m:e>
                    </m:d>
                    <m:r>
                      <a:rPr lang="en-US" altLang="ko-KR" b="0" i="1" smtClean="0">
                        <a:latin typeface="Cambria Math"/>
                        <a:ea typeface="Cambria Math"/>
                      </a:rPr>
                      <m:t>∆</m:t>
                    </m:r>
                    <m:r>
                      <a:rPr lang="en-US" altLang="ko-KR" b="0" i="1" smtClean="0">
                        <a:latin typeface="Cambria Math"/>
                        <a:ea typeface="Cambria Math"/>
                      </a:rPr>
                      <m:t>𝑡</m:t>
                    </m:r>
                    <m:r>
                      <a:rPr lang="en-US" altLang="ko-KR" b="0" i="1" smtClean="0">
                        <a:latin typeface="Cambria Math"/>
                      </a:rPr>
                      <m:t>+42.8135+0.351971</m:t>
                    </m:r>
                  </m:oMath>
                </a14:m>
                <a:endParaRPr lang="ko-KR" altLang="en-US" dirty="0"/>
              </a:p>
            </p:txBody>
          </p:sp>
        </mc:Choice>
        <mc:Fallback xmlns="">
          <p:sp>
            <p:nvSpPr>
              <p:cNvPr id="7" name="내용 개체 틀 6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4"/>
              </p:nvPr>
            </p:nvSpPr>
            <p:spPr>
              <a:xfrm>
                <a:off x="4716016" y="5384973"/>
                <a:ext cx="4427984" cy="1473027"/>
              </a:xfrm>
              <a:blipFill rotWithShape="1">
                <a:blip r:embed="rId3"/>
                <a:stretch>
                  <a:fillRect l="-1928" t="-1653"/>
                </a:stretch>
              </a:blipFill>
            </p:spPr>
            <p:txBody>
              <a:bodyPr/>
              <a:lstStyle/>
              <a:p>
                <a:r>
                  <a:rPr lang="ko-KR" alt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2050" name="Picture 2" descr="C:\Users\이기수\Documents\lab\발표\2012_fall_kps\VTD_position_function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1484784"/>
            <a:ext cx="3851920" cy="36968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1" name="Picture 3" descr="C:\Users\이기수\Documents\lab\발표\2012_fall_kps\CFD_position_function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6016" y="1484784"/>
            <a:ext cx="3852327" cy="3697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428594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Error bar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604664"/>
          </a:xfrm>
        </p:spPr>
        <p:txBody>
          <a:bodyPr/>
          <a:lstStyle/>
          <a:p>
            <a:r>
              <a:rPr lang="en-US" altLang="ko-KR" dirty="0" smtClean="0"/>
              <a:t>Now using parameter error of T0-T2</a:t>
            </a:r>
            <a:endParaRPr lang="ko-KR" altLang="en-US" dirty="0"/>
          </a:p>
        </p:txBody>
      </p:sp>
      <p:pic>
        <p:nvPicPr>
          <p:cNvPr id="1026" name="Picture 2" descr="C:\Users\이기수\Desktop\제목 없음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68" y="2204864"/>
            <a:ext cx="9291075" cy="16561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5" name="직선 연결선 4"/>
          <p:cNvCxnSpPr/>
          <p:nvPr/>
        </p:nvCxnSpPr>
        <p:spPr>
          <a:xfrm>
            <a:off x="3851920" y="3140968"/>
            <a:ext cx="1512168" cy="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내용 개체 틀 2"/>
          <p:cNvSpPr txBox="1">
            <a:spLocks/>
          </p:cNvSpPr>
          <p:nvPr/>
        </p:nvSpPr>
        <p:spPr>
          <a:xfrm>
            <a:off x="493204" y="4077072"/>
            <a:ext cx="8229600" cy="12241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ko-KR" dirty="0" smtClean="0"/>
              <a:t>Other candidates are</a:t>
            </a:r>
            <a:r>
              <a:rPr lang="ko-KR" altLang="en-US" dirty="0" smtClean="0"/>
              <a:t> </a:t>
            </a:r>
            <a:r>
              <a:rPr lang="en-US" altLang="ko-KR" dirty="0" smtClean="0"/>
              <a:t>sigma and combination of sigma of T0, T2</a:t>
            </a:r>
          </a:p>
        </p:txBody>
      </p:sp>
    </p:spTree>
    <p:extLst>
      <p:ext uri="{BB962C8B-B14F-4D97-AF65-F5344CB8AC3E}">
        <p14:creationId xmlns:p14="http://schemas.microsoft.com/office/powerpoint/2010/main" val="11096818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ADC (VTD)</a:t>
            </a:r>
            <a:endParaRPr lang="ko-KR" altLang="en-US" dirty="0"/>
          </a:p>
        </p:txBody>
      </p:sp>
      <p:pic>
        <p:nvPicPr>
          <p:cNvPr id="2050" name="Picture 2" descr="C:\Users\이기수\Documents\lab\발표\2012_fall_kps\VTD_ADC0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849" y="1700808"/>
            <a:ext cx="4473226" cy="42930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1" name="Picture 3" descr="C:\Users\이기수\Documents\lab\발표\2012_fall_kps\VTD_ADC2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37075" y="1699297"/>
            <a:ext cx="4474800" cy="42946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69039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ADC (CFD)</a:t>
            </a:r>
            <a:endParaRPr lang="ko-KR" altLang="en-US" dirty="0"/>
          </a:p>
        </p:txBody>
      </p:sp>
      <p:pic>
        <p:nvPicPr>
          <p:cNvPr id="3074" name="Picture 2" descr="C:\Users\이기수\Documents\lab\발표\2012_fall_kps\CFD_ADC0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4400" y="1772816"/>
            <a:ext cx="4474800" cy="42946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5" name="Picture 3" descr="C:\Users\이기수\Documents\lab\발표\2012_fall_kps\CFD_ADC2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67280" y="1772815"/>
            <a:ext cx="4474800" cy="42946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23331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ADC (A0+A2)</a:t>
            </a:r>
            <a:endParaRPr lang="ko-KR" altLang="en-US" dirty="0"/>
          </a:p>
        </p:txBody>
      </p:sp>
      <p:sp>
        <p:nvSpPr>
          <p:cNvPr id="4" name="내용 개체 틀 3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748679"/>
          </a:xfrm>
        </p:spPr>
        <p:txBody>
          <a:bodyPr/>
          <a:lstStyle/>
          <a:p>
            <a:r>
              <a:rPr lang="en-US" altLang="ko-KR" dirty="0" smtClean="0"/>
              <a:t>VTD</a:t>
            </a:r>
            <a:endParaRPr lang="ko-KR" altLang="en-US" dirty="0"/>
          </a:p>
        </p:txBody>
      </p:sp>
      <p:sp>
        <p:nvSpPr>
          <p:cNvPr id="5" name="내용 개체 틀 4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748679"/>
          </a:xfrm>
        </p:spPr>
        <p:txBody>
          <a:bodyPr/>
          <a:lstStyle/>
          <a:p>
            <a:r>
              <a:rPr lang="en-US" altLang="ko-KR" dirty="0" smtClean="0"/>
              <a:t>CFD</a:t>
            </a:r>
            <a:endParaRPr lang="ko-KR" altLang="en-US" dirty="0"/>
          </a:p>
        </p:txBody>
      </p:sp>
      <p:pic>
        <p:nvPicPr>
          <p:cNvPr id="4098" name="Picture 2" descr="C:\Users\이기수\Documents\lab\발표\2012_fall_kps\CFD_ADCsum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69200" y="2563393"/>
            <a:ext cx="4474800" cy="42946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099" name="Picture 3" descr="C:\Users\이기수\Documents\lab\발표\2012_fall_kps\VTD_ADCsum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569465"/>
            <a:ext cx="4474800" cy="42946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191156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Time Walk Correction(VTD)</a:t>
            </a:r>
            <a:endParaRPr lang="ko-KR" alt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내용 개체 틀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5419350"/>
                <a:ext cx="8229600" cy="1322018"/>
              </a:xfrm>
            </p:spPr>
            <p:txBody>
              <a:bodyPr>
                <a:normAutofit/>
              </a:bodyPr>
              <a:lstStyle/>
              <a:p>
                <a:r>
                  <a:rPr lang="en-US" altLang="ko-KR" dirty="0" smtClean="0"/>
                  <a:t>Exponential fit.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ko-KR" altLang="en-US" i="1" smtClean="0">
                            <a:latin typeface="Cambria Math"/>
                          </a:rPr>
                        </m:ctrlPr>
                      </m:radPr>
                      <m:deg/>
                      <m:e>
                        <m:f>
                          <m:fPr>
                            <m:ctrlPr>
                              <a:rPr lang="en-US" altLang="ko-KR" i="1" smtClean="0">
                                <a:latin typeface="Cambria Math"/>
                              </a:rPr>
                            </m:ctrlPr>
                          </m:fPr>
                          <m:num>
                            <m:sSup>
                              <m:sSupPr>
                                <m:ctrlPr>
                                  <a:rPr lang="en-US" altLang="ko-KR" i="1" smtClean="0"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a:rPr lang="en-US" altLang="ko-KR" i="1" smtClean="0">
                                    <a:latin typeface="Cambria Math"/>
                                    <a:ea typeface="Cambria Math"/>
                                  </a:rPr>
                                  <m:t>ℵ</m:t>
                                </m:r>
                              </m:e>
                              <m:sup>
                                <m:r>
                                  <a:rPr lang="en-US" altLang="ko-KR" b="0" i="1" smtClean="0">
                                    <a:latin typeface="Cambria Math"/>
                                  </a:rPr>
                                  <m:t>2</m:t>
                                </m:r>
                              </m:sup>
                            </m:sSup>
                          </m:num>
                          <m:den>
                            <m:r>
                              <a:rPr lang="en-US" altLang="ko-KR" b="0" i="1" smtClean="0">
                                <a:latin typeface="Cambria Math"/>
                              </a:rPr>
                              <m:t>𝑁𝐷𝐹</m:t>
                            </m:r>
                          </m:den>
                        </m:f>
                      </m:e>
                    </m:rad>
                    <m:r>
                      <a:rPr lang="en-US" altLang="ko-KR" b="0" i="1" smtClean="0">
                        <a:latin typeface="Cambria Math"/>
                      </a:rPr>
                      <m:t>=16.90157</m:t>
                    </m:r>
                  </m:oMath>
                </a14:m>
                <a:endParaRPr lang="ko-KR" altLang="en-US" dirty="0"/>
              </a:p>
            </p:txBody>
          </p:sp>
        </mc:Choice>
        <mc:Fallback xmlns="">
          <p:sp>
            <p:nvSpPr>
              <p:cNvPr id="3" name="내용 개체 틀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5419350"/>
                <a:ext cx="8229600" cy="1322018"/>
              </a:xfrm>
              <a:blipFill rotWithShape="1">
                <a:blip r:embed="rId2"/>
                <a:stretch>
                  <a:fillRect l="-1630"/>
                </a:stretch>
              </a:blipFill>
            </p:spPr>
            <p:txBody>
              <a:bodyPr/>
              <a:lstStyle/>
              <a:p>
                <a:r>
                  <a:rPr lang="ko-KR" alt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122" name="Picture 2" descr="C:\Users\이기수\Documents\lab\발표\2012_fall_kps\VTD_TWCfunction0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76" y="1124744"/>
            <a:ext cx="4474800" cy="42946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3" name="Picture 3" descr="C:\Users\이기수\Documents\lab\발표\2012_fall_kps\VTD_TWCcorrected0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2912" y="1124743"/>
            <a:ext cx="4474800" cy="42946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120384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372</TotalTime>
  <Words>254</Words>
  <Application>Microsoft Office PowerPoint</Application>
  <PresentationFormat>화면 슬라이드 쇼(4:3)</PresentationFormat>
  <Paragraphs>69</Paragraphs>
  <Slides>19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19</vt:i4>
      </vt:variant>
    </vt:vector>
  </HeadingPairs>
  <TitlesOfParts>
    <vt:vector size="20" baseType="lpstr">
      <vt:lpstr>Office 테마</vt:lpstr>
      <vt:lpstr>2012_10_12_labmeeting</vt:lpstr>
      <vt:lpstr>Cobalt</vt:lpstr>
      <vt:lpstr>T0-T2</vt:lpstr>
      <vt:lpstr>Position function</vt:lpstr>
      <vt:lpstr>Error bar</vt:lpstr>
      <vt:lpstr>ADC (VTD)</vt:lpstr>
      <vt:lpstr>ADC (CFD)</vt:lpstr>
      <vt:lpstr>ADC (A0+A2)</vt:lpstr>
      <vt:lpstr>Time Walk Correction(VTD)</vt:lpstr>
      <vt:lpstr>Time Walk Correction(VTD)</vt:lpstr>
      <vt:lpstr>Time Walk Correction(CFD)</vt:lpstr>
      <vt:lpstr>Time Walk Correction(CFD)</vt:lpstr>
      <vt:lpstr>Resolution(VTD)</vt:lpstr>
      <vt:lpstr>Resolution(CFD)</vt:lpstr>
      <vt:lpstr>Compton edge(VTD)</vt:lpstr>
      <vt:lpstr>Compton edge(CFD)</vt:lpstr>
      <vt:lpstr>Californium</vt:lpstr>
      <vt:lpstr>(T0+T2)/2</vt:lpstr>
      <vt:lpstr>Neutron energy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2012_10_11_labmeeting</dc:title>
  <dc:creator>이기수</dc:creator>
  <cp:lastModifiedBy>이기수</cp:lastModifiedBy>
  <cp:revision>24</cp:revision>
  <dcterms:created xsi:type="dcterms:W3CDTF">2012-10-11T12:12:38Z</dcterms:created>
  <dcterms:modified xsi:type="dcterms:W3CDTF">2012-10-12T09:01:04Z</dcterms:modified>
</cp:coreProperties>
</file>