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4" r:id="rId5"/>
    <p:sldId id="272" r:id="rId6"/>
    <p:sldId id="271" r:id="rId7"/>
    <p:sldId id="263" r:id="rId8"/>
    <p:sldId id="259" r:id="rId9"/>
    <p:sldId id="261" r:id="rId10"/>
    <p:sldId id="267" r:id="rId11"/>
    <p:sldId id="270" r:id="rId12"/>
    <p:sldId id="273" r:id="rId13"/>
    <p:sldId id="266" r:id="rId14"/>
    <p:sldId id="284" r:id="rId15"/>
    <p:sldId id="268" r:id="rId16"/>
    <p:sldId id="276" r:id="rId17"/>
    <p:sldId id="287" r:id="rId18"/>
    <p:sldId id="286" r:id="rId19"/>
    <p:sldId id="277" r:id="rId20"/>
    <p:sldId id="285" r:id="rId21"/>
    <p:sldId id="278" r:id="rId22"/>
    <p:sldId id="288" r:id="rId23"/>
    <p:sldId id="290" r:id="rId24"/>
    <p:sldId id="282" r:id="rId25"/>
    <p:sldId id="289" r:id="rId26"/>
    <p:sldId id="262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6558" autoAdjust="0"/>
  </p:normalViewPr>
  <p:slideViewPr>
    <p:cSldViewPr>
      <p:cViewPr varScale="1">
        <p:scale>
          <a:sx n="97" d="100"/>
          <a:sy n="97" d="100"/>
        </p:scale>
        <p:origin x="-11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334F5-F124-4B72-98B6-1A6726437EAB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E5365-204D-4312-B70C-3396277BD0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E5365-204D-4312-B70C-3396277BD02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E5365-204D-4312-B70C-3396277BD021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8C1F3-2583-48F3-BD80-E18C680A46AA}" type="datetimeFigureOut">
              <a:rPr lang="ko-KR" altLang="en-US" smtClean="0"/>
              <a:pPr/>
              <a:t>2012-12-15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BA974-4D3E-4EFB-99BD-2594B8B222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80920" cy="1656184"/>
          </a:xfrm>
        </p:spPr>
        <p:txBody>
          <a:bodyPr>
            <a:noAutofit/>
          </a:bodyPr>
          <a:lstStyle/>
          <a:p>
            <a:r>
              <a:rPr lang="en-US" altLang="ko-KR" sz="3600" dirty="0" smtClean="0"/>
              <a:t>Development of beam tracking detector using</a:t>
            </a:r>
            <a:br>
              <a:rPr lang="en-US" altLang="ko-KR" sz="3600" dirty="0" smtClean="0"/>
            </a:br>
            <a:r>
              <a:rPr lang="en-US" altLang="ko-KR" sz="3600" dirty="0" err="1" smtClean="0"/>
              <a:t>MicroChannel</a:t>
            </a:r>
            <a:r>
              <a:rPr lang="en-US" altLang="ko-KR" sz="3600" dirty="0" smtClean="0"/>
              <a:t> Plate(MCP)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3888" y="3748970"/>
            <a:ext cx="1604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/>
              <a:t>2012. 12. 15</a:t>
            </a:r>
            <a:endParaRPr lang="ko-KR" alt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4469050"/>
            <a:ext cx="21710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dirty="0" smtClean="0"/>
              <a:t>Chung-</a:t>
            </a:r>
            <a:r>
              <a:rPr lang="en-US" altLang="ko-KR" sz="2000" dirty="0" err="1" smtClean="0"/>
              <a:t>Ang</a:t>
            </a:r>
            <a:r>
              <a:rPr lang="en-US" altLang="ko-KR" sz="2000" dirty="0" smtClean="0"/>
              <a:t> Univ.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16876" y="5004123"/>
            <a:ext cx="1531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dirty="0" smtClean="0"/>
              <a:t>Il </a:t>
            </a:r>
            <a:r>
              <a:rPr lang="en-US" altLang="ko-KR" sz="2000" dirty="0" err="1" smtClean="0"/>
              <a:t>Maek</a:t>
            </a:r>
            <a:r>
              <a:rPr lang="en-US" altLang="ko-KR" sz="2000" dirty="0" smtClean="0"/>
              <a:t> Lee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467544" y="1124745"/>
            <a:ext cx="36004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GANIL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Model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996952"/>
            <a:ext cx="519826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내용 개체 틀 2"/>
          <p:cNvSpPr txBox="1">
            <a:spLocks/>
          </p:cNvSpPr>
          <p:nvPr/>
        </p:nvSpPr>
        <p:spPr>
          <a:xfrm>
            <a:off x="539552" y="3356992"/>
            <a:ext cx="324036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Efficiency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: </a:t>
            </a:r>
            <a:r>
              <a:rPr lang="en-US" altLang="ko-KR" sz="2000" noProof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near 100%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kumimoji="0" lang="en-US" altLang="ko-KR" sz="2000" i="0" u="none" strike="noStrike" kern="1200" cap="none" spc="0" normalizeH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(E&gt;50MeV/nucleon,  Z&gt;8)</a:t>
            </a:r>
            <a:endParaRPr kumimoji="0" lang="en-US" altLang="ko-KR" sz="2000" i="0" u="none" strike="noStrike" kern="120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Position </a:t>
            </a:r>
            <a:r>
              <a:rPr lang="en-US" altLang="ko-K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resol</a:t>
            </a: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&gt; 0.2mm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endParaRPr lang="en-US" altLang="ko-KR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Time </a:t>
            </a:r>
            <a:r>
              <a:rPr lang="en-US" altLang="ko-K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resol</a:t>
            </a: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200~300ps</a:t>
            </a:r>
            <a:endParaRPr kumimoji="0" lang="en-US" altLang="ko-KR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539552" y="1916832"/>
            <a:ext cx="56166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ko-KR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The best </a:t>
            </a: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e</a:t>
            </a:r>
            <a:r>
              <a:rPr kumimoji="0" lang="en-US" altLang="ko-KR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fficiency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: </a:t>
            </a:r>
            <a:r>
              <a:rPr lang="en-US" altLang="ko-KR" sz="2000" noProof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200~500eV</a:t>
            </a:r>
            <a:endParaRPr kumimoji="0" lang="en-US" altLang="ko-KR" sz="2000" i="0" u="none" strike="noStrike" kern="120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The best acceleration potential : 100~400V</a:t>
            </a:r>
            <a:endParaRPr kumimoji="0" lang="en-US" altLang="ko-KR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467544" y="1124745"/>
            <a:ext cx="36004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GANIL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Model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14" name="내용 개체 틀 2"/>
          <p:cNvSpPr txBox="1">
            <a:spLocks/>
          </p:cNvSpPr>
          <p:nvPr/>
        </p:nvSpPr>
        <p:spPr>
          <a:xfrm>
            <a:off x="827584" y="1916832"/>
            <a:ext cx="3888432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Lorentz force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ea"/>
            </a:endParaRPr>
          </a:p>
        </p:txBody>
      </p:sp>
      <p:cxnSp>
        <p:nvCxnSpPr>
          <p:cNvPr id="19" name="직선 연결선 18"/>
          <p:cNvCxnSpPr>
            <a:stCxn id="12" idx="0"/>
            <a:endCxn id="12" idx="4"/>
          </p:cNvCxnSpPr>
          <p:nvPr/>
        </p:nvCxnSpPr>
        <p:spPr>
          <a:xfrm>
            <a:off x="3203848" y="2564904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그룹 68"/>
          <p:cNvGrpSpPr/>
          <p:nvPr/>
        </p:nvGrpSpPr>
        <p:grpSpPr>
          <a:xfrm>
            <a:off x="1691680" y="2420888"/>
            <a:ext cx="5904656" cy="3096344"/>
            <a:chOff x="1619672" y="2420888"/>
            <a:chExt cx="5904656" cy="3096344"/>
          </a:xfrm>
        </p:grpSpPr>
        <p:sp>
          <p:nvSpPr>
            <p:cNvPr id="12" name="타원 11"/>
            <p:cNvSpPr/>
            <p:nvPr/>
          </p:nvSpPr>
          <p:spPr>
            <a:xfrm>
              <a:off x="1619672" y="2564904"/>
              <a:ext cx="3024336" cy="29523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68" name="그룹 67"/>
            <p:cNvGrpSpPr/>
            <p:nvPr/>
          </p:nvGrpSpPr>
          <p:grpSpPr>
            <a:xfrm>
              <a:off x="1619672" y="2420888"/>
              <a:ext cx="5904656" cy="3096344"/>
              <a:chOff x="1619672" y="2420888"/>
              <a:chExt cx="5904656" cy="3096344"/>
            </a:xfrm>
          </p:grpSpPr>
          <p:sp>
            <p:nvSpPr>
              <p:cNvPr id="13" name="타원 12"/>
              <p:cNvSpPr/>
              <p:nvPr/>
            </p:nvSpPr>
            <p:spPr>
              <a:xfrm>
                <a:off x="3923928" y="278092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타원 14"/>
              <p:cNvSpPr/>
              <p:nvPr/>
            </p:nvSpPr>
            <p:spPr>
              <a:xfrm>
                <a:off x="4572000" y="4005064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7" name="직선 연결선 16"/>
              <p:cNvCxnSpPr>
                <a:stCxn id="12" idx="2"/>
                <a:endCxn id="12" idx="6"/>
              </p:cNvCxnSpPr>
              <p:nvPr/>
            </p:nvCxnSpPr>
            <p:spPr>
              <a:xfrm>
                <a:off x="1619672" y="4041068"/>
                <a:ext cx="302433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>
                <a:stCxn id="13" idx="5"/>
                <a:endCxn id="15" idx="0"/>
              </p:cNvCxnSpPr>
              <p:nvPr/>
            </p:nvCxnSpPr>
            <p:spPr>
              <a:xfrm>
                <a:off x="4046853" y="2903853"/>
                <a:ext cx="597155" cy="11012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/>
              <p:cNvCxnSpPr>
                <a:stCxn id="13" idx="3"/>
              </p:cNvCxnSpPr>
              <p:nvPr/>
            </p:nvCxnSpPr>
            <p:spPr>
              <a:xfrm flipH="1">
                <a:off x="3131840" y="2903853"/>
                <a:ext cx="813179" cy="117321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원호 27"/>
              <p:cNvSpPr/>
              <p:nvPr/>
            </p:nvSpPr>
            <p:spPr>
              <a:xfrm>
                <a:off x="3131840" y="3717032"/>
                <a:ext cx="504056" cy="504056"/>
              </a:xfrm>
              <a:prstGeom prst="arc">
                <a:avLst>
                  <a:gd name="adj1" fmla="val 16005979"/>
                  <a:gd name="adj2" fmla="val 1405376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내용 개체 틀 2"/>
              <p:cNvSpPr txBox="1">
                <a:spLocks/>
              </p:cNvSpPr>
              <p:nvPr/>
            </p:nvSpPr>
            <p:spPr>
              <a:xfrm>
                <a:off x="3563888" y="3645024"/>
                <a:ext cx="288032" cy="2880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kumimoji="0" lang="en-US" altLang="ko-KR" sz="16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n-ea"/>
                  </a:rPr>
                  <a:t>θ</a:t>
                </a:r>
              </a:p>
            </p:txBody>
          </p:sp>
          <p:sp>
            <p:nvSpPr>
              <p:cNvPr id="30" name="내용 개체 틀 2"/>
              <p:cNvSpPr txBox="1">
                <a:spLocks/>
              </p:cNvSpPr>
              <p:nvPr/>
            </p:nvSpPr>
            <p:spPr>
              <a:xfrm>
                <a:off x="2843808" y="4005064"/>
                <a:ext cx="288032" cy="2880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sz="16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O</a:t>
                </a:r>
                <a:endParaRPr kumimoji="0" lang="en-US" altLang="ko-KR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n-ea"/>
                </a:endParaRPr>
              </a:p>
            </p:txBody>
          </p:sp>
          <p:sp>
            <p:nvSpPr>
              <p:cNvPr id="31" name="내용 개체 틀 2"/>
              <p:cNvSpPr txBox="1">
                <a:spLocks/>
              </p:cNvSpPr>
              <p:nvPr/>
            </p:nvSpPr>
            <p:spPr>
              <a:xfrm>
                <a:off x="4932040" y="2996952"/>
                <a:ext cx="360040" cy="4320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sz="2000" b="1" noProof="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ρ</a:t>
                </a:r>
                <a:endParaRPr kumimoji="0" lang="en-US" altLang="ko-KR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n-ea"/>
                </a:endParaRPr>
              </a:p>
            </p:txBody>
          </p:sp>
          <p:cxnSp>
            <p:nvCxnSpPr>
              <p:cNvPr id="33" name="Shape 32"/>
              <p:cNvCxnSpPr>
                <a:endCxn id="31" idx="1"/>
              </p:cNvCxnSpPr>
              <p:nvPr/>
            </p:nvCxnSpPr>
            <p:spPr>
              <a:xfrm flipV="1">
                <a:off x="4355976" y="3212976"/>
                <a:ext cx="576064" cy="288032"/>
              </a:xfrm>
              <a:prstGeom prst="curvedConnector3">
                <a:avLst>
                  <a:gd name="adj1" fmla="val 50000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내용 개체 틀 2"/>
              <p:cNvSpPr txBox="1">
                <a:spLocks/>
              </p:cNvSpPr>
              <p:nvPr/>
            </p:nvSpPr>
            <p:spPr>
              <a:xfrm>
                <a:off x="3347864" y="3212976"/>
                <a:ext cx="288032" cy="2880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kumimoji="0" lang="en-US" altLang="ko-KR" sz="16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n-ea"/>
                  </a:rPr>
                  <a:t>r</a:t>
                </a:r>
              </a:p>
            </p:txBody>
          </p:sp>
          <p:sp>
            <p:nvSpPr>
              <p:cNvPr id="37" name="내용 개체 틀 2"/>
              <p:cNvSpPr txBox="1">
                <a:spLocks/>
              </p:cNvSpPr>
              <p:nvPr/>
            </p:nvSpPr>
            <p:spPr>
              <a:xfrm>
                <a:off x="3923928" y="2420888"/>
                <a:ext cx="1224136" cy="4320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sz="20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Electron</a:t>
                </a:r>
                <a:endParaRPr kumimoji="0" lang="en-US" altLang="ko-KR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n-ea"/>
                </a:endParaRPr>
              </a:p>
            </p:txBody>
          </p:sp>
          <p:sp>
            <p:nvSpPr>
              <p:cNvPr id="39" name="내용 개체 틀 2"/>
              <p:cNvSpPr txBox="1">
                <a:spLocks/>
              </p:cNvSpPr>
              <p:nvPr/>
            </p:nvSpPr>
            <p:spPr>
              <a:xfrm>
                <a:off x="4716016" y="3861048"/>
                <a:ext cx="2808312" cy="4320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sz="2000" b="1" noProof="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</a:rPr>
                  <a:t>One hole of the MCP</a:t>
                </a:r>
                <a:endParaRPr kumimoji="0" lang="en-US" altLang="ko-KR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n-ea"/>
                </a:endParaRPr>
              </a:p>
            </p:txBody>
          </p:sp>
          <p:cxnSp>
            <p:nvCxnSpPr>
              <p:cNvPr id="41" name="직선 연결선 40"/>
              <p:cNvCxnSpPr>
                <a:stCxn id="13" idx="4"/>
              </p:cNvCxnSpPr>
              <p:nvPr/>
            </p:nvCxnSpPr>
            <p:spPr>
              <a:xfrm>
                <a:off x="3995936" y="2924944"/>
                <a:ext cx="0" cy="115212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 flipH="1">
                <a:off x="3131840" y="2852936"/>
                <a:ext cx="792088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내용 개체 틀 2"/>
              <p:cNvSpPr txBox="1">
                <a:spLocks/>
              </p:cNvSpPr>
              <p:nvPr/>
            </p:nvSpPr>
            <p:spPr>
              <a:xfrm>
                <a:off x="4860032" y="4437112"/>
                <a:ext cx="1008112" cy="4320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b="1" noProof="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r-</a:t>
                </a:r>
                <a:r>
                  <a:rPr lang="en-US" altLang="ko-KR" b="1" noProof="0" dirty="0" err="1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rcosθ</a:t>
                </a:r>
                <a:endParaRPr kumimoji="0" lang="en-US" altLang="ko-KR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uLnTx/>
                  <a:uFillTx/>
                  <a:latin typeface="+mn-ea"/>
                </a:endParaRPr>
              </a:p>
            </p:txBody>
          </p:sp>
          <p:sp>
            <p:nvSpPr>
              <p:cNvPr id="53" name="내용 개체 틀 2"/>
              <p:cNvSpPr txBox="1">
                <a:spLocks/>
              </p:cNvSpPr>
              <p:nvPr/>
            </p:nvSpPr>
            <p:spPr>
              <a:xfrm>
                <a:off x="4355976" y="5085184"/>
                <a:ext cx="936104" cy="4320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ko-KR" b="1" noProof="0" dirty="0" err="1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rsinθ</a:t>
                </a:r>
                <a:endParaRPr kumimoji="0" lang="en-US" altLang="ko-KR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uLnTx/>
                  <a:uFillTx/>
                  <a:latin typeface="+mn-ea"/>
                </a:endParaRPr>
              </a:p>
            </p:txBody>
          </p:sp>
          <p:sp>
            <p:nvSpPr>
              <p:cNvPr id="62" name="자유형 61"/>
              <p:cNvSpPr/>
              <p:nvPr/>
            </p:nvSpPr>
            <p:spPr>
              <a:xfrm>
                <a:off x="2154072" y="3343701"/>
                <a:ext cx="2213212" cy="1937983"/>
              </a:xfrm>
              <a:custGeom>
                <a:avLst/>
                <a:gdLst>
                  <a:gd name="connsiteX0" fmla="*/ 971265 w 2213212"/>
                  <a:gd name="connsiteY0" fmla="*/ 0 h 1937983"/>
                  <a:gd name="connsiteX1" fmla="*/ 234286 w 2213212"/>
                  <a:gd name="connsiteY1" fmla="*/ 218365 h 1937983"/>
                  <a:gd name="connsiteX2" fmla="*/ 329821 w 2213212"/>
                  <a:gd name="connsiteY2" fmla="*/ 1187356 h 1937983"/>
                  <a:gd name="connsiteX3" fmla="*/ 2213212 w 2213212"/>
                  <a:gd name="connsiteY3" fmla="*/ 1937983 h 1937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13212" h="1937983">
                    <a:moveTo>
                      <a:pt x="971265" y="0"/>
                    </a:moveTo>
                    <a:cubicBezTo>
                      <a:pt x="656229" y="10236"/>
                      <a:pt x="341193" y="20472"/>
                      <a:pt x="234286" y="218365"/>
                    </a:cubicBezTo>
                    <a:cubicBezTo>
                      <a:pt x="127379" y="416258"/>
                      <a:pt x="0" y="900753"/>
                      <a:pt x="329821" y="1187356"/>
                    </a:cubicBezTo>
                    <a:cubicBezTo>
                      <a:pt x="659642" y="1473959"/>
                      <a:pt x="1436427" y="1705971"/>
                      <a:pt x="2213212" y="1937983"/>
                    </a:cubicBezTo>
                  </a:path>
                </a:pathLst>
              </a:cu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 62"/>
              <p:cNvSpPr/>
              <p:nvPr/>
            </p:nvSpPr>
            <p:spPr>
              <a:xfrm>
                <a:off x="4258101" y="4039737"/>
                <a:ext cx="614150" cy="589129"/>
              </a:xfrm>
              <a:custGeom>
                <a:avLst/>
                <a:gdLst>
                  <a:gd name="connsiteX0" fmla="*/ 0 w 614150"/>
                  <a:gd name="connsiteY0" fmla="*/ 0 h 589129"/>
                  <a:gd name="connsiteX1" fmla="*/ 136478 w 614150"/>
                  <a:gd name="connsiteY1" fmla="*/ 491320 h 589129"/>
                  <a:gd name="connsiteX2" fmla="*/ 614150 w 614150"/>
                  <a:gd name="connsiteY2" fmla="*/ 586854 h 589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14150" h="589129">
                    <a:moveTo>
                      <a:pt x="0" y="0"/>
                    </a:moveTo>
                    <a:cubicBezTo>
                      <a:pt x="17060" y="196755"/>
                      <a:pt x="34120" y="393511"/>
                      <a:pt x="136478" y="491320"/>
                    </a:cubicBezTo>
                    <a:cubicBezTo>
                      <a:pt x="238836" y="589129"/>
                      <a:pt x="426493" y="587991"/>
                      <a:pt x="614150" y="586854"/>
                    </a:cubicBezTo>
                  </a:path>
                </a:pathLst>
              </a:cu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aphicFrame>
        <p:nvGraphicFramePr>
          <p:cNvPr id="67" name="개체 66"/>
          <p:cNvGraphicFramePr>
            <a:graphicFrameLocks noChangeAspect="1"/>
          </p:cNvGraphicFramePr>
          <p:nvPr/>
        </p:nvGraphicFramePr>
        <p:xfrm>
          <a:off x="2025650" y="5732463"/>
          <a:ext cx="4730750" cy="642937"/>
        </p:xfrm>
        <a:graphic>
          <a:graphicData uri="http://schemas.openxmlformats.org/presentationml/2006/ole">
            <p:oleObj spid="_x0000_s1026" name="수식" r:id="rId3" imgW="17776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467544" y="1124745"/>
            <a:ext cx="36004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GANIL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Model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1619672" y="3212976"/>
            <a:ext cx="3888432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d : distance of </a:t>
            </a:r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foil~sensewire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B</a:t>
            </a: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:</a:t>
            </a: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intensity of b-field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kumimoji="0" lang="en-US" altLang="ko-K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Vacc</a:t>
            </a:r>
            <a:r>
              <a:rPr kumimoji="0" lang="en-US" altLang="ko-K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: acceleration of </a:t>
            </a:r>
            <a:r>
              <a:rPr kumimoji="0" lang="en-US" altLang="ko-K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equipotential</a:t>
            </a:r>
            <a:endParaRPr kumimoji="0" lang="en-US" altLang="ko-KR" sz="16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112914584" descr="DRW0000046468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00808"/>
            <a:ext cx="6048672" cy="755747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9" name="_x113157456" descr="DRW0000046468e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2132" y="2564904"/>
            <a:ext cx="4614044" cy="612534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251151"/>
            <a:ext cx="60579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내용 개체 틀 2"/>
          <p:cNvSpPr txBox="1">
            <a:spLocks/>
          </p:cNvSpPr>
          <p:nvPr/>
        </p:nvSpPr>
        <p:spPr>
          <a:xfrm>
            <a:off x="755576" y="1772816"/>
            <a:ext cx="72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sz="2000" noProof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Improve position resolution using B-field</a:t>
            </a:r>
            <a:endParaRPr kumimoji="0" lang="en-US" altLang="ko-KR" sz="32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76872"/>
            <a:ext cx="64008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36004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GANIL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Model</a:t>
            </a: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1403648" y="5373216"/>
            <a:ext cx="2448272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E=4000V/m, without B-field</a:t>
            </a:r>
            <a:endParaRPr kumimoji="0" lang="en-US" altLang="ko-KR" sz="14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4572000" y="5373216"/>
            <a:ext cx="201622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E=4000V/m, B=3.0mT</a:t>
            </a:r>
            <a:endParaRPr kumimoji="0" lang="en-US" altLang="ko-KR" sz="14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323528" y="5877272"/>
            <a:ext cx="8208912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latin typeface="+mn-ea"/>
              </a:rPr>
              <a:t>Beam monitoring area is smaller than</a:t>
            </a:r>
            <a:r>
              <a:rPr lang="ko-KR" altLang="en-US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latin typeface="+mn-ea"/>
              </a:rPr>
              <a:t>MCP size because of oblique structure.</a:t>
            </a:r>
            <a:endParaRPr kumimoji="0" lang="en-US" altLang="ko-KR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concept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for </a:t>
            </a:r>
            <a:r>
              <a:rPr lang="en-US" altLang="ko-KR" sz="2400" dirty="0" smtClean="0"/>
              <a:t>Simulation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2" name="그룹 119"/>
          <p:cNvGrpSpPr/>
          <p:nvPr/>
        </p:nvGrpSpPr>
        <p:grpSpPr>
          <a:xfrm>
            <a:off x="827584" y="1988840"/>
            <a:ext cx="6552728" cy="4320480"/>
            <a:chOff x="611560" y="1988840"/>
            <a:chExt cx="6552728" cy="4320480"/>
          </a:xfrm>
        </p:grpSpPr>
        <p:sp>
          <p:nvSpPr>
            <p:cNvPr id="5" name="직각 삼각형 4"/>
            <p:cNvSpPr/>
            <p:nvPr/>
          </p:nvSpPr>
          <p:spPr>
            <a:xfrm>
              <a:off x="3131840" y="1988840"/>
              <a:ext cx="2160240" cy="1296144"/>
            </a:xfrm>
            <a:prstGeom prst="rt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" name="직선 연결선 6"/>
            <p:cNvCxnSpPr/>
            <p:nvPr/>
          </p:nvCxnSpPr>
          <p:spPr>
            <a:xfrm>
              <a:off x="3131840" y="3284984"/>
              <a:ext cx="2160240" cy="0"/>
            </a:xfrm>
            <a:prstGeom prst="line">
              <a:avLst/>
            </a:prstGeom>
            <a:ln w="762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3203848" y="3573016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3203848" y="3717032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3203848" y="3861048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3203848" y="4005064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3203848" y="4149080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3131840" y="4581128"/>
              <a:ext cx="216024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131840" y="4797152"/>
              <a:ext cx="2160240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3203848" y="4293096"/>
              <a:ext cx="2016224" cy="0"/>
            </a:xfrm>
            <a:prstGeom prst="line">
              <a:avLst/>
            </a:prstGeom>
            <a:ln w="12700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3131840" y="5589240"/>
              <a:ext cx="2160240" cy="0"/>
            </a:xfrm>
            <a:prstGeom prst="line">
              <a:avLst/>
            </a:prstGeom>
            <a:ln w="76200"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3131840" y="5157192"/>
              <a:ext cx="216024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직선 화살표 연결선 50"/>
            <p:cNvCxnSpPr/>
            <p:nvPr/>
          </p:nvCxnSpPr>
          <p:spPr>
            <a:xfrm>
              <a:off x="1619672" y="2636912"/>
              <a:ext cx="41764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hape 52"/>
            <p:cNvCxnSpPr>
              <a:stCxn id="5" idx="1"/>
            </p:cNvCxnSpPr>
            <p:nvPr/>
          </p:nvCxnSpPr>
          <p:spPr>
            <a:xfrm rot="10800000" flipH="1" flipV="1">
              <a:off x="3131840" y="2636912"/>
              <a:ext cx="1080120" cy="1872208"/>
            </a:xfrm>
            <a:prstGeom prst="curvedConnector4">
              <a:avLst>
                <a:gd name="adj1" fmla="val 94465"/>
                <a:gd name="adj2" fmla="val 298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구부러진 연결선 65"/>
            <p:cNvCxnSpPr>
              <a:endCxn id="67" idx="1"/>
            </p:cNvCxnSpPr>
            <p:nvPr/>
          </p:nvCxnSpPr>
          <p:spPr>
            <a:xfrm>
              <a:off x="4211960" y="3429000"/>
              <a:ext cx="1800200" cy="12700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7" name="모서리가 둥근 직사각형 66"/>
            <p:cNvSpPr/>
            <p:nvPr/>
          </p:nvSpPr>
          <p:spPr>
            <a:xfrm>
              <a:off x="6012160" y="3212976"/>
              <a:ext cx="864096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Electron</a:t>
              </a:r>
              <a:endParaRPr lang="ko-KR" altLang="en-US" sz="1200" dirty="0"/>
            </a:p>
          </p:txBody>
        </p:sp>
        <p:sp>
          <p:nvSpPr>
            <p:cNvPr id="69" name="모서리가 둥근 직사각형 68"/>
            <p:cNvSpPr/>
            <p:nvPr/>
          </p:nvSpPr>
          <p:spPr>
            <a:xfrm>
              <a:off x="4716016" y="2132856"/>
              <a:ext cx="864096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Beam</a:t>
              </a:r>
              <a:endParaRPr lang="ko-KR" altLang="en-US" sz="1200" dirty="0"/>
            </a:p>
          </p:txBody>
        </p:sp>
        <p:sp>
          <p:nvSpPr>
            <p:cNvPr id="70" name="모서리가 둥근 직사각형 69"/>
            <p:cNvSpPr/>
            <p:nvPr/>
          </p:nvSpPr>
          <p:spPr>
            <a:xfrm>
              <a:off x="6012160" y="4437112"/>
              <a:ext cx="864096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MCP</a:t>
              </a:r>
              <a:endParaRPr lang="ko-KR" altLang="en-US" sz="1200" dirty="0"/>
            </a:p>
          </p:txBody>
        </p:sp>
        <p:sp>
          <p:nvSpPr>
            <p:cNvPr id="71" name="오른쪽 중괄호 70"/>
            <p:cNvSpPr/>
            <p:nvPr/>
          </p:nvSpPr>
          <p:spPr>
            <a:xfrm>
              <a:off x="5292080" y="4581128"/>
              <a:ext cx="720080" cy="216024"/>
            </a:xfrm>
            <a:prstGeom prst="rightBrac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5" name="구부러진 연결선 74"/>
            <p:cNvCxnSpPr>
              <a:endCxn id="69" idx="1"/>
            </p:cNvCxnSpPr>
            <p:nvPr/>
          </p:nvCxnSpPr>
          <p:spPr>
            <a:xfrm flipV="1">
              <a:off x="4355976" y="2348880"/>
              <a:ext cx="360040" cy="288032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76" name="모서리가 둥근 직사각형 75"/>
            <p:cNvSpPr/>
            <p:nvPr/>
          </p:nvSpPr>
          <p:spPr>
            <a:xfrm>
              <a:off x="6012160" y="5157192"/>
              <a:ext cx="1152128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/>
                <a:t>Sensewire</a:t>
              </a:r>
              <a:r>
                <a:rPr lang="en-US" altLang="ko-KR" sz="1200" dirty="0" smtClean="0"/>
                <a:t> matrix</a:t>
              </a:r>
              <a:endParaRPr lang="ko-KR" altLang="en-US" sz="1200" dirty="0"/>
            </a:p>
          </p:txBody>
        </p:sp>
        <p:cxnSp>
          <p:nvCxnSpPr>
            <p:cNvPr id="78" name="구부러진 연결선 77"/>
            <p:cNvCxnSpPr>
              <a:endCxn id="76" idx="1"/>
            </p:cNvCxnSpPr>
            <p:nvPr/>
          </p:nvCxnSpPr>
          <p:spPr>
            <a:xfrm>
              <a:off x="5292080" y="5157192"/>
              <a:ext cx="720080" cy="216024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79" name="모서리가 둥근 직사각형 78"/>
            <p:cNvSpPr/>
            <p:nvPr/>
          </p:nvSpPr>
          <p:spPr>
            <a:xfrm>
              <a:off x="1763688" y="3717032"/>
              <a:ext cx="1152128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/>
                <a:t>Equipotential</a:t>
              </a:r>
              <a:r>
                <a:rPr lang="en-US" altLang="ko-KR" sz="1200" dirty="0" smtClean="0"/>
                <a:t> plates</a:t>
              </a:r>
              <a:endParaRPr lang="ko-KR" altLang="en-US" sz="1200" dirty="0"/>
            </a:p>
          </p:txBody>
        </p:sp>
        <p:sp>
          <p:nvSpPr>
            <p:cNvPr id="80" name="왼쪽 중괄호 79"/>
            <p:cNvSpPr/>
            <p:nvPr/>
          </p:nvSpPr>
          <p:spPr>
            <a:xfrm>
              <a:off x="2915816" y="3429000"/>
              <a:ext cx="216024" cy="1008112"/>
            </a:xfrm>
            <a:prstGeom prst="leftBrac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모서리가 둥근 직사각형 80"/>
            <p:cNvSpPr/>
            <p:nvPr/>
          </p:nvSpPr>
          <p:spPr>
            <a:xfrm>
              <a:off x="611560" y="5157192"/>
              <a:ext cx="1296144" cy="4320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Electromagnet</a:t>
              </a:r>
              <a:endParaRPr lang="ko-KR" altLang="en-US" sz="1200" dirty="0"/>
            </a:p>
          </p:txBody>
        </p:sp>
        <p:cxnSp>
          <p:nvCxnSpPr>
            <p:cNvPr id="83" name="구부러진 연결선 82"/>
            <p:cNvCxnSpPr>
              <a:stCxn id="5" idx="2"/>
              <a:endCxn id="81" idx="0"/>
            </p:cNvCxnSpPr>
            <p:nvPr/>
          </p:nvCxnSpPr>
          <p:spPr>
            <a:xfrm rot="5400000">
              <a:off x="1259632" y="3284984"/>
              <a:ext cx="1872208" cy="1872208"/>
            </a:xfrm>
            <a:prstGeom prst="curvedConnector3">
              <a:avLst>
                <a:gd name="adj1" fmla="val 2351"/>
              </a:avLst>
            </a:prstGeom>
            <a:ln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4" name="구부러진 연결선 93"/>
            <p:cNvCxnSpPr/>
            <p:nvPr/>
          </p:nvCxnSpPr>
          <p:spPr>
            <a:xfrm rot="10800000">
              <a:off x="1259632" y="5013176"/>
              <a:ext cx="1872208" cy="576064"/>
            </a:xfrm>
            <a:prstGeom prst="curvedConnector3">
              <a:avLst>
                <a:gd name="adj1" fmla="val 21410"/>
              </a:avLst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5" name="직선 화살표 연결선 104"/>
            <p:cNvCxnSpPr/>
            <p:nvPr/>
          </p:nvCxnSpPr>
          <p:spPr>
            <a:xfrm>
              <a:off x="3419872" y="3356992"/>
              <a:ext cx="0" cy="208823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직선 화살표 연결선 105"/>
            <p:cNvCxnSpPr/>
            <p:nvPr/>
          </p:nvCxnSpPr>
          <p:spPr>
            <a:xfrm>
              <a:off x="4067944" y="3356992"/>
              <a:ext cx="0" cy="208823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직선 화살표 연결선 106"/>
            <p:cNvCxnSpPr/>
            <p:nvPr/>
          </p:nvCxnSpPr>
          <p:spPr>
            <a:xfrm>
              <a:off x="4716016" y="3356992"/>
              <a:ext cx="0" cy="208823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직선 화살표 연결선 111"/>
            <p:cNvCxnSpPr/>
            <p:nvPr/>
          </p:nvCxnSpPr>
          <p:spPr>
            <a:xfrm flipV="1">
              <a:off x="3707904" y="3429000"/>
              <a:ext cx="0" cy="201622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직선 화살표 연결선 112"/>
            <p:cNvCxnSpPr/>
            <p:nvPr/>
          </p:nvCxnSpPr>
          <p:spPr>
            <a:xfrm flipV="1">
              <a:off x="4355976" y="3429000"/>
              <a:ext cx="0" cy="201622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직선 화살표 연결선 113"/>
            <p:cNvCxnSpPr/>
            <p:nvPr/>
          </p:nvCxnSpPr>
          <p:spPr>
            <a:xfrm flipV="1">
              <a:off x="5004048" y="3429000"/>
              <a:ext cx="0" cy="201622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그룹 118"/>
            <p:cNvGrpSpPr/>
            <p:nvPr/>
          </p:nvGrpSpPr>
          <p:grpSpPr>
            <a:xfrm>
              <a:off x="3491880" y="5805264"/>
              <a:ext cx="1296144" cy="504056"/>
              <a:chOff x="3275856" y="6021288"/>
              <a:chExt cx="1296144" cy="504056"/>
            </a:xfrm>
          </p:grpSpPr>
          <p:cxnSp>
            <p:nvCxnSpPr>
              <p:cNvPr id="116" name="직선 연결선 115"/>
              <p:cNvCxnSpPr/>
              <p:nvPr/>
            </p:nvCxnSpPr>
            <p:spPr>
              <a:xfrm>
                <a:off x="3419872" y="6165304"/>
                <a:ext cx="504056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직선 연결선 116"/>
              <p:cNvCxnSpPr/>
              <p:nvPr/>
            </p:nvCxnSpPr>
            <p:spPr>
              <a:xfrm>
                <a:off x="3419872" y="6381328"/>
                <a:ext cx="504056" cy="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모서리가 둥근 직사각형 117"/>
              <p:cNvSpPr/>
              <p:nvPr/>
            </p:nvSpPr>
            <p:spPr>
              <a:xfrm>
                <a:off x="3275856" y="6021288"/>
                <a:ext cx="1296144" cy="504056"/>
              </a:xfrm>
              <a:prstGeom prst="round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r"/>
                <a:r>
                  <a:rPr lang="en-US" altLang="ko-KR" sz="1200" dirty="0" smtClean="0"/>
                  <a:t>E-field</a:t>
                </a:r>
              </a:p>
              <a:p>
                <a:pPr algn="r"/>
                <a:r>
                  <a:rPr lang="en-US" altLang="ko-KR" sz="1200" dirty="0" smtClean="0"/>
                  <a:t>B-field</a:t>
                </a:r>
                <a:endParaRPr lang="ko-KR" altLang="en-US" sz="1200" dirty="0"/>
              </a:p>
            </p:txBody>
          </p:sp>
        </p:grpSp>
      </p:grp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concept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for </a:t>
            </a:r>
            <a:r>
              <a:rPr lang="en-US" altLang="ko-KR" sz="2400" dirty="0" smtClean="0"/>
              <a:t>Simulation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44" name="내용 개체 틀 2"/>
          <p:cNvSpPr txBox="1">
            <a:spLocks/>
          </p:cNvSpPr>
          <p:nvPr/>
        </p:nvSpPr>
        <p:spPr>
          <a:xfrm>
            <a:off x="755576" y="2924944"/>
            <a:ext cx="7056784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n = 2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HY견고딕" pitchFamily="18" charset="-127"/>
              </a:rPr>
              <a:t> 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HY견고딕" pitchFamily="18" charset="-127"/>
              </a:rPr>
              <a:t>d = 0.025m &gt;&gt; 25mm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HY견고딕" pitchFamily="18" charset="-127"/>
              </a:rPr>
              <a:t>  </a:t>
            </a:r>
            <a:r>
              <a:rPr lang="en-US" altLang="ko-K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HY견고딕" pitchFamily="18" charset="-127"/>
              </a:rPr>
              <a:t>Vacc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HY견고딕" pitchFamily="18" charset="-127"/>
              </a:rPr>
              <a:t> = 2000V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HY견고딕" pitchFamily="18" charset="-127"/>
              </a:rPr>
              <a:t>  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HY견고딕" pitchFamily="18" charset="-127"/>
              </a:rPr>
              <a:t>B = 0.003T &gt;&gt; 3mT</a:t>
            </a:r>
            <a:r>
              <a:rPr kumimoji="0" lang="en-US" altLang="ko-K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  <a:ea typeface="HY견고딕" pitchFamily="18" charset="-127"/>
              </a:rPr>
              <a:t>  </a:t>
            </a: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6" name="_x113157456" descr="DRW0000046468e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16832"/>
            <a:ext cx="4614044" cy="612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E-field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2627784" y="5949280"/>
            <a:ext cx="2952328" cy="792088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wire diameter : 1um</a:t>
            </a:r>
          </a:p>
          <a:p>
            <a:r>
              <a:rPr lang="en-US" altLang="ko-KR" dirty="0" smtClean="0"/>
              <a:t>wire spacing : 5mm</a:t>
            </a:r>
            <a:endParaRPr lang="ko-KR" alt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16832"/>
            <a:ext cx="6264696" cy="400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E-field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11" name="부제목 2"/>
          <p:cNvSpPr>
            <a:spLocks noGrp="1"/>
          </p:cNvSpPr>
          <p:nvPr>
            <p:ph type="subTitle" idx="1"/>
          </p:nvPr>
        </p:nvSpPr>
        <p:spPr>
          <a:xfrm>
            <a:off x="2771800" y="5877272"/>
            <a:ext cx="3312368" cy="576064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V = -</a:t>
            </a:r>
            <a:r>
              <a:rPr lang="en-US" altLang="ko-KR" dirty="0" smtClean="0"/>
              <a:t>1900V~-</a:t>
            </a:r>
            <a:r>
              <a:rPr lang="en-US" altLang="ko-KR" dirty="0" smtClean="0"/>
              <a:t>100V</a:t>
            </a:r>
            <a:endParaRPr lang="ko-KR" altLang="en-US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16832"/>
            <a:ext cx="6067425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E-field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44824"/>
            <a:ext cx="609600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부제목 2"/>
          <p:cNvSpPr>
            <a:spLocks noGrp="1"/>
          </p:cNvSpPr>
          <p:nvPr>
            <p:ph type="subTitle" idx="1"/>
          </p:nvPr>
        </p:nvSpPr>
        <p:spPr>
          <a:xfrm>
            <a:off x="2771800" y="5877272"/>
            <a:ext cx="2952328" cy="50405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|E| = 74500 V/m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65527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Design B-field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12" name="부제목 2"/>
          <p:cNvSpPr>
            <a:spLocks noGrp="1"/>
          </p:cNvSpPr>
          <p:nvPr>
            <p:ph type="subTitle" idx="1"/>
          </p:nvPr>
        </p:nvSpPr>
        <p:spPr>
          <a:xfrm>
            <a:off x="2843808" y="5445224"/>
            <a:ext cx="2664296" cy="1152128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Copper 18 AWG</a:t>
            </a:r>
          </a:p>
          <a:p>
            <a:r>
              <a:rPr lang="en-US" altLang="ko-KR" dirty="0" smtClean="0"/>
              <a:t>Coil : 500</a:t>
            </a:r>
          </a:p>
          <a:p>
            <a:r>
              <a:rPr lang="en-US" altLang="ko-KR" dirty="0" smtClean="0"/>
              <a:t>Current : 0.5Amps</a:t>
            </a:r>
            <a:endParaRPr lang="ko-KR" alt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2652014" cy="492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988840"/>
            <a:ext cx="5555389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부제목 2"/>
          <p:cNvSpPr txBox="1">
            <a:spLocks/>
          </p:cNvSpPr>
          <p:nvPr/>
        </p:nvSpPr>
        <p:spPr>
          <a:xfrm>
            <a:off x="5724128" y="5445224"/>
            <a:ext cx="288032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Center : 2.8mT~3.15mT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Side : 3.2mT~3.85mT</a:t>
            </a: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976" y="116632"/>
            <a:ext cx="1991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Outline.</a:t>
            </a:r>
            <a:endParaRPr lang="ko-KR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2547" y="154774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Introduction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2963" y="216619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Research goal</a:t>
            </a:r>
            <a:r>
              <a:rPr lang="ko-KR" altLang="en-US" sz="2400" dirty="0" smtClean="0"/>
              <a:t>  </a:t>
            </a:r>
            <a:endParaRPr lang="en-US" altLang="ko-KR" sz="24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971184" y="2741842"/>
            <a:ext cx="525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Research contents and methods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971600" y="3327791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Research schedule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971600" y="3903439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Current progress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971600" y="4497609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/>
              <a:t>  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Simulate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756285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Simulate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700808"/>
            <a:ext cx="4584995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4266809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Simulate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400" dirty="0" smtClean="0"/>
              <a:t>using 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975569"/>
            <a:ext cx="4444483" cy="260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006418"/>
            <a:ext cx="4464496" cy="257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부제목 2"/>
          <p:cNvSpPr txBox="1">
            <a:spLocks/>
          </p:cNvSpPr>
          <p:nvPr/>
        </p:nvSpPr>
        <p:spPr>
          <a:xfrm>
            <a:off x="755576" y="4941168"/>
            <a:ext cx="295232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No wire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-2041V ~ -2036V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-2042V ~ -2008V</a:t>
            </a: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부제목 2"/>
          <p:cNvSpPr txBox="1">
            <a:spLocks/>
          </p:cNvSpPr>
          <p:nvPr/>
        </p:nvSpPr>
        <p:spPr>
          <a:xfrm>
            <a:off x="5004048" y="4941168"/>
            <a:ext cx="295232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Wire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-2035V ~ -2025V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dirty="0" smtClean="0"/>
              <a:t>-2040V ~ -1850V</a:t>
            </a: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Simulate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400" dirty="0" smtClean="0"/>
              <a:t>using </a:t>
            </a:r>
            <a:r>
              <a:rPr lang="en-US" altLang="ko-KR" sz="2400" dirty="0" err="1" smtClean="0"/>
              <a:t>octaveFEMM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89931"/>
            <a:ext cx="43719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018506"/>
            <a:ext cx="43434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부제목 2"/>
          <p:cNvSpPr txBox="1">
            <a:spLocks/>
          </p:cNvSpPr>
          <p:nvPr/>
        </p:nvSpPr>
        <p:spPr>
          <a:xfrm>
            <a:off x="827584" y="5777880"/>
            <a:ext cx="2952328" cy="891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noProof="0" dirty="0" smtClean="0"/>
              <a:t>y : -50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altLang="ko-KR" sz="20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range : -1 ~ 1 </a:t>
            </a: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부제목 2"/>
          <p:cNvSpPr txBox="1">
            <a:spLocks/>
          </p:cNvSpPr>
          <p:nvPr/>
        </p:nvSpPr>
        <p:spPr>
          <a:xfrm>
            <a:off x="5292080" y="5777880"/>
            <a:ext cx="2952328" cy="891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000" noProof="0" dirty="0" smtClean="0"/>
              <a:t>y : -50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altLang="ko-KR" sz="20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range : -0.5 ~ 1.5 </a:t>
            </a:r>
            <a:endParaRPr kumimoji="0" lang="ko-KR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Limit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of </a:t>
            </a:r>
            <a:r>
              <a:rPr lang="en-US" altLang="ko-KR" sz="2400" dirty="0" smtClean="0"/>
              <a:t>FEMM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55576" y="1988840"/>
            <a:ext cx="7056784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Problem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solves magnetic or electrostatic.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Planar or 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kumimoji="0" lang="en-US" altLang="ko-KR" sz="200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axisymmetric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.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limit of 2-dimension problem.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0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Lorentz force is 3-dimension problem.</a:t>
            </a:r>
            <a:endParaRPr kumimoji="0" lang="en-US" altLang="ko-KR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755576" y="4869160"/>
            <a:ext cx="7056784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</a:rPr>
              <a:t>  Need to solve</a:t>
            </a: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</a:rPr>
              <a:t> the electrostatic and magnetic at the same</a:t>
            </a:r>
            <a:b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</a:rPr>
            </a:br>
            <a:r>
              <a:rPr kumimoji="0" lang="en-US" altLang="ko-KR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</a:rPr>
              <a:t>   time and to s</a:t>
            </a:r>
            <a:r>
              <a:rPr lang="en-US" altLang="ko-KR" sz="2000" dirty="0" err="1" smtClean="0">
                <a:solidFill>
                  <a:srgbClr val="0070C0"/>
                </a:solidFill>
                <a:latin typeface="+mn-ea"/>
              </a:rPr>
              <a:t>upport</a:t>
            </a:r>
            <a:r>
              <a:rPr lang="en-US" altLang="ko-KR" sz="2000" dirty="0" smtClean="0">
                <a:solidFill>
                  <a:srgbClr val="0070C0"/>
                </a:solidFill>
                <a:latin typeface="+mn-ea"/>
              </a:rPr>
              <a:t> 3-dimension problem.</a:t>
            </a:r>
            <a:endParaRPr kumimoji="0" lang="en-US" altLang="ko-KR" sz="2000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내용 개체 틀 2"/>
          <p:cNvSpPr txBox="1">
            <a:spLocks/>
          </p:cNvSpPr>
          <p:nvPr/>
        </p:nvSpPr>
        <p:spPr>
          <a:xfrm>
            <a:off x="467544" y="1124745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Conclusions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7333" y="116632"/>
            <a:ext cx="4082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progress</a:t>
            </a:r>
            <a:endParaRPr lang="ko-KR" altLang="en-US" sz="4000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55576" y="1988840"/>
            <a:ext cx="7056784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Acceleration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potential is positive.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The results obtained use to design.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</a:t>
            </a: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Add B-field in this concept design.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2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3-dimension simulate using MAFIA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ko-KR" sz="24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 EM-field simulation.</a:t>
            </a:r>
            <a:endParaRPr kumimoji="0" lang="en-US" altLang="ko-KR" sz="24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7333" y="116632"/>
            <a:ext cx="23870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endParaRPr lang="ko-KR" altLang="en-US" sz="4000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395536" y="1340768"/>
            <a:ext cx="7632848" cy="4464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ko-KR" altLang="en-US" sz="20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Case of In-Flight RI Beam each heavy ion particle </a:t>
            </a:r>
            <a:br>
              <a:rPr lang="en-US" altLang="ko-KR" sz="2000" b="1" dirty="0" smtClean="0">
                <a:latin typeface="+mn-ea"/>
              </a:rPr>
            </a:br>
            <a:r>
              <a:rPr lang="en-US" altLang="ko-KR" sz="2000" b="1" dirty="0" smtClean="0">
                <a:latin typeface="+mn-ea"/>
              </a:rPr>
              <a:t>    trajectory tracking is needed.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0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MCP is small energy loss and no background.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0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Hayakawa model’s position resolution is bad.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2000" b="1" i="0" u="none" strike="noStrike" kern="1200" cap="none" spc="0" normalizeH="0" noProof="0" dirty="0" smtClean="0">
                <a:ln>
                  <a:noFill/>
                </a:ln>
                <a:uLnTx/>
                <a:uFillTx/>
                <a:latin typeface="+mn-ea"/>
              </a:rPr>
              <a:t> B-field improve position resolution in GANIL model.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ko-KR" sz="2000" b="1" baseline="0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Concept design using </a:t>
            </a:r>
            <a:r>
              <a:rPr lang="en-US" altLang="ko-KR" sz="2000" b="1" dirty="0" err="1" smtClean="0">
                <a:latin typeface="+mn-ea"/>
              </a:rPr>
              <a:t>femm</a:t>
            </a:r>
            <a:r>
              <a:rPr lang="en-US" altLang="ko-KR" sz="2000" b="1" dirty="0" smtClean="0">
                <a:latin typeface="+mn-ea"/>
              </a:rPr>
              <a:t> and simulate using octave.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ko-KR" sz="2000" b="1" dirty="0" smtClean="0">
                <a:latin typeface="+mn-ea"/>
              </a:rPr>
              <a:t> Add B-field </a:t>
            </a:r>
            <a:r>
              <a:rPr lang="en-US" altLang="ko-KR" sz="2000" b="1" dirty="0" smtClean="0">
                <a:latin typeface="+mn-ea"/>
              </a:rPr>
              <a:t>in </a:t>
            </a:r>
            <a:r>
              <a:rPr lang="en-US" altLang="ko-KR" sz="2000" b="1" dirty="0" smtClean="0">
                <a:latin typeface="+mn-ea"/>
              </a:rPr>
              <a:t>obtained result.</a:t>
            </a:r>
            <a:endParaRPr lang="en-US" altLang="ko-KR" sz="2000" b="1" dirty="0" smtClean="0">
              <a:latin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ko-KR" sz="2000" b="1" dirty="0" smtClean="0">
                <a:latin typeface="+mn-ea"/>
              </a:rPr>
              <a:t> 3-dimension simulation with MAFIA.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7333" y="116632"/>
            <a:ext cx="3032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ko-KR" altLang="en-US" sz="4000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467544" y="1268760"/>
            <a:ext cx="7488832" cy="2016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ko-KR" sz="6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Case of In-Flight RI Beam with relatively large Beam </a:t>
            </a:r>
            <a:r>
              <a:rPr lang="en-US" altLang="ko-KR" sz="6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emittance</a:t>
            </a:r>
            <a:r>
              <a:rPr lang="en-US" altLang="ko-KR" sz="6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sz="6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each heavy ion particle trajectory tracking is needed.</a:t>
            </a:r>
            <a:r>
              <a:rPr kumimoji="0" lang="ko-KR" alt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endParaRPr kumimoji="0" lang="en-US" altLang="ko-KR" sz="6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6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Install the detector at each point to obtain 2-dimensional information. </a:t>
            </a:r>
            <a:endParaRPr kumimoji="0" lang="en-US" altLang="ko-KR" sz="6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en-US" altLang="ko-KR" sz="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64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Contribution of the particle trajectory and the beam profile monitor </a:t>
            </a:r>
            <a:br>
              <a:rPr lang="en-US" altLang="ko-KR" sz="64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64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</a:t>
            </a:r>
            <a:r>
              <a:rPr lang="en-US" altLang="ko-KR" sz="6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64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using a 2-demension information.</a:t>
            </a: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611560" y="3431286"/>
            <a:ext cx="7839683" cy="3238074"/>
            <a:chOff x="1147119" y="3429000"/>
            <a:chExt cx="7839683" cy="3238074"/>
          </a:xfrm>
        </p:grpSpPr>
        <p:grpSp>
          <p:nvGrpSpPr>
            <p:cNvPr id="9" name="그룹 34"/>
            <p:cNvGrpSpPr/>
            <p:nvPr/>
          </p:nvGrpSpPr>
          <p:grpSpPr>
            <a:xfrm>
              <a:off x="1147119" y="3429000"/>
              <a:ext cx="6721933" cy="3238074"/>
              <a:chOff x="1147119" y="3429000"/>
              <a:chExt cx="6721933" cy="3238074"/>
            </a:xfrm>
          </p:grpSpPr>
          <p:sp>
            <p:nvSpPr>
              <p:cNvPr id="15" name="직사각형 14"/>
              <p:cNvSpPr/>
              <p:nvPr/>
            </p:nvSpPr>
            <p:spPr>
              <a:xfrm>
                <a:off x="1858854" y="3827210"/>
                <a:ext cx="216024" cy="64807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5220072" y="3827210"/>
                <a:ext cx="216024" cy="64807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7" name="직선 화살표 연결선 16"/>
              <p:cNvCxnSpPr/>
              <p:nvPr/>
            </p:nvCxnSpPr>
            <p:spPr>
              <a:xfrm>
                <a:off x="1547664" y="4149080"/>
                <a:ext cx="532859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8" name="직사각형 17"/>
              <p:cNvSpPr/>
              <p:nvPr/>
            </p:nvSpPr>
            <p:spPr>
              <a:xfrm>
                <a:off x="7043430" y="3971226"/>
                <a:ext cx="48850" cy="35390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435151" y="4555916"/>
                <a:ext cx="10248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detector</a:t>
                </a:r>
                <a:r>
                  <a:rPr lang="ko-KR" altLang="en-US" sz="1400" dirty="0" smtClean="0">
                    <a:latin typeface="맑은 고딕" pitchFamily="50" charset="-127"/>
                    <a:ea typeface="맑은 고딕" pitchFamily="50" charset="-127"/>
                  </a:rPr>
                  <a:t> </a:t>
                </a:r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1</a:t>
                </a:r>
                <a:endParaRPr lang="ko-KR" altLang="en-US" sz="14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819527" y="4547290"/>
                <a:ext cx="10248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detector</a:t>
                </a:r>
                <a:r>
                  <a:rPr lang="ko-KR" altLang="en-US" sz="1400" dirty="0" smtClean="0">
                    <a:latin typeface="맑은 고딕" pitchFamily="50" charset="-127"/>
                    <a:ea typeface="맑은 고딕" pitchFamily="50" charset="-127"/>
                  </a:rPr>
                  <a:t> </a:t>
                </a:r>
                <a:r>
                  <a:rPr lang="en-US" altLang="ko-KR" sz="1400" dirty="0">
                    <a:latin typeface="맑은 고딕" pitchFamily="50" charset="-127"/>
                    <a:ea typeface="맑은 고딕" pitchFamily="50" charset="-127"/>
                  </a:rPr>
                  <a:t>2</a:t>
                </a:r>
                <a:endParaRPr lang="ko-KR" altLang="en-US" sz="14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1" name="타원 20"/>
              <p:cNvSpPr/>
              <p:nvPr/>
            </p:nvSpPr>
            <p:spPr>
              <a:xfrm flipV="1">
                <a:off x="6876256" y="4077072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730859" y="4530038"/>
                <a:ext cx="6809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Target</a:t>
                </a:r>
                <a:endParaRPr lang="ko-KR" altLang="en-US" sz="14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cxnSp>
            <p:nvCxnSpPr>
              <p:cNvPr id="23" name="직선 화살표 연결선 22"/>
              <p:cNvCxnSpPr/>
              <p:nvPr/>
            </p:nvCxnSpPr>
            <p:spPr>
              <a:xfrm>
                <a:off x="1979712" y="3755202"/>
                <a:ext cx="331236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화살표 연결선 23"/>
              <p:cNvCxnSpPr/>
              <p:nvPr/>
            </p:nvCxnSpPr>
            <p:spPr>
              <a:xfrm>
                <a:off x="5292080" y="3755202"/>
                <a:ext cx="18002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3445750" y="3429000"/>
                <a:ext cx="3545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Z</a:t>
                </a:r>
                <a:r>
                  <a:rPr lang="en-US" altLang="ko-KR" sz="1400" baseline="-25000" dirty="0" smtClean="0">
                    <a:latin typeface="맑은 고딕" pitchFamily="50" charset="-127"/>
                    <a:ea typeface="맑은 고딕" pitchFamily="50" charset="-127"/>
                  </a:rPr>
                  <a:t>1</a:t>
                </a:r>
                <a:endParaRPr lang="ko-KR" altLang="en-US" sz="1400" baseline="-250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026242" y="3447425"/>
                <a:ext cx="3545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Z</a:t>
                </a:r>
                <a:r>
                  <a:rPr lang="en-US" altLang="ko-KR" sz="1400" baseline="-25000" dirty="0">
                    <a:latin typeface="맑은 고딕" pitchFamily="50" charset="-127"/>
                    <a:ea typeface="맑은 고딕" pitchFamily="50" charset="-127"/>
                  </a:rPr>
                  <a:t>2</a:t>
                </a:r>
                <a:endParaRPr lang="ko-KR" altLang="en-US" sz="1400" baseline="-250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618080" y="4771940"/>
                <a:ext cx="721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(X</a:t>
                </a:r>
                <a:r>
                  <a:rPr lang="en-US" altLang="ko-KR" sz="1400" baseline="-25000" dirty="0" smtClean="0">
                    <a:latin typeface="맑은 고딕" pitchFamily="50" charset="-127"/>
                    <a:ea typeface="맑은 고딕" pitchFamily="50" charset="-127"/>
                  </a:rPr>
                  <a:t>1,</a:t>
                </a:r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 Y</a:t>
                </a:r>
                <a:r>
                  <a:rPr lang="en-US" altLang="ko-KR" sz="1400" baseline="-25000" dirty="0" smtClean="0">
                    <a:latin typeface="맑은 고딕" pitchFamily="50" charset="-127"/>
                    <a:ea typeface="맑은 고딕" pitchFamily="50" charset="-127"/>
                  </a:rPr>
                  <a:t>1</a:t>
                </a:r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)</a:t>
                </a:r>
                <a:endParaRPr lang="ko-KR" altLang="en-US" sz="1400" baseline="-250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32040" y="4763314"/>
                <a:ext cx="721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(X</a:t>
                </a:r>
                <a:r>
                  <a:rPr lang="en-US" altLang="ko-KR" sz="1400" baseline="-25000" dirty="0">
                    <a:latin typeface="맑은 고딕" pitchFamily="50" charset="-127"/>
                    <a:ea typeface="맑은 고딕" pitchFamily="50" charset="-127"/>
                  </a:rPr>
                  <a:t>2</a:t>
                </a:r>
                <a:r>
                  <a:rPr lang="en-US" altLang="ko-KR" sz="1400" baseline="-25000" dirty="0" smtClean="0">
                    <a:latin typeface="맑은 고딕" pitchFamily="50" charset="-127"/>
                    <a:ea typeface="맑은 고딕" pitchFamily="50" charset="-127"/>
                  </a:rPr>
                  <a:t>,</a:t>
                </a:r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 Y</a:t>
                </a:r>
                <a:r>
                  <a:rPr lang="en-US" altLang="ko-KR" sz="1400" baseline="-25000" dirty="0">
                    <a:latin typeface="맑은 고딕" pitchFamily="50" charset="-127"/>
                    <a:ea typeface="맑은 고딕" pitchFamily="50" charset="-127"/>
                  </a:rPr>
                  <a:t>2</a:t>
                </a:r>
                <a:r>
                  <a:rPr lang="en-US" altLang="ko-KR" sz="1400" dirty="0" smtClean="0">
                    <a:latin typeface="맑은 고딕" pitchFamily="50" charset="-127"/>
                    <a:ea typeface="맑은 고딕" pitchFamily="50" charset="-127"/>
                  </a:rPr>
                  <a:t>)</a:t>
                </a:r>
                <a:endParaRPr lang="ko-KR" altLang="en-US" sz="1400" baseline="-250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pic>
            <p:nvPicPr>
              <p:cNvPr id="2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147119" y="5051346"/>
                <a:ext cx="1480665" cy="1512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520244" y="5042720"/>
                <a:ext cx="1479600" cy="1601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245436" y="5016842"/>
                <a:ext cx="1623616" cy="1650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12" name="직선 화살표 연결선 11"/>
            <p:cNvCxnSpPr/>
            <p:nvPr/>
          </p:nvCxnSpPr>
          <p:spPr>
            <a:xfrm flipV="1">
              <a:off x="7308304" y="5555402"/>
              <a:ext cx="792088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065268" y="5350411"/>
              <a:ext cx="9215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맑은 고딕" pitchFamily="50" charset="-127"/>
                  <a:ea typeface="맑은 고딕" pitchFamily="50" charset="-127"/>
                </a:rPr>
                <a:t>Target size</a:t>
              </a:r>
              <a:endParaRPr lang="ko-KR" altLang="en-US" sz="1200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내용 개체 틀 2"/>
          <p:cNvSpPr txBox="1">
            <a:spLocks/>
          </p:cNvSpPr>
          <p:nvPr/>
        </p:nvSpPr>
        <p:spPr>
          <a:xfrm>
            <a:off x="179512" y="1916832"/>
            <a:ext cx="468052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>
              <a:lnSpc>
                <a:spcPct val="15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MCP is made by thin tube that has diameter 10㎛ in circular shape.</a:t>
            </a:r>
          </a:p>
          <a:p>
            <a:pPr lvl="0" algn="just">
              <a:lnSpc>
                <a:spcPct val="150000"/>
              </a:lnSpc>
              <a:spcBef>
                <a:spcPct val="20000"/>
              </a:spcBef>
            </a:pPr>
            <a:endParaRPr kumimoji="0" lang="en-US" altLang="ko-K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just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Incident electrons generate secondary</a:t>
            </a:r>
            <a:r>
              <a:rPr kumimoji="0" lang="en-US" altLang="ko-K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 electrons by collision on the wall of channel.  </a:t>
            </a:r>
            <a:r>
              <a:rPr lang="en-US" altLang="ko-K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Secondary electrons collide again. Signal is amplified by this processes.</a:t>
            </a:r>
            <a:r>
              <a:rPr kumimoji="0" lang="en-US" altLang="ko-K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 </a:t>
            </a:r>
            <a:endParaRPr kumimoji="0" lang="en-US" altLang="ko-K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just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cs typeface="+mn-cs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</a:pPr>
            <a:r>
              <a:rPr kumimoji="0" lang="en-US" altLang="ko-K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In general we obtain amplified signal with </a:t>
            </a:r>
            <a:r>
              <a:rPr kumimoji="0" lang="ko-KR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 </a:t>
            </a:r>
            <a:r>
              <a:rPr kumimoji="0" lang="en-US" altLang="ko-K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10</a:t>
            </a:r>
            <a:r>
              <a:rPr kumimoji="0" lang="en-US" altLang="ko-KR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3</a:t>
            </a:r>
            <a:r>
              <a:rPr kumimoji="0" lang="en-US" altLang="ko-K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~10</a:t>
            </a:r>
            <a:r>
              <a:rPr kumimoji="0" lang="en-US" altLang="ko-KR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  <a:cs typeface="+mn-cs"/>
              </a:rPr>
              <a:t>5</a:t>
            </a:r>
            <a:r>
              <a:rPr lang="en-US" altLang="ko-K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times.</a:t>
            </a:r>
            <a:endParaRPr kumimoji="0" lang="en-US" altLang="ko-KR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pic>
        <p:nvPicPr>
          <p:cNvPr id="1026" name="Picture 2" descr="C:\Users\imlee\Pictures\fmc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052736"/>
            <a:ext cx="3472301" cy="2592288"/>
          </a:xfrm>
          <a:prstGeom prst="rect">
            <a:avLst/>
          </a:prstGeom>
          <a:noFill/>
        </p:spPr>
      </p:pic>
      <p:pic>
        <p:nvPicPr>
          <p:cNvPr id="34" name="Picture 4" descr="http://hea-www.harvard.edu/HRC/mcp/fchan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3717032"/>
            <a:ext cx="2664296" cy="30319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  <p:sp>
        <p:nvSpPr>
          <p:cNvPr id="35" name="타원 34"/>
          <p:cNvSpPr/>
          <p:nvPr/>
        </p:nvSpPr>
        <p:spPr>
          <a:xfrm>
            <a:off x="6084168" y="2420888"/>
            <a:ext cx="576064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7" name="Shape 36"/>
          <p:cNvCxnSpPr/>
          <p:nvPr/>
        </p:nvCxnSpPr>
        <p:spPr>
          <a:xfrm rot="16200000" flipH="1">
            <a:off x="6449855" y="3002598"/>
            <a:ext cx="804443" cy="624423"/>
          </a:xfrm>
          <a:prstGeom prst="curvedConnector3">
            <a:avLst>
              <a:gd name="adj1" fmla="val 45842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7" name="내용 개체 틀 2"/>
          <p:cNvSpPr txBox="1">
            <a:spLocks/>
          </p:cNvSpPr>
          <p:nvPr/>
        </p:nvSpPr>
        <p:spPr>
          <a:xfrm>
            <a:off x="323528" y="1196752"/>
            <a:ext cx="2952328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kumimoji="0" lang="en-US" altLang="ko-K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About MCP.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7333" y="116632"/>
            <a:ext cx="3032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내용 개체 틀 2"/>
          <p:cNvSpPr txBox="1">
            <a:spLocks/>
          </p:cNvSpPr>
          <p:nvPr/>
        </p:nvSpPr>
        <p:spPr>
          <a:xfrm>
            <a:off x="179512" y="1916832"/>
            <a:ext cx="4680520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In general Electrons, ion, UV ray, X-ray,</a:t>
            </a:r>
            <a:br>
              <a:rPr lang="en-US" altLang="ko-KR" dirty="0" smtClean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and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γ-ray detection use MCP.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Used to connect the 1~3 MCP to obtain</a:t>
            </a:r>
            <a:br>
              <a:rPr lang="en-US" altLang="ko-KR" dirty="0" smtClean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the desired gain.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altLang="ko-KR" dirty="0" smtClean="0">
                <a:solidFill>
                  <a:prstClr val="black"/>
                </a:solidFill>
                <a:latin typeface="+mn-ea"/>
              </a:rPr>
              <a:t> MCP is small energy loss and no </a:t>
            </a:r>
            <a:br>
              <a:rPr lang="en-US" altLang="ko-KR" dirty="0" smtClean="0">
                <a:solidFill>
                  <a:prstClr val="black"/>
                </a:solidFill>
                <a:latin typeface="+mn-ea"/>
              </a:rPr>
            </a:br>
            <a:r>
              <a:rPr lang="en-US" altLang="ko-KR" dirty="0" smtClean="0">
                <a:solidFill>
                  <a:prstClr val="black"/>
                </a:solidFill>
                <a:latin typeface="+mn-ea"/>
              </a:rPr>
              <a:t>  background because of thinner than the </a:t>
            </a:r>
            <a:br>
              <a:rPr lang="en-US" altLang="ko-KR" dirty="0" smtClean="0">
                <a:solidFill>
                  <a:prstClr val="black"/>
                </a:solidFill>
                <a:latin typeface="+mn-ea"/>
              </a:rPr>
            </a:br>
            <a:r>
              <a:rPr lang="en-US" altLang="ko-KR" dirty="0" smtClean="0">
                <a:solidFill>
                  <a:prstClr val="black"/>
                </a:solidFill>
                <a:latin typeface="+mn-ea"/>
              </a:rPr>
              <a:t>  thickness of the PPAC. So suitable Low </a:t>
            </a:r>
            <a:br>
              <a:rPr lang="en-US" altLang="ko-KR" dirty="0" smtClean="0">
                <a:solidFill>
                  <a:prstClr val="black"/>
                </a:solidFill>
                <a:latin typeface="+mn-ea"/>
              </a:rPr>
            </a:br>
            <a:r>
              <a:rPr lang="en-US" altLang="ko-KR" dirty="0" smtClean="0">
                <a:solidFill>
                  <a:prstClr val="black"/>
                </a:solidFill>
                <a:latin typeface="+mn-ea"/>
              </a:rPr>
              <a:t>  energy Heavy ion experiment.</a:t>
            </a:r>
            <a:r>
              <a:rPr lang="ko-KR" altLang="en-US" dirty="0" smtClean="0">
                <a:solidFill>
                  <a:prstClr val="black"/>
                </a:solidFill>
                <a:latin typeface="+mn-ea"/>
              </a:rPr>
              <a:t> </a:t>
            </a:r>
            <a:endParaRPr lang="ko-KR" altLang="en-US" dirty="0" smtClean="0"/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7" name="내용 개체 틀 2"/>
          <p:cNvSpPr txBox="1">
            <a:spLocks/>
          </p:cNvSpPr>
          <p:nvPr/>
        </p:nvSpPr>
        <p:spPr>
          <a:xfrm>
            <a:off x="323528" y="1196752"/>
            <a:ext cx="2952328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kumimoji="0" lang="en-US" altLang="ko-K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About MCP.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484784"/>
            <a:ext cx="4060710" cy="4779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97333" y="116632"/>
            <a:ext cx="3032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7" y="980728"/>
            <a:ext cx="355743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내용 개체 틀 2"/>
          <p:cNvSpPr txBox="1">
            <a:spLocks/>
          </p:cNvSpPr>
          <p:nvPr/>
        </p:nvSpPr>
        <p:spPr>
          <a:xfrm>
            <a:off x="467544" y="1916832"/>
            <a:ext cx="3960440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§"/>
            </a:pPr>
            <a:r>
              <a:rPr kumimoji="0" lang="ko-KR" altLang="en-US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Efficiency</a:t>
            </a:r>
            <a:r>
              <a:rPr kumimoji="0" lang="en-US" altLang="ko-KR" sz="6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ea"/>
              </a:rPr>
              <a:t> :</a:t>
            </a:r>
          </a:p>
          <a:p>
            <a:pPr>
              <a:lnSpc>
                <a:spcPct val="170000"/>
              </a:lnSpc>
            </a:pPr>
            <a:r>
              <a:rPr lang="en-US" altLang="ko-KR" sz="60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   </a:t>
            </a:r>
            <a:r>
              <a:rPr lang="en-US" altLang="ko-KR" sz="6000" baseline="30000" dirty="0" smtClean="0">
                <a:latin typeface="+mn-ea"/>
              </a:rPr>
              <a:t>36</a:t>
            </a:r>
            <a:r>
              <a:rPr lang="en-US" altLang="ko-KR" sz="6000" dirty="0" smtClean="0">
                <a:latin typeface="+mn-ea"/>
              </a:rPr>
              <a:t>Ar : 100 % @ &lt; 5 kHz</a:t>
            </a:r>
          </a:p>
          <a:p>
            <a:pPr>
              <a:lnSpc>
                <a:spcPct val="170000"/>
              </a:lnSpc>
            </a:pPr>
            <a:r>
              <a:rPr lang="en-US" altLang="ko-KR" sz="6000" baseline="30000" dirty="0" smtClean="0">
                <a:latin typeface="+mn-ea"/>
              </a:rPr>
              <a:t>    11</a:t>
            </a:r>
            <a:r>
              <a:rPr lang="en-US" altLang="ko-KR" sz="6000" dirty="0" smtClean="0">
                <a:latin typeface="+mn-ea"/>
              </a:rPr>
              <a:t>C  : &gt; 96 % @ 500kHz</a:t>
            </a:r>
          </a:p>
          <a:p>
            <a:pPr>
              <a:lnSpc>
                <a:spcPct val="170000"/>
              </a:lnSpc>
            </a:pPr>
            <a:r>
              <a:rPr lang="en-US" altLang="ko-KR" sz="6000" baseline="30000" dirty="0" smtClean="0">
                <a:latin typeface="+mn-ea"/>
              </a:rPr>
              <a:t>    18</a:t>
            </a:r>
            <a:r>
              <a:rPr lang="en-US" altLang="ko-KR" sz="6000" dirty="0" smtClean="0">
                <a:latin typeface="+mn-ea"/>
              </a:rPr>
              <a:t>F  : &gt; 80 % @ 700kHz, &gt; 55% @ 1MHz </a:t>
            </a:r>
            <a:endParaRPr lang="ko-KR" altLang="en-US" sz="6000" dirty="0" smtClean="0">
              <a:latin typeface="+mn-ea"/>
            </a:endParaRPr>
          </a:p>
          <a:p>
            <a:pPr>
              <a:lnSpc>
                <a:spcPct val="17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ko-KR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Position </a:t>
            </a:r>
            <a:r>
              <a:rPr lang="en-US" altLang="ko-KR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resol</a:t>
            </a:r>
            <a:r>
              <a:rPr lang="en-US" altLang="ko-KR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</a:t>
            </a:r>
            <a:r>
              <a:rPr lang="en-US" altLang="ko-KR" sz="6000" dirty="0" smtClean="0">
                <a:latin typeface="+mn-ea"/>
              </a:rPr>
              <a:t>X - 1.2 ± 0.1 mm (FWHM)</a:t>
            </a:r>
            <a:br>
              <a:rPr lang="en-US" altLang="ko-KR" sz="6000" dirty="0" smtClean="0">
                <a:latin typeface="+mn-ea"/>
              </a:rPr>
            </a:br>
            <a:r>
              <a:rPr lang="en-US" altLang="ko-KR" sz="6000" dirty="0" smtClean="0">
                <a:latin typeface="+mn-ea"/>
              </a:rPr>
              <a:t>                      Y - 2.8 ± 0.1 mm (FWHM) </a:t>
            </a:r>
          </a:p>
          <a:p>
            <a:pPr>
              <a:lnSpc>
                <a:spcPct val="170000"/>
              </a:lnSpc>
              <a:buFont typeface="Wingdings" pitchFamily="2" charset="2"/>
              <a:buChar char="§"/>
            </a:pPr>
            <a:r>
              <a:rPr lang="en-US" altLang="ko-KR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Time </a:t>
            </a:r>
            <a:r>
              <a:rPr lang="en-US" altLang="ko-KR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resol</a:t>
            </a:r>
            <a:r>
              <a:rPr lang="en-US" altLang="ko-KR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: </a:t>
            </a:r>
            <a:r>
              <a:rPr lang="en-US" altLang="ko-KR" sz="6000" dirty="0" smtClean="0">
                <a:latin typeface="+mn-ea"/>
              </a:rPr>
              <a:t>0.7 ~ 0.8 ns</a:t>
            </a:r>
            <a:endParaRPr kumimoji="0" lang="en-US" altLang="ko-KR" sz="6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4" name="내용 개체 틀 2"/>
          <p:cNvSpPr txBox="1">
            <a:spLocks/>
          </p:cNvSpPr>
          <p:nvPr/>
        </p:nvSpPr>
        <p:spPr>
          <a:xfrm>
            <a:off x="683568" y="5085184"/>
            <a:ext cx="7704856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ko-KR" sz="1600" noProof="0" dirty="0" smtClean="0">
                <a:solidFill>
                  <a:srgbClr val="FF0000"/>
                </a:solidFill>
                <a:latin typeface="+mn-ea"/>
              </a:rPr>
              <a:t>Position resolution</a:t>
            </a:r>
            <a:r>
              <a:rPr lang="ko-KR" altLang="en-US" sz="1600" noProof="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1600" noProof="0" dirty="0" smtClean="0">
                <a:solidFill>
                  <a:srgbClr val="FF0000"/>
                </a:solidFill>
                <a:latin typeface="+mn-ea"/>
              </a:rPr>
              <a:t>is bad because</a:t>
            </a:r>
            <a:r>
              <a:rPr lang="en-US" altLang="ko-KR" sz="1600" dirty="0" smtClean="0">
                <a:solidFill>
                  <a:srgbClr val="FF0000"/>
                </a:solidFill>
                <a:latin typeface="+mn-ea"/>
              </a:rPr>
              <a:t> of reflector structure</a:t>
            </a:r>
            <a:endParaRPr kumimoji="0" lang="en-US" altLang="ko-KR" sz="16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467544" y="1124745"/>
            <a:ext cx="396044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Hayakawa Model</a:t>
            </a: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ea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7333" y="116632"/>
            <a:ext cx="3032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9512" y="1196752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Expected beam conditions.</a:t>
            </a:r>
            <a:b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a. Intensity &gt; </a:t>
            </a:r>
            <a:r>
              <a:rPr lang="en-US" altLang="ko-K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10</a:t>
            </a:r>
            <a:r>
              <a:rPr lang="en-US" altLang="ko-KR" sz="24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6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pps</a:t>
            </a:r>
            <a:b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b. Purity ~ 100%</a:t>
            </a:r>
            <a:b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c. E/A ≤ 18 </a:t>
            </a:r>
            <a:r>
              <a:rPr lang="en-US" altLang="ko-K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MeV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MCP :  Efficiency : 100% (E &lt; 10MeV/u, Z/A &lt; 0.6)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Position </a:t>
            </a:r>
            <a:r>
              <a:rPr lang="en-US" altLang="ko-K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resol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: &lt; 1mm (FWHM)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    Time </a:t>
            </a:r>
            <a:r>
              <a:rPr lang="en-US" altLang="ko-K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resol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:  &lt; 1 ns (FWHM)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7333" y="116632"/>
            <a:ext cx="34151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goal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3568" y="1199649"/>
            <a:ext cx="72818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Previous research</a:t>
            </a:r>
          </a:p>
          <a:p>
            <a:pPr>
              <a:buFont typeface="Wingdings" pitchFamily="2" charset="2"/>
              <a:buChar char="§"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Simulation</a:t>
            </a:r>
          </a:p>
          <a:p>
            <a:pPr>
              <a:buFont typeface="Wingdings" pitchFamily="2" charset="2"/>
              <a:buChar char="§"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Prototype manufacturing</a:t>
            </a:r>
          </a:p>
          <a:p>
            <a:pPr>
              <a:buFont typeface="Wingdings" pitchFamily="2" charset="2"/>
              <a:buChar char="§"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Beam test using a radioactive source and the</a:t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2400" dirty="0" smtClean="0">
                <a:latin typeface="+mn-ea"/>
              </a:rPr>
              <a:t>   domestic and international facilities</a:t>
            </a:r>
          </a:p>
          <a:p>
            <a:pPr>
              <a:buFont typeface="Wingdings" pitchFamily="2" charset="2"/>
              <a:buChar char="§"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Optimized design values obtain and apply</a:t>
            </a:r>
          </a:p>
          <a:p>
            <a:pPr>
              <a:buFont typeface="Wingdings" pitchFamily="2" charset="2"/>
              <a:buChar char="§"/>
            </a:pP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400" dirty="0" smtClean="0">
                <a:latin typeface="+mn-ea"/>
              </a:rPr>
              <a:t> 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333" y="116632"/>
            <a:ext cx="7674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contents and methods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0" y="899667"/>
            <a:ext cx="817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725209" y="1700808"/>
          <a:ext cx="7087151" cy="332380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512164"/>
                <a:gridCol w="619443"/>
                <a:gridCol w="619443"/>
                <a:gridCol w="619443"/>
                <a:gridCol w="619443"/>
                <a:gridCol w="619443"/>
                <a:gridCol w="619443"/>
                <a:gridCol w="619443"/>
                <a:gridCol w="619443"/>
                <a:gridCol w="619443"/>
              </a:tblGrid>
              <a:tr h="432047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Sep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Oct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Nov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Dec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Jan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Feb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Mar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Apr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May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Previous</a:t>
                      </a:r>
                      <a:r>
                        <a:rPr lang="en-US" altLang="ko-KR" sz="1400" baseline="0" dirty="0" smtClean="0"/>
                        <a:t> Research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Simulation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Prototype Manufacturing</a:t>
                      </a:r>
                    </a:p>
                    <a:p>
                      <a:pPr algn="ctr" latinLnBrk="1"/>
                      <a:r>
                        <a:rPr lang="en-US" altLang="ko-KR" sz="1400" dirty="0" smtClean="0"/>
                        <a:t>/ Optimization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Design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직선 연결선 6"/>
          <p:cNvCxnSpPr/>
          <p:nvPr/>
        </p:nvCxnSpPr>
        <p:spPr>
          <a:xfrm>
            <a:off x="2267744" y="2492896"/>
            <a:ext cx="576064" cy="0"/>
          </a:xfrm>
          <a:prstGeom prst="line">
            <a:avLst/>
          </a:prstGeom>
          <a:ln w="38100">
            <a:tailEnd type="oval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2915816" y="3212976"/>
            <a:ext cx="3600400" cy="0"/>
          </a:xfrm>
          <a:prstGeom prst="line">
            <a:avLst/>
          </a:prstGeom>
          <a:ln>
            <a:tailEnd type="oval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6624376" y="4005064"/>
            <a:ext cx="1187984" cy="0"/>
          </a:xfrm>
          <a:prstGeom prst="line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6588224" y="4653136"/>
            <a:ext cx="504056" cy="0"/>
          </a:xfrm>
          <a:prstGeom prst="line">
            <a:avLst/>
          </a:prstGeom>
          <a:ln>
            <a:tailEnd type="oval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7333" y="116632"/>
            <a:ext cx="4454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schedule</a:t>
            </a:r>
            <a:endParaRPr lang="ko-KR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2679</TotalTime>
  <Words>649</Words>
  <Application>Microsoft Office PowerPoint</Application>
  <PresentationFormat>화면 슬라이드 쇼(4:3)</PresentationFormat>
  <Paragraphs>187</Paragraphs>
  <Slides>26</Slides>
  <Notes>2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8" baseType="lpstr">
      <vt:lpstr>Office 테마</vt:lpstr>
      <vt:lpstr>수식</vt:lpstr>
      <vt:lpstr>Development of beam tracking detector using MicroChannel Plate(MCP)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제목</dc:title>
  <dc:creator>jymoon</dc:creator>
  <cp:lastModifiedBy>imlee</cp:lastModifiedBy>
  <cp:revision>249</cp:revision>
  <dcterms:created xsi:type="dcterms:W3CDTF">2012-09-21T07:08:48Z</dcterms:created>
  <dcterms:modified xsi:type="dcterms:W3CDTF">2012-12-15T00:59:30Z</dcterms:modified>
</cp:coreProperties>
</file>